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sldIdLst>
    <p:sldId id="256" r:id="rId2"/>
    <p:sldId id="257" r:id="rId3"/>
    <p:sldId id="263" r:id="rId4"/>
    <p:sldId id="258" r:id="rId5"/>
    <p:sldId id="259" r:id="rId6"/>
    <p:sldId id="262" r:id="rId7"/>
    <p:sldId id="261" r:id="rId8"/>
    <p:sldId id="264" r:id="rId9"/>
    <p:sldId id="269" r:id="rId10"/>
    <p:sldId id="268" r:id="rId11"/>
    <p:sldId id="266" r:id="rId12"/>
    <p:sldId id="265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404A8-4898-4C69-944F-FF20748445FC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42DE0-18C5-4D52-8166-E94D0FF3A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3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42DE0-18C5-4D52-8166-E94D0FF3AE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5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3272C1-1060-4D77-B4B4-20882D55EE7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49F051-F185-4B8D-BE04-23692E2747C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941168"/>
            <a:ext cx="8496944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Малинин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Роговой А.Н.</a:t>
            </a:r>
            <a:r>
              <a:rPr lang="ru-RU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Шапаренко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Э.В.</a:t>
            </a:r>
            <a:r>
              <a:rPr lang="ru-RU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,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Мурадов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Т.М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.,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ЕрмилоВ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С.Г.,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Кривобок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А.А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., 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Аванесов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А.В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.,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Сохин С.А.</a:t>
            </a:r>
            <a:r>
              <a:rPr lang="ru-RU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1421" y="3068960"/>
            <a:ext cx="7515618" cy="187220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+mj-lt"/>
                <a:ea typeface="Calibri"/>
                <a:cs typeface="Times New Roman"/>
              </a:rPr>
              <a:t>К ВОПРОСУ О ДРЕНИРОВАНИИ  МОЧЕВЫВОДЯЩИХ ПУТЕЙ У БЕРЕМЕННЫХ</a:t>
            </a:r>
          </a:p>
          <a:p>
            <a:pPr algn="ctr"/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4430" y="917104"/>
            <a:ext cx="8229600" cy="1719808"/>
          </a:xfrm>
          <a:prstGeom prst="rect">
            <a:avLst/>
          </a:prstGeom>
        </p:spPr>
        <p:txBody>
          <a:bodyPr vert="horz" lIns="45720" tIns="0" rIns="45720" bIns="0" anchor="b">
            <a:normAutofit fontScale="7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Кафедра урологии ГОО ВПО «Донецкий национальный медицинский университет им. М. Горького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 Донецкий Республиканский Центр  охраны материнства и детства</a:t>
            </a:r>
          </a:p>
          <a:p>
            <a:r>
              <a:rPr lang="ru-RU" sz="2800" dirty="0" smtClean="0"/>
              <a:t>Донецкое клиническое территориальное медицинское  объединение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77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32656"/>
            <a:ext cx="177033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По  результатам УЗИ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482952" cy="5733256"/>
          </a:xfrm>
        </p:spPr>
        <p:txBody>
          <a:bodyPr>
            <a:normAutofit fontScale="92500" lnSpcReduction="10000"/>
          </a:bodyPr>
          <a:lstStyle/>
          <a:p>
            <a:pPr marL="137160" lvl="0" indent="0" algn="just">
              <a:lnSpc>
                <a:spcPct val="115000"/>
              </a:lnSpc>
              <a:buClr>
                <a:prstClr val="white">
                  <a:shade val="95000"/>
                </a:prstClr>
              </a:buClr>
              <a:buNone/>
            </a:pPr>
            <a:r>
              <a:rPr lang="ru-RU" b="1" dirty="0" smtClean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- средний  </a:t>
            </a:r>
            <a:r>
              <a:rPr lang="ru-RU" b="1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диаметр чашечек (СДЧ) правой почки  в основной группе в среднем был в </a:t>
            </a:r>
            <a:r>
              <a:rPr lang="ru-RU" b="1" dirty="0">
                <a:solidFill>
                  <a:srgbClr val="FFFF00"/>
                </a:solidFill>
                <a:latin typeface="Arial"/>
                <a:ea typeface="Calibri"/>
                <a:cs typeface="Times New Roman"/>
              </a:rPr>
              <a:t>2,3  </a:t>
            </a:r>
            <a:r>
              <a:rPr lang="ru-RU" b="1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 раза   больше, чем в группе контроля. Диаметр лоханки  в  исследуемой группе был в </a:t>
            </a:r>
            <a:r>
              <a:rPr lang="ru-RU" b="1" dirty="0">
                <a:solidFill>
                  <a:srgbClr val="FFFF00"/>
                </a:solidFill>
                <a:latin typeface="Arial"/>
                <a:ea typeface="Calibri"/>
                <a:cs typeface="Times New Roman"/>
              </a:rPr>
              <a:t>1,4</a:t>
            </a:r>
            <a:r>
              <a:rPr lang="ru-RU" b="1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 раза больше аналогичного показателя в контрольной группе (р &lt; 0,05)  </a:t>
            </a:r>
            <a:endParaRPr lang="ru-RU" sz="2400" b="1" dirty="0">
              <a:solidFill>
                <a:prstClr val="white"/>
              </a:solidFill>
              <a:latin typeface="Arial"/>
              <a:ea typeface="Calibri"/>
              <a:cs typeface="Times New Roman"/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b="1" dirty="0" smtClean="0">
                <a:solidFill>
                  <a:prstClr val="white"/>
                </a:solidFill>
                <a:latin typeface="Arial"/>
                <a:ea typeface="Calibri"/>
              </a:rPr>
              <a:t>- в </a:t>
            </a:r>
            <a:r>
              <a:rPr lang="ru-RU" b="1" dirty="0">
                <a:solidFill>
                  <a:prstClr val="white"/>
                </a:solidFill>
                <a:latin typeface="Arial"/>
                <a:ea typeface="Calibri"/>
              </a:rPr>
              <a:t>то же время СДЧ левой почки   в основной группе был больше, контрольной  всего на </a:t>
            </a:r>
            <a:r>
              <a:rPr lang="ru-RU" b="1" dirty="0">
                <a:solidFill>
                  <a:srgbClr val="FFFF00"/>
                </a:solidFill>
                <a:latin typeface="Arial"/>
                <a:ea typeface="Calibri"/>
              </a:rPr>
              <a:t>6,5</a:t>
            </a:r>
            <a:r>
              <a:rPr lang="ru-RU" b="1" dirty="0" smtClean="0">
                <a:solidFill>
                  <a:srgbClr val="FFFF00"/>
                </a:solidFill>
                <a:latin typeface="Arial"/>
                <a:ea typeface="Calibri"/>
              </a:rPr>
              <a:t>% </a:t>
            </a:r>
            <a:r>
              <a:rPr lang="ru-RU" b="1" dirty="0" smtClean="0">
                <a:solidFill>
                  <a:prstClr val="white"/>
                </a:solidFill>
                <a:latin typeface="Arial"/>
                <a:ea typeface="Calibri"/>
              </a:rPr>
              <a:t>(</a:t>
            </a:r>
            <a:r>
              <a:rPr lang="ru-RU" b="1" dirty="0">
                <a:solidFill>
                  <a:prstClr val="white"/>
                </a:solidFill>
                <a:latin typeface="Arial"/>
                <a:ea typeface="Calibri"/>
              </a:rPr>
              <a:t>р &lt; 0,05)  </a:t>
            </a:r>
            <a:endParaRPr lang="ru-RU" b="1" dirty="0">
              <a:solidFill>
                <a:prstClr val="white"/>
              </a:solidFill>
              <a:latin typeface="Arial"/>
            </a:endParaRPr>
          </a:p>
          <a:p>
            <a:pPr marL="13716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b="1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520280" cy="41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84" y="2060848"/>
            <a:ext cx="137795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9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988840"/>
            <a:ext cx="813911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1368574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ru-RU" b="1" dirty="0" smtClean="0">
                <a:latin typeface="+mj-lt"/>
                <a:ea typeface="Calibri"/>
              </a:rPr>
              <a:t>Степень нарушения </a:t>
            </a:r>
            <a:r>
              <a:rPr lang="ru-RU" b="1" dirty="0" err="1" smtClean="0">
                <a:latin typeface="+mj-lt"/>
                <a:ea typeface="Calibri"/>
              </a:rPr>
              <a:t>уродинамики</a:t>
            </a:r>
            <a:r>
              <a:rPr lang="ru-RU" b="1" dirty="0" smtClean="0">
                <a:latin typeface="+mj-lt"/>
                <a:ea typeface="Calibri"/>
              </a:rPr>
              <a:t> в группах по данным </a:t>
            </a:r>
            <a:r>
              <a:rPr lang="ru-RU" b="1" dirty="0" err="1" smtClean="0">
                <a:latin typeface="+mj-lt"/>
                <a:ea typeface="Calibri"/>
              </a:rPr>
              <a:t>фармако-сонографической</a:t>
            </a:r>
            <a:r>
              <a:rPr lang="ru-RU" b="1" dirty="0" smtClean="0">
                <a:latin typeface="+mj-lt"/>
                <a:ea typeface="Calibri"/>
              </a:rPr>
              <a:t> пробы  </a:t>
            </a:r>
            <a:r>
              <a:rPr lang="ru-RU" b="1" dirty="0">
                <a:latin typeface="+mj-lt"/>
                <a:ea typeface="Calibri"/>
              </a:rPr>
              <a:t>по  </a:t>
            </a:r>
            <a:r>
              <a:rPr lang="ru-RU" b="1" dirty="0" err="1">
                <a:latin typeface="+mj-lt"/>
                <a:ea typeface="Calibri"/>
              </a:rPr>
              <a:t>Почерниковой</a:t>
            </a:r>
            <a:r>
              <a:rPr lang="ru-RU" b="1" dirty="0">
                <a:latin typeface="+mj-lt"/>
                <a:ea typeface="Calibri"/>
              </a:rPr>
              <a:t>-Стрельникову </a:t>
            </a:r>
            <a:r>
              <a:rPr lang="ru-RU" b="1" dirty="0" smtClean="0">
                <a:latin typeface="+mj-lt"/>
                <a:ea typeface="Calibri"/>
              </a:rPr>
              <a:t>(с фуросемидом)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7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2880320"/>
          </a:xfrm>
        </p:spPr>
        <p:txBody>
          <a:bodyPr>
            <a:normAutofit lnSpcReduction="10000"/>
          </a:bodyPr>
          <a:lstStyle/>
          <a:p>
            <a:pPr marL="13716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+mj-lt"/>
                <a:ea typeface="Calibri"/>
                <a:cs typeface="Times New Roman"/>
              </a:rPr>
              <a:t>В основной группе на </a:t>
            </a:r>
            <a:r>
              <a:rPr lang="ru-RU" b="1" dirty="0">
                <a:latin typeface="+mj-lt"/>
                <a:ea typeface="Calibri"/>
                <a:cs typeface="Times New Roman"/>
              </a:rPr>
              <a:t>фоне водной нагрузки выброса мочи </a:t>
            </a:r>
            <a:r>
              <a:rPr lang="ru-RU" b="1" dirty="0" smtClean="0">
                <a:latin typeface="+mj-lt"/>
                <a:ea typeface="Calibri"/>
                <a:cs typeface="Times New Roman"/>
              </a:rPr>
              <a:t>при </a:t>
            </a:r>
            <a:r>
              <a:rPr lang="ru-RU" b="1" dirty="0">
                <a:latin typeface="+mj-lt"/>
                <a:ea typeface="Calibri"/>
                <a:cs typeface="Times New Roman"/>
              </a:rPr>
              <a:t>ЦДК  не отмечено ни в одном случае, но на фоне форсирования диуреза у 4(4,9%)  пациенток с ЗВР отмечен выброс мочи со стороны поражения, что полностью коррелировало с данными </a:t>
            </a:r>
            <a:r>
              <a:rPr lang="ru-RU" b="1" dirty="0" smtClean="0">
                <a:latin typeface="+mj-lt"/>
                <a:ea typeface="Calibri"/>
                <a:cs typeface="Times New Roman"/>
              </a:rPr>
              <a:t>РИРГ </a:t>
            </a:r>
            <a:endParaRPr lang="ru-RU" sz="2400" b="1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5" y="3313370"/>
            <a:ext cx="4533055" cy="313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32040" y="3429000"/>
            <a:ext cx="3816424" cy="301552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sz="2200" b="1" dirty="0">
                <a:latin typeface="+mj-lt"/>
              </a:rPr>
              <a:t>УЗИ мочевого пузыря с ЦДК выброса мочи из устья правого мочеточника на фоне ФСП у беременной П., 23 лет, </a:t>
            </a:r>
            <a:r>
              <a:rPr lang="ru-RU" sz="2200" b="1" dirty="0" smtClean="0">
                <a:latin typeface="+mj-lt"/>
              </a:rPr>
              <a:t>(</a:t>
            </a:r>
            <a:r>
              <a:rPr lang="ru-RU" sz="2200" b="1" dirty="0">
                <a:latin typeface="+mj-lt"/>
              </a:rPr>
              <a:t>левая почка блокирована</a:t>
            </a:r>
            <a:r>
              <a:rPr lang="ru-RU" sz="2200" b="1" dirty="0" smtClean="0">
                <a:latin typeface="+mj-lt"/>
              </a:rPr>
              <a:t>)</a:t>
            </a:r>
            <a:endParaRPr lang="ru-RU" sz="22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7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861049"/>
            <a:ext cx="4608512" cy="2304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+mj-lt"/>
                <a:ea typeface="Times New Roman"/>
                <a:cs typeface="Times New Roman"/>
              </a:rPr>
              <a:t>УЗИ </a:t>
            </a:r>
            <a:r>
              <a:rPr lang="ru-RU" dirty="0">
                <a:latin typeface="+mj-lt"/>
                <a:ea typeface="Times New Roman"/>
                <a:cs typeface="Times New Roman"/>
              </a:rPr>
              <a:t>мочевого пузыря с ЦДК выбросов мочи из устьев мочеточников  на фоне ФСП по </a:t>
            </a:r>
            <a:r>
              <a:rPr lang="ru-RU" dirty="0" err="1">
                <a:latin typeface="+mj-lt"/>
                <a:ea typeface="Times New Roman"/>
                <a:cs typeface="Times New Roman"/>
              </a:rPr>
              <a:t>Почерниковой</a:t>
            </a:r>
            <a:r>
              <a:rPr lang="ru-RU" dirty="0">
                <a:latin typeface="+mj-lt"/>
                <a:ea typeface="Times New Roman"/>
                <a:cs typeface="Times New Roman"/>
              </a:rPr>
              <a:t> у беременной К., 25 </a:t>
            </a:r>
            <a:r>
              <a:rPr lang="ru-RU" dirty="0" smtClean="0">
                <a:latin typeface="+mj-lt"/>
                <a:ea typeface="Times New Roman"/>
                <a:cs typeface="Times New Roman"/>
              </a:rPr>
              <a:t>лет</a:t>
            </a:r>
            <a:endParaRPr lang="ru-RU" dirty="0">
              <a:latin typeface="+mj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332656"/>
            <a:ext cx="8136904" cy="30963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+mj-lt"/>
                <a:ea typeface="Calibri"/>
                <a:cs typeface="Times New Roman"/>
              </a:rPr>
              <a:t>В контрольной группе при  </a:t>
            </a:r>
            <a:r>
              <a:rPr lang="ru-RU" b="1" dirty="0">
                <a:latin typeface="+mj-lt"/>
                <a:ea typeface="Calibri"/>
                <a:cs typeface="Times New Roman"/>
              </a:rPr>
              <a:t>УЗИ мочевого пузыря,  с цветным  допплеровским картированием,  выброс  мочи, на фоне водной нагрузки, зафиксирован у 31 пациентки (88,6%), а на фоне форсирования диуреза </a:t>
            </a:r>
            <a:r>
              <a:rPr lang="ru-RU" b="1" dirty="0" smtClean="0">
                <a:latin typeface="+mj-lt"/>
                <a:ea typeface="Calibri"/>
                <a:cs typeface="Times New Roman"/>
              </a:rPr>
              <a:t>фуросемидом  </a:t>
            </a:r>
            <a:r>
              <a:rPr lang="ru-RU" b="1" dirty="0">
                <a:latin typeface="+mj-lt"/>
                <a:ea typeface="Calibri"/>
                <a:cs typeface="Times New Roman"/>
              </a:rPr>
              <a:t>выброс мочи отмечен во всех </a:t>
            </a:r>
            <a:r>
              <a:rPr lang="ru-RU" b="1" dirty="0" smtClean="0">
                <a:latin typeface="+mj-lt"/>
                <a:ea typeface="Calibri"/>
                <a:cs typeface="Times New Roman"/>
              </a:rPr>
              <a:t>случаях</a:t>
            </a:r>
            <a:endParaRPr lang="ru-RU" sz="2400" b="1" dirty="0">
              <a:latin typeface="+mj-lt"/>
              <a:ea typeface="Calibri"/>
              <a:cs typeface="Times New Roman"/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0" y="3278824"/>
            <a:ext cx="3816424" cy="331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5400" dirty="0">
                <a:gradFill>
                  <a:gsLst>
                    <a:gs pos="0">
                      <a:srgbClr val="6076B4">
                        <a:tint val="73000"/>
                        <a:satMod val="145000"/>
                      </a:srgbClr>
                    </a:gs>
                    <a:gs pos="73000">
                      <a:srgbClr val="6076B4">
                        <a:tint val="73000"/>
                        <a:satMod val="145000"/>
                      </a:srgbClr>
                    </a:gs>
                    <a:gs pos="100000">
                      <a:srgbClr val="6076B4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ВЫВОДЫ</a:t>
            </a:r>
            <a:r>
              <a:rPr lang="ru-RU" dirty="0" smtClean="0">
                <a:ea typeface="Calibri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1400" b="1" dirty="0" smtClean="0">
              <a:latin typeface="+mj-lt"/>
              <a:ea typeface="Calibri"/>
            </a:endParaRPr>
          </a:p>
          <a:p>
            <a:pPr marL="137160" indent="0">
              <a:buNone/>
            </a:pPr>
            <a:r>
              <a:rPr lang="ru-RU" sz="3600" b="1" dirty="0" smtClean="0">
                <a:latin typeface="+mj-lt"/>
                <a:ea typeface="Calibri"/>
              </a:rPr>
              <a:t>Наиболее </a:t>
            </a:r>
            <a:r>
              <a:rPr lang="ru-RU" sz="3600" b="1" dirty="0">
                <a:latin typeface="+mj-lt"/>
                <a:ea typeface="Calibri"/>
              </a:rPr>
              <a:t>доступным и информативным исследованием  с наименьшим риском для матери и плода </a:t>
            </a:r>
            <a:r>
              <a:rPr lang="ru-RU" sz="3600" b="1" dirty="0" smtClean="0">
                <a:latin typeface="+mj-lt"/>
                <a:ea typeface="Calibri"/>
              </a:rPr>
              <a:t>является предложенная авторским коллективом  визуализация </a:t>
            </a:r>
            <a:r>
              <a:rPr lang="ru-RU" sz="3600" b="1" dirty="0">
                <a:latin typeface="+mj-lt"/>
                <a:ea typeface="Calibri"/>
              </a:rPr>
              <a:t>выброса мочи из устьев мочеточников в режиме ЦДК на фоне </a:t>
            </a:r>
            <a:r>
              <a:rPr lang="ru-RU" sz="3600" b="1" dirty="0" smtClean="0">
                <a:latin typeface="+mj-lt"/>
                <a:ea typeface="Calibri"/>
              </a:rPr>
              <a:t>стимуляции диуреза  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10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ВЫВОДЫ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/>
          </a:bodyPr>
          <a:lstStyle/>
          <a:p>
            <a:pPr lvl="0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ru-RU" sz="3000" b="1" dirty="0" smtClean="0">
                <a:solidFill>
                  <a:prstClr val="white"/>
                </a:solidFill>
                <a:latin typeface="Arial"/>
                <a:ea typeface="Calibri"/>
              </a:rPr>
              <a:t>РИРГ</a:t>
            </a:r>
            <a:r>
              <a:rPr lang="ru-RU" sz="3000" b="1" dirty="0">
                <a:solidFill>
                  <a:prstClr val="white"/>
                </a:solidFill>
                <a:latin typeface="Arial"/>
                <a:ea typeface="Calibri"/>
              </a:rPr>
              <a:t>, несмотря на свою  </a:t>
            </a:r>
            <a:r>
              <a:rPr lang="ru-RU" sz="3000" b="1" dirty="0" smtClean="0">
                <a:solidFill>
                  <a:prstClr val="white"/>
                </a:solidFill>
                <a:latin typeface="Arial"/>
                <a:ea typeface="Calibri"/>
              </a:rPr>
              <a:t>доступность и </a:t>
            </a:r>
            <a:r>
              <a:rPr lang="ru-RU" sz="3000" b="1" dirty="0">
                <a:solidFill>
                  <a:prstClr val="white"/>
                </a:solidFill>
                <a:latin typeface="Arial"/>
                <a:ea typeface="Calibri"/>
              </a:rPr>
              <a:t>информативность является источником ионизирующего излучения и выполнима только на поздних </a:t>
            </a:r>
            <a:r>
              <a:rPr lang="ru-RU" sz="3000" b="1" dirty="0" err="1">
                <a:solidFill>
                  <a:prstClr val="white"/>
                </a:solidFill>
                <a:latin typeface="Arial"/>
                <a:ea typeface="Calibri"/>
              </a:rPr>
              <a:t>гестационных</a:t>
            </a:r>
            <a:r>
              <a:rPr lang="ru-RU" sz="3000" b="1" dirty="0">
                <a:solidFill>
                  <a:prstClr val="white"/>
                </a:solidFill>
                <a:latin typeface="Arial"/>
                <a:ea typeface="Calibri"/>
              </a:rPr>
              <a:t> </a:t>
            </a:r>
            <a:r>
              <a:rPr lang="ru-RU" sz="3000" b="1" dirty="0" smtClean="0">
                <a:solidFill>
                  <a:prstClr val="white"/>
                </a:solidFill>
                <a:latin typeface="Arial"/>
                <a:ea typeface="Calibri"/>
              </a:rPr>
              <a:t>сроках </a:t>
            </a:r>
          </a:p>
          <a:p>
            <a:pPr lvl="0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ru-RU" sz="3000" b="1" dirty="0" smtClean="0">
                <a:solidFill>
                  <a:prstClr val="white"/>
                </a:solidFill>
                <a:latin typeface="Arial"/>
                <a:ea typeface="Calibri"/>
              </a:rPr>
              <a:t> </a:t>
            </a:r>
          </a:p>
          <a:p>
            <a:pPr lvl="0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ru-RU" sz="3000" b="1" dirty="0" smtClean="0">
                <a:solidFill>
                  <a:prstClr val="white"/>
                </a:solidFill>
                <a:latin typeface="Arial"/>
                <a:ea typeface="Calibri"/>
              </a:rPr>
              <a:t>УЗИ и ФСП </a:t>
            </a:r>
            <a:r>
              <a:rPr lang="ru-RU" sz="3000" b="1" dirty="0">
                <a:solidFill>
                  <a:prstClr val="white"/>
                </a:solidFill>
                <a:latin typeface="Arial"/>
                <a:ea typeface="Calibri"/>
              </a:rPr>
              <a:t>по </a:t>
            </a:r>
            <a:r>
              <a:rPr lang="ru-RU" sz="3000" b="1" dirty="0" err="1">
                <a:solidFill>
                  <a:prstClr val="white"/>
                </a:solidFill>
                <a:latin typeface="Arial"/>
                <a:ea typeface="Calibri"/>
              </a:rPr>
              <a:t>Почерниковой</a:t>
            </a:r>
            <a:r>
              <a:rPr lang="ru-RU" sz="3000" b="1" dirty="0">
                <a:solidFill>
                  <a:prstClr val="white"/>
                </a:solidFill>
                <a:latin typeface="Arial"/>
                <a:ea typeface="Calibri"/>
              </a:rPr>
              <a:t>-Стрельникову, исследование выброса мочи на фоне водной нагрузки  не имеют должной степени </a:t>
            </a:r>
            <a:r>
              <a:rPr lang="ru-RU" sz="3000" b="1" dirty="0" smtClean="0">
                <a:solidFill>
                  <a:prstClr val="white"/>
                </a:solidFill>
                <a:latin typeface="Arial"/>
                <a:ea typeface="Calibri"/>
              </a:rPr>
              <a:t>селективности  </a:t>
            </a:r>
            <a:endParaRPr lang="ru-RU" sz="3000" b="1" dirty="0">
              <a:solidFill>
                <a:prstClr val="white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6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блетон\Documents\УРОЛОГИЯ\Фото Кошка со своими котятами_files\image_5619031116274689269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1" cy="58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3600400" cy="2434282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/>
              <a:t>Спасибо за </a:t>
            </a:r>
            <a:br>
              <a:rPr lang="ru-RU" sz="4400" dirty="0" smtClean="0"/>
            </a:br>
            <a:r>
              <a:rPr lang="ru-RU" sz="4400" dirty="0" smtClean="0"/>
              <a:t>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829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328592" cy="6192688"/>
          </a:xfrm>
        </p:spPr>
        <p:txBody>
          <a:bodyPr>
            <a:noAutofit/>
          </a:bodyPr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3000" b="1" dirty="0">
                <a:latin typeface="+mj-lt"/>
                <a:ea typeface="Calibri"/>
              </a:rPr>
              <a:t>Расширение </a:t>
            </a:r>
            <a:r>
              <a:rPr lang="ru-RU" sz="3000" b="1" dirty="0" smtClean="0">
                <a:latin typeface="+mj-lt"/>
                <a:ea typeface="Calibri"/>
              </a:rPr>
              <a:t>ЧЛС </a:t>
            </a:r>
            <a:r>
              <a:rPr lang="ru-RU" sz="3000" b="1" dirty="0">
                <a:latin typeface="+mj-lt"/>
                <a:ea typeface="Calibri"/>
              </a:rPr>
              <a:t>различной  выраженности  наблюдается практически у 90 % беременных и является эволюционным приспособлением,  </a:t>
            </a:r>
            <a:r>
              <a:rPr lang="ru-RU" sz="3000" b="1" dirty="0" smtClean="0">
                <a:latin typeface="+mj-lt"/>
                <a:ea typeface="Calibri"/>
              </a:rPr>
              <a:t>и </a:t>
            </a:r>
            <a:r>
              <a:rPr lang="ru-RU" sz="3000" b="1" dirty="0">
                <a:latin typeface="+mj-lt"/>
                <a:ea typeface="Calibri"/>
              </a:rPr>
              <a:t>в большинстве случаев  вызвано необходимостью дополнительного депонирования мочи в верхних отделах </a:t>
            </a:r>
            <a:r>
              <a:rPr lang="ru-RU" sz="3000" b="1" dirty="0" smtClean="0">
                <a:latin typeface="+mj-lt"/>
                <a:ea typeface="Calibri"/>
              </a:rPr>
              <a:t>ВМП</a:t>
            </a:r>
            <a:r>
              <a:rPr lang="ru-RU" sz="3000" b="1" dirty="0">
                <a:latin typeface="+mj-lt"/>
                <a:ea typeface="Calibri"/>
              </a:rPr>
              <a:t> </a:t>
            </a:r>
            <a:r>
              <a:rPr lang="ru-RU" sz="3000" b="1" dirty="0">
                <a:solidFill>
                  <a:prstClr val="white"/>
                </a:solidFill>
                <a:latin typeface="Arial"/>
                <a:ea typeface="Calibri"/>
              </a:rPr>
              <a:t>на фоне </a:t>
            </a:r>
            <a:r>
              <a:rPr lang="ru-RU" sz="3000" b="1" dirty="0" err="1">
                <a:solidFill>
                  <a:prstClr val="white"/>
                </a:solidFill>
                <a:latin typeface="Arial"/>
                <a:ea typeface="Calibri"/>
              </a:rPr>
              <a:t>прямохождения</a:t>
            </a:r>
            <a:endParaRPr lang="ru-RU" sz="3000" b="1" dirty="0">
              <a:solidFill>
                <a:prstClr val="white"/>
              </a:solidFill>
              <a:latin typeface="Arial"/>
              <a:ea typeface="Calibri"/>
            </a:endParaRPr>
          </a:p>
          <a:p>
            <a:endParaRPr lang="ru-RU" sz="2700" b="1" dirty="0" smtClean="0">
              <a:latin typeface="+mj-lt"/>
              <a:ea typeface="Calibri"/>
            </a:endParaRPr>
          </a:p>
          <a:p>
            <a:pPr marL="137160" indent="0">
              <a:buNone/>
            </a:pPr>
            <a:r>
              <a:rPr lang="ru-RU" sz="2700" b="1" dirty="0" smtClean="0">
                <a:latin typeface="+mj-lt"/>
                <a:ea typeface="Calibri"/>
              </a:rPr>
              <a:t>	</a:t>
            </a:r>
            <a:endParaRPr lang="ru-RU" sz="2700" b="1" dirty="0" smtClean="0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22" y="260648"/>
            <a:ext cx="320585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9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spc="300" dirty="0" smtClean="0"/>
              <a:t>Причины физиологической </a:t>
            </a:r>
            <a:r>
              <a:rPr lang="ru-RU" sz="3200" spc="300" dirty="0" err="1" smtClean="0"/>
              <a:t>уретеропиелокаликоэктазии</a:t>
            </a:r>
            <a:r>
              <a:rPr lang="ru-RU" sz="3200" spc="300" dirty="0" smtClean="0"/>
              <a:t> у беременных</a:t>
            </a:r>
            <a:endParaRPr lang="ru-RU" sz="3200" spc="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20480"/>
          </a:xfrm>
        </p:spPr>
        <p:txBody>
          <a:bodyPr>
            <a:norm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ru-RU" b="1" dirty="0" smtClean="0">
                <a:solidFill>
                  <a:prstClr val="white"/>
                </a:solidFill>
                <a:latin typeface="Arial"/>
                <a:ea typeface="Calibri"/>
              </a:rPr>
              <a:t>сдавление  </a:t>
            </a:r>
            <a:r>
              <a:rPr lang="ru-RU" b="1" dirty="0">
                <a:solidFill>
                  <a:prstClr val="white"/>
                </a:solidFill>
                <a:latin typeface="Arial"/>
                <a:ea typeface="Calibri"/>
              </a:rPr>
              <a:t>просвета мочеточника беременной маткой  </a:t>
            </a:r>
            <a:endParaRPr lang="ru-RU" b="1" dirty="0" smtClean="0">
              <a:solidFill>
                <a:prstClr val="white"/>
              </a:solidFill>
              <a:latin typeface="Arial"/>
              <a:ea typeface="Calibri"/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b="1" dirty="0" smtClean="0">
                <a:solidFill>
                  <a:prstClr val="white"/>
                </a:solidFill>
                <a:latin typeface="Arial"/>
                <a:ea typeface="Calibri"/>
              </a:rPr>
              <a:t>снижением  </a:t>
            </a:r>
            <a:r>
              <a:rPr lang="ru-RU" b="1" dirty="0">
                <a:solidFill>
                  <a:prstClr val="white"/>
                </a:solidFill>
                <a:latin typeface="Arial"/>
                <a:ea typeface="Calibri"/>
              </a:rPr>
              <a:t>тонус  мускулатуры мочевыводящих путей на фоне э</a:t>
            </a:r>
            <a:r>
              <a:rPr lang="ru-RU" b="1" dirty="0">
                <a:solidFill>
                  <a:prstClr val="white"/>
                </a:solidFill>
                <a:latin typeface="Arial"/>
              </a:rPr>
              <a:t>ндокринных изменений (</a:t>
            </a:r>
            <a:r>
              <a:rPr lang="ru-RU" b="1" dirty="0" err="1">
                <a:solidFill>
                  <a:prstClr val="white"/>
                </a:solidFill>
                <a:latin typeface="Arial"/>
              </a:rPr>
              <a:t>г</a:t>
            </a:r>
            <a:r>
              <a:rPr lang="ru-RU" b="1" dirty="0" err="1">
                <a:solidFill>
                  <a:prstClr val="white"/>
                </a:solidFill>
                <a:latin typeface="Arial"/>
                <a:ea typeface="Calibri"/>
              </a:rPr>
              <a:t>естационное</a:t>
            </a:r>
            <a:r>
              <a:rPr lang="ru-RU" b="1" dirty="0">
                <a:solidFill>
                  <a:prstClr val="white"/>
                </a:solidFill>
                <a:latin typeface="Arial"/>
                <a:ea typeface="Calibri"/>
              </a:rPr>
              <a:t> повышение уровня </a:t>
            </a:r>
            <a:r>
              <a:rPr lang="ru-RU" b="1" dirty="0" err="1">
                <a:solidFill>
                  <a:prstClr val="white"/>
                </a:solidFill>
                <a:latin typeface="Arial"/>
                <a:ea typeface="Calibri"/>
              </a:rPr>
              <a:t>эстрадиола</a:t>
            </a:r>
            <a:r>
              <a:rPr lang="ru-RU" b="1" dirty="0">
                <a:solidFill>
                  <a:prstClr val="white"/>
                </a:solidFill>
                <a:latin typeface="Arial"/>
                <a:ea typeface="Calibri"/>
              </a:rPr>
              <a:t> и прогестерона)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b="1" dirty="0">
                <a:solidFill>
                  <a:prstClr val="white"/>
                </a:solidFill>
                <a:latin typeface="Arial"/>
              </a:rPr>
              <a:t>венозный застой в малом </a:t>
            </a:r>
            <a:r>
              <a:rPr lang="ru-RU" b="1" dirty="0" smtClean="0">
                <a:solidFill>
                  <a:prstClr val="white"/>
                </a:solidFill>
                <a:latin typeface="Arial"/>
              </a:rPr>
              <a:t>тазу</a:t>
            </a:r>
            <a:endParaRPr lang="ru-RU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9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157437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500" dirty="0">
                <a:latin typeface="+mj-lt"/>
              </a:rPr>
              <a:t>В </a:t>
            </a:r>
            <a:r>
              <a:rPr lang="ru-RU" sz="2500" b="1" dirty="0">
                <a:latin typeface="+mj-lt"/>
              </a:rPr>
              <a:t>0,2 - </a:t>
            </a:r>
            <a:r>
              <a:rPr lang="ru-RU" sz="2500" b="1" dirty="0" smtClean="0">
                <a:latin typeface="+mj-lt"/>
              </a:rPr>
              <a:t>0,8% </a:t>
            </a:r>
            <a:r>
              <a:rPr lang="ru-RU" sz="2500" dirty="0">
                <a:latin typeface="+mj-lt"/>
              </a:rPr>
              <a:t>случаев обструкция ВМП </a:t>
            </a:r>
            <a:r>
              <a:rPr lang="ru-RU" sz="2500" dirty="0" smtClean="0">
                <a:latin typeface="+mj-lt"/>
              </a:rPr>
              <a:t>вызвана  МКБ, что, по нашим данным, приводит </a:t>
            </a:r>
            <a:r>
              <a:rPr lang="ru-RU" sz="2500" dirty="0">
                <a:latin typeface="+mj-lt"/>
              </a:rPr>
              <a:t>к </a:t>
            </a:r>
            <a:r>
              <a:rPr lang="ru-RU" sz="2500" dirty="0" smtClean="0">
                <a:latin typeface="+mj-lt"/>
              </a:rPr>
              <a:t>значительному </a:t>
            </a:r>
            <a:r>
              <a:rPr lang="ru-RU" sz="2500" dirty="0">
                <a:latin typeface="+mj-lt"/>
              </a:rPr>
              <a:t>ухудшению состояния матери и плода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70384" y="5877272"/>
            <a:ext cx="8147248" cy="78718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sz="2400" dirty="0">
                <a:latin typeface="+mj-lt"/>
                <a:ea typeface="Times New Roman"/>
              </a:rPr>
              <a:t>Особенности течения </a:t>
            </a:r>
            <a:r>
              <a:rPr lang="ru-RU" sz="2400" dirty="0" smtClean="0">
                <a:latin typeface="+mj-lt"/>
                <a:ea typeface="Times New Roman"/>
              </a:rPr>
              <a:t>беременности </a:t>
            </a:r>
            <a:r>
              <a:rPr lang="ru-RU" sz="2400" dirty="0">
                <a:latin typeface="+mj-lt"/>
                <a:ea typeface="Times New Roman"/>
              </a:rPr>
              <a:t>у обследованных пациенток</a:t>
            </a:r>
            <a:endParaRPr lang="ru-RU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1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04664"/>
            <a:ext cx="4474840" cy="61926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>
                <a:latin typeface="+mj-lt"/>
              </a:rPr>
              <a:t>Стандартные методы обследования, позволяющие дифференцировать причины расширения ЧЛС у беременных, как правило, мало- или неприемлемы  по причинам </a:t>
            </a:r>
            <a:r>
              <a:rPr lang="ru-RU" sz="2400" b="1" dirty="0" err="1">
                <a:latin typeface="+mj-lt"/>
              </a:rPr>
              <a:t>инвазивности</a:t>
            </a:r>
            <a:r>
              <a:rPr lang="ru-RU" sz="2400" b="1" dirty="0">
                <a:latin typeface="+mj-lt"/>
              </a:rPr>
              <a:t> и(или) вреда, наносимого </a:t>
            </a:r>
            <a:r>
              <a:rPr lang="ru-RU" sz="2400" b="1" dirty="0" smtClean="0">
                <a:latin typeface="+mj-lt"/>
              </a:rPr>
              <a:t>плоду</a:t>
            </a:r>
            <a:endParaRPr lang="ru-RU" sz="2400" b="1" dirty="0">
              <a:latin typeface="+mj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751463"/>
            <a:ext cx="5158294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312368" cy="51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5"/>
            <a:ext cx="2664296" cy="367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8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dirty="0">
                <a:ea typeface="Calibri"/>
                <a:cs typeface="Times New Roman"/>
              </a:rPr>
              <a:t>Цель исследования</a:t>
            </a:r>
            <a:r>
              <a:rPr lang="ru-RU" sz="4400" dirty="0">
                <a:ea typeface="Calibri"/>
                <a:cs typeface="Times New Roman"/>
              </a:rPr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>
                <a:latin typeface="+mj-lt"/>
                <a:ea typeface="Calibri"/>
                <a:cs typeface="Times New Roman"/>
              </a:rPr>
              <a:t>Выявить наиболее доступный,  безопасный и информативный метод верификации необходимости дренирования ВМП при МКБ </a:t>
            </a:r>
            <a:endParaRPr lang="ru-RU" sz="4000" b="1" dirty="0" smtClean="0">
              <a:latin typeface="+mj-lt"/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 smtClean="0">
                <a:latin typeface="+mj-lt"/>
                <a:ea typeface="Calibri"/>
                <a:cs typeface="Times New Roman"/>
              </a:rPr>
              <a:t>у беременных 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472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Материалы и методы.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+mj-lt"/>
                <a:ea typeface="Calibri"/>
                <a:cs typeface="Times New Roman"/>
              </a:rPr>
              <a:t>Проведено  ретроспективное исследование данных </a:t>
            </a:r>
            <a:r>
              <a:rPr lang="ru-RU" b="1" dirty="0">
                <a:latin typeface="+mj-lt"/>
                <a:ea typeface="Calibri"/>
                <a:cs typeface="Times New Roman"/>
              </a:rPr>
              <a:t>историй болезни родильных отделений </a:t>
            </a:r>
            <a:r>
              <a:rPr lang="ru-RU" b="1" dirty="0" err="1">
                <a:latin typeface="+mj-lt"/>
                <a:ea typeface="Calibri"/>
                <a:cs typeface="Times New Roman"/>
              </a:rPr>
              <a:t>ДоКТМО</a:t>
            </a:r>
            <a:r>
              <a:rPr lang="ru-RU" b="1" dirty="0">
                <a:latin typeface="+mj-lt"/>
                <a:ea typeface="Calibri"/>
                <a:cs typeface="Times New Roman"/>
              </a:rPr>
              <a:t> и ДРЦОМД за период с 2007 по 2015 гг. </a:t>
            </a:r>
            <a:endParaRPr lang="ru-RU" b="1" dirty="0" smtClean="0">
              <a:latin typeface="+mj-lt"/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+mj-lt"/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основную</a:t>
            </a:r>
            <a:r>
              <a:rPr lang="ru-RU" b="1" dirty="0">
                <a:latin typeface="+mj-lt"/>
                <a:ea typeface="Calibri"/>
                <a:cs typeface="Times New Roman"/>
              </a:rPr>
              <a:t> группу вошла </a:t>
            </a:r>
            <a:r>
              <a:rPr lang="ru-RU" sz="3200" b="1" dirty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81</a:t>
            </a:r>
            <a:r>
              <a:rPr lang="ru-RU" b="1" dirty="0">
                <a:latin typeface="+mj-lt"/>
                <a:ea typeface="Calibri"/>
                <a:cs typeface="Times New Roman"/>
              </a:rPr>
              <a:t> беременная   с подтвержденной обструкцией ВМП на фоне МКБ,    </a:t>
            </a:r>
            <a:endParaRPr lang="ru-RU" b="1" dirty="0" smtClean="0">
              <a:latin typeface="+mj-lt"/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+mj-lt"/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контрольную</a:t>
            </a:r>
            <a:r>
              <a:rPr lang="ru-RU" b="1" dirty="0">
                <a:latin typeface="+mj-lt"/>
                <a:ea typeface="Calibri"/>
                <a:cs typeface="Times New Roman"/>
              </a:rPr>
              <a:t> группу – </a:t>
            </a:r>
            <a:r>
              <a:rPr lang="ru-RU" sz="3200" b="1" dirty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35</a:t>
            </a:r>
            <a:r>
              <a:rPr lang="ru-RU" b="1" dirty="0">
                <a:latin typeface="+mj-lt"/>
                <a:ea typeface="Calibri"/>
                <a:cs typeface="Times New Roman"/>
              </a:rPr>
              <a:t> беременных без МКБ.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3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Исследовались: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latin typeface="+mj-lt"/>
                <a:ea typeface="Calibri"/>
                <a:cs typeface="Times New Roman"/>
              </a:rPr>
              <a:t>радиоизотопная </a:t>
            </a:r>
            <a:r>
              <a:rPr lang="ru-RU" b="1" dirty="0" err="1">
                <a:latin typeface="+mj-lt"/>
                <a:ea typeface="Calibri"/>
                <a:cs typeface="Times New Roman"/>
              </a:rPr>
              <a:t>ренография</a:t>
            </a:r>
            <a:r>
              <a:rPr lang="ru-RU" b="1" dirty="0">
                <a:latin typeface="+mj-lt"/>
                <a:ea typeface="Calibri"/>
                <a:cs typeface="Times New Roman"/>
              </a:rPr>
              <a:t> (РИРГ), </a:t>
            </a:r>
            <a:r>
              <a:rPr lang="ru-RU" b="1" dirty="0">
                <a:latin typeface="+mj-lt"/>
                <a:ea typeface="Calibri"/>
              </a:rPr>
              <a:t>как эталонный метод определения степени </a:t>
            </a:r>
            <a:r>
              <a:rPr lang="ru-RU" b="1" dirty="0" smtClean="0">
                <a:latin typeface="+mj-lt"/>
                <a:ea typeface="Calibri"/>
              </a:rPr>
              <a:t>функциональных </a:t>
            </a:r>
            <a:r>
              <a:rPr lang="ru-RU" b="1" dirty="0">
                <a:latin typeface="+mj-lt"/>
                <a:ea typeface="Calibri"/>
              </a:rPr>
              <a:t>изменений ВМП  </a:t>
            </a:r>
            <a:endParaRPr lang="ru-RU" b="1" dirty="0"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Calibri"/>
                <a:cs typeface="Times New Roman"/>
              </a:rPr>
              <a:t>степень </a:t>
            </a:r>
            <a:r>
              <a:rPr lang="ru-RU" b="1" dirty="0">
                <a:latin typeface="+mj-lt"/>
                <a:ea typeface="Calibri"/>
                <a:cs typeface="Times New Roman"/>
              </a:rPr>
              <a:t>расширения ЧЛС при ультразвуковом исследовании (УЗИ), </a:t>
            </a:r>
            <a:endParaRPr lang="ru-RU" b="1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Calibri"/>
                <a:cs typeface="Times New Roman"/>
              </a:rPr>
              <a:t>УЗИ </a:t>
            </a:r>
            <a:r>
              <a:rPr lang="ru-RU" b="1" dirty="0">
                <a:latin typeface="+mj-lt"/>
                <a:ea typeface="Calibri"/>
                <a:cs typeface="Times New Roman"/>
              </a:rPr>
              <a:t>на фоне </a:t>
            </a:r>
            <a:r>
              <a:rPr lang="ru-RU" b="1" dirty="0" err="1">
                <a:latin typeface="+mj-lt"/>
                <a:ea typeface="Calibri"/>
                <a:cs typeface="Times New Roman"/>
              </a:rPr>
              <a:t>фармако-сонографической</a:t>
            </a:r>
            <a:r>
              <a:rPr lang="ru-RU" b="1" dirty="0">
                <a:latin typeface="+mj-lt"/>
                <a:ea typeface="Calibri"/>
                <a:cs typeface="Times New Roman"/>
              </a:rPr>
              <a:t> пробы (ФСП) по  </a:t>
            </a:r>
            <a:r>
              <a:rPr lang="ru-RU" b="1" dirty="0" err="1" smtClean="0">
                <a:latin typeface="+mj-lt"/>
                <a:ea typeface="Calibri"/>
                <a:cs typeface="Times New Roman"/>
              </a:rPr>
              <a:t>Почерниковой</a:t>
            </a:r>
            <a:r>
              <a:rPr lang="ru-RU" b="1" dirty="0" smtClean="0">
                <a:latin typeface="+mj-lt"/>
                <a:ea typeface="Calibri"/>
                <a:cs typeface="Times New Roman"/>
              </a:rPr>
              <a:t>-Стрельникову,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err="1" smtClean="0">
                <a:latin typeface="+mj-lt"/>
                <a:ea typeface="Calibri"/>
                <a:cs typeface="Times New Roman"/>
              </a:rPr>
              <a:t>доплерография</a:t>
            </a:r>
            <a:r>
              <a:rPr lang="ru-RU" b="1" dirty="0" smtClean="0">
                <a:latin typeface="+mj-lt"/>
                <a:ea typeface="Calibri"/>
                <a:cs typeface="Times New Roman"/>
              </a:rPr>
              <a:t>  </a:t>
            </a:r>
            <a:r>
              <a:rPr lang="ru-RU" b="1" dirty="0">
                <a:latin typeface="+mj-lt"/>
                <a:ea typeface="Calibri"/>
                <a:cs typeface="Times New Roman"/>
              </a:rPr>
              <a:t>выброса мочи из устьев мочеточников в режиме цветного дуплексного картирования (ЦДК), </a:t>
            </a:r>
            <a:endParaRPr lang="ru-RU" b="1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Calibri"/>
                <a:cs typeface="Times New Roman"/>
              </a:rPr>
              <a:t>в </a:t>
            </a:r>
            <a:r>
              <a:rPr lang="ru-RU" b="1" dirty="0">
                <a:latin typeface="+mj-lt"/>
                <a:ea typeface="Calibri"/>
                <a:cs typeface="Times New Roman"/>
              </a:rPr>
              <a:t>том числе на фоне </a:t>
            </a:r>
            <a:r>
              <a:rPr lang="ru-RU" b="1" dirty="0" smtClean="0">
                <a:latin typeface="+mj-lt"/>
                <a:ea typeface="Calibri"/>
                <a:cs typeface="Times New Roman"/>
              </a:rPr>
              <a:t>ФСП  </a:t>
            </a:r>
          </a:p>
        </p:txBody>
      </p:sp>
    </p:spTree>
    <p:extLst>
      <p:ext uri="{BB962C8B-B14F-4D97-AF65-F5344CB8AC3E}">
        <p14:creationId xmlns:p14="http://schemas.microsoft.com/office/powerpoint/2010/main" val="39657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10445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Calibri"/>
              </a:rPr>
              <a:t>Данные РИРГ(исследуемая группа)</a:t>
            </a:r>
          </a:p>
          <a:p>
            <a:pPr marL="137160" indent="0">
              <a:buNone/>
            </a:pPr>
            <a:r>
              <a:rPr lang="ru-RU" b="1" dirty="0" err="1" smtClean="0">
                <a:latin typeface="+mj-lt"/>
                <a:ea typeface="Calibri"/>
              </a:rPr>
              <a:t>обструктивный</a:t>
            </a:r>
            <a:r>
              <a:rPr lang="ru-RU" b="1" dirty="0" smtClean="0">
                <a:latin typeface="+mj-lt"/>
                <a:ea typeface="Calibri"/>
              </a:rPr>
              <a:t> </a:t>
            </a:r>
            <a:r>
              <a:rPr lang="ru-RU" b="1" dirty="0">
                <a:latin typeface="+mj-lt"/>
                <a:ea typeface="Calibri"/>
              </a:rPr>
              <a:t>тип </a:t>
            </a:r>
            <a:r>
              <a:rPr lang="ru-RU" b="1" dirty="0" err="1">
                <a:latin typeface="+mj-lt"/>
                <a:ea typeface="Calibri"/>
              </a:rPr>
              <a:t>ренографической</a:t>
            </a:r>
            <a:r>
              <a:rPr lang="ru-RU" b="1" dirty="0">
                <a:latin typeface="+mj-lt"/>
                <a:ea typeface="Calibri"/>
              </a:rPr>
              <a:t> кривой </a:t>
            </a:r>
            <a:r>
              <a:rPr lang="ru-RU" b="1" dirty="0" smtClean="0">
                <a:latin typeface="+mj-lt"/>
                <a:ea typeface="Calibri"/>
              </a:rPr>
              <a:t>справа          - 43 (</a:t>
            </a:r>
            <a:r>
              <a:rPr lang="ru-RU" b="1" dirty="0" smtClean="0">
                <a:solidFill>
                  <a:srgbClr val="FFFF00"/>
                </a:solidFill>
                <a:latin typeface="+mj-lt"/>
                <a:ea typeface="Calibri"/>
              </a:rPr>
              <a:t>53,1%</a:t>
            </a:r>
            <a:r>
              <a:rPr lang="ru-RU" b="1" dirty="0" smtClean="0">
                <a:latin typeface="+mj-lt"/>
                <a:ea typeface="Calibri"/>
              </a:rPr>
              <a:t>),   </a:t>
            </a:r>
          </a:p>
          <a:p>
            <a:pPr marL="137160" indent="0">
              <a:buNone/>
            </a:pPr>
            <a:r>
              <a:rPr lang="ru-RU" b="1" dirty="0" smtClean="0">
                <a:latin typeface="+mj-lt"/>
                <a:ea typeface="Calibri"/>
              </a:rPr>
              <a:t>слева                          - 25 (</a:t>
            </a:r>
            <a:r>
              <a:rPr lang="ru-RU" b="1" dirty="0" smtClean="0">
                <a:solidFill>
                  <a:srgbClr val="FFFF00"/>
                </a:solidFill>
                <a:latin typeface="+mj-lt"/>
                <a:ea typeface="Calibri"/>
              </a:rPr>
              <a:t>30,9%</a:t>
            </a:r>
            <a:r>
              <a:rPr lang="ru-RU" b="1" dirty="0" smtClean="0">
                <a:latin typeface="+mj-lt"/>
                <a:ea typeface="Calibri"/>
              </a:rPr>
              <a:t>), </a:t>
            </a:r>
          </a:p>
          <a:p>
            <a:pPr marL="137160" indent="0">
              <a:buNone/>
            </a:pPr>
            <a:r>
              <a:rPr lang="ru-RU" b="1" dirty="0" smtClean="0">
                <a:latin typeface="+mj-lt"/>
                <a:ea typeface="Calibri"/>
              </a:rPr>
              <a:t>с обеих сторон         - 9 (</a:t>
            </a:r>
            <a:r>
              <a:rPr lang="ru-RU" b="1" dirty="0" smtClean="0">
                <a:solidFill>
                  <a:srgbClr val="FFFF00"/>
                </a:solidFill>
                <a:latin typeface="+mj-lt"/>
                <a:ea typeface="Calibri"/>
              </a:rPr>
              <a:t>11,1%</a:t>
            </a:r>
            <a:r>
              <a:rPr lang="ru-RU" b="1" dirty="0" smtClean="0">
                <a:latin typeface="+mj-lt"/>
                <a:ea typeface="Calibri"/>
              </a:rPr>
              <a:t>). </a:t>
            </a:r>
          </a:p>
          <a:p>
            <a:pPr marL="137160" indent="0">
              <a:buNone/>
            </a:pPr>
            <a:r>
              <a:rPr lang="ru-RU" b="1" dirty="0" smtClean="0">
                <a:latin typeface="+mj-lt"/>
                <a:ea typeface="Calibri"/>
              </a:rPr>
              <a:t>Замедление выведения  РФП </a:t>
            </a:r>
            <a:r>
              <a:rPr lang="ru-RU" b="1" dirty="0">
                <a:latin typeface="+mj-lt"/>
                <a:ea typeface="Calibri"/>
              </a:rPr>
              <a:t>(ЗВР) </a:t>
            </a:r>
            <a:r>
              <a:rPr lang="ru-RU" b="1" dirty="0" smtClean="0">
                <a:latin typeface="+mj-lt"/>
                <a:ea typeface="Calibri"/>
              </a:rPr>
              <a:t>отмечалось справа  - 4(</a:t>
            </a:r>
            <a:r>
              <a:rPr lang="ru-RU" b="1" dirty="0" smtClean="0">
                <a:solidFill>
                  <a:srgbClr val="FFFF00"/>
                </a:solidFill>
                <a:latin typeface="+mj-lt"/>
                <a:ea typeface="Calibri"/>
              </a:rPr>
              <a:t>4,9%</a:t>
            </a:r>
            <a:r>
              <a:rPr lang="ru-RU" b="1" dirty="0" smtClean="0">
                <a:latin typeface="+mj-lt"/>
                <a:ea typeface="Calibri"/>
              </a:rPr>
              <a:t>) пациенток</a:t>
            </a:r>
            <a:r>
              <a:rPr lang="ru-RU" dirty="0" smtClean="0">
                <a:ea typeface="Calibri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3" y="3767902"/>
            <a:ext cx="52565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508104" y="3983926"/>
            <a:ext cx="2448272" cy="230425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sz="3400" b="1" dirty="0">
                <a:latin typeface="+mj-lt"/>
                <a:ea typeface="Times New Roman"/>
                <a:cs typeface="Times New Roman"/>
              </a:rPr>
              <a:t>Данные РИРГ беременной К., 25 </a:t>
            </a:r>
            <a:r>
              <a:rPr lang="ru-RU" sz="3400" b="1" dirty="0" smtClean="0">
                <a:latin typeface="+mj-lt"/>
                <a:ea typeface="Times New Roman"/>
                <a:cs typeface="Times New Roman"/>
              </a:rPr>
              <a:t>лет. </a:t>
            </a:r>
            <a:r>
              <a:rPr lang="ru-RU" sz="3400" b="1" dirty="0" err="1" smtClean="0">
                <a:latin typeface="+mj-lt"/>
                <a:ea typeface="Times New Roman"/>
                <a:cs typeface="Times New Roman"/>
              </a:rPr>
              <a:t>Обструктивный</a:t>
            </a:r>
            <a:r>
              <a:rPr lang="ru-RU" sz="3400" b="1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ru-RU" sz="3400" b="1" dirty="0">
                <a:latin typeface="+mj-lt"/>
                <a:ea typeface="Times New Roman"/>
                <a:cs typeface="Times New Roman"/>
              </a:rPr>
              <a:t>тип </a:t>
            </a:r>
            <a:r>
              <a:rPr lang="ru-RU" sz="3400" b="1" dirty="0" err="1" smtClean="0">
                <a:latin typeface="+mj-lt"/>
                <a:ea typeface="Times New Roman"/>
                <a:cs typeface="Times New Roman"/>
              </a:rPr>
              <a:t>ренографической</a:t>
            </a:r>
            <a:r>
              <a:rPr lang="ru-RU" sz="3400" b="1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ru-RU" sz="3400" b="1" dirty="0">
                <a:latin typeface="+mj-lt"/>
                <a:ea typeface="Times New Roman"/>
                <a:cs typeface="Times New Roman"/>
              </a:rPr>
              <a:t>кривой с обеих сторон</a:t>
            </a:r>
            <a:r>
              <a:rPr lang="ru-RU" b="1" dirty="0">
                <a:latin typeface="+mj-lt"/>
                <a:ea typeface="Times New Roman"/>
                <a:cs typeface="Times New Roman"/>
              </a:rPr>
              <a:t>.</a:t>
            </a:r>
            <a:endParaRPr lang="ru-RU" dirty="0" smtClean="0">
              <a:latin typeface="+mj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9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591</TotalTime>
  <Words>621</Words>
  <Application>Microsoft Office PowerPoint</Application>
  <PresentationFormat>Экран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Малинин Ю.Ю., Роговой А.Н. , Шапаренко  Э.В. ,  Мурадов Т.М., ЕрмилоВ С.Г., Кривобок А.А.,   Аванесов А.В., Сохин С.А. </vt:lpstr>
      <vt:lpstr>Презентация PowerPoint</vt:lpstr>
      <vt:lpstr>Причины физиологической уретеропиелокаликоэктазии у беременных</vt:lpstr>
      <vt:lpstr>Презентация PowerPoint</vt:lpstr>
      <vt:lpstr>Презентация PowerPoint</vt:lpstr>
      <vt:lpstr>Цель исследования: </vt:lpstr>
      <vt:lpstr>Материалы и методы. </vt:lpstr>
      <vt:lpstr>Исследовались: </vt:lpstr>
      <vt:lpstr>Презентация PowerPoint</vt:lpstr>
      <vt:lpstr>По  результатам УЗИ </vt:lpstr>
      <vt:lpstr>Презентация PowerPoint</vt:lpstr>
      <vt:lpstr>Презентация PowerPoint</vt:lpstr>
      <vt:lpstr>Презентация PowerPoint</vt:lpstr>
      <vt:lpstr>ВЫВОДЫ </vt:lpstr>
      <vt:lpstr>ВЫВОДЫ</vt:lpstr>
      <vt:lpstr>Спасибо за  внимание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урологии ГОО ВПО «Донецкий национальный медицинский университет им. М. Горького»</dc:title>
  <dc:creator>аблетон</dc:creator>
  <cp:lastModifiedBy>аблетон</cp:lastModifiedBy>
  <cp:revision>38</cp:revision>
  <dcterms:created xsi:type="dcterms:W3CDTF">2020-10-27T14:35:49Z</dcterms:created>
  <dcterms:modified xsi:type="dcterms:W3CDTF">2020-10-28T10:06:26Z</dcterms:modified>
</cp:coreProperties>
</file>