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7" r:id="rId3"/>
    <p:sldId id="258" r:id="rId4"/>
    <p:sldId id="263" r:id="rId5"/>
    <p:sldId id="265" r:id="rId6"/>
    <p:sldId id="859" r:id="rId7"/>
    <p:sldId id="267" r:id="rId8"/>
    <p:sldId id="269" r:id="rId9"/>
    <p:sldId id="268" r:id="rId10"/>
    <p:sldId id="860" r:id="rId11"/>
    <p:sldId id="274" r:id="rId12"/>
    <p:sldId id="264" r:id="rId13"/>
    <p:sldId id="276" r:id="rId14"/>
    <p:sldId id="814" r:id="rId15"/>
    <p:sldId id="815" r:id="rId16"/>
    <p:sldId id="819" r:id="rId17"/>
    <p:sldId id="823" r:id="rId18"/>
    <p:sldId id="824" r:id="rId19"/>
    <p:sldId id="828" r:id="rId20"/>
    <p:sldId id="831" r:id="rId21"/>
    <p:sldId id="834" r:id="rId22"/>
    <p:sldId id="835" r:id="rId23"/>
    <p:sldId id="836" r:id="rId24"/>
    <p:sldId id="278" r:id="rId25"/>
    <p:sldId id="279" r:id="rId26"/>
    <p:sldId id="838" r:id="rId27"/>
    <p:sldId id="840" r:id="rId28"/>
    <p:sldId id="842" r:id="rId29"/>
    <p:sldId id="844" r:id="rId30"/>
    <p:sldId id="861" r:id="rId31"/>
    <p:sldId id="856" r:id="rId32"/>
    <p:sldId id="85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0CB9-EEDB-4D42-92D3-AC44076BB957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30E44-C009-4F84-A0EF-3F1D76E091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92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11EF38F-2C31-4EAE-A53E-63416D07F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1EC76A-10CF-49DA-A80C-6286B49C68D6}" type="slidenum">
              <a:rPr lang="en-US" altLang="uk-UA"/>
              <a:pPr eaLnBrk="1" hangingPunct="1"/>
              <a:t>16</a:t>
            </a:fld>
            <a:endParaRPr lang="en-US" altLang="uk-UA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509CBC9-D468-40AE-9F84-EC29DA0A2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6525" y="844550"/>
            <a:ext cx="4048125" cy="30368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28E6C8C-D8CC-4692-8610-B14442792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3F1D7CB-213B-46EA-A2A2-7E7BD2A6F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B9BCBE-209D-458E-8FFE-31C6A517DC82}" type="slidenum">
              <a:rPr lang="en-US" altLang="uk-UA"/>
              <a:pPr eaLnBrk="1" hangingPunct="1"/>
              <a:t>18</a:t>
            </a:fld>
            <a:endParaRPr lang="en-US" altLang="uk-UA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080BA54-E40D-43B4-B533-45C0FCEFA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6525" y="844550"/>
            <a:ext cx="4048125" cy="30368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9604D47-723C-4415-B09A-A7D7EA6C6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3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1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957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534400" cy="603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352550"/>
            <a:ext cx="8534400" cy="47259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24D7-E0A6-40DD-B0B5-9C0DAA6AF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38800" y="6616700"/>
            <a:ext cx="3352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2009 PRIME</a:t>
            </a:r>
            <a:r>
              <a:rPr lang="en-US" baseline="30000"/>
              <a:t>®</a:t>
            </a:r>
            <a:r>
              <a:rPr lang="en-US"/>
              <a:t> Education,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202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7DF06-81CE-4079-9580-C0A2770E9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35F267-078E-4554-8A14-C8196F1EF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31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3290-508E-4C0B-882C-ADDAF8F9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47D32-FCEC-4580-AABE-5521C472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09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410B2-7633-42B8-BC78-13CC07E9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E5C04-04C5-49F5-A4AC-23B78780B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437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AA4AA-37A8-4632-B08D-DD9F0606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05DBB-372B-4124-A1E4-FACE22CA8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E5E511-7C6D-420A-B26E-F3D84C80F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43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383EE-1F0D-4491-98FA-CF7DB5E9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750A0-0458-4316-A95F-047ACCF4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229790-7D66-466F-81FE-DDE301AFC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61DDF-C4C3-4F38-9E6A-FD256A835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37C95-E83D-4360-8FA9-FC2B85C54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546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D84CD-177F-4A04-A5F5-CECB44A7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57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6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46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35913-6315-483D-B64F-82361CEB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F4907-E3D6-4AB8-AD13-C2F07237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7403DE-22CD-41CA-A83A-45AF292C9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052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BBEE9-DE0F-43EB-AC68-CA08F35B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DA0C21-8FAA-4991-8C9A-6E23702A6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2BE957-E20F-4563-97DC-CDB574203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8870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A28E5-12D8-4848-B472-7825746F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462B9-855B-4F23-BE6F-9D7906D3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393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E2B51-60D0-4C4D-BFB8-BABA96C74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77131C-87E1-4435-A0A1-8205B5A0D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4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94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3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93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8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6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9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43E3-AD06-4F75-9FA1-D91823F05B8A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1024-1EDE-4759-8113-2B72020111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0F53826-64F5-4D27-A1A4-9BCBF0D0E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uk-UA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3981FE0-E614-4ED5-9EA9-165993552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uk-UA"/>
              <a:t>Click to edit the outline text format</a:t>
            </a:r>
          </a:p>
          <a:p>
            <a:pPr lvl="1"/>
            <a:r>
              <a:rPr lang="en-GB" altLang="uk-UA"/>
              <a:t>Second Outline Level</a:t>
            </a:r>
          </a:p>
          <a:p>
            <a:pPr lvl="2"/>
            <a:r>
              <a:rPr lang="en-GB" altLang="uk-UA"/>
              <a:t>Third Outline Level</a:t>
            </a:r>
          </a:p>
          <a:p>
            <a:pPr lvl="3"/>
            <a:r>
              <a:rPr lang="en-GB" altLang="uk-UA"/>
              <a:t>Fourth Outline Level</a:t>
            </a:r>
          </a:p>
          <a:p>
            <a:pPr lvl="4"/>
            <a:r>
              <a:rPr lang="en-GB" altLang="uk-UA"/>
              <a:t>Fifth Outline Level</a:t>
            </a:r>
          </a:p>
          <a:p>
            <a:pPr lvl="4"/>
            <a:r>
              <a:rPr lang="en-GB" altLang="uk-UA"/>
              <a:t>Sixth Outline Level</a:t>
            </a:r>
          </a:p>
          <a:p>
            <a:pPr lvl="4"/>
            <a:r>
              <a:rPr lang="en-GB" altLang="uk-UA"/>
              <a:t>Seventh Outline Level</a:t>
            </a:r>
          </a:p>
          <a:p>
            <a:pPr lvl="4"/>
            <a:r>
              <a:rPr lang="en-GB" altLang="uk-UA"/>
              <a:t>Eighth Outline Level</a:t>
            </a:r>
          </a:p>
          <a:p>
            <a:pPr lvl="4"/>
            <a:r>
              <a:rPr lang="en-GB" altLang="uk-UA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443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92BF-D2CB-43A0-A365-5E6CC81C5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650" y="470490"/>
            <a:ext cx="5572597" cy="2133373"/>
          </a:xfrm>
        </p:spPr>
        <p:txBody>
          <a:bodyPr>
            <a:noAutofit/>
          </a:bodyPr>
          <a:lstStyle/>
          <a:p>
            <a:r>
              <a:rPr lang="ru-RU" sz="3600" dirty="0"/>
              <a:t>Возможности цитостатической терапии в лечении рассеянного склероза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722E7C-702A-4706-866C-E8CC40154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962" y="4400877"/>
            <a:ext cx="6044084" cy="1022094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/>
              <a:t>Докладчик</a:t>
            </a:r>
            <a:r>
              <a:rPr lang="ru-RU" sz="2000" dirty="0"/>
              <a:t>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Заведующий отделом экспериментальной хирургии ИНВХ им. В.К. Гусака, доцент кафедры детской и общей неврологии ФИПО </a:t>
            </a:r>
            <a:r>
              <a:rPr lang="ru-RU" sz="2000" dirty="0" err="1"/>
              <a:t>ДонНМУ</a:t>
            </a:r>
            <a:r>
              <a:rPr lang="ru-RU" sz="2000" dirty="0"/>
              <a:t> им. М. Горького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/>
              <a:t>к.мед.н</a:t>
            </a:r>
            <a:r>
              <a:rPr lang="ru-RU" sz="2000" dirty="0"/>
              <a:t>. Филимонов Дмитрий Алексеевич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051A4-130A-4E49-85F6-7D6DA2CA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8418"/>
            <a:ext cx="9144000" cy="1179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FC35E-3D3E-4B09-BB62-7A0C1759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" y="3549383"/>
            <a:ext cx="2735165" cy="1873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BD82AD-E77D-46BD-BE20-5B68CFF81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3088"/>
            <a:ext cx="2742119" cy="18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E2BA32-716F-445C-94F7-F40BEFDCEE2E}"/>
              </a:ext>
            </a:extLst>
          </p:cNvPr>
          <p:cNvSpPr txBox="1"/>
          <p:nvPr/>
        </p:nvSpPr>
        <p:spPr>
          <a:xfrm>
            <a:off x="3709851" y="3013013"/>
            <a:ext cx="54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Д.А. Филимонов, С.К. Евтушенко, И.С. Луцкий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B25DD1-9010-4DD8-831B-9AE330D1D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87"/>
            <a:ext cx="2978053" cy="15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4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14152-6426-41A0-9FE3-328EB2CE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" y="0"/>
            <a:ext cx="9124086" cy="41512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ECA77-422A-4043-BCB6-A0AC8DFE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76" y="4098243"/>
            <a:ext cx="5526362" cy="2759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69BCD-BD5A-4EA2-AA8A-5E87720A8831}"/>
              </a:ext>
            </a:extLst>
          </p:cNvPr>
          <p:cNvSpPr txBox="1"/>
          <p:nvPr/>
        </p:nvSpPr>
        <p:spPr>
          <a:xfrm>
            <a:off x="6705600" y="313509"/>
            <a:ext cx="208134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Стоимость и динамика цен на лечение ПИТРС в течение года, дол. США</a:t>
            </a:r>
          </a:p>
        </p:txBody>
      </p:sp>
    </p:spTree>
    <p:extLst>
      <p:ext uri="{BB962C8B-B14F-4D97-AF65-F5344CB8AC3E}">
        <p14:creationId xmlns:p14="http://schemas.microsoft.com/office/powerpoint/2010/main" val="213401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E50C-F470-4238-8435-B72B88B7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9ABB50-F082-45A2-B91F-44E428F19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606" y="0"/>
            <a:ext cx="9156841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D6EA436-3982-4445-B61E-BCACE0E6230D}"/>
              </a:ext>
            </a:extLst>
          </p:cNvPr>
          <p:cNvSpPr/>
          <p:nvPr/>
        </p:nvSpPr>
        <p:spPr>
          <a:xfrm>
            <a:off x="1285460" y="5088834"/>
            <a:ext cx="5579166" cy="874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D95AD63-2A97-4E42-87EA-E7C0639E3714}"/>
              </a:ext>
            </a:extLst>
          </p:cNvPr>
          <p:cNvSpPr/>
          <p:nvPr/>
        </p:nvSpPr>
        <p:spPr>
          <a:xfrm>
            <a:off x="3750365" y="1245704"/>
            <a:ext cx="3485322" cy="344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49C87CA-4424-4858-A29E-B94395B66FC0}"/>
              </a:ext>
            </a:extLst>
          </p:cNvPr>
          <p:cNvSpPr/>
          <p:nvPr/>
        </p:nvSpPr>
        <p:spPr>
          <a:xfrm>
            <a:off x="4068416" y="4797286"/>
            <a:ext cx="2517913" cy="291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FD5FEC-5D0D-4E03-BE57-8DAB3386F61B}"/>
              </a:ext>
            </a:extLst>
          </p:cNvPr>
          <p:cNvSpPr/>
          <p:nvPr/>
        </p:nvSpPr>
        <p:spPr>
          <a:xfrm>
            <a:off x="7269645" y="755374"/>
            <a:ext cx="1370772" cy="238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407C26-910A-471D-BE6F-6EDEB07212EF}"/>
              </a:ext>
            </a:extLst>
          </p:cNvPr>
          <p:cNvSpPr/>
          <p:nvPr/>
        </p:nvSpPr>
        <p:spPr>
          <a:xfrm>
            <a:off x="7236515" y="78476"/>
            <a:ext cx="1370772" cy="238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108E2B-FE90-48D3-BF3B-DD44BBCD52D4}"/>
              </a:ext>
            </a:extLst>
          </p:cNvPr>
          <p:cNvSpPr/>
          <p:nvPr/>
        </p:nvSpPr>
        <p:spPr>
          <a:xfrm>
            <a:off x="7293251" y="2129048"/>
            <a:ext cx="1370772" cy="455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B46EAFA-3B42-4F33-8C0F-8FD3B58C37A9}"/>
              </a:ext>
            </a:extLst>
          </p:cNvPr>
          <p:cNvSpPr/>
          <p:nvPr/>
        </p:nvSpPr>
        <p:spPr>
          <a:xfrm>
            <a:off x="3750365" y="192847"/>
            <a:ext cx="2950265" cy="469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2EF2A-FB64-4B3C-B418-56E67745FE6E}"/>
              </a:ext>
            </a:extLst>
          </p:cNvPr>
          <p:cNvSpPr txBox="1"/>
          <p:nvPr/>
        </p:nvSpPr>
        <p:spPr>
          <a:xfrm>
            <a:off x="1731999" y="155859"/>
            <a:ext cx="175042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Мета-анализ эффективности ПИТРС</a:t>
            </a:r>
          </a:p>
          <a:p>
            <a:r>
              <a:rPr lang="ru-RU" dirty="0"/>
              <a:t>(выделены </a:t>
            </a:r>
            <a:r>
              <a:rPr lang="ru-RU" dirty="0" err="1"/>
              <a:t>цитостатики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51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9D3DF-D614-49F9-8B22-E35574B9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1" y="92006"/>
            <a:ext cx="8541855" cy="58903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Митоксантрон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90C6-C3F1-41EC-AA94-4022537F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95" y="681038"/>
            <a:ext cx="8661126" cy="15320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/>
              <a:t>синтетический цитостатический препарат, производное </a:t>
            </a:r>
            <a:r>
              <a:rPr lang="ru-RU" sz="2400" dirty="0" err="1"/>
              <a:t>антрацендиона</a:t>
            </a:r>
            <a:r>
              <a:rPr lang="ru-RU" sz="2400" dirty="0"/>
              <a:t>. Сходен по химической структуре с противоопухолевыми </a:t>
            </a:r>
            <a:r>
              <a:rPr lang="ru-RU" sz="2400" dirty="0" err="1"/>
              <a:t>антрациклиновыми</a:t>
            </a:r>
            <a:r>
              <a:rPr lang="ru-RU" sz="2400" dirty="0"/>
              <a:t> антибиотиками (</a:t>
            </a:r>
            <a:r>
              <a:rPr lang="ru-RU" sz="2400" dirty="0" err="1"/>
              <a:t>доксирубицином</a:t>
            </a:r>
            <a:r>
              <a:rPr lang="ru-RU" sz="2400" dirty="0"/>
              <a:t>).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3C5F4-47BB-46FD-97D4-2C376EE7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0" y="2378887"/>
            <a:ext cx="7305675" cy="262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781EE-D176-4DAD-9781-B1C736C9C470}"/>
              </a:ext>
            </a:extLst>
          </p:cNvPr>
          <p:cNvSpPr txBox="1"/>
          <p:nvPr/>
        </p:nvSpPr>
        <p:spPr>
          <a:xfrm>
            <a:off x="158195" y="5393635"/>
            <a:ext cx="87207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err="1"/>
              <a:t>Митоксантрон</a:t>
            </a:r>
            <a:r>
              <a:rPr lang="ru-RU" dirty="0"/>
              <a:t> уменьшает активацию Т-клеток, усиливает активность Т-клеток-супрессоров, блокирует презентацию антигена, уменьшает выработку антител В-клетками. Экспериментально показано, что </a:t>
            </a:r>
            <a:r>
              <a:rPr lang="ru-RU" dirty="0" err="1"/>
              <a:t>митоксантрон</a:t>
            </a:r>
            <a:r>
              <a:rPr lang="ru-RU" dirty="0"/>
              <a:t> ингибирует опосредованное макрофагами разрушение миелина.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9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A9781EDF-BD0D-43D9-B876-A346AE434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11125"/>
            <a:ext cx="7654925" cy="1187450"/>
          </a:xfrm>
        </p:spPr>
        <p:txBody>
          <a:bodyPr/>
          <a:lstStyle/>
          <a:p>
            <a:pPr>
              <a:defRPr/>
            </a:pPr>
            <a:r>
              <a:rPr lang="ru-RU" sz="2800" dirty="0" err="1">
                <a:latin typeface="Lucida Sans" pitchFamily="34" charset="0"/>
              </a:rPr>
              <a:t>Метилпреднизолон</a:t>
            </a:r>
            <a:r>
              <a:rPr lang="ru-RU" sz="2800" dirty="0">
                <a:latin typeface="Lucida Sans" pitchFamily="34" charset="0"/>
              </a:rPr>
              <a:t> и </a:t>
            </a:r>
            <a:r>
              <a:rPr lang="ru-RU" sz="2800" dirty="0" err="1">
                <a:latin typeface="Lucida Sans" pitchFamily="34" charset="0"/>
              </a:rPr>
              <a:t>Митоксантрон</a:t>
            </a:r>
            <a:r>
              <a:rPr lang="ru-RU" sz="2800" dirty="0">
                <a:latin typeface="Lucida Sans" pitchFamily="34" charset="0"/>
              </a:rPr>
              <a:t> при РС</a:t>
            </a:r>
            <a:r>
              <a:rPr lang="en-US" sz="2800" dirty="0">
                <a:latin typeface="Lucida Sans" pitchFamily="34" charset="0"/>
              </a:rPr>
              <a:t> (MP+M)</a:t>
            </a: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1F575787-E1A9-4358-867B-626E199328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888" y="1979368"/>
            <a:ext cx="8012112" cy="3689595"/>
            <a:chOff x="2628" y="2079"/>
            <a:chExt cx="2991" cy="1377"/>
          </a:xfrm>
        </p:grpSpPr>
        <p:sp>
          <p:nvSpPr>
            <p:cNvPr id="97284" name="Line 4">
              <a:extLst>
                <a:ext uri="{FF2B5EF4-FFF2-40B4-BE49-F238E27FC236}">
                  <a16:creationId xmlns:a16="http://schemas.microsoft.com/office/drawing/2014/main" id="{B2E94784-67FB-443F-860B-941D4CDB32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2" y="27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5" name="Freeform 5">
              <a:extLst>
                <a:ext uri="{FF2B5EF4-FFF2-40B4-BE49-F238E27FC236}">
                  <a16:creationId xmlns:a16="http://schemas.microsoft.com/office/drawing/2014/main" id="{AC5A1FAB-04DA-49BF-B4CA-5D8FBF2867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8" y="2838"/>
              <a:ext cx="2972" cy="270"/>
            </a:xfrm>
            <a:custGeom>
              <a:avLst/>
              <a:gdLst>
                <a:gd name="T0" fmla="*/ 0 w 2972"/>
                <a:gd name="T1" fmla="*/ 0 h 270"/>
                <a:gd name="T2" fmla="*/ 708 w 2972"/>
                <a:gd name="T3" fmla="*/ 2 h 270"/>
                <a:gd name="T4" fmla="*/ 1132 w 2972"/>
                <a:gd name="T5" fmla="*/ 270 h 270"/>
                <a:gd name="T6" fmla="*/ 2972 w 2972"/>
                <a:gd name="T7" fmla="*/ 26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2"/>
                <a:gd name="T13" fmla="*/ 0 h 270"/>
                <a:gd name="T14" fmla="*/ 2972 w 2972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2" h="270">
                  <a:moveTo>
                    <a:pt x="0" y="0"/>
                  </a:moveTo>
                  <a:lnTo>
                    <a:pt x="708" y="2"/>
                  </a:lnTo>
                  <a:lnTo>
                    <a:pt x="1132" y="270"/>
                  </a:lnTo>
                  <a:lnTo>
                    <a:pt x="2972" y="26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6" name="Freeform 6">
              <a:extLst>
                <a:ext uri="{FF2B5EF4-FFF2-40B4-BE49-F238E27FC236}">
                  <a16:creationId xmlns:a16="http://schemas.microsoft.com/office/drawing/2014/main" id="{5D61BB46-90A3-43CA-981B-E908ABD50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2" y="2568"/>
              <a:ext cx="2270" cy="272"/>
            </a:xfrm>
            <a:custGeom>
              <a:avLst/>
              <a:gdLst>
                <a:gd name="T0" fmla="*/ 0 w 2270"/>
                <a:gd name="T1" fmla="*/ 272 h 272"/>
                <a:gd name="T2" fmla="*/ 424 w 2270"/>
                <a:gd name="T3" fmla="*/ 4 h 272"/>
                <a:gd name="T4" fmla="*/ 2270 w 2270"/>
                <a:gd name="T5" fmla="*/ 0 h 272"/>
                <a:gd name="T6" fmla="*/ 0 60000 65536"/>
                <a:gd name="T7" fmla="*/ 0 60000 65536"/>
                <a:gd name="T8" fmla="*/ 0 60000 65536"/>
                <a:gd name="T9" fmla="*/ 0 w 2270"/>
                <a:gd name="T10" fmla="*/ 0 h 272"/>
                <a:gd name="T11" fmla="*/ 2270 w 2270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0" h="272">
                  <a:moveTo>
                    <a:pt x="0" y="272"/>
                  </a:moveTo>
                  <a:lnTo>
                    <a:pt x="424" y="4"/>
                  </a:lnTo>
                  <a:lnTo>
                    <a:pt x="227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7" name="Rectangle 7">
              <a:extLst>
                <a:ext uri="{FF2B5EF4-FFF2-40B4-BE49-F238E27FC236}">
                  <a16:creationId xmlns:a16="http://schemas.microsoft.com/office/drawing/2014/main" id="{AA610B21-1989-40AE-B80A-2E8EEF3E7B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3" y="2079"/>
              <a:ext cx="266" cy="3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Рандомизация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8" name="Rectangle 8">
              <a:extLst>
                <a:ext uri="{FF2B5EF4-FFF2-40B4-BE49-F238E27FC236}">
                  <a16:creationId xmlns:a16="http://schemas.microsoft.com/office/drawing/2014/main" id="{A73419C1-AB4E-4A44-9606-C4964554A8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5" y="2914"/>
              <a:ext cx="17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-2</a:t>
              </a:r>
            </a:p>
          </p:txBody>
        </p:sp>
        <p:sp>
          <p:nvSpPr>
            <p:cNvPr id="97289" name="Rectangle 9">
              <a:extLst>
                <a:ext uri="{FF2B5EF4-FFF2-40B4-BE49-F238E27FC236}">
                  <a16:creationId xmlns:a16="http://schemas.microsoft.com/office/drawing/2014/main" id="{7A861A0C-57E8-49AA-B753-C371A0A199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9" y="2914"/>
              <a:ext cx="17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-1</a:t>
              </a:r>
            </a:p>
          </p:txBody>
        </p:sp>
        <p:sp>
          <p:nvSpPr>
            <p:cNvPr id="97290" name="Rectangle 10">
              <a:extLst>
                <a:ext uri="{FF2B5EF4-FFF2-40B4-BE49-F238E27FC236}">
                  <a16:creationId xmlns:a16="http://schemas.microsoft.com/office/drawing/2014/main" id="{5957F508-D537-416E-B9D7-C8440078C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7" y="2914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0</a:t>
              </a:r>
            </a:p>
          </p:txBody>
        </p:sp>
        <p:sp>
          <p:nvSpPr>
            <p:cNvPr id="97291" name="Rectangle 11">
              <a:extLst>
                <a:ext uri="{FF2B5EF4-FFF2-40B4-BE49-F238E27FC236}">
                  <a16:creationId xmlns:a16="http://schemas.microsoft.com/office/drawing/2014/main" id="{91AFE757-D67A-4875-A920-3A879873BE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7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1</a:t>
              </a:r>
            </a:p>
          </p:txBody>
        </p:sp>
        <p:sp>
          <p:nvSpPr>
            <p:cNvPr id="97292" name="Rectangle 12">
              <a:extLst>
                <a:ext uri="{FF2B5EF4-FFF2-40B4-BE49-F238E27FC236}">
                  <a16:creationId xmlns:a16="http://schemas.microsoft.com/office/drawing/2014/main" id="{F51FB369-38AC-4283-B815-38A62DFBAA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9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2</a:t>
              </a:r>
            </a:p>
          </p:txBody>
        </p:sp>
        <p:sp>
          <p:nvSpPr>
            <p:cNvPr id="97293" name="Rectangle 13">
              <a:extLst>
                <a:ext uri="{FF2B5EF4-FFF2-40B4-BE49-F238E27FC236}">
                  <a16:creationId xmlns:a16="http://schemas.microsoft.com/office/drawing/2014/main" id="{84950B73-0632-4506-8445-2164ABD82A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1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3</a:t>
              </a:r>
            </a:p>
          </p:txBody>
        </p:sp>
        <p:sp>
          <p:nvSpPr>
            <p:cNvPr id="97294" name="Rectangle 14">
              <a:extLst>
                <a:ext uri="{FF2B5EF4-FFF2-40B4-BE49-F238E27FC236}">
                  <a16:creationId xmlns:a16="http://schemas.microsoft.com/office/drawing/2014/main" id="{710F8551-B1D3-4E61-9683-3E403E8378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4</a:t>
              </a:r>
            </a:p>
          </p:txBody>
        </p:sp>
        <p:sp>
          <p:nvSpPr>
            <p:cNvPr id="97295" name="Rectangle 15">
              <a:extLst>
                <a:ext uri="{FF2B5EF4-FFF2-40B4-BE49-F238E27FC236}">
                  <a16:creationId xmlns:a16="http://schemas.microsoft.com/office/drawing/2014/main" id="{FFB07A52-71F3-4045-BC81-C2EDF115C6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43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5</a:t>
              </a:r>
            </a:p>
          </p:txBody>
        </p:sp>
        <p:sp>
          <p:nvSpPr>
            <p:cNvPr id="97296" name="Rectangle 16">
              <a:extLst>
                <a:ext uri="{FF2B5EF4-FFF2-40B4-BE49-F238E27FC236}">
                  <a16:creationId xmlns:a16="http://schemas.microsoft.com/office/drawing/2014/main" id="{F582BD45-509C-4769-BD19-70151D7335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4" y="3177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6</a:t>
              </a:r>
            </a:p>
          </p:txBody>
        </p:sp>
        <p:sp>
          <p:nvSpPr>
            <p:cNvPr id="97297" name="Rectangle 17">
              <a:extLst>
                <a:ext uri="{FF2B5EF4-FFF2-40B4-BE49-F238E27FC236}">
                  <a16:creationId xmlns:a16="http://schemas.microsoft.com/office/drawing/2014/main" id="{1E8C9122-578A-4DFF-8320-A36A091640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0" y="2386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1</a:t>
              </a:r>
            </a:p>
          </p:txBody>
        </p:sp>
        <p:sp>
          <p:nvSpPr>
            <p:cNvPr id="97298" name="Rectangle 18">
              <a:extLst>
                <a:ext uri="{FF2B5EF4-FFF2-40B4-BE49-F238E27FC236}">
                  <a16:creationId xmlns:a16="http://schemas.microsoft.com/office/drawing/2014/main" id="{11781185-AA48-463A-8820-66DC9D34D3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5" y="2386"/>
              <a:ext cx="143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2</a:t>
              </a:r>
            </a:p>
          </p:txBody>
        </p:sp>
        <p:sp>
          <p:nvSpPr>
            <p:cNvPr id="97299" name="Rectangle 19">
              <a:extLst>
                <a:ext uri="{FF2B5EF4-FFF2-40B4-BE49-F238E27FC236}">
                  <a16:creationId xmlns:a16="http://schemas.microsoft.com/office/drawing/2014/main" id="{0843CB73-DD81-4BB0-813E-9731EB1DF7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5" y="2386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3</a:t>
              </a:r>
            </a:p>
          </p:txBody>
        </p:sp>
        <p:sp>
          <p:nvSpPr>
            <p:cNvPr id="97300" name="Rectangle 20">
              <a:extLst>
                <a:ext uri="{FF2B5EF4-FFF2-40B4-BE49-F238E27FC236}">
                  <a16:creationId xmlns:a16="http://schemas.microsoft.com/office/drawing/2014/main" id="{9A485129-5D77-433E-9806-1B43EE7A2A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7" y="2386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4</a:t>
              </a:r>
            </a:p>
          </p:txBody>
        </p:sp>
        <p:sp>
          <p:nvSpPr>
            <p:cNvPr id="97301" name="Rectangle 21">
              <a:extLst>
                <a:ext uri="{FF2B5EF4-FFF2-40B4-BE49-F238E27FC236}">
                  <a16:creationId xmlns:a16="http://schemas.microsoft.com/office/drawing/2014/main" id="{8F083B3F-007E-4A5F-A409-D427697B47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46" y="2386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5</a:t>
              </a:r>
            </a:p>
          </p:txBody>
        </p:sp>
        <p:sp>
          <p:nvSpPr>
            <p:cNvPr id="97302" name="Rectangle 22">
              <a:extLst>
                <a:ext uri="{FF2B5EF4-FFF2-40B4-BE49-F238E27FC236}">
                  <a16:creationId xmlns:a16="http://schemas.microsoft.com/office/drawing/2014/main" id="{9978F8F1-C20F-4616-BF65-DC44051A44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2" y="2386"/>
              <a:ext cx="1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6</a:t>
              </a:r>
            </a:p>
          </p:txBody>
        </p:sp>
        <p:sp>
          <p:nvSpPr>
            <p:cNvPr id="97303" name="Rectangle 23">
              <a:extLst>
                <a:ext uri="{FF2B5EF4-FFF2-40B4-BE49-F238E27FC236}">
                  <a16:creationId xmlns:a16="http://schemas.microsoft.com/office/drawing/2014/main" id="{D400C8CC-C82F-4611-AE2C-AFDB549B9E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33" y="2169"/>
              <a:ext cx="891" cy="1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ru-RU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Рандромизир</a:t>
              </a:r>
              <a:r>
                <a:rPr lang="ru-RU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 лечение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4" name="Rectangle 24">
              <a:extLst>
                <a:ext uri="{FF2B5EF4-FFF2-40B4-BE49-F238E27FC236}">
                  <a16:creationId xmlns:a16="http://schemas.microsoft.com/office/drawing/2014/main" id="{1D8BFC9C-DAF5-4F77-A75D-BA04C0691B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84" y="2689"/>
              <a:ext cx="170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Митоксандрон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 мг 1 р/мес. в/в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  <a:p>
              <a:pPr eaLnBrk="0" hangingPunct="0">
                <a:defRPr/>
              </a:pPr>
              <a:r>
                <a:rPr 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Метилпреднизолон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000мг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р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мес.  в/в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305" name="Rectangle 25">
              <a:extLst>
                <a:ext uri="{FF2B5EF4-FFF2-40B4-BE49-F238E27FC236}">
                  <a16:creationId xmlns:a16="http://schemas.microsoft.com/office/drawing/2014/main" id="{A222C411-1E4C-4827-A37A-5168535694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1" y="3353"/>
              <a:ext cx="155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Метилпреднизолон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000мг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р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мес.  в/в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106" name="Group 26">
              <a:extLst>
                <a:ext uri="{FF2B5EF4-FFF2-40B4-BE49-F238E27FC236}">
                  <a16:creationId xmlns:a16="http://schemas.microsoft.com/office/drawing/2014/main" id="{DFF327BE-510F-451A-A820-99EA4FE0AB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56" y="3038"/>
              <a:ext cx="1701" cy="133"/>
              <a:chOff x="3756" y="3038"/>
              <a:chExt cx="1701" cy="133"/>
            </a:xfrm>
          </p:grpSpPr>
          <p:sp>
            <p:nvSpPr>
              <p:cNvPr id="97323" name="Line 27">
                <a:extLst>
                  <a:ext uri="{FF2B5EF4-FFF2-40B4-BE49-F238E27FC236}">
                    <a16:creationId xmlns:a16="http://schemas.microsoft.com/office/drawing/2014/main" id="{F513B01B-7E2B-47E9-8BDB-C62E3B202F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75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4" name="Line 28">
                <a:extLst>
                  <a:ext uri="{FF2B5EF4-FFF2-40B4-BE49-F238E27FC236}">
                    <a16:creationId xmlns:a16="http://schemas.microsoft.com/office/drawing/2014/main" id="{03246CE0-6B2D-4479-BC66-D038F90AC5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09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5" name="Line 29">
                <a:extLst>
                  <a:ext uri="{FF2B5EF4-FFF2-40B4-BE49-F238E27FC236}">
                    <a16:creationId xmlns:a16="http://schemas.microsoft.com/office/drawing/2014/main" id="{1CFBF585-29E5-4465-950C-AF0D41BCAC2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43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6" name="Line 30">
                <a:extLst>
                  <a:ext uri="{FF2B5EF4-FFF2-40B4-BE49-F238E27FC236}">
                    <a16:creationId xmlns:a16="http://schemas.microsoft.com/office/drawing/2014/main" id="{76EBDEB1-E5D6-43D4-B99C-7F789A55980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77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7" name="Line 31">
                <a:extLst>
                  <a:ext uri="{FF2B5EF4-FFF2-40B4-BE49-F238E27FC236}">
                    <a16:creationId xmlns:a16="http://schemas.microsoft.com/office/drawing/2014/main" id="{AB64AD49-F6E3-4E10-BBF3-0ADA6D46890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11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8" name="Line 32">
                <a:extLst>
                  <a:ext uri="{FF2B5EF4-FFF2-40B4-BE49-F238E27FC236}">
                    <a16:creationId xmlns:a16="http://schemas.microsoft.com/office/drawing/2014/main" id="{48574A14-C597-418A-8034-40CCA98BAC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7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107" name="Group 33">
              <a:extLst>
                <a:ext uri="{FF2B5EF4-FFF2-40B4-BE49-F238E27FC236}">
                  <a16:creationId xmlns:a16="http://schemas.microsoft.com/office/drawing/2014/main" id="{8D84F4AE-AA11-4D3C-9050-23568AF8AD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56" y="2504"/>
              <a:ext cx="1701" cy="133"/>
              <a:chOff x="3756" y="3038"/>
              <a:chExt cx="1701" cy="133"/>
            </a:xfrm>
          </p:grpSpPr>
          <p:sp>
            <p:nvSpPr>
              <p:cNvPr id="97317" name="Line 34">
                <a:extLst>
                  <a:ext uri="{FF2B5EF4-FFF2-40B4-BE49-F238E27FC236}">
                    <a16:creationId xmlns:a16="http://schemas.microsoft.com/office/drawing/2014/main" id="{00AF7F14-2B66-4DD5-8EF0-063C130A33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75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18" name="Line 35">
                <a:extLst>
                  <a:ext uri="{FF2B5EF4-FFF2-40B4-BE49-F238E27FC236}">
                    <a16:creationId xmlns:a16="http://schemas.microsoft.com/office/drawing/2014/main" id="{6CB76206-7CEB-4F00-8863-AEC5649248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09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19" name="Line 36">
                <a:extLst>
                  <a:ext uri="{FF2B5EF4-FFF2-40B4-BE49-F238E27FC236}">
                    <a16:creationId xmlns:a16="http://schemas.microsoft.com/office/drawing/2014/main" id="{6AD4B284-D87B-462B-9BA6-F9C3B3308C6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43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0" name="Line 37">
                <a:extLst>
                  <a:ext uri="{FF2B5EF4-FFF2-40B4-BE49-F238E27FC236}">
                    <a16:creationId xmlns:a16="http://schemas.microsoft.com/office/drawing/2014/main" id="{A1A62F3B-7DA5-4EA0-B5F3-93BE53F5A9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77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1" name="Line 38">
                <a:extLst>
                  <a:ext uri="{FF2B5EF4-FFF2-40B4-BE49-F238E27FC236}">
                    <a16:creationId xmlns:a16="http://schemas.microsoft.com/office/drawing/2014/main" id="{886D8157-6771-4F01-8BD0-2B53AAF0DE7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116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22" name="Line 39">
                <a:extLst>
                  <a:ext uri="{FF2B5EF4-FFF2-40B4-BE49-F238E27FC236}">
                    <a16:creationId xmlns:a16="http://schemas.microsoft.com/office/drawing/2014/main" id="{4E3EECEC-612B-46CA-B3B5-5643A0B288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7" y="3038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7308" name="Line 40">
              <a:extLst>
                <a:ext uri="{FF2B5EF4-FFF2-40B4-BE49-F238E27FC236}">
                  <a16:creationId xmlns:a16="http://schemas.microsoft.com/office/drawing/2014/main" id="{81E0C6EF-34A0-497F-B075-BC1DFB1AF6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37" y="27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309" name="Line 41">
              <a:extLst>
                <a:ext uri="{FF2B5EF4-FFF2-40B4-BE49-F238E27FC236}">
                  <a16:creationId xmlns:a16="http://schemas.microsoft.com/office/drawing/2014/main" id="{235D4940-6FC9-4771-A185-2EFCDE0068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9" y="27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310" name="Line 42">
              <a:extLst>
                <a:ext uri="{FF2B5EF4-FFF2-40B4-BE49-F238E27FC236}">
                  <a16:creationId xmlns:a16="http://schemas.microsoft.com/office/drawing/2014/main" id="{D82776F6-9788-4CA5-91E7-8367B367E5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27" y="21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311" name="Line 43">
              <a:extLst>
                <a:ext uri="{FF2B5EF4-FFF2-40B4-BE49-F238E27FC236}">
                  <a16:creationId xmlns:a16="http://schemas.microsoft.com/office/drawing/2014/main" id="{3E5C6541-D065-4E57-85CC-024C6DB6C9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9" y="21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312" name="Line 44">
              <a:extLst>
                <a:ext uri="{FF2B5EF4-FFF2-40B4-BE49-F238E27FC236}">
                  <a16:creationId xmlns:a16="http://schemas.microsoft.com/office/drawing/2014/main" id="{57E5AD2C-EBC3-4CBC-B515-258F7FFB4A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13" y="216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113" name="Group 45">
              <a:extLst>
                <a:ext uri="{FF2B5EF4-FFF2-40B4-BE49-F238E27FC236}">
                  <a16:creationId xmlns:a16="http://schemas.microsoft.com/office/drawing/2014/main" id="{B44DC0CA-5109-4A80-B67B-7C93B6E5D2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2" y="2215"/>
              <a:ext cx="2897" cy="19"/>
              <a:chOff x="2722" y="2158"/>
              <a:chExt cx="2897" cy="19"/>
            </a:xfrm>
          </p:grpSpPr>
          <p:sp>
            <p:nvSpPr>
              <p:cNvPr id="97314" name="Freeform 46">
                <a:extLst>
                  <a:ext uri="{FF2B5EF4-FFF2-40B4-BE49-F238E27FC236}">
                    <a16:creationId xmlns:a16="http://schemas.microsoft.com/office/drawing/2014/main" id="{5527B9AC-2358-4088-9E8B-30EC513BA9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22" y="2158"/>
                <a:ext cx="146" cy="19"/>
              </a:xfrm>
              <a:custGeom>
                <a:avLst/>
                <a:gdLst>
                  <a:gd name="T0" fmla="*/ 0 w 121"/>
                  <a:gd name="T1" fmla="*/ 1 h 1"/>
                  <a:gd name="T2" fmla="*/ 121 w 121"/>
                  <a:gd name="T3" fmla="*/ 0 h 1"/>
                  <a:gd name="T4" fmla="*/ 0 60000 65536"/>
                  <a:gd name="T5" fmla="*/ 0 60000 65536"/>
                  <a:gd name="T6" fmla="*/ 0 w 121"/>
                  <a:gd name="T7" fmla="*/ 0 h 1"/>
                  <a:gd name="T8" fmla="*/ 121 w 12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1" h="1">
                    <a:moveTo>
                      <a:pt x="0" y="1"/>
                    </a:moveTo>
                    <a:lnTo>
                      <a:pt x="12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15" name="Freeform 47">
                <a:extLst>
                  <a:ext uri="{FF2B5EF4-FFF2-40B4-BE49-F238E27FC236}">
                    <a16:creationId xmlns:a16="http://schemas.microsoft.com/office/drawing/2014/main" id="{C68293D5-8BD2-4B15-818F-04EA8F6C9B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56" y="2173"/>
                <a:ext cx="463" cy="2"/>
              </a:xfrm>
              <a:custGeom>
                <a:avLst/>
                <a:gdLst>
                  <a:gd name="T0" fmla="*/ 0 w 463"/>
                  <a:gd name="T1" fmla="*/ 2 h 2"/>
                  <a:gd name="T2" fmla="*/ 463 w 463"/>
                  <a:gd name="T3" fmla="*/ 0 h 2"/>
                  <a:gd name="T4" fmla="*/ 0 60000 65536"/>
                  <a:gd name="T5" fmla="*/ 0 60000 65536"/>
                  <a:gd name="T6" fmla="*/ 0 w 463"/>
                  <a:gd name="T7" fmla="*/ 0 h 2"/>
                  <a:gd name="T8" fmla="*/ 463 w 46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3" h="2">
                    <a:moveTo>
                      <a:pt x="0" y="2"/>
                    </a:moveTo>
                    <a:lnTo>
                      <a:pt x="46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316" name="Freeform 48">
                <a:extLst>
                  <a:ext uri="{FF2B5EF4-FFF2-40B4-BE49-F238E27FC236}">
                    <a16:creationId xmlns:a16="http://schemas.microsoft.com/office/drawing/2014/main" id="{B8E15069-A22D-425F-8FA6-F6471B9118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80" y="2173"/>
                <a:ext cx="900" cy="1"/>
              </a:xfrm>
              <a:custGeom>
                <a:avLst/>
                <a:gdLst>
                  <a:gd name="T0" fmla="*/ 0 w 900"/>
                  <a:gd name="T1" fmla="*/ 0 h 1"/>
                  <a:gd name="T2" fmla="*/ 900 w 900"/>
                  <a:gd name="T3" fmla="*/ 0 h 1"/>
                  <a:gd name="T4" fmla="*/ 0 60000 65536"/>
                  <a:gd name="T5" fmla="*/ 0 60000 65536"/>
                  <a:gd name="T6" fmla="*/ 0 w 900"/>
                  <a:gd name="T7" fmla="*/ 0 h 1"/>
                  <a:gd name="T8" fmla="*/ 900 w 90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0" h="1">
                    <a:moveTo>
                      <a:pt x="0" y="0"/>
                    </a:moveTo>
                    <a:lnTo>
                      <a:pt x="9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0DADD7A9-A8CD-4EA5-AC26-9C27A305F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192838"/>
            <a:ext cx="79248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uk-UA" sz="1400"/>
              <a:t>Edan et al. 1997.</a:t>
            </a:r>
          </a:p>
        </p:txBody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93414FBF-4D7A-4813-9A5B-58242AD4C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187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Lucida Sans" pitchFamily="34" charset="0"/>
              </a:rPr>
              <a:t>MP+M: </a:t>
            </a:r>
            <a:r>
              <a:rPr lang="ru-RU" dirty="0">
                <a:latin typeface="Lucida Sans" pitchFamily="34" charset="0"/>
              </a:rPr>
              <a:t>снижение частоты обнаружения новых очагов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703492" name="Rectangle 4">
            <a:extLst>
              <a:ext uri="{FF2B5EF4-FFF2-40B4-BE49-F238E27FC236}">
                <a16:creationId xmlns:a16="http://schemas.microsoft.com/office/drawing/2014/main" id="{6199A093-8996-4A54-A761-ECF549BA8E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1404938"/>
            <a:ext cx="8077200" cy="4016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1800" dirty="0"/>
              <a:t>Процент пациентов с новыми </a:t>
            </a:r>
            <a:r>
              <a:rPr lang="en-US" sz="1800" dirty="0" err="1"/>
              <a:t>Gd</a:t>
            </a:r>
            <a:r>
              <a:rPr lang="en-US" sz="1800" dirty="0"/>
              <a:t>+</a:t>
            </a:r>
            <a:r>
              <a:rPr lang="ru-RU" sz="1800" dirty="0"/>
              <a:t>активными очагами</a:t>
            </a:r>
            <a:endParaRPr lang="en-US" sz="1800" dirty="0"/>
          </a:p>
        </p:txBody>
      </p:sp>
      <p:sp>
        <p:nvSpPr>
          <p:cNvPr id="47109" name="Rectangle 6">
            <a:extLst>
              <a:ext uri="{FF2B5EF4-FFF2-40B4-BE49-F238E27FC236}">
                <a16:creationId xmlns:a16="http://schemas.microsoft.com/office/drawing/2014/main" id="{3AA5F6F3-A48A-4A99-836B-881BCDD8BB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9225" y="2095500"/>
            <a:ext cx="173038" cy="173038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47110" name="Rectangle 7">
            <a:extLst>
              <a:ext uri="{FF2B5EF4-FFF2-40B4-BE49-F238E27FC236}">
                <a16:creationId xmlns:a16="http://schemas.microsoft.com/office/drawing/2014/main" id="{641E9DEE-4187-4D67-9524-3F152D922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2014538"/>
            <a:ext cx="1404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uk-UA" sz="1600" b="1"/>
              <a:t>MP (N = 21)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uk-UA" sz="1600" b="1"/>
              <a:t>MP+M (N = 21)</a:t>
            </a:r>
          </a:p>
        </p:txBody>
      </p:sp>
      <p:sp>
        <p:nvSpPr>
          <p:cNvPr id="140349" name="Rectangle 8">
            <a:extLst>
              <a:ext uri="{FF2B5EF4-FFF2-40B4-BE49-F238E27FC236}">
                <a16:creationId xmlns:a16="http://schemas.microsoft.com/office/drawing/2014/main" id="{0DB0E2B0-E8C4-47AD-9CEF-C849BFCF2BB2}"/>
              </a:ext>
            </a:extLst>
          </p:cNvPr>
          <p:cNvSpPr>
            <a:spLocks noChangeAspect="1" noChangeArrowheads="1"/>
          </p:cNvSpPr>
          <p:nvPr/>
        </p:nvSpPr>
        <p:spPr bwMode="black">
          <a:xfrm>
            <a:off x="5229225" y="2395538"/>
            <a:ext cx="173038" cy="173037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12" name="Rectangle 9">
            <a:extLst>
              <a:ext uri="{FF2B5EF4-FFF2-40B4-BE49-F238E27FC236}">
                <a16:creationId xmlns:a16="http://schemas.microsoft.com/office/drawing/2014/main" id="{F1473AAE-89BD-49A1-9864-5BC3515B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3222625"/>
            <a:ext cx="265112" cy="227647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295" name="Rectangle 10">
            <a:extLst>
              <a:ext uri="{FF2B5EF4-FFF2-40B4-BE49-F238E27FC236}">
                <a16:creationId xmlns:a16="http://schemas.microsoft.com/office/drawing/2014/main" id="{8E7056ED-082E-4D95-9643-DA99B7C20E0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489825" y="5191125"/>
            <a:ext cx="265113" cy="307975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14" name="Rectangle 11">
            <a:extLst>
              <a:ext uri="{FF2B5EF4-FFF2-40B4-BE49-F238E27FC236}">
                <a16:creationId xmlns:a16="http://schemas.microsoft.com/office/drawing/2014/main" id="{4E0FCF1C-8B8F-4BC7-8142-3EB983B4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3222625"/>
            <a:ext cx="265112" cy="227647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297" name="Rectangle 12">
            <a:extLst>
              <a:ext uri="{FF2B5EF4-FFF2-40B4-BE49-F238E27FC236}">
                <a16:creationId xmlns:a16="http://schemas.microsoft.com/office/drawing/2014/main" id="{3D29F5E7-CCEF-4051-9758-43ACA981FCC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762750" y="4397375"/>
            <a:ext cx="265113" cy="1101725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16" name="Rectangle 13">
            <a:extLst>
              <a:ext uri="{FF2B5EF4-FFF2-40B4-BE49-F238E27FC236}">
                <a16:creationId xmlns:a16="http://schemas.microsoft.com/office/drawing/2014/main" id="{193E537D-D941-4498-B15C-2DFF1EA3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343275"/>
            <a:ext cx="265112" cy="215582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299" name="Rectangle 14">
            <a:extLst>
              <a:ext uri="{FF2B5EF4-FFF2-40B4-BE49-F238E27FC236}">
                <a16:creationId xmlns:a16="http://schemas.microsoft.com/office/drawing/2014/main" id="{46DE760C-5BFA-427D-8DA7-30E76076971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030913" y="4238625"/>
            <a:ext cx="265112" cy="1260475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18" name="Rectangle 15">
            <a:extLst>
              <a:ext uri="{FF2B5EF4-FFF2-40B4-BE49-F238E27FC236}">
                <a16:creationId xmlns:a16="http://schemas.microsoft.com/office/drawing/2014/main" id="{447C7967-D8CA-43D9-BCF3-9828FB18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3127375"/>
            <a:ext cx="265112" cy="237172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301" name="Rectangle 16">
            <a:extLst>
              <a:ext uri="{FF2B5EF4-FFF2-40B4-BE49-F238E27FC236}">
                <a16:creationId xmlns:a16="http://schemas.microsoft.com/office/drawing/2014/main" id="{90FA1B42-E379-46FB-96E3-FC273C36291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297488" y="4238625"/>
            <a:ext cx="263525" cy="1260475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2ED21E97-96DA-4971-99E0-8383E08C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651125"/>
            <a:ext cx="265113" cy="284797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303" name="Rectangle 18">
            <a:extLst>
              <a:ext uri="{FF2B5EF4-FFF2-40B4-BE49-F238E27FC236}">
                <a16:creationId xmlns:a16="http://schemas.microsoft.com/office/drawing/2014/main" id="{4E7D015F-6B43-4536-BCD3-A91F0829B53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570413" y="3925888"/>
            <a:ext cx="265112" cy="1573212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22" name="Rectangle 19">
            <a:extLst>
              <a:ext uri="{FF2B5EF4-FFF2-40B4-BE49-F238E27FC236}">
                <a16:creationId xmlns:a16="http://schemas.microsoft.com/office/drawing/2014/main" id="{F94D0747-B780-403D-B602-37AF923C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2803525"/>
            <a:ext cx="265113" cy="269557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305" name="Rectangle 20">
            <a:extLst>
              <a:ext uri="{FF2B5EF4-FFF2-40B4-BE49-F238E27FC236}">
                <a16:creationId xmlns:a16="http://schemas.microsoft.com/office/drawing/2014/main" id="{C53321E3-03BA-4CDF-B3DA-F04C3CD50D1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813175" y="2663825"/>
            <a:ext cx="265113" cy="2835275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24" name="Rectangle 21">
            <a:extLst>
              <a:ext uri="{FF2B5EF4-FFF2-40B4-BE49-F238E27FC236}">
                <a16:creationId xmlns:a16="http://schemas.microsoft.com/office/drawing/2014/main" id="{9217BEF3-D9E1-4748-8EA1-E09EAB26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2338388"/>
            <a:ext cx="265112" cy="3160712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40307" name="Rectangle 22">
            <a:extLst>
              <a:ext uri="{FF2B5EF4-FFF2-40B4-BE49-F238E27FC236}">
                <a16:creationId xmlns:a16="http://schemas.microsoft.com/office/drawing/2014/main" id="{C7F11DC2-3681-452B-8C07-F5CBF2EFC56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089275" y="2492375"/>
            <a:ext cx="265113" cy="2995613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0345" name="Rectangle 24">
            <a:extLst>
              <a:ext uri="{FF2B5EF4-FFF2-40B4-BE49-F238E27FC236}">
                <a16:creationId xmlns:a16="http://schemas.microsoft.com/office/drawing/2014/main" id="{6073EC70-3CBB-4768-9EFC-15ECF17C0AC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332038" y="2681288"/>
            <a:ext cx="265112" cy="2817812"/>
          </a:xfrm>
          <a:prstGeom prst="rect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75000"/>
                </a:schemeClr>
              </a:gs>
              <a:gs pos="100000">
                <a:schemeClr val="tx1">
                  <a:lumMod val="50000"/>
                </a:schemeClr>
              </a:gs>
            </a:gsLst>
            <a:lin ang="10800000" scaled="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27" name="Rectangle 25">
            <a:extLst>
              <a:ext uri="{FF2B5EF4-FFF2-40B4-BE49-F238E27FC236}">
                <a16:creationId xmlns:a16="http://schemas.microsoft.com/office/drawing/2014/main" id="{DF62522F-1F53-4755-ADD1-1C52024B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681288"/>
            <a:ext cx="265113" cy="2817812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6600"/>
              </a:gs>
              <a:gs pos="100000">
                <a:srgbClr val="CC3300"/>
              </a:gs>
            </a:gsLst>
            <a:lin ang="10800000"/>
          </a:gra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47128" name="Line 26">
            <a:extLst>
              <a:ext uri="{FF2B5EF4-FFF2-40B4-BE49-F238E27FC236}">
                <a16:creationId xmlns:a16="http://schemas.microsoft.com/office/drawing/2014/main" id="{226632F8-74A2-4770-B1CF-4E025B8E9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2193925"/>
            <a:ext cx="3175" cy="3306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29" name="Line 27">
            <a:extLst>
              <a:ext uri="{FF2B5EF4-FFF2-40B4-BE49-F238E27FC236}">
                <a16:creationId xmlns:a16="http://schemas.microsoft.com/office/drawing/2014/main" id="{2E5CDE93-1296-479B-AA46-877967A63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5500688"/>
            <a:ext cx="76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0" name="Line 28">
            <a:extLst>
              <a:ext uri="{FF2B5EF4-FFF2-40B4-BE49-F238E27FC236}">
                <a16:creationId xmlns:a16="http://schemas.microsoft.com/office/drawing/2014/main" id="{53CCAAB6-AE66-40C3-B64A-1C467B413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4837113"/>
            <a:ext cx="76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1" name="Line 29">
            <a:extLst>
              <a:ext uri="{FF2B5EF4-FFF2-40B4-BE49-F238E27FC236}">
                <a16:creationId xmlns:a16="http://schemas.microsoft.com/office/drawing/2014/main" id="{95F38BBD-6CA1-4171-80F6-7FB451B95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4173538"/>
            <a:ext cx="76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2" name="Line 30">
            <a:extLst>
              <a:ext uri="{FF2B5EF4-FFF2-40B4-BE49-F238E27FC236}">
                <a16:creationId xmlns:a16="http://schemas.microsoft.com/office/drawing/2014/main" id="{7E34FCAF-9552-46B2-8D15-E5F58F7A1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3521075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3" name="Line 31">
            <a:extLst>
              <a:ext uri="{FF2B5EF4-FFF2-40B4-BE49-F238E27FC236}">
                <a16:creationId xmlns:a16="http://schemas.microsoft.com/office/drawing/2014/main" id="{3D64AFB9-D0BA-44BE-8DAB-3827643F0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2857500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4" name="Line 32">
            <a:extLst>
              <a:ext uri="{FF2B5EF4-FFF2-40B4-BE49-F238E27FC236}">
                <a16:creationId xmlns:a16="http://schemas.microsoft.com/office/drawing/2014/main" id="{33214802-30E6-47C9-82B5-62A6622E9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2193925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5" name="Line 33">
            <a:extLst>
              <a:ext uri="{FF2B5EF4-FFF2-40B4-BE49-F238E27FC236}">
                <a16:creationId xmlns:a16="http://schemas.microsoft.com/office/drawing/2014/main" id="{670DB55C-3F22-403D-83C3-159D12564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5500688"/>
            <a:ext cx="61674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6" name="Line 34">
            <a:extLst>
              <a:ext uri="{FF2B5EF4-FFF2-40B4-BE49-F238E27FC236}">
                <a16:creationId xmlns:a16="http://schemas.microsoft.com/office/drawing/2014/main" id="{DAD83BA3-7C4C-4883-BAEF-67094365B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413" y="5500688"/>
            <a:ext cx="3175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7" name="Line 35">
            <a:extLst>
              <a:ext uri="{FF2B5EF4-FFF2-40B4-BE49-F238E27FC236}">
                <a16:creationId xmlns:a16="http://schemas.microsoft.com/office/drawing/2014/main" id="{41DC5844-0859-41AF-81EE-610E854FE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9563" y="5500688"/>
            <a:ext cx="1587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8" name="Rectangle 36">
            <a:extLst>
              <a:ext uri="{FF2B5EF4-FFF2-40B4-BE49-F238E27FC236}">
                <a16:creationId xmlns:a16="http://schemas.microsoft.com/office/drawing/2014/main" id="{A933E9E1-8452-4291-BCD3-F9C7C198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53514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0</a:t>
            </a:r>
          </a:p>
        </p:txBody>
      </p:sp>
      <p:sp>
        <p:nvSpPr>
          <p:cNvPr id="47139" name="Rectangle 37">
            <a:extLst>
              <a:ext uri="{FF2B5EF4-FFF2-40B4-BE49-F238E27FC236}">
                <a16:creationId xmlns:a16="http://schemas.microsoft.com/office/drawing/2014/main" id="{1DB7A644-6254-43C5-8FAF-413843C92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46878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20</a:t>
            </a:r>
          </a:p>
        </p:txBody>
      </p:sp>
      <p:sp>
        <p:nvSpPr>
          <p:cNvPr id="47140" name="Rectangle 38">
            <a:extLst>
              <a:ext uri="{FF2B5EF4-FFF2-40B4-BE49-F238E27FC236}">
                <a16:creationId xmlns:a16="http://schemas.microsoft.com/office/drawing/2014/main" id="{AA5676A5-5FBC-4FE4-8C3B-0F8282F0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40243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40</a:t>
            </a:r>
          </a:p>
        </p:txBody>
      </p:sp>
      <p:sp>
        <p:nvSpPr>
          <p:cNvPr id="47141" name="Rectangle 39">
            <a:extLst>
              <a:ext uri="{FF2B5EF4-FFF2-40B4-BE49-F238E27FC236}">
                <a16:creationId xmlns:a16="http://schemas.microsoft.com/office/drawing/2014/main" id="{F3DE0DB3-906D-40B7-A52A-B18DC6EA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3718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60</a:t>
            </a:r>
          </a:p>
        </p:txBody>
      </p:sp>
      <p:sp>
        <p:nvSpPr>
          <p:cNvPr id="47142" name="Rectangle 40">
            <a:extLst>
              <a:ext uri="{FF2B5EF4-FFF2-40B4-BE49-F238E27FC236}">
                <a16:creationId xmlns:a16="http://schemas.microsoft.com/office/drawing/2014/main" id="{29C64EE1-EBCD-497C-AF57-B3936D51A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27082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80</a:t>
            </a:r>
          </a:p>
        </p:txBody>
      </p:sp>
      <p:sp>
        <p:nvSpPr>
          <p:cNvPr id="47143" name="Rectangle 41">
            <a:extLst>
              <a:ext uri="{FF2B5EF4-FFF2-40B4-BE49-F238E27FC236}">
                <a16:creationId xmlns:a16="http://schemas.microsoft.com/office/drawing/2014/main" id="{0B3FEF37-5B5B-4F48-A829-45CCDB92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2044700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uk-UA" sz="1600" b="1"/>
              <a:t>100</a:t>
            </a:r>
          </a:p>
        </p:txBody>
      </p:sp>
      <p:sp>
        <p:nvSpPr>
          <p:cNvPr id="47144" name="Rectangle 42">
            <a:extLst>
              <a:ext uri="{FF2B5EF4-FFF2-40B4-BE49-F238E27FC236}">
                <a16:creationId xmlns:a16="http://schemas.microsoft.com/office/drawing/2014/main" id="{F4945C82-E11D-4A77-B72F-408E478A075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2600" y="3678238"/>
            <a:ext cx="1165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Patients (%)</a:t>
            </a:r>
          </a:p>
        </p:txBody>
      </p:sp>
      <p:sp>
        <p:nvSpPr>
          <p:cNvPr id="47145" name="Rectangle 43">
            <a:extLst>
              <a:ext uri="{FF2B5EF4-FFF2-40B4-BE49-F238E27FC236}">
                <a16:creationId xmlns:a16="http://schemas.microsoft.com/office/drawing/2014/main" id="{851A14C6-5518-4273-805E-3231AA70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5576888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-1</a:t>
            </a:r>
          </a:p>
        </p:txBody>
      </p:sp>
      <p:sp>
        <p:nvSpPr>
          <p:cNvPr id="47146" name="Rectangle 44">
            <a:extLst>
              <a:ext uri="{FF2B5EF4-FFF2-40B4-BE49-F238E27FC236}">
                <a16:creationId xmlns:a16="http://schemas.microsoft.com/office/drawing/2014/main" id="{B8EF9FAE-E082-41B5-8A4A-4B87D800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5768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0</a:t>
            </a:r>
          </a:p>
        </p:txBody>
      </p:sp>
      <p:sp>
        <p:nvSpPr>
          <p:cNvPr id="47147" name="Rectangle 45">
            <a:extLst>
              <a:ext uri="{FF2B5EF4-FFF2-40B4-BE49-F238E27FC236}">
                <a16:creationId xmlns:a16="http://schemas.microsoft.com/office/drawing/2014/main" id="{66266EED-A708-4F0B-A840-E808D950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55768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1</a:t>
            </a:r>
          </a:p>
        </p:txBody>
      </p:sp>
      <p:sp>
        <p:nvSpPr>
          <p:cNvPr id="47148" name="Rectangle 46">
            <a:extLst>
              <a:ext uri="{FF2B5EF4-FFF2-40B4-BE49-F238E27FC236}">
                <a16:creationId xmlns:a16="http://schemas.microsoft.com/office/drawing/2014/main" id="{9C6D15C1-76D2-4A14-A94C-E4ADB15D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55768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2</a:t>
            </a:r>
          </a:p>
        </p:txBody>
      </p:sp>
      <p:sp>
        <p:nvSpPr>
          <p:cNvPr id="47149" name="Rectangle 47">
            <a:extLst>
              <a:ext uri="{FF2B5EF4-FFF2-40B4-BE49-F238E27FC236}">
                <a16:creationId xmlns:a16="http://schemas.microsoft.com/office/drawing/2014/main" id="{250F1319-4340-4AF0-A32A-CD0473A1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55768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3</a:t>
            </a:r>
          </a:p>
        </p:txBody>
      </p:sp>
      <p:sp>
        <p:nvSpPr>
          <p:cNvPr id="47150" name="Rectangle 48">
            <a:extLst>
              <a:ext uri="{FF2B5EF4-FFF2-40B4-BE49-F238E27FC236}">
                <a16:creationId xmlns:a16="http://schemas.microsoft.com/office/drawing/2014/main" id="{A5888EFD-199C-4BF0-9115-E1179B79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55768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6</a:t>
            </a:r>
          </a:p>
        </p:txBody>
      </p:sp>
      <p:sp>
        <p:nvSpPr>
          <p:cNvPr id="47151" name="Rectangle 49">
            <a:extLst>
              <a:ext uri="{FF2B5EF4-FFF2-40B4-BE49-F238E27FC236}">
                <a16:creationId xmlns:a16="http://schemas.microsoft.com/office/drawing/2014/main" id="{55362AD7-B663-4526-9C34-F0D3590E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55768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5</a:t>
            </a:r>
          </a:p>
        </p:txBody>
      </p:sp>
      <p:sp>
        <p:nvSpPr>
          <p:cNvPr id="47152" name="Rectangle 50">
            <a:extLst>
              <a:ext uri="{FF2B5EF4-FFF2-40B4-BE49-F238E27FC236}">
                <a16:creationId xmlns:a16="http://schemas.microsoft.com/office/drawing/2014/main" id="{34F299A0-591B-424B-8342-7E46F6BE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768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/>
              <a:t>4</a:t>
            </a:r>
          </a:p>
        </p:txBody>
      </p:sp>
      <p:sp>
        <p:nvSpPr>
          <p:cNvPr id="47153" name="Rectangle 51">
            <a:extLst>
              <a:ext uri="{FF2B5EF4-FFF2-40B4-BE49-F238E27FC236}">
                <a16:creationId xmlns:a16="http://schemas.microsoft.com/office/drawing/2014/main" id="{749C199C-4027-4C8B-BFC2-B6C92948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35650"/>
            <a:ext cx="586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uk-UA" sz="1600" b="1" dirty="0"/>
              <a:t>Месяцы</a:t>
            </a:r>
            <a:endParaRPr lang="en-US" altLang="uk-UA" sz="1600" b="1" dirty="0"/>
          </a:p>
        </p:txBody>
      </p:sp>
      <p:sp>
        <p:nvSpPr>
          <p:cNvPr id="47154" name="Rectangle 52">
            <a:extLst>
              <a:ext uri="{FF2B5EF4-FFF2-40B4-BE49-F238E27FC236}">
                <a16:creationId xmlns:a16="http://schemas.microsoft.com/office/drawing/2014/main" id="{09B51CD5-3D13-4388-BAEC-5A678AE9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2476500"/>
            <a:ext cx="80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uk-UA" sz="1600" b="1"/>
              <a:t>*</a:t>
            </a:r>
          </a:p>
        </p:txBody>
      </p:sp>
      <p:sp>
        <p:nvSpPr>
          <p:cNvPr id="47155" name="Rectangle 53">
            <a:extLst>
              <a:ext uri="{FF2B5EF4-FFF2-40B4-BE49-F238E27FC236}">
                <a16:creationId xmlns:a16="http://schemas.microsoft.com/office/drawing/2014/main" id="{6E5E1A47-4E0C-4A0B-B1DB-1D7D72D3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2863850"/>
            <a:ext cx="69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5000"/>
              </a:lnSpc>
            </a:pPr>
            <a:r>
              <a:rPr lang="en-US" altLang="uk-UA" sz="1600" b="1" baseline="30000"/>
              <a:t>†</a:t>
            </a:r>
          </a:p>
        </p:txBody>
      </p:sp>
      <p:sp>
        <p:nvSpPr>
          <p:cNvPr id="47156" name="Rectangle 54">
            <a:extLst>
              <a:ext uri="{FF2B5EF4-FFF2-40B4-BE49-F238E27FC236}">
                <a16:creationId xmlns:a16="http://schemas.microsoft.com/office/drawing/2014/main" id="{A9BEC529-84EA-4696-BE8B-D7AED79F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2995613"/>
            <a:ext cx="74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5000"/>
              </a:lnSpc>
            </a:pPr>
            <a:r>
              <a:rPr lang="en-US" altLang="uk-UA" sz="1600" b="1" baseline="30000"/>
              <a:t>‡</a:t>
            </a:r>
          </a:p>
        </p:txBody>
      </p:sp>
      <p:sp>
        <p:nvSpPr>
          <p:cNvPr id="47157" name="Rectangle 55">
            <a:extLst>
              <a:ext uri="{FF2B5EF4-FFF2-40B4-BE49-F238E27FC236}">
                <a16:creationId xmlns:a16="http://schemas.microsoft.com/office/drawing/2014/main" id="{54CD2A0F-E323-4668-90C0-1041EB2F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138" y="3027363"/>
            <a:ext cx="746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45000"/>
              </a:lnSpc>
            </a:pPr>
            <a:r>
              <a:rPr lang="en-US" altLang="uk-UA" sz="1600" b="1" baseline="30000"/>
              <a:t>§</a:t>
            </a:r>
          </a:p>
        </p:txBody>
      </p:sp>
      <p:sp>
        <p:nvSpPr>
          <p:cNvPr id="47158" name="Line 56">
            <a:extLst>
              <a:ext uri="{FF2B5EF4-FFF2-40B4-BE49-F238E27FC236}">
                <a16:creationId xmlns:a16="http://schemas.microsoft.com/office/drawing/2014/main" id="{A8953702-F789-4C3B-90A5-8B5F56D12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888" y="32353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7159" name="Line 57">
            <a:extLst>
              <a:ext uri="{FF2B5EF4-FFF2-40B4-BE49-F238E27FC236}">
                <a16:creationId xmlns:a16="http://schemas.microsoft.com/office/drawing/2014/main" id="{5206C2FE-D77C-42F9-9A1A-1209391CD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888" y="5189538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7160" name="Rectangle 58">
            <a:extLst>
              <a:ext uri="{FF2B5EF4-FFF2-40B4-BE49-F238E27FC236}">
                <a16:creationId xmlns:a16="http://schemas.microsoft.com/office/drawing/2014/main" id="{4F11B71B-F0D7-4DE8-9665-3D797F6C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973" y="4116388"/>
            <a:ext cx="1018420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uk-UA" sz="1600" b="1" dirty="0"/>
              <a:t>86%</a:t>
            </a:r>
          </a:p>
          <a:p>
            <a:pPr algn="ctr">
              <a:lnSpc>
                <a:spcPct val="85000"/>
              </a:lnSpc>
            </a:pPr>
            <a:r>
              <a:rPr lang="ru-RU" altLang="uk-UA" sz="1600" b="1" dirty="0"/>
              <a:t>Снижение</a:t>
            </a:r>
            <a:endParaRPr lang="en-US" altLang="uk-UA" sz="1600" b="1" dirty="0"/>
          </a:p>
        </p:txBody>
      </p:sp>
      <p:sp>
        <p:nvSpPr>
          <p:cNvPr id="47161" name="Line 59">
            <a:extLst>
              <a:ext uri="{FF2B5EF4-FFF2-40B4-BE49-F238E27FC236}">
                <a16:creationId xmlns:a16="http://schemas.microsoft.com/office/drawing/2014/main" id="{8CA7DF23-B999-4637-B552-1C2491B29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8138" y="3236913"/>
            <a:ext cx="0" cy="194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7162" name="Freeform 60">
            <a:extLst>
              <a:ext uri="{FF2B5EF4-FFF2-40B4-BE49-F238E27FC236}">
                <a16:creationId xmlns:a16="http://schemas.microsoft.com/office/drawing/2014/main" id="{325D986D-6F79-40DE-815F-5FF57C374FB1}"/>
              </a:ext>
            </a:extLst>
          </p:cNvPr>
          <p:cNvSpPr>
            <a:spLocks/>
          </p:cNvSpPr>
          <p:nvPr/>
        </p:nvSpPr>
        <p:spPr bwMode="auto">
          <a:xfrm>
            <a:off x="7513638" y="3235325"/>
            <a:ext cx="385762" cy="1588"/>
          </a:xfrm>
          <a:custGeom>
            <a:avLst/>
            <a:gdLst>
              <a:gd name="T0" fmla="*/ 0 w 273"/>
              <a:gd name="T1" fmla="*/ 0 h 1"/>
              <a:gd name="T2" fmla="*/ 2147483647 w 273"/>
              <a:gd name="T3" fmla="*/ 0 h 1"/>
              <a:gd name="T4" fmla="*/ 0 60000 65536"/>
              <a:gd name="T5" fmla="*/ 0 60000 65536"/>
              <a:gd name="T6" fmla="*/ 0 w 273"/>
              <a:gd name="T7" fmla="*/ 0 h 1"/>
              <a:gd name="T8" fmla="*/ 273 w 27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">
                <a:moveTo>
                  <a:pt x="0" y="0"/>
                </a:moveTo>
                <a:lnTo>
                  <a:pt x="273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7163" name="Rectangle 61">
            <a:extLst>
              <a:ext uri="{FF2B5EF4-FFF2-40B4-BE49-F238E27FC236}">
                <a16:creationId xmlns:a16="http://schemas.microsoft.com/office/drawing/2014/main" id="{921B4D68-AE68-452A-ABB3-FEF9B04A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2032000"/>
            <a:ext cx="91598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 b="1"/>
              <a:t>*</a:t>
            </a:r>
            <a:r>
              <a:rPr lang="de-DE" altLang="en-US" sz="1400" b="1" i="1"/>
              <a:t>P </a:t>
            </a:r>
            <a:r>
              <a:rPr lang="de-DE" altLang="en-US" sz="1400" b="1"/>
              <a:t>= .009</a:t>
            </a:r>
          </a:p>
          <a:p>
            <a:r>
              <a:rPr lang="de-DE" altLang="en-US" sz="1400" b="1" baseline="30000"/>
              <a:t>†</a:t>
            </a:r>
            <a:r>
              <a:rPr lang="de-DE" altLang="en-US" sz="1400" b="1" i="1"/>
              <a:t>P </a:t>
            </a:r>
            <a:r>
              <a:rPr lang="de-DE" altLang="en-US" sz="1400" b="1"/>
              <a:t>= .030</a:t>
            </a:r>
          </a:p>
          <a:p>
            <a:r>
              <a:rPr lang="de-DE" altLang="en-US" sz="1400" b="1" baseline="30000"/>
              <a:t>‡</a:t>
            </a:r>
            <a:r>
              <a:rPr lang="de-DE" altLang="en-US" sz="1400" b="1" i="1"/>
              <a:t>P </a:t>
            </a:r>
            <a:r>
              <a:rPr lang="de-DE" altLang="en-US" sz="1400" b="1"/>
              <a:t>= .03</a:t>
            </a:r>
            <a:r>
              <a:rPr lang="en-US" altLang="uk-UA" sz="1400" b="1"/>
              <a:t>3</a:t>
            </a:r>
            <a:endParaRPr lang="de-DE" altLang="en-US" sz="1400" b="1"/>
          </a:p>
          <a:p>
            <a:r>
              <a:rPr lang="de-DE" altLang="en-US" sz="1400" b="1" baseline="30000"/>
              <a:t>§</a:t>
            </a:r>
            <a:r>
              <a:rPr lang="de-DE" altLang="en-US" sz="1400" b="1" i="1"/>
              <a:t>P</a:t>
            </a:r>
            <a:r>
              <a:rPr lang="en-US" altLang="uk-UA" sz="1400" b="1" i="1"/>
              <a:t> </a:t>
            </a:r>
            <a:r>
              <a:rPr lang="de-DE" altLang="en-US" sz="1400" b="1"/>
              <a:t>= .001</a:t>
            </a:r>
            <a:endParaRPr lang="en-US" altLang="uk-UA" sz="1400" b="1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>
            <a:extLst>
              <a:ext uri="{FF2B5EF4-FFF2-40B4-BE49-F238E27FC236}">
                <a16:creationId xmlns:a16="http://schemas.microsoft.com/office/drawing/2014/main" id="{AD89A556-DFA2-439B-9068-046EB60EF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565" y="25400"/>
            <a:ext cx="8746435" cy="1187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Lucida Sans" pitchFamily="34" charset="0"/>
              </a:rPr>
              <a:t>Mitoxantrone in Multiple Sclerosis (MIMS): </a:t>
            </a:r>
            <a:r>
              <a:rPr lang="ru-RU" dirty="0">
                <a:latin typeface="Lucida Sans" pitchFamily="34" charset="0"/>
              </a:rPr>
              <a:t>дизайн исследования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CAD0AD59-5E1F-4103-AD18-B0AE4D8E8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21600" cy="4197350"/>
          </a:xfrm>
        </p:spPr>
        <p:txBody>
          <a:bodyPr/>
          <a:lstStyle/>
          <a:p>
            <a:pPr marL="290513" indent="-290513">
              <a:defRPr/>
            </a:pPr>
            <a:r>
              <a:rPr lang="ru-RU" sz="2600" dirty="0"/>
              <a:t>2 года, двойное слепое, многоцентровое, плацебо-контролируемое</a:t>
            </a:r>
          </a:p>
          <a:p>
            <a:pPr marL="290513" indent="-290513">
              <a:defRPr/>
            </a:pPr>
            <a:r>
              <a:rPr lang="en-US" sz="2600" dirty="0"/>
              <a:t>194 </a:t>
            </a:r>
            <a:r>
              <a:rPr lang="ru-RU" sz="2600" dirty="0"/>
              <a:t>пациенты</a:t>
            </a:r>
            <a:r>
              <a:rPr lang="en-US" sz="2600" dirty="0"/>
              <a:t>, 18-55 </a:t>
            </a:r>
            <a:r>
              <a:rPr lang="ru-RU" sz="2600" dirty="0"/>
              <a:t>лет</a:t>
            </a:r>
            <a:r>
              <a:rPr lang="en-US" sz="2600" dirty="0"/>
              <a:t>, EDSS 3-6 </a:t>
            </a:r>
          </a:p>
          <a:p>
            <a:pPr marL="290513" indent="-290513">
              <a:defRPr/>
            </a:pPr>
            <a:endParaRPr lang="en-US" sz="2600" dirty="0">
              <a:solidFill>
                <a:srgbClr val="FFFDC9"/>
              </a:solidFill>
            </a:endParaRPr>
          </a:p>
          <a:p>
            <a:pPr marL="290513" indent="-290513">
              <a:defRPr/>
            </a:pPr>
            <a:r>
              <a:rPr lang="ru-RU" sz="2600" dirty="0"/>
              <a:t>Группы</a:t>
            </a:r>
            <a:endParaRPr lang="en-US" sz="2600" dirty="0"/>
          </a:p>
          <a:p>
            <a:pPr marL="742950" lvl="1" indent="-285750">
              <a:buClr>
                <a:srgbClr val="00B0F0"/>
              </a:buClr>
              <a:defRPr/>
            </a:pPr>
            <a:r>
              <a:rPr lang="en-US" sz="2200" dirty="0"/>
              <a:t>Mitoxantrone 5 mg/m</a:t>
            </a:r>
            <a:r>
              <a:rPr lang="en-US" sz="2200" baseline="30000" dirty="0"/>
              <a:t>2</a:t>
            </a:r>
            <a:r>
              <a:rPr lang="en-US" sz="2200" dirty="0"/>
              <a:t>, </a:t>
            </a:r>
            <a:r>
              <a:rPr lang="ru-RU" sz="2200" dirty="0"/>
              <a:t>в/в 1 раз в 3 месяца</a:t>
            </a:r>
            <a:endParaRPr lang="en-US" sz="2200" dirty="0"/>
          </a:p>
          <a:p>
            <a:pPr marL="742950" lvl="1" indent="-285750">
              <a:buClr>
                <a:srgbClr val="00B0F0"/>
              </a:buClr>
              <a:defRPr/>
            </a:pPr>
            <a:r>
              <a:rPr lang="en-US" sz="2200" dirty="0"/>
              <a:t>Mitoxantrone 12 mg/m</a:t>
            </a:r>
            <a:r>
              <a:rPr lang="en-US" sz="2200" baseline="30000" dirty="0"/>
              <a:t>2</a:t>
            </a:r>
            <a:r>
              <a:rPr lang="en-US" sz="2200" dirty="0"/>
              <a:t>, </a:t>
            </a:r>
            <a:r>
              <a:rPr lang="ru-RU" sz="2200" dirty="0"/>
              <a:t>в/в 1 раз в 3 месяца</a:t>
            </a:r>
            <a:endParaRPr lang="en-US" sz="2200" dirty="0"/>
          </a:p>
          <a:p>
            <a:pPr marL="742950" lvl="1" indent="-285750">
              <a:buClr>
                <a:srgbClr val="00B0F0"/>
              </a:buClr>
              <a:defRPr/>
            </a:pPr>
            <a:r>
              <a:rPr lang="ru-RU" sz="2200" dirty="0"/>
              <a:t>Плацебо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CC79FE48-1AE7-47CA-BF7D-9E40B62EF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061" y="24811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Lucida Sans" pitchFamily="34" charset="0"/>
              </a:rPr>
              <a:t>Эффективность </a:t>
            </a:r>
            <a:r>
              <a:rPr lang="ru-RU" sz="2800" dirty="0" err="1">
                <a:latin typeface="Lucida Sans" pitchFamily="34" charset="0"/>
              </a:rPr>
              <a:t>Митоксантрона</a:t>
            </a:r>
            <a:r>
              <a:rPr lang="ru-RU" sz="2800" dirty="0">
                <a:latin typeface="Lucida Sans" pitchFamily="34" charset="0"/>
              </a:rPr>
              <a:t> в течение 2 лет: основные показатели эффективности</a:t>
            </a:r>
            <a:endParaRPr lang="en-US" sz="2800" dirty="0">
              <a:latin typeface="Lucida Sans" pitchFamily="34" charset="0"/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FD2778A-CF30-426E-97D4-0FD52A83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08366"/>
            <a:ext cx="2935287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NR=not reached within 24 months.</a:t>
            </a:r>
          </a:p>
        </p:txBody>
      </p:sp>
      <p:graphicFrame>
        <p:nvGraphicFramePr>
          <p:cNvPr id="7" name="Group 46">
            <a:extLst>
              <a:ext uri="{FF2B5EF4-FFF2-40B4-BE49-F238E27FC236}">
                <a16:creationId xmlns:a16="http://schemas.microsoft.com/office/drawing/2014/main" id="{6D088E58-AC00-4502-A228-3182B2681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348221"/>
              </p:ext>
            </p:extLst>
          </p:nvPr>
        </p:nvGraphicFramePr>
        <p:xfrm>
          <a:off x="228600" y="1214158"/>
          <a:ext cx="8534400" cy="5264430"/>
        </p:xfrm>
        <a:graphic>
          <a:graphicData uri="http://schemas.openxmlformats.org/drawingml/2006/table">
            <a:tbl>
              <a:tblPr/>
              <a:tblGrid>
                <a:gridCol w="312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Placebo (n=64)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68000">
                          <a:srgbClr val="00B0F0"/>
                        </a:gs>
                        <a:gs pos="92000">
                          <a:srgbClr val="438785"/>
                        </a:gs>
                        <a:gs pos="100000">
                          <a:srgbClr val="3366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Mitoxantrone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 mg/m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(n=60)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336666"/>
                        </a:gs>
                        <a:gs pos="100000">
                          <a:srgbClr val="00B050"/>
                        </a:gs>
                        <a:gs pos="100000">
                          <a:srgbClr val="3366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P-value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Mitoxantrone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 mg/m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против плацебо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rgbClr val="92D050"/>
                        </a:gs>
                        <a:gs pos="91000">
                          <a:srgbClr val="438785"/>
                        </a:gs>
                        <a:gs pos="100000">
                          <a:srgbClr val="336666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основные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показатели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эффективности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85000"/>
                            <a:lumOff val="15000"/>
                          </a:schemeClr>
                        </a:gs>
                        <a:gs pos="50000">
                          <a:schemeClr val="bg2">
                            <a:lumMod val="75000"/>
                            <a:lumOff val="25000"/>
                          </a:schemeClr>
                        </a:gs>
                        <a:gs pos="100000">
                          <a:schemeClr val="bg2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&lt;0.0001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Изменение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EDSS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ср.зн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85000"/>
                            <a:lumOff val="15000"/>
                          </a:schemeClr>
                        </a:gs>
                        <a:gs pos="50000">
                          <a:schemeClr val="bg2">
                            <a:lumMod val="75000"/>
                            <a:lumOff val="25000"/>
                          </a:schemeClr>
                        </a:gs>
                        <a:gs pos="100000">
                          <a:schemeClr val="bg2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0.23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-0.13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0.0194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Среднее число обострений, требующих лечения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85000"/>
                            <a:lumOff val="15000"/>
                          </a:schemeClr>
                        </a:gs>
                        <a:gs pos="50000">
                          <a:schemeClr val="bg2">
                            <a:lumMod val="75000"/>
                            <a:lumOff val="25000"/>
                          </a:schemeClr>
                        </a:gs>
                        <a:gs pos="100000">
                          <a:schemeClr val="bg2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1.20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0.40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0.0002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Время до первого обострения, требующего лечения (медиана, месяцы)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85000"/>
                            <a:lumOff val="15000"/>
                          </a:schemeClr>
                        </a:gs>
                        <a:gs pos="50000">
                          <a:schemeClr val="bg2">
                            <a:lumMod val="75000"/>
                            <a:lumOff val="25000"/>
                          </a:schemeClr>
                        </a:gs>
                        <a:gs pos="100000">
                          <a:schemeClr val="bg2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14.2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Обострения не развивались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0.0004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Изменения в стандартизированном неврологическом статусе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ср.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85000"/>
                            <a:lumOff val="15000"/>
                          </a:schemeClr>
                        </a:gs>
                        <a:gs pos="50000">
                          <a:schemeClr val="bg2">
                            <a:lumMod val="75000"/>
                            <a:lumOff val="25000"/>
                          </a:schemeClr>
                        </a:gs>
                        <a:gs pos="100000">
                          <a:schemeClr val="bg2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0.77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-1.07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0.0269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490FD7-EB7D-4C97-86E1-623EAADC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6478588"/>
            <a:ext cx="53975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Hartung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H.P. et al.  The Lancet 2002. v360 2018-2025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>
            <a:extLst>
              <a:ext uri="{FF2B5EF4-FFF2-40B4-BE49-F238E27FC236}">
                <a16:creationId xmlns:a16="http://schemas.microsoft.com/office/drawing/2014/main" id="{1FFDDF8D-D9C7-485A-BC4A-659A4AA94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603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latin typeface="Lucida Sans" pitchFamily="34" charset="0"/>
              </a:rPr>
              <a:t> </a:t>
            </a:r>
            <a:r>
              <a:rPr lang="ru-RU" dirty="0">
                <a:latin typeface="Lucida Sans" pitchFamily="34" charset="0"/>
              </a:rPr>
              <a:t>Изменения </a:t>
            </a:r>
            <a:r>
              <a:rPr lang="en-US" dirty="0">
                <a:latin typeface="Lucida Sans" pitchFamily="34" charset="0"/>
              </a:rPr>
              <a:t>EDSS</a:t>
            </a:r>
            <a:r>
              <a:rPr lang="ru-RU" dirty="0">
                <a:latin typeface="Lucida Sans" pitchFamily="34" charset="0"/>
              </a:rPr>
              <a:t> (ср. знач.)</a:t>
            </a:r>
            <a:endParaRPr lang="en-US" dirty="0">
              <a:latin typeface="Lucida Sans" pitchFamily="34" charset="0"/>
            </a:endParaRP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D87D9ED5-21CD-4C99-B237-A4CD32E5CB9A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17326301"/>
              </p:ext>
            </p:extLst>
          </p:nvPr>
        </p:nvGraphicFramePr>
        <p:xfrm>
          <a:off x="1239837" y="2189664"/>
          <a:ext cx="7124700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7126842" imgH="3743268" progId="Excel.Chart.8">
                  <p:embed/>
                </p:oleObj>
              </mc:Choice>
              <mc:Fallback>
                <p:oleObj r:id="rId3" imgW="7126842" imgH="3743268" progId="Excel.Chart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D87D9ED5-21CD-4C99-B237-A4CD32E5CB9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7" y="2189664"/>
                        <a:ext cx="7124700" cy="3741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284" name="Text Box 4">
            <a:extLst>
              <a:ext uri="{FF2B5EF4-FFF2-40B4-BE49-F238E27FC236}">
                <a16:creationId xmlns:a16="http://schemas.microsoft.com/office/drawing/2014/main" id="{082E0607-7AC6-42C3-AA68-45F61A8A103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88460" y="3126780"/>
            <a:ext cx="2489785" cy="615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Изменения в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EDSS</a:t>
            </a:r>
          </a:p>
          <a:p>
            <a:pPr algn="ctr" eaLnBrk="0" hangingPunct="0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(m24 - Baseline)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66CBA258-0D52-4631-9A48-C24913537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916613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1600" baseline="30000"/>
              <a:t>†</a:t>
            </a:r>
            <a:r>
              <a:rPr lang="en-US" altLang="uk-UA" sz="1600"/>
              <a:t> Placebo vs. Mitoxantrone 12 mg/m</a:t>
            </a:r>
            <a:r>
              <a:rPr lang="en-US" altLang="uk-UA" sz="1600" baseline="30000"/>
              <a:t>2</a:t>
            </a:r>
            <a:endParaRPr lang="en-US" altLang="uk-UA" sz="160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2E71372-CADC-4E83-9C33-4BA7DD95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3133725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1600"/>
              <a:t>p = 0.0194 </a:t>
            </a:r>
            <a:r>
              <a:rPr lang="en-US" altLang="uk-UA" sz="1600" baseline="30000"/>
              <a:t>†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8126D38-D55E-4524-84F3-1959BEDD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6478588"/>
            <a:ext cx="53975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Hartung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H.P. et al.  The Lancet 2002. v360 2018-2025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8A6627B0-491C-4C8E-8048-1AD73FF92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3819"/>
            <a:ext cx="7772400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66"/>
                </a:solidFill>
                <a:latin typeface="Lucida Sans" pitchFamily="34" charset="0"/>
              </a:rPr>
              <a:t>Меньшее количество новых Т2-очагов по сравнению с плацебо</a:t>
            </a:r>
            <a:endParaRPr lang="en-US" sz="2800" dirty="0">
              <a:solidFill>
                <a:srgbClr val="FFFF66"/>
              </a:solidFill>
              <a:latin typeface="Lucida Sans" pitchFamily="34" charset="0"/>
            </a:endParaRP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122E8951-E942-428B-9220-3A92E6A72122}"/>
              </a:ext>
            </a:extLst>
          </p:cNvPr>
          <p:cNvGraphicFramePr>
            <a:graphicFrameLocks/>
          </p:cNvGraphicFramePr>
          <p:nvPr/>
        </p:nvGraphicFramePr>
        <p:xfrm>
          <a:off x="2570163" y="2095500"/>
          <a:ext cx="54102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5407621" imgH="3407959" progId="Excel.Chart.8">
                  <p:embed/>
                </p:oleObj>
              </mc:Choice>
              <mc:Fallback>
                <p:oleObj r:id="rId4" imgW="5407621" imgH="3407959" progId="Excel.Chart.8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122E8951-E942-428B-9220-3A92E6A721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095500"/>
                        <a:ext cx="5410200" cy="340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>
            <a:extLst>
              <a:ext uri="{FF2B5EF4-FFF2-40B4-BE49-F238E27FC236}">
                <a16:creationId xmlns:a16="http://schemas.microsoft.com/office/drawing/2014/main" id="{E6286E92-DB98-469C-A3CC-31CCD58B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0515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изменение количества Т2- поражений за 24 месяца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33E7472-F0FF-47B9-9F02-FF5AF2FA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230813"/>
            <a:ext cx="1295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Placebo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(n=32)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876BF0D-75A4-449F-A94A-45888C96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0813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Mitoxantrone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mg/m</a:t>
            </a:r>
            <a:r>
              <a:rPr lang="en-US" sz="1600" baseline="2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(n=28)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67B517E5-0030-4FD7-9316-A5B7E63E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6275" y="2927350"/>
            <a:ext cx="0" cy="1897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78EE4997-049C-47DE-B0C4-FAEF4F5BC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5" y="2936875"/>
            <a:ext cx="1905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C403B7F0-611F-4A86-81D3-D67BB6D30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5" y="4827588"/>
            <a:ext cx="1905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 useBgFill="1">
        <p:nvSpPr>
          <p:cNvPr id="5130" name="Rectangle 10">
            <a:extLst>
              <a:ext uri="{FF2B5EF4-FFF2-40B4-BE49-F238E27FC236}">
                <a16:creationId xmlns:a16="http://schemas.microsoft.com/office/drawing/2014/main" id="{4057A753-7AF6-4D7B-A373-24904D8D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54413"/>
            <a:ext cx="930275" cy="438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C130E679-C6A3-4F04-8ECE-D9D94205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622" y="3475142"/>
            <a:ext cx="1265238" cy="581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1600" b="1" dirty="0"/>
              <a:t>85%</a:t>
            </a:r>
            <a:br>
              <a:rPr lang="en-US" altLang="uk-UA" sz="1600" b="1" dirty="0"/>
            </a:br>
            <a:r>
              <a:rPr lang="ru-RU" altLang="uk-UA" sz="1600" b="1" dirty="0"/>
              <a:t>снижение</a:t>
            </a:r>
            <a:endParaRPr lang="en-US" altLang="uk-UA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810F7-1A31-48C4-BCB9-20B4D3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41" y="109026"/>
            <a:ext cx="7886700" cy="700861"/>
          </a:xfrm>
        </p:spPr>
        <p:txBody>
          <a:bodyPr/>
          <a:lstStyle/>
          <a:p>
            <a:r>
              <a:rPr lang="ru-RU" dirty="0"/>
              <a:t>Побочные эффекты</a:t>
            </a:r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80B32F-C278-4C47-B697-9A9FF6D2C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9"/>
            <a:ext cx="9053835" cy="50332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A9856A-1D0C-44E1-82A9-D5D5DE153689}"/>
              </a:ext>
            </a:extLst>
          </p:cNvPr>
          <p:cNvSpPr/>
          <p:nvPr/>
        </p:nvSpPr>
        <p:spPr>
          <a:xfrm>
            <a:off x="-4555" y="2650435"/>
            <a:ext cx="633206" cy="291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1F1C55-C1F0-4D10-B90A-F36BA2F6AF70}"/>
              </a:ext>
            </a:extLst>
          </p:cNvPr>
          <p:cNvSpPr/>
          <p:nvPr/>
        </p:nvSpPr>
        <p:spPr>
          <a:xfrm>
            <a:off x="0" y="3166457"/>
            <a:ext cx="1364974" cy="291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BE49ED-A239-4084-81D0-BCF5EB66E154}"/>
              </a:ext>
            </a:extLst>
          </p:cNvPr>
          <p:cNvSpPr/>
          <p:nvPr/>
        </p:nvSpPr>
        <p:spPr>
          <a:xfrm>
            <a:off x="0" y="3682479"/>
            <a:ext cx="1364974" cy="291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6C0B78-7B82-4AEC-8B91-81664C06B7CF}"/>
              </a:ext>
            </a:extLst>
          </p:cNvPr>
          <p:cNvSpPr/>
          <p:nvPr/>
        </p:nvSpPr>
        <p:spPr>
          <a:xfrm>
            <a:off x="-4556" y="4271977"/>
            <a:ext cx="2283929" cy="291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838F0-53DA-42FD-A5B6-CD6874840AA6}"/>
              </a:ext>
            </a:extLst>
          </p:cNvPr>
          <p:cNvSpPr txBox="1"/>
          <p:nvPr/>
        </p:nvSpPr>
        <p:spPr>
          <a:xfrm>
            <a:off x="312048" y="1006008"/>
            <a:ext cx="547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Тошнота, алопеция, инфекции мочевыводящих путей, дисменорея, лейкопения, повышение ГГТ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55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051A4-130A-4E49-85F6-7D6DA2CA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8418"/>
            <a:ext cx="9144000" cy="1179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4E3CBB-7ED3-4549-A374-94C71119D581}"/>
              </a:ext>
            </a:extLst>
          </p:cNvPr>
          <p:cNvSpPr txBox="1"/>
          <p:nvPr/>
        </p:nvSpPr>
        <p:spPr>
          <a:xfrm>
            <a:off x="470452" y="197346"/>
            <a:ext cx="820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РАССЕЯННЫЙ СКЛЕРОЗ – От Жана Мартена Шарко до наших дней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2EDAD-EA29-4847-BD68-00FF8D81BA67}"/>
              </a:ext>
            </a:extLst>
          </p:cNvPr>
          <p:cNvSpPr txBox="1"/>
          <p:nvPr/>
        </p:nvSpPr>
        <p:spPr>
          <a:xfrm>
            <a:off x="4412974" y="946816"/>
            <a:ext cx="473102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	Хроническое </a:t>
            </a:r>
            <a:r>
              <a:rPr lang="ru-RU" dirty="0" err="1"/>
              <a:t>демиелинизирующее</a:t>
            </a:r>
            <a:r>
              <a:rPr lang="ru-RU" dirty="0"/>
              <a:t> </a:t>
            </a:r>
            <a:r>
              <a:rPr lang="ru-RU" b="1" dirty="0"/>
              <a:t>воспалительное</a:t>
            </a:r>
            <a:r>
              <a:rPr lang="ru-RU" dirty="0"/>
              <a:t> и </a:t>
            </a:r>
            <a:r>
              <a:rPr lang="ru-RU" b="1" dirty="0" err="1"/>
              <a:t>нейродегенеративное</a:t>
            </a:r>
            <a:r>
              <a:rPr lang="ru-RU" dirty="0"/>
              <a:t> заболевание центральной нервной системы, гетерогенной, </a:t>
            </a:r>
            <a:r>
              <a:rPr lang="ru-RU" dirty="0" err="1"/>
              <a:t>мультифакториальной</a:t>
            </a:r>
            <a:r>
              <a:rPr lang="ru-RU" dirty="0"/>
              <a:t>, </a:t>
            </a:r>
            <a:r>
              <a:rPr lang="ru-RU" dirty="0" err="1"/>
              <a:t>иммунно</a:t>
            </a:r>
            <a:r>
              <a:rPr lang="ru-RU" dirty="0"/>
              <a:t>-опосредованной этиологии, вызываемое комплексным взаимодействием генетических и </a:t>
            </a:r>
            <a:r>
              <a:rPr lang="ru-RU" dirty="0" err="1"/>
              <a:t>внешнесредовых</a:t>
            </a:r>
            <a:r>
              <a:rPr lang="ru-RU" dirty="0"/>
              <a:t>  факторов.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8F53F-0821-4811-A227-943C7348CF7F}"/>
              </a:ext>
            </a:extLst>
          </p:cNvPr>
          <p:cNvSpPr txBox="1"/>
          <p:nvPr/>
        </p:nvSpPr>
        <p:spPr>
          <a:xfrm>
            <a:off x="5724939" y="3097173"/>
            <a:ext cx="3419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Filippi</a:t>
            </a:r>
            <a:r>
              <a:rPr lang="en-US" sz="1400" dirty="0"/>
              <a:t>, M., Bar-Or, A., </a:t>
            </a:r>
            <a:r>
              <a:rPr lang="en-US" sz="1400" dirty="0" err="1"/>
              <a:t>Piehl</a:t>
            </a:r>
            <a:r>
              <a:rPr lang="en-US" sz="1400" dirty="0"/>
              <a:t>, F., Preziosa, P., </a:t>
            </a:r>
            <a:r>
              <a:rPr lang="en-US" sz="1400" dirty="0" err="1"/>
              <a:t>Solari</a:t>
            </a:r>
            <a:r>
              <a:rPr lang="en-US" sz="1400" dirty="0"/>
              <a:t>, A., </a:t>
            </a:r>
            <a:r>
              <a:rPr lang="en-US" sz="1400" dirty="0" err="1"/>
              <a:t>Vukusic</a:t>
            </a:r>
            <a:r>
              <a:rPr lang="en-US" sz="1400" dirty="0"/>
              <a:t>, S., &amp; Rocca, M. A. (</a:t>
            </a:r>
            <a:r>
              <a:rPr lang="en-US" sz="1400" b="1" dirty="0"/>
              <a:t>2018</a:t>
            </a:r>
            <a:r>
              <a:rPr lang="en-US" sz="1400" dirty="0"/>
              <a:t>). Multiple sclerosis</a:t>
            </a:r>
            <a:r>
              <a:rPr lang="en-US" sz="1400" b="1" dirty="0"/>
              <a:t>. Nature Reviews Disease Primers</a:t>
            </a:r>
            <a:r>
              <a:rPr lang="en-US" sz="1400" dirty="0"/>
              <a:t>, 4(1). doi:10.1038/s41572-018-0041-4 </a:t>
            </a:r>
            <a:endParaRPr lang="uk-UA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BCF7C0-A715-413A-88AB-7A113BFD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5" y="858809"/>
            <a:ext cx="4135086" cy="2062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56CAA2-5E02-4862-9867-9ACAC612D502}"/>
              </a:ext>
            </a:extLst>
          </p:cNvPr>
          <p:cNvSpPr txBox="1"/>
          <p:nvPr/>
        </p:nvSpPr>
        <p:spPr>
          <a:xfrm>
            <a:off x="162345" y="3235673"/>
            <a:ext cx="424069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	Я, наконец, акцентирую ваше внимание на определенное количество заболеваний, которые еще не полностью вычеркнуты из бесформенной группы - </a:t>
            </a:r>
            <a:r>
              <a:rPr lang="ru-RU" sz="1600" b="1" dirty="0"/>
              <a:t>настоящего хаоса </a:t>
            </a:r>
            <a:r>
              <a:rPr lang="ru-RU" sz="1600" dirty="0"/>
              <a:t>- хронического миелита, и которые, простите мои слова, еще не официально признаны; Таковы, например, латеральный склероз и рассеянный склероз.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89368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49B3C-5A2B-4DB0-8BAE-CDD5AE39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703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Иммуннореконституционная</a:t>
            </a:r>
            <a:r>
              <a:rPr lang="ru-RU" dirty="0"/>
              <a:t> терапия (ИРТ)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9D911-3EFE-4D10-8AB5-3C014A5B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775791"/>
            <a:ext cx="8918713" cy="4876800"/>
          </a:xfrm>
        </p:spPr>
        <p:txBody>
          <a:bodyPr>
            <a:normAutofit/>
          </a:bodyPr>
          <a:lstStyle/>
          <a:p>
            <a:r>
              <a:rPr lang="ru-RU" dirty="0"/>
              <a:t>ИРТ – терапия высоко-эффективными препаратами коротким курсом – «</a:t>
            </a:r>
            <a:r>
              <a:rPr lang="ru-RU" b="1" dirty="0"/>
              <a:t>перезагрузка иммунитета</a:t>
            </a:r>
            <a:r>
              <a:rPr lang="ru-RU" dirty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Назначается периодически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Обладает способностью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Индуцировать длительную ремиссию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В некоторых случаях – добиться выздоровления</a:t>
            </a:r>
          </a:p>
          <a:p>
            <a:r>
              <a:rPr lang="ru-RU" dirty="0"/>
              <a:t>Поддерживающая терапия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Назначается без перерыва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Обладает способностью индуцировать длительную ремиссию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Не позволяет добиться выздоровления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656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AE2F6-C3A6-4A90-901A-0AA3EA6E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04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Поддерживающая терапия против ИРТ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721D4-5D57-4586-B128-D345ABDE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4907"/>
            <a:ext cx="3684558" cy="55930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Постоянная терапия</a:t>
            </a:r>
          </a:p>
          <a:p>
            <a:pPr lvl="1">
              <a:lnSpc>
                <a:spcPct val="120000"/>
              </a:lnSpc>
            </a:pPr>
            <a:r>
              <a:rPr lang="ru-RU" dirty="0"/>
              <a:t>Проблемы комплаенса</a:t>
            </a:r>
          </a:p>
          <a:p>
            <a:pPr lvl="1">
              <a:lnSpc>
                <a:spcPct val="120000"/>
              </a:lnSpc>
            </a:pPr>
            <a:r>
              <a:rPr lang="uk-UA" dirty="0" err="1"/>
              <a:t>Препараты</a:t>
            </a:r>
            <a:r>
              <a:rPr lang="uk-UA" dirty="0"/>
              <a:t> от </a:t>
            </a:r>
            <a:r>
              <a:rPr lang="uk-UA" dirty="0" err="1"/>
              <a:t>низкой</a:t>
            </a:r>
            <a:r>
              <a:rPr lang="uk-UA" dirty="0"/>
              <a:t> до </a:t>
            </a:r>
            <a:r>
              <a:rPr lang="uk-UA" dirty="0" err="1"/>
              <a:t>очень</a:t>
            </a:r>
            <a:r>
              <a:rPr lang="uk-UA" dirty="0"/>
              <a:t> </a:t>
            </a:r>
            <a:r>
              <a:rPr lang="uk-UA" dirty="0" err="1"/>
              <a:t>высокой</a:t>
            </a:r>
            <a:r>
              <a:rPr lang="uk-UA" dirty="0"/>
              <a:t> </a:t>
            </a:r>
            <a:r>
              <a:rPr lang="uk-UA" dirty="0" err="1"/>
              <a:t>эффективности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uk-UA" dirty="0" err="1"/>
              <a:t>Обратимая</a:t>
            </a:r>
            <a:endParaRPr lang="uk-UA" dirty="0"/>
          </a:p>
          <a:p>
            <a:pPr lvl="1">
              <a:lnSpc>
                <a:spcPct val="120000"/>
              </a:lnSpc>
            </a:pPr>
            <a:r>
              <a:rPr lang="uk-UA" dirty="0" err="1"/>
              <a:t>Вначале</a:t>
            </a:r>
            <a:r>
              <a:rPr lang="uk-UA" dirty="0"/>
              <a:t> риски </a:t>
            </a:r>
            <a:r>
              <a:rPr lang="uk-UA" dirty="0" err="1"/>
              <a:t>низкие</a:t>
            </a:r>
            <a:r>
              <a:rPr lang="uk-UA" dirty="0"/>
              <a:t>, но </a:t>
            </a:r>
            <a:r>
              <a:rPr lang="uk-UA" dirty="0" err="1"/>
              <a:t>увеличиваются</a:t>
            </a:r>
            <a:r>
              <a:rPr lang="uk-UA" dirty="0"/>
              <a:t> во </a:t>
            </a:r>
            <a:r>
              <a:rPr lang="uk-UA" dirty="0" err="1"/>
              <a:t>временем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uk-UA" dirty="0" err="1"/>
              <a:t>Примеры</a:t>
            </a:r>
            <a:r>
              <a:rPr lang="uk-UA" dirty="0"/>
              <a:t>: </a:t>
            </a:r>
            <a:r>
              <a:rPr lang="uk-UA" dirty="0" err="1"/>
              <a:t>копаксон</a:t>
            </a:r>
            <a:r>
              <a:rPr lang="uk-UA" dirty="0"/>
              <a:t>, </a:t>
            </a:r>
            <a:r>
              <a:rPr lang="uk-UA" dirty="0" err="1"/>
              <a:t>териффлюнамид</a:t>
            </a:r>
            <a:r>
              <a:rPr lang="uk-UA" dirty="0"/>
              <a:t>, </a:t>
            </a:r>
            <a:r>
              <a:rPr lang="uk-UA" dirty="0" err="1"/>
              <a:t>натализумаб</a:t>
            </a:r>
            <a:r>
              <a:rPr lang="uk-UA" dirty="0"/>
              <a:t>, </a:t>
            </a:r>
            <a:r>
              <a:rPr lang="uk-UA" dirty="0" err="1"/>
              <a:t>окрелизумаб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uk-UA" dirty="0"/>
              <a:t>Феномен </a:t>
            </a:r>
            <a:r>
              <a:rPr lang="uk-UA" dirty="0" err="1"/>
              <a:t>отдачи</a:t>
            </a:r>
            <a:r>
              <a:rPr lang="uk-UA" dirty="0"/>
              <a:t>:</a:t>
            </a:r>
          </a:p>
          <a:p>
            <a:pPr lvl="1">
              <a:lnSpc>
                <a:spcPct val="120000"/>
              </a:lnSpc>
            </a:pPr>
            <a:r>
              <a:rPr lang="uk-UA" dirty="0" err="1"/>
              <a:t>Очень</a:t>
            </a:r>
            <a:r>
              <a:rPr lang="uk-UA" dirty="0"/>
              <a:t> </a:t>
            </a:r>
            <a:r>
              <a:rPr lang="uk-UA" dirty="0" err="1"/>
              <a:t>высокий</a:t>
            </a:r>
            <a:endParaRPr lang="uk-UA" dirty="0"/>
          </a:p>
          <a:p>
            <a:pPr lvl="1">
              <a:lnSpc>
                <a:spcPct val="120000"/>
              </a:lnSpc>
            </a:pPr>
            <a:r>
              <a:rPr lang="uk-UA" dirty="0" err="1"/>
              <a:t>Может</a:t>
            </a:r>
            <a:r>
              <a:rPr lang="uk-UA" dirty="0"/>
              <a:t> </a:t>
            </a:r>
            <a:r>
              <a:rPr lang="uk-UA" dirty="0" err="1"/>
              <a:t>быть</a:t>
            </a:r>
            <a:r>
              <a:rPr lang="uk-UA" dirty="0"/>
              <a:t> </a:t>
            </a:r>
            <a:r>
              <a:rPr lang="uk-UA" dirty="0" err="1"/>
              <a:t>жизнеугрожающим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uk-UA" dirty="0"/>
              <a:t>Не </a:t>
            </a:r>
            <a:r>
              <a:rPr lang="uk-UA" dirty="0" err="1"/>
              <a:t>излечивает</a:t>
            </a:r>
            <a:endParaRPr lang="uk-UA" dirty="0"/>
          </a:p>
          <a:p>
            <a:endParaRPr lang="uk-UA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E51C64D-8009-4CB2-933E-915E5D8CD5F4}"/>
              </a:ext>
            </a:extLst>
          </p:cNvPr>
          <p:cNvSpPr txBox="1">
            <a:spLocks/>
          </p:cNvSpPr>
          <p:nvPr/>
        </p:nvSpPr>
        <p:spPr>
          <a:xfrm>
            <a:off x="4803737" y="1264906"/>
            <a:ext cx="4141480" cy="5593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000" dirty="0"/>
              <a:t>Курсовое введение</a:t>
            </a:r>
          </a:p>
          <a:p>
            <a:pPr lvl="1">
              <a:lnSpc>
                <a:spcPct val="110000"/>
              </a:lnSpc>
            </a:pPr>
            <a:r>
              <a:rPr lang="uk-UA" sz="2000" dirty="0" err="1"/>
              <a:t>Препараты</a:t>
            </a:r>
            <a:r>
              <a:rPr lang="uk-UA" sz="2000" dirty="0"/>
              <a:t> </a:t>
            </a:r>
            <a:r>
              <a:rPr lang="uk-UA" sz="2000" dirty="0" err="1"/>
              <a:t>очень</a:t>
            </a:r>
            <a:r>
              <a:rPr lang="uk-UA" sz="2000" dirty="0"/>
              <a:t> </a:t>
            </a:r>
            <a:r>
              <a:rPr lang="uk-UA" sz="2000" dirty="0" err="1"/>
              <a:t>высокой</a:t>
            </a:r>
            <a:r>
              <a:rPr lang="uk-UA" sz="2000" dirty="0"/>
              <a:t> </a:t>
            </a:r>
            <a:r>
              <a:rPr lang="uk-UA" sz="2000" dirty="0" err="1"/>
              <a:t>эффективности</a:t>
            </a:r>
            <a:endParaRPr lang="uk-UA" sz="2000" dirty="0"/>
          </a:p>
          <a:p>
            <a:pPr>
              <a:lnSpc>
                <a:spcPct val="110000"/>
              </a:lnSpc>
            </a:pPr>
            <a:r>
              <a:rPr lang="uk-UA" sz="2000" dirty="0" err="1"/>
              <a:t>Необратимая</a:t>
            </a:r>
            <a:endParaRPr lang="uk-UA" sz="2000" dirty="0"/>
          </a:p>
          <a:p>
            <a:pPr lvl="1">
              <a:lnSpc>
                <a:spcPct val="110000"/>
              </a:lnSpc>
            </a:pPr>
            <a:r>
              <a:rPr lang="uk-UA" sz="2000" dirty="0" err="1"/>
              <a:t>Вначале</a:t>
            </a:r>
            <a:r>
              <a:rPr lang="uk-UA" sz="2000" dirty="0"/>
              <a:t> риски </a:t>
            </a:r>
            <a:r>
              <a:rPr lang="uk-UA" sz="2000" dirty="0" err="1"/>
              <a:t>высокие</a:t>
            </a:r>
            <a:r>
              <a:rPr lang="uk-UA" sz="2000" dirty="0"/>
              <a:t>, но </a:t>
            </a:r>
            <a:r>
              <a:rPr lang="uk-UA" sz="2000" dirty="0" err="1"/>
              <a:t>уменьшаются</a:t>
            </a:r>
            <a:r>
              <a:rPr lang="uk-UA" sz="2000" dirty="0"/>
              <a:t> </a:t>
            </a:r>
            <a:r>
              <a:rPr lang="uk-UA" sz="2000" dirty="0" err="1"/>
              <a:t>со</a:t>
            </a:r>
            <a:r>
              <a:rPr lang="uk-UA" sz="2000" dirty="0"/>
              <a:t> </a:t>
            </a:r>
            <a:r>
              <a:rPr lang="uk-UA" sz="2000" dirty="0" err="1"/>
              <a:t>временем</a:t>
            </a:r>
            <a:endParaRPr lang="uk-UA" sz="2000" dirty="0"/>
          </a:p>
          <a:p>
            <a:pPr>
              <a:lnSpc>
                <a:spcPct val="110000"/>
              </a:lnSpc>
            </a:pPr>
            <a:r>
              <a:rPr lang="uk-UA" sz="2000" dirty="0" err="1"/>
              <a:t>Примеры</a:t>
            </a:r>
            <a:r>
              <a:rPr lang="uk-UA" sz="2000" dirty="0"/>
              <a:t>: </a:t>
            </a:r>
            <a:r>
              <a:rPr lang="uk-UA" sz="2000" dirty="0" err="1"/>
              <a:t>алемтузумаб</a:t>
            </a:r>
            <a:r>
              <a:rPr lang="uk-UA" sz="2000" dirty="0"/>
              <a:t>, </a:t>
            </a:r>
            <a:r>
              <a:rPr lang="uk-UA" sz="2000" dirty="0" err="1"/>
              <a:t>митоскантрон</a:t>
            </a:r>
            <a:r>
              <a:rPr lang="uk-UA" sz="2000" dirty="0"/>
              <a:t>, </a:t>
            </a:r>
            <a:r>
              <a:rPr lang="uk-UA" sz="2000" dirty="0" err="1"/>
              <a:t>кладрибин</a:t>
            </a:r>
            <a:r>
              <a:rPr lang="uk-UA" sz="2000" dirty="0"/>
              <a:t>, </a:t>
            </a:r>
            <a:r>
              <a:rPr lang="uk-UA" sz="2000" dirty="0" err="1"/>
              <a:t>стволовые</a:t>
            </a:r>
            <a:r>
              <a:rPr lang="uk-UA" sz="2000" dirty="0"/>
              <a:t> </a:t>
            </a:r>
            <a:r>
              <a:rPr lang="uk-UA" sz="2000" dirty="0" err="1"/>
              <a:t>клетки</a:t>
            </a:r>
            <a:endParaRPr lang="uk-UA" sz="2000" dirty="0"/>
          </a:p>
          <a:p>
            <a:pPr>
              <a:lnSpc>
                <a:spcPct val="110000"/>
              </a:lnSpc>
            </a:pPr>
            <a:r>
              <a:rPr lang="uk-UA" sz="2000" dirty="0"/>
              <a:t>Феномен </a:t>
            </a:r>
            <a:r>
              <a:rPr lang="uk-UA" sz="2000" dirty="0" err="1"/>
              <a:t>отдачи</a:t>
            </a:r>
            <a:r>
              <a:rPr lang="uk-UA" sz="2000" dirty="0"/>
              <a:t>:</a:t>
            </a:r>
          </a:p>
          <a:p>
            <a:pPr lvl="1">
              <a:lnSpc>
                <a:spcPct val="110000"/>
              </a:lnSpc>
            </a:pPr>
            <a:r>
              <a:rPr lang="uk-UA" sz="2000" dirty="0"/>
              <a:t>Не </a:t>
            </a:r>
            <a:r>
              <a:rPr lang="uk-UA" sz="2000" dirty="0" err="1"/>
              <a:t>выражен</a:t>
            </a:r>
            <a:endParaRPr lang="uk-UA" sz="2000" dirty="0"/>
          </a:p>
          <a:p>
            <a:pPr lvl="1">
              <a:lnSpc>
                <a:spcPct val="110000"/>
              </a:lnSpc>
            </a:pPr>
            <a:r>
              <a:rPr lang="uk-UA" sz="2000" dirty="0"/>
              <a:t>Не </a:t>
            </a:r>
            <a:r>
              <a:rPr lang="uk-UA" sz="2000" dirty="0" err="1"/>
              <a:t>жизнеугрожающий</a:t>
            </a:r>
            <a:endParaRPr lang="uk-UA" sz="2000" dirty="0"/>
          </a:p>
          <a:p>
            <a:pPr>
              <a:lnSpc>
                <a:spcPct val="110000"/>
              </a:lnSpc>
            </a:pPr>
            <a:r>
              <a:rPr lang="uk-UA" sz="2000" dirty="0" err="1"/>
              <a:t>Возможно</a:t>
            </a:r>
            <a:r>
              <a:rPr lang="uk-UA" sz="2000" dirty="0"/>
              <a:t> </a:t>
            </a:r>
            <a:r>
              <a:rPr lang="uk-UA" sz="2000" dirty="0" err="1"/>
              <a:t>излечивает</a:t>
            </a:r>
            <a:r>
              <a:rPr lang="uk-UA" sz="2000" dirty="0"/>
              <a:t>???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233C-AD10-4E7A-ADCA-DB8C31069FE1}"/>
              </a:ext>
            </a:extLst>
          </p:cNvPr>
          <p:cNvSpPr txBox="1"/>
          <p:nvPr/>
        </p:nvSpPr>
        <p:spPr>
          <a:xfrm>
            <a:off x="323850" y="670044"/>
            <a:ext cx="368455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Поддерживающая терапия</a:t>
            </a:r>
            <a:endParaRPr lang="uk-U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2CF8B-F540-463F-8171-0A8DF1E73307}"/>
              </a:ext>
            </a:extLst>
          </p:cNvPr>
          <p:cNvSpPr txBox="1"/>
          <p:nvPr/>
        </p:nvSpPr>
        <p:spPr>
          <a:xfrm>
            <a:off x="4733925" y="697346"/>
            <a:ext cx="421129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/>
              <a:t>Иммунореконституционная</a:t>
            </a:r>
            <a:r>
              <a:rPr lang="ru-RU" sz="2000" dirty="0"/>
              <a:t> терапия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8378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078F7-2D33-4F82-AB53-938E4B4D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45" y="195679"/>
            <a:ext cx="4654255" cy="1315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A0965-59D2-462A-A2AD-B7B357913008}"/>
              </a:ext>
            </a:extLst>
          </p:cNvPr>
          <p:cNvSpPr txBox="1"/>
          <p:nvPr/>
        </p:nvSpPr>
        <p:spPr>
          <a:xfrm>
            <a:off x="0" y="34772"/>
            <a:ext cx="448974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40 пациентов с РР-РС</a:t>
            </a:r>
          </a:p>
          <a:p>
            <a:r>
              <a:rPr lang="en-US" sz="1600" dirty="0"/>
              <a:t>EDSS 0-6</a:t>
            </a:r>
          </a:p>
          <a:p>
            <a:r>
              <a:rPr lang="ru-RU" sz="1600" dirty="0"/>
              <a:t>От 1 до 15 </a:t>
            </a:r>
            <a:r>
              <a:rPr lang="en-US" sz="1600" dirty="0" err="1"/>
              <a:t>Gd</a:t>
            </a:r>
            <a:r>
              <a:rPr lang="en-US" sz="1600" dirty="0"/>
              <a:t>+</a:t>
            </a:r>
            <a:r>
              <a:rPr lang="ru-RU" sz="1600" dirty="0"/>
              <a:t> очагов</a:t>
            </a:r>
          </a:p>
          <a:p>
            <a:r>
              <a:rPr lang="ru-RU" sz="1600" dirty="0"/>
              <a:t>2 группы: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МИТ 12 мг/м2 – </a:t>
            </a:r>
            <a:r>
              <a:rPr lang="ru-RU" sz="1600" b="1" dirty="0"/>
              <a:t>индукция 1 раз в месяц – 3 месяца</a:t>
            </a:r>
            <a:r>
              <a:rPr lang="ru-RU" sz="1600" dirty="0"/>
              <a:t>, затем </a:t>
            </a:r>
            <a:r>
              <a:rPr lang="ru-RU" sz="1600" dirty="0" err="1"/>
              <a:t>глатирамера</a:t>
            </a:r>
            <a:r>
              <a:rPr lang="ru-RU" sz="1600" dirty="0"/>
              <a:t> ацетат 20 мг/</a:t>
            </a:r>
            <a:r>
              <a:rPr lang="ru-RU" sz="1600" dirty="0" err="1"/>
              <a:t>сут</a:t>
            </a:r>
            <a:r>
              <a:rPr lang="ru-RU" sz="1600" dirty="0"/>
              <a:t>. ежедневно – 12 месяцев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глатирамера</a:t>
            </a:r>
            <a:r>
              <a:rPr lang="ru-RU" sz="1600" dirty="0"/>
              <a:t> ацетат 20 мг/</a:t>
            </a:r>
            <a:r>
              <a:rPr lang="ru-RU" sz="1600" dirty="0" err="1"/>
              <a:t>сут</a:t>
            </a:r>
            <a:r>
              <a:rPr lang="ru-RU" sz="1600" dirty="0"/>
              <a:t>. ежедневно – 15 месяцев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A08F98-7508-4189-8857-1DF75C01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5" y="2498449"/>
            <a:ext cx="3861684" cy="2978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5A4138-C720-41EC-8B84-A0E762F1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289" y="2498449"/>
            <a:ext cx="4741711" cy="3231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C21A95-1FC6-4404-81CE-901D2407F200}"/>
              </a:ext>
            </a:extLst>
          </p:cNvPr>
          <p:cNvSpPr txBox="1"/>
          <p:nvPr/>
        </p:nvSpPr>
        <p:spPr>
          <a:xfrm>
            <a:off x="130865" y="5729726"/>
            <a:ext cx="888227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	M+GA – редукция на 89% числа </a:t>
            </a:r>
            <a:r>
              <a:rPr lang="ru-RU" dirty="0" err="1"/>
              <a:t>Gd</a:t>
            </a:r>
            <a:r>
              <a:rPr lang="ru-RU" dirty="0"/>
              <a:t>+ очагов на 6 и 9 месяцы и на 70% в 12 и 15 месяцы. </a:t>
            </a:r>
            <a:r>
              <a:rPr lang="ru-RU" b="1" dirty="0"/>
              <a:t>Краткосрочная </a:t>
            </a:r>
            <a:r>
              <a:rPr lang="ru-RU" b="1" dirty="0" err="1"/>
              <a:t>иммуносупрессия</a:t>
            </a:r>
            <a:r>
              <a:rPr lang="ru-RU" b="1" dirty="0"/>
              <a:t> с </a:t>
            </a:r>
            <a:r>
              <a:rPr lang="ru-RU" b="1" dirty="0" err="1"/>
              <a:t>митоксантроном</a:t>
            </a:r>
            <a:r>
              <a:rPr lang="ru-RU" b="1" dirty="0"/>
              <a:t> безопасна и эффективна с возможностью индукции раннего и устойчивого снижения активности болезни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03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59C23-CA8C-4F30-A924-85EC27B5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920" y="77998"/>
            <a:ext cx="4749634" cy="2585323"/>
          </a:xfrm>
        </p:spPr>
        <p:txBody>
          <a:bodyPr>
            <a:normAutofit/>
          </a:bodyPr>
          <a:lstStyle/>
          <a:p>
            <a:r>
              <a:rPr lang="uk-UA" sz="3600" dirty="0"/>
              <a:t>10 лет </a:t>
            </a:r>
            <a:r>
              <a:rPr lang="uk-UA" sz="3600" dirty="0" err="1"/>
              <a:t>после</a:t>
            </a:r>
            <a:r>
              <a:rPr lang="uk-UA" sz="3600" dirty="0"/>
              <a:t> </a:t>
            </a:r>
            <a:r>
              <a:rPr lang="uk-UA" sz="3600" dirty="0" err="1"/>
              <a:t>лечения</a:t>
            </a:r>
            <a:r>
              <a:rPr lang="uk-UA" sz="3600" dirty="0"/>
              <a:t> </a:t>
            </a:r>
            <a:r>
              <a:rPr lang="uk-UA" sz="3600" dirty="0" err="1"/>
              <a:t>митоксантроном</a:t>
            </a:r>
            <a:br>
              <a:rPr lang="uk-UA" sz="3600" dirty="0"/>
            </a:br>
            <a:r>
              <a:rPr lang="uk-UA" sz="3600" dirty="0"/>
              <a:t>Форум </a:t>
            </a:r>
            <a:r>
              <a:rPr lang="en-US" sz="3600" dirty="0"/>
              <a:t>ECTRIMS-2017</a:t>
            </a:r>
            <a:endParaRPr lang="uk-UA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50E70-3F3E-4E1B-AA49-4136868C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" y="0"/>
            <a:ext cx="4269355" cy="2401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BCB53-2CEE-4613-AF34-DEB20C53CA13}"/>
              </a:ext>
            </a:extLst>
          </p:cNvPr>
          <p:cNvSpPr txBox="1"/>
          <p:nvPr/>
        </p:nvSpPr>
        <p:spPr>
          <a:xfrm>
            <a:off x="0" y="2194758"/>
            <a:ext cx="9136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155 </a:t>
            </a:r>
            <a:r>
              <a:rPr lang="ru-RU" b="1" dirty="0"/>
              <a:t>пациентов с РР-РС и 256 пациентов с прогрессирующим РС, получавшие </a:t>
            </a:r>
            <a:r>
              <a:rPr lang="ru-RU" b="1" dirty="0" err="1"/>
              <a:t>митоксантрон</a:t>
            </a:r>
            <a:r>
              <a:rPr lang="ru-RU" b="1" dirty="0"/>
              <a:t> до 01 января 2016г.</a:t>
            </a:r>
          </a:p>
          <a:p>
            <a:pPr algn="ctr"/>
            <a:endParaRPr lang="ru-RU" b="1" dirty="0"/>
          </a:p>
          <a:p>
            <a:r>
              <a:rPr lang="ru-RU" b="1" dirty="0"/>
              <a:t>117 пациентов с РР-РС доступны скринингу через 10 лет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Среднее годовое число обострений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/>
              <a:t>2,0 в начале,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/>
              <a:t>0,5 через 2 года,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/>
              <a:t>0,7 через 10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EDSS</a:t>
            </a:r>
            <a:r>
              <a:rPr lang="ru-RU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/>
              <a:t>2,8 в начале,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/>
              <a:t>4,8 через 10 лет</a:t>
            </a:r>
          </a:p>
          <a:p>
            <a:pPr lvl="1"/>
            <a:endParaRPr lang="ru-RU" dirty="0"/>
          </a:p>
          <a:p>
            <a:r>
              <a:rPr lang="ru-RU" b="1" dirty="0"/>
              <a:t>66,4% - трансформация во ВП-РС</a:t>
            </a:r>
          </a:p>
          <a:p>
            <a:r>
              <a:rPr lang="ru-RU" dirty="0"/>
              <a:t>	Высокая частота обострений в начале заболевания является предиктором ранней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5277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5CBC2D-E7B3-4E15-BF4D-BB3005BF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3666" cy="240203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017B9E-88EA-4054-A42F-6C483331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920" y="77998"/>
            <a:ext cx="4749634" cy="2585323"/>
          </a:xfrm>
        </p:spPr>
        <p:txBody>
          <a:bodyPr>
            <a:normAutofit/>
          </a:bodyPr>
          <a:lstStyle/>
          <a:p>
            <a:r>
              <a:rPr lang="uk-UA" sz="3600" dirty="0"/>
              <a:t>10 лет </a:t>
            </a:r>
            <a:r>
              <a:rPr lang="uk-UA" sz="3600" dirty="0" err="1"/>
              <a:t>после</a:t>
            </a:r>
            <a:r>
              <a:rPr lang="uk-UA" sz="3600" dirty="0"/>
              <a:t> </a:t>
            </a:r>
            <a:r>
              <a:rPr lang="uk-UA" sz="3600" dirty="0" err="1"/>
              <a:t>лечения</a:t>
            </a:r>
            <a:r>
              <a:rPr lang="uk-UA" sz="3600" dirty="0"/>
              <a:t> </a:t>
            </a:r>
            <a:r>
              <a:rPr lang="uk-UA" sz="3600" dirty="0" err="1"/>
              <a:t>митоксантроном</a:t>
            </a:r>
            <a:br>
              <a:rPr lang="uk-UA" sz="3600" dirty="0"/>
            </a:br>
            <a:r>
              <a:rPr lang="uk-UA" sz="3600" dirty="0"/>
              <a:t>Форум </a:t>
            </a:r>
            <a:r>
              <a:rPr lang="en-US" sz="3600" dirty="0"/>
              <a:t>ECTRIMS-2017</a:t>
            </a:r>
            <a:endParaRPr lang="uk-UA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EF1D9-F8DE-4B5F-BE8E-D4DE903E932E}"/>
              </a:ext>
            </a:extLst>
          </p:cNvPr>
          <p:cNvSpPr txBox="1"/>
          <p:nvPr/>
        </p:nvSpPr>
        <p:spPr>
          <a:xfrm>
            <a:off x="117446" y="2101478"/>
            <a:ext cx="89091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186 пациентов с </a:t>
            </a:r>
            <a:r>
              <a:rPr lang="ru-RU" sz="2000" b="1" dirty="0"/>
              <a:t>прогрессирующим РС </a:t>
            </a:r>
            <a:r>
              <a:rPr lang="ru-RU" sz="2000" dirty="0"/>
              <a:t>доступны скринингу через 10 лет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EDSS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4,9 в начале,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6,85 через 10 лет</a:t>
            </a:r>
          </a:p>
          <a:p>
            <a:pPr lvl="1"/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течение исследования выявлены: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Лейкемия – 4 пациента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Опухоли – 25 пациентов (7 – рак молочной железы)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Систолическая дисфункция – 1</a:t>
            </a:r>
          </a:p>
          <a:p>
            <a:pPr lvl="1"/>
            <a:endParaRPr lang="ru-RU" sz="2000" dirty="0"/>
          </a:p>
          <a:p>
            <a:r>
              <a:rPr lang="ru-RU" sz="2000" dirty="0"/>
              <a:t>	</a:t>
            </a:r>
            <a:r>
              <a:rPr lang="ru-RU" sz="2000" b="1" dirty="0"/>
              <a:t>Выводы</a:t>
            </a:r>
            <a:r>
              <a:rPr lang="ru-RU" sz="2000" dirty="0"/>
              <a:t>: </a:t>
            </a:r>
            <a:r>
              <a:rPr lang="ru-RU" sz="2000" dirty="0" err="1"/>
              <a:t>митоксантрон</a:t>
            </a:r>
            <a:r>
              <a:rPr lang="ru-RU" sz="2000" dirty="0"/>
              <a:t> позволяет добиться стойкого эффекта в течение 10 лет (с тенденцией к снижению эффективности после 5 лет), </a:t>
            </a:r>
            <a:r>
              <a:rPr lang="ru-RU" sz="2000" b="1" dirty="0"/>
              <a:t>лечение в большей степени подходит пациентам с РР-РС без грубой инвалидизации</a:t>
            </a:r>
          </a:p>
        </p:txBody>
      </p:sp>
    </p:spTree>
    <p:extLst>
      <p:ext uri="{BB962C8B-B14F-4D97-AF65-F5344CB8AC3E}">
        <p14:creationId xmlns:p14="http://schemas.microsoft.com/office/powerpoint/2010/main" val="836105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9D3DF-D614-49F9-8B22-E35574B9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1" y="92006"/>
            <a:ext cx="8541855" cy="589031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Метотрексат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90C6-C3F1-41EC-AA94-4022537F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95" y="681038"/>
            <a:ext cx="8661126" cy="15320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цитостатический препарат из группы антиметаболитов, антагонистов фолиевой кислоты. Оказывает выраженное </a:t>
            </a:r>
            <a:r>
              <a:rPr lang="ru-RU" sz="2400" dirty="0" err="1"/>
              <a:t>иммуносупрессивное</a:t>
            </a:r>
            <a:r>
              <a:rPr lang="ru-RU" sz="2400" dirty="0"/>
              <a:t> действие даже в относительно низких дозах, не обладающих заметной гематологической токсичностью</a:t>
            </a:r>
            <a:endParaRPr lang="uk-U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781EE-D176-4DAD-9781-B1C736C9C470}"/>
              </a:ext>
            </a:extLst>
          </p:cNvPr>
          <p:cNvSpPr txBox="1"/>
          <p:nvPr/>
        </p:nvSpPr>
        <p:spPr>
          <a:xfrm>
            <a:off x="128377" y="3429000"/>
            <a:ext cx="8720762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Накоплен большой опыт применения при ревматоидном артрите</a:t>
            </a: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длительный прием может вызывать печеночный фиброз</a:t>
            </a: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Есть сообщения о фатальной несовместимости с НПВП</a:t>
            </a: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приеме в небольших дозах совместно с фолиевой кислотой мало токсичен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Назначается 1 раз в неделю 7,5 мг + фолиевая кислота 5 мг (в разные дни)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РС назначается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off-label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1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928E9-6D75-4164-86B9-51CE30A3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70" y="398241"/>
            <a:ext cx="5535060" cy="1678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6A6CC-C777-4D14-8AB2-210EC6F8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1" y="2305311"/>
            <a:ext cx="7301067" cy="1833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5B780-7BA2-4847-A194-A2385045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8" y="4626404"/>
            <a:ext cx="8822482" cy="20923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04517E-1211-467A-AD3C-22F8FBFE879E}"/>
              </a:ext>
            </a:extLst>
          </p:cNvPr>
          <p:cNvSpPr/>
          <p:nvPr/>
        </p:nvSpPr>
        <p:spPr>
          <a:xfrm>
            <a:off x="3140765" y="6082747"/>
            <a:ext cx="1046922" cy="477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16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9D3DF-D614-49F9-8B22-E35574B9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1" y="92006"/>
            <a:ext cx="8541855" cy="58903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Азатиоприн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90C6-C3F1-41EC-AA94-4022537F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95" y="681037"/>
            <a:ext cx="8661126" cy="2102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/>
              <a:t>	</a:t>
            </a:r>
            <a:r>
              <a:rPr lang="ru-RU" sz="3300" dirty="0" err="1"/>
              <a:t>Иммуносупрессивный</a:t>
            </a:r>
            <a:r>
              <a:rPr lang="ru-RU" sz="3300" dirty="0"/>
              <a:t> препарат, </a:t>
            </a:r>
            <a:r>
              <a:rPr lang="ru-RU" sz="3300" dirty="0" err="1"/>
              <a:t>имидазольное</a:t>
            </a:r>
            <a:r>
              <a:rPr lang="ru-RU" sz="3300" dirty="0"/>
              <a:t> производное 6-меркаптопурина, конкурентный антагонист гипоксантина. По химическому строению близок к пуриновым основаниям. В высоких дозах (10 мг/кг) угнетает функцию костного мозга.</a:t>
            </a:r>
            <a:endParaRPr lang="uk-U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781EE-D176-4DAD-9781-B1C736C9C470}"/>
              </a:ext>
            </a:extLst>
          </p:cNvPr>
          <p:cNvSpPr txBox="1"/>
          <p:nvPr/>
        </p:nvSpPr>
        <p:spPr>
          <a:xfrm>
            <a:off x="128377" y="3506113"/>
            <a:ext cx="8720762" cy="2277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одобрен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FDA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лечения РС, но применяется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off-label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течение 30 лет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 в Германии для лечения РС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Накоплен большой опыт использования при миастении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9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883E6-E769-4468-AB00-6D9B81E6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44" y="192158"/>
            <a:ext cx="5888511" cy="1596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EA328-B682-4875-BC4F-6F43D6BD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744" y="1917397"/>
            <a:ext cx="5888510" cy="49406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849A8-895C-4B6F-B90F-CB170278C10F}"/>
              </a:ext>
            </a:extLst>
          </p:cNvPr>
          <p:cNvSpPr txBox="1"/>
          <p:nvPr/>
        </p:nvSpPr>
        <p:spPr>
          <a:xfrm>
            <a:off x="4711337" y="1917397"/>
            <a:ext cx="397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Азатиоприн</a:t>
            </a:r>
            <a:endParaRPr lang="ru-RU" dirty="0"/>
          </a:p>
          <a:p>
            <a:r>
              <a:rPr lang="ru-RU" dirty="0"/>
              <a:t>Снижение медианы </a:t>
            </a:r>
            <a:r>
              <a:rPr lang="en-US" dirty="0"/>
              <a:t>EDSS</a:t>
            </a:r>
            <a:r>
              <a:rPr lang="ru-RU" dirty="0"/>
              <a:t> с 1,4 до 0,96</a:t>
            </a:r>
          </a:p>
        </p:txBody>
      </p:sp>
    </p:spTree>
    <p:extLst>
      <p:ext uri="{BB962C8B-B14F-4D97-AF65-F5344CB8AC3E}">
        <p14:creationId xmlns:p14="http://schemas.microsoft.com/office/powerpoint/2010/main" val="120456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F1523-5C4F-4FAB-B441-07630D03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4" y="1"/>
            <a:ext cx="7886700" cy="792480"/>
          </a:xfrm>
        </p:spPr>
        <p:txBody>
          <a:bodyPr>
            <a:normAutofit/>
          </a:bodyPr>
          <a:lstStyle/>
          <a:p>
            <a:r>
              <a:rPr lang="en-US" sz="2800" dirty="0"/>
              <a:t>Take home message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EE081-F397-4F5C-867D-1BBB4FB6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018"/>
            <a:ext cx="9144000" cy="5480867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последних лет крайне убедительно демонстрируют необходимость раннего (уже на этапе РИС/КИС) назначения ПИТРС, как минимум первого поколения (ГА, ИФ), а в перспективе – высокоэффективных ПИТРС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сипонимод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терифлунамид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др.).</a:t>
            </a: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Высокоэффективные ПИТРС мало доступны в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развивающихся странах.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Возможный выход – назначение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цитостатиков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митоксандрон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метотрексат) пациентам с трансформацией РС во ВПРС, пациентам с ППРС и высокоактивным (более 1 обострения в год) РРСС.</a:t>
            </a: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Индукционная терапия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митоксантрон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1 раз в месяц на протяжении 3-х месяцев) позволяет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избежать нежелательных эффектов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иммуносупрессантов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и добиться снижения активности процесса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 сохранении иммунного резерва. Необходимы дальнейшие исследования для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подтверждения эффективности раннего применения индукционной терапии (при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EDSS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менее 2 баллов)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условиях отсутствия доступа к ПИТРС.</a:t>
            </a:r>
          </a:p>
        </p:txBody>
      </p:sp>
    </p:spTree>
    <p:extLst>
      <p:ext uri="{BB962C8B-B14F-4D97-AF65-F5344CB8AC3E}">
        <p14:creationId xmlns:p14="http://schemas.microsoft.com/office/powerpoint/2010/main" val="71079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9B39-2080-44F1-8939-3523184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5" y="35555"/>
            <a:ext cx="8382828" cy="581116"/>
          </a:xfrm>
        </p:spPr>
        <p:txBody>
          <a:bodyPr>
            <a:normAutofit fontScale="90000"/>
          </a:bodyPr>
          <a:lstStyle/>
          <a:p>
            <a:r>
              <a:rPr lang="ru-RU" dirty="0"/>
              <a:t>Клинические рекомендации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41A8E-6491-4B1B-BCF5-FFD441C9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4" y="1669775"/>
            <a:ext cx="8886411" cy="20010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American Academy of Neurology, ACTRIMS-2018</a:t>
            </a:r>
          </a:p>
          <a:p>
            <a:pPr marL="0" indent="0" algn="just">
              <a:buNone/>
            </a:pPr>
            <a:r>
              <a:rPr lang="ru-RU" sz="2400" dirty="0"/>
              <a:t>	Клиницист </a:t>
            </a:r>
            <a:r>
              <a:rPr lang="ru-RU" sz="2400" b="1" dirty="0"/>
              <a:t>обязан предложить ПИТРС </a:t>
            </a:r>
            <a:r>
              <a:rPr lang="ru-RU" sz="2400" dirty="0"/>
              <a:t>пациенту с </a:t>
            </a:r>
            <a:r>
              <a:rPr lang="ru-RU" sz="2400" b="1" dirty="0"/>
              <a:t>рецидивирующей формой РС при наличии недавней клинической или радиологической активности</a:t>
            </a:r>
            <a:r>
              <a:rPr lang="ru-RU" sz="2400" dirty="0"/>
              <a:t>. Это касается и пациентов с КИС.</a:t>
            </a:r>
            <a:endParaRPr lang="uk-UA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B33A0D7-D6A1-443E-8577-9BD38193BDE7}"/>
              </a:ext>
            </a:extLst>
          </p:cNvPr>
          <p:cNvSpPr txBox="1">
            <a:spLocks/>
          </p:cNvSpPr>
          <p:nvPr/>
        </p:nvSpPr>
        <p:spPr>
          <a:xfrm>
            <a:off x="128794" y="4695273"/>
            <a:ext cx="8886411" cy="2199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European Academy of Neurology, ECTRIMS-2018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	Предложите  </a:t>
            </a:r>
            <a:r>
              <a:rPr lang="ru-RU" sz="2400" b="1" dirty="0"/>
              <a:t>интерферон или </a:t>
            </a:r>
            <a:r>
              <a:rPr lang="ru-RU" sz="2400" b="1" dirty="0" err="1"/>
              <a:t>глатирамера</a:t>
            </a:r>
            <a:r>
              <a:rPr lang="ru-RU" sz="2400" b="1" dirty="0"/>
              <a:t> ацетат пациенту с КИС </a:t>
            </a:r>
            <a:r>
              <a:rPr lang="ru-RU" sz="2400" dirty="0"/>
              <a:t>или </a:t>
            </a:r>
            <a:r>
              <a:rPr lang="ru-RU" sz="2400" b="1" u="sng" dirty="0"/>
              <a:t>пациенту с очагами на МРТ, более соответствующими РС</a:t>
            </a:r>
            <a:r>
              <a:rPr lang="ru-RU" sz="2400" dirty="0"/>
              <a:t>, </a:t>
            </a:r>
            <a:r>
              <a:rPr lang="ru-RU" sz="2400" b="1" u="sng" dirty="0"/>
              <a:t>ДАЖЕ ЕСЛИ НЕ СОБЛЮДЕНЫ ВСЕ КРИТЕРИИ, НЕОБХОДИМЫЕ ДЛЯ ПОСТАНОВКИ ДИАГНОЗА РС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C72803-96D8-407B-A5A9-2277EEAE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0" y="651387"/>
            <a:ext cx="2654338" cy="872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66A1B9-530C-441E-85E7-D30FCE31D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4" y="3740285"/>
            <a:ext cx="3110533" cy="9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2AA98B-5B34-49D4-9047-664DD6A8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986722"/>
            <a:ext cx="7306917" cy="4871278"/>
          </a:xfrm>
          <a:prstGeom prst="rect">
            <a:avLst/>
          </a:prstGeom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22ABB0BE-3FBA-4115-B5DC-3247DF47378E}"/>
              </a:ext>
            </a:extLst>
          </p:cNvPr>
          <p:cNvSpPr/>
          <p:nvPr/>
        </p:nvSpPr>
        <p:spPr bwMode="auto">
          <a:xfrm>
            <a:off x="225287" y="62949"/>
            <a:ext cx="2840130" cy="1517373"/>
          </a:xfrm>
          <a:prstGeom prst="wedgeRectCallout">
            <a:avLst>
              <a:gd name="adj1" fmla="val 81084"/>
              <a:gd name="adj2" fmla="val 17775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В отделение поступил пациент с клинически изолированным синдромом.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EDSS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 – 0,5 балла. Что делать???</a:t>
            </a:r>
            <a:endParaRPr kumimoji="0" lang="uk-UA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D8D1F87D-EA28-405A-A7F3-93C500D7A0F1}"/>
              </a:ext>
            </a:extLst>
          </p:cNvPr>
          <p:cNvSpPr/>
          <p:nvPr/>
        </p:nvSpPr>
        <p:spPr bwMode="auto">
          <a:xfrm>
            <a:off x="5512904" y="62949"/>
            <a:ext cx="3631096" cy="1517373"/>
          </a:xfrm>
          <a:prstGeom prst="wedgeRectCallout">
            <a:avLst>
              <a:gd name="adj1" fmla="val -42616"/>
              <a:gd name="adj2" fmla="val 1899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Немедленно начинайте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иммуно-реконституционную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 терапи</a:t>
            </a:r>
            <a:r>
              <a:rPr lang="ru-RU" sz="2000" dirty="0">
                <a:latin typeface="Times New Roman" panose="02020603050405020304" pitchFamily="18" charset="0"/>
                <a:cs typeface="msgothic" charset="0"/>
              </a:rPr>
              <a:t>ю!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msgothic" charset="0"/>
              </a:rPr>
              <a:t>Возьмите у старшей сестры 5 флаконов АЛЕМТУЗУМАБА!</a:t>
            </a:r>
            <a:endParaRPr kumimoji="0" lang="uk-UA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490B5C-52CB-41EE-A850-F53D8726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45" y="2613025"/>
            <a:ext cx="7915910" cy="815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1959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C48DC-8DC0-49D2-94BE-55B6B8B8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1DBD4-0956-4586-8340-53C883944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E1F27-9BD1-46BB-9644-EF1474D5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4" y="0"/>
            <a:ext cx="85511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13C96-E862-4D1D-9E8C-C6A8B709E1CF}"/>
              </a:ext>
            </a:extLst>
          </p:cNvPr>
          <p:cNvSpPr txBox="1"/>
          <p:nvPr/>
        </p:nvSpPr>
        <p:spPr>
          <a:xfrm>
            <a:off x="5451565" y="3052125"/>
            <a:ext cx="3126377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Аксональная потеря и атрофия вещества головного мозга начинаются с доклинической </a:t>
            </a:r>
            <a:r>
              <a:rPr lang="ru-RU" dirty="0" err="1"/>
              <a:t>стаидии</a:t>
            </a:r>
            <a:r>
              <a:rPr lang="ru-RU" dirty="0"/>
              <a:t> – ВАЖНО РАНЕЕ НАЧАЛО ТЕРАПИИ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42FBEDD-3B1E-49D6-BE00-1911DACAD7F2}"/>
              </a:ext>
            </a:extLst>
          </p:cNvPr>
          <p:cNvCxnSpPr>
            <a:cxnSpLocks/>
          </p:cNvCxnSpPr>
          <p:nvPr/>
        </p:nvCxnSpPr>
        <p:spPr>
          <a:xfrm flipH="1">
            <a:off x="628650" y="3929288"/>
            <a:ext cx="4822916" cy="877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45A3A9-6A7A-4B47-B0B8-ABF01663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011"/>
            <a:ext cx="9144000" cy="2751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518F4-6E27-4565-98FA-5669EA72028A}"/>
              </a:ext>
            </a:extLst>
          </p:cNvPr>
          <p:cNvSpPr txBox="1"/>
          <p:nvPr/>
        </p:nvSpPr>
        <p:spPr>
          <a:xfrm>
            <a:off x="226424" y="2827936"/>
            <a:ext cx="8577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Когнитивные способности у пациентов с </a:t>
            </a:r>
            <a:r>
              <a:rPr lang="ru-RU" b="1" dirty="0" err="1"/>
              <a:t>радиологически</a:t>
            </a:r>
            <a:r>
              <a:rPr lang="ru-RU" b="1" dirty="0"/>
              <a:t> изолированным синдромом</a:t>
            </a:r>
            <a:r>
              <a:rPr lang="ru-RU" dirty="0"/>
              <a:t> были относительно сохранены со средним глобальным когнитивным баллом 98,4 ± 1,6 (медиана, 100), </a:t>
            </a:r>
            <a:r>
              <a:rPr lang="ru-RU" b="1" dirty="0"/>
              <a:t>НО ВСЕ КОГНИТИВНЫЕ ПОКАЗАТЕЛИ БЫЛИ НИЖЕ СРЕДНИХ ПОКАЗАТЕЛЕЙ ДЛЯ ЗДОРОВОГО НАСЕЛЕНИЯ, СООТВЕТСТВУЮЩЕГО ВОЗРАСТУ И УРОВНЮ ОБРАЗОВАНИЯ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AAC3C-42D7-4EE7-BD47-449E52181BA2}"/>
              </a:ext>
            </a:extLst>
          </p:cNvPr>
          <p:cNvSpPr txBox="1"/>
          <p:nvPr/>
        </p:nvSpPr>
        <p:spPr>
          <a:xfrm>
            <a:off x="1645918" y="4394772"/>
            <a:ext cx="5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Действительно ли «</a:t>
            </a:r>
            <a:r>
              <a:rPr lang="ru-RU" sz="2400" b="1" dirty="0" err="1"/>
              <a:t>радиологически</a:t>
            </a:r>
            <a:r>
              <a:rPr lang="ru-RU" sz="2400" b="1" dirty="0"/>
              <a:t> изолированный синдром» – «изолированный»?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1E3D5-1DDC-4385-919A-612BA1B88127}"/>
              </a:ext>
            </a:extLst>
          </p:cNvPr>
          <p:cNvSpPr txBox="1"/>
          <p:nvPr/>
        </p:nvSpPr>
        <p:spPr>
          <a:xfrm>
            <a:off x="718454" y="6047881"/>
            <a:ext cx="77070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Целесообразно ранее начало терапии (возможно даже высокоэффективными ПИТРС) с целью сохранения церебрального резерва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4B15CD7-8E1A-45A1-A0BB-A94A7B37DF57}"/>
              </a:ext>
            </a:extLst>
          </p:cNvPr>
          <p:cNvSpPr/>
          <p:nvPr/>
        </p:nvSpPr>
        <p:spPr>
          <a:xfrm>
            <a:off x="4293323" y="5595101"/>
            <a:ext cx="557349" cy="306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5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E0A35-1E9F-4DDF-88FB-9EB6E661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96" y="3828607"/>
            <a:ext cx="3735903" cy="2798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FB833-E15B-4E3B-80F7-87DE6CD5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28607"/>
            <a:ext cx="5408096" cy="30293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2DE270-DA45-4371-A709-8BB752A17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9" y="0"/>
            <a:ext cx="6730644" cy="15579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7242DE-0E2E-44F5-9D33-7BC1DD528D5F}"/>
              </a:ext>
            </a:extLst>
          </p:cNvPr>
          <p:cNvSpPr/>
          <p:nvPr/>
        </p:nvSpPr>
        <p:spPr>
          <a:xfrm flipV="1">
            <a:off x="2704049" y="6135756"/>
            <a:ext cx="424069" cy="251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9022ED-C87A-4E41-9307-41F25EE64CB6}"/>
              </a:ext>
            </a:extLst>
          </p:cNvPr>
          <p:cNvSpPr/>
          <p:nvPr/>
        </p:nvSpPr>
        <p:spPr>
          <a:xfrm flipV="1">
            <a:off x="4359965" y="6135756"/>
            <a:ext cx="424069" cy="251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11F17-5BA1-4567-8571-FB478827B076}"/>
              </a:ext>
            </a:extLst>
          </p:cNvPr>
          <p:cNvSpPr txBox="1"/>
          <p:nvPr/>
        </p:nvSpPr>
        <p:spPr>
          <a:xfrm>
            <a:off x="178905" y="1674788"/>
            <a:ext cx="61423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639 </a:t>
            </a:r>
            <a:r>
              <a:rPr lang="ru-RU" dirty="0"/>
              <a:t>пациентов с РР-РС</a:t>
            </a:r>
          </a:p>
          <a:p>
            <a:endParaRPr lang="ru-RU" dirty="0"/>
          </a:p>
          <a:p>
            <a:r>
              <a:rPr lang="ru-RU" dirty="0"/>
              <a:t>Пациенты, которым лечение назначено через 3 года после дебюта достигают стойкого повышения   </a:t>
            </a:r>
            <a:r>
              <a:rPr lang="en-US" dirty="0"/>
              <a:t>EDSS</a:t>
            </a:r>
            <a:r>
              <a:rPr lang="ru-RU" dirty="0"/>
              <a:t> до 4 баллов на 10 лет раньше по сравнению с пациентами, получавшими лечение в более ранние сроки от дебюта РС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387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9E1FD0-E229-4F13-A5BA-7821482E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0" y="984190"/>
            <a:ext cx="4551707" cy="3641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CD832E-6D1A-428A-BEA0-0E6132874958}"/>
              </a:ext>
            </a:extLst>
          </p:cNvPr>
          <p:cNvSpPr txBox="1"/>
          <p:nvPr/>
        </p:nvSpPr>
        <p:spPr>
          <a:xfrm>
            <a:off x="834471" y="140160"/>
            <a:ext cx="31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ЛЕЧЕНИЕ ОБОСТРЕНИЯ РС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8E374-35A1-4843-8924-D65D2467451D}"/>
              </a:ext>
            </a:extLst>
          </p:cNvPr>
          <p:cNvSpPr txBox="1"/>
          <p:nvPr/>
        </p:nvSpPr>
        <p:spPr>
          <a:xfrm>
            <a:off x="2955235" y="3617819"/>
            <a:ext cx="16167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Пульс-терапия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2FFD3-10EB-4B7B-BE9C-A54FC7FBDD1D}"/>
              </a:ext>
            </a:extLst>
          </p:cNvPr>
          <p:cNvSpPr txBox="1"/>
          <p:nvPr/>
        </p:nvSpPr>
        <p:spPr>
          <a:xfrm rot="4905313">
            <a:off x="-52795" y="2734029"/>
            <a:ext cx="16167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Плазмаферез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CE2FFE-9B05-46D7-A42A-82DA5A15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66" y="2092186"/>
            <a:ext cx="3898313" cy="2970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57993-65E9-4008-8650-21F68A811CE5}"/>
              </a:ext>
            </a:extLst>
          </p:cNvPr>
          <p:cNvSpPr txBox="1"/>
          <p:nvPr/>
        </p:nvSpPr>
        <p:spPr>
          <a:xfrm>
            <a:off x="4684228" y="5312768"/>
            <a:ext cx="2027583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Вторично-</a:t>
            </a:r>
            <a:r>
              <a:rPr lang="ru-RU" dirty="0" err="1"/>
              <a:t>прогредиетный</a:t>
            </a:r>
            <a:r>
              <a:rPr lang="ru-RU" dirty="0"/>
              <a:t> РС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D8BAE-798B-40B8-86C6-C63825E9FC0F}"/>
              </a:ext>
            </a:extLst>
          </p:cNvPr>
          <p:cNvSpPr txBox="1"/>
          <p:nvPr/>
        </p:nvSpPr>
        <p:spPr>
          <a:xfrm>
            <a:off x="6881245" y="5429064"/>
            <a:ext cx="20275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Первично-</a:t>
            </a:r>
            <a:r>
              <a:rPr lang="ru-RU" dirty="0" err="1"/>
              <a:t>прогредиетный</a:t>
            </a:r>
            <a:r>
              <a:rPr lang="ru-RU" dirty="0"/>
              <a:t> РС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E2928-C6B5-437B-A926-AC8C9A272A22}"/>
              </a:ext>
            </a:extLst>
          </p:cNvPr>
          <p:cNvSpPr txBox="1"/>
          <p:nvPr/>
        </p:nvSpPr>
        <p:spPr>
          <a:xfrm>
            <a:off x="4853662" y="1445855"/>
            <a:ext cx="2027583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Высокоактивный РР-РС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296C-EB93-48A6-89B2-2CE8C794F65F}"/>
              </a:ext>
            </a:extLst>
          </p:cNvPr>
          <p:cNvSpPr txBox="1"/>
          <p:nvPr/>
        </p:nvSpPr>
        <p:spPr>
          <a:xfrm>
            <a:off x="6983896" y="984190"/>
            <a:ext cx="202758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Прогрессирующе-рецидивирующий РС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B9BE4-71C0-4408-8174-A31F1B42FF3B}"/>
              </a:ext>
            </a:extLst>
          </p:cNvPr>
          <p:cNvSpPr txBox="1"/>
          <p:nvPr/>
        </p:nvSpPr>
        <p:spPr>
          <a:xfrm>
            <a:off x="5698019" y="140160"/>
            <a:ext cx="31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БАЗИСНАЯ ТЕРАПИЯ РС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C3AF-A416-4AAE-871A-E6C1C3881470}"/>
              </a:ext>
            </a:extLst>
          </p:cNvPr>
          <p:cNvSpPr txBox="1"/>
          <p:nvPr/>
        </p:nvSpPr>
        <p:spPr>
          <a:xfrm>
            <a:off x="627018" y="4974213"/>
            <a:ext cx="329184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Возможности лечения обострения РС в наших реалиях соответствуют мировым подходам, однако, доступность базисной терапии ограничена</a:t>
            </a:r>
          </a:p>
        </p:txBody>
      </p:sp>
    </p:spTree>
    <p:extLst>
      <p:ext uri="{BB962C8B-B14F-4D97-AF65-F5344CB8AC3E}">
        <p14:creationId xmlns:p14="http://schemas.microsoft.com/office/powerpoint/2010/main" val="351553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330B6F-7C90-4F76-890C-043678C3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8" y="1127884"/>
            <a:ext cx="9090912" cy="4901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96D98-6C35-48D5-ABB9-FBCE9FE83D22}"/>
              </a:ext>
            </a:extLst>
          </p:cNvPr>
          <p:cNvSpPr txBox="1"/>
          <p:nvPr/>
        </p:nvSpPr>
        <p:spPr>
          <a:xfrm>
            <a:off x="1341121" y="137551"/>
            <a:ext cx="761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Появление высокоэффективных ПИРС – новая эра в лечении РС</a:t>
            </a:r>
          </a:p>
        </p:txBody>
      </p:sp>
    </p:spTree>
    <p:extLst>
      <p:ext uri="{BB962C8B-B14F-4D97-AF65-F5344CB8AC3E}">
        <p14:creationId xmlns:p14="http://schemas.microsoft.com/office/powerpoint/2010/main" val="67690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427B6-AFAC-4A5F-8AC9-7B738027CA89}"/>
              </a:ext>
            </a:extLst>
          </p:cNvPr>
          <p:cNvSpPr txBox="1"/>
          <p:nvPr/>
        </p:nvSpPr>
        <p:spPr>
          <a:xfrm>
            <a:off x="3370218" y="28565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Перспективы 2020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A7B9CD-1957-44D8-997D-AD4F3BEAD546}"/>
              </a:ext>
            </a:extLst>
          </p:cNvPr>
          <p:cNvSpPr/>
          <p:nvPr/>
        </p:nvSpPr>
        <p:spPr>
          <a:xfrm>
            <a:off x="4236720" y="6929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400" dirty="0" err="1"/>
              <a:t>Офатумумаб</a:t>
            </a:r>
            <a:r>
              <a:rPr lang="ru-RU" sz="1400" dirty="0"/>
              <a:t> («</a:t>
            </a:r>
            <a:r>
              <a:rPr lang="ru-RU" sz="1400" dirty="0" err="1"/>
              <a:t>Кесимпта</a:t>
            </a:r>
            <a:r>
              <a:rPr lang="ru-RU" sz="1400" dirty="0"/>
              <a:t>») - это полностью человеческое </a:t>
            </a:r>
            <a:r>
              <a:rPr lang="ru-RU" sz="1400" dirty="0" err="1"/>
              <a:t>моноклональное</a:t>
            </a:r>
            <a:r>
              <a:rPr lang="ru-RU" sz="1400" dirty="0"/>
              <a:t> антитело (</a:t>
            </a:r>
            <a:r>
              <a:rPr lang="ru-RU" sz="1400" dirty="0" err="1"/>
              <a:t>mAb</a:t>
            </a:r>
            <a:r>
              <a:rPr lang="ru-RU" sz="1400" dirty="0"/>
              <a:t>) против CD20. Вводится самостоятельно путем инъекции один раз в месяц подкожно. Связывается с отдельным эпитопом на рецепторе CD20, вызывая лизис и истощение запасов В-клеток. 	</a:t>
            </a:r>
            <a:r>
              <a:rPr lang="ru-RU" sz="1400" b="1" dirty="0"/>
              <a:t>Селективный механизм действия </a:t>
            </a:r>
            <a:r>
              <a:rPr lang="ru-RU" sz="1400" b="1" dirty="0" err="1"/>
              <a:t>офатумумаба</a:t>
            </a:r>
            <a:r>
              <a:rPr lang="ru-RU" sz="1400" b="1" dirty="0"/>
              <a:t> позволяет точно нацеливать эффект на лимфатические узлы, где требуется истощение В-клеток при РС, и может сохранять B-клетки в селезенке</a:t>
            </a:r>
            <a:r>
              <a:rPr lang="ru-RU" sz="1400" dirty="0"/>
              <a:t>.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D2E-AC11-4B4C-A5F4-8B0DEA0A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707663"/>
            <a:ext cx="3526971" cy="53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D83E5-4C51-4CC6-9DF9-2911366843C8}"/>
              </a:ext>
            </a:extLst>
          </p:cNvPr>
          <p:cNvSpPr txBox="1"/>
          <p:nvPr/>
        </p:nvSpPr>
        <p:spPr>
          <a:xfrm>
            <a:off x="4323805" y="3159415"/>
            <a:ext cx="4484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Апостериорный анализ исследований ASCLEPIOS I и II фазы III показал, что </a:t>
            </a:r>
            <a:r>
              <a:rPr lang="ru-RU" b="1" dirty="0"/>
              <a:t>47,0% и 87,8% пациентов</a:t>
            </a:r>
            <a:r>
              <a:rPr lang="ru-RU" dirty="0"/>
              <a:t>, получавших </a:t>
            </a:r>
            <a:r>
              <a:rPr lang="ru-RU" dirty="0" err="1"/>
              <a:t>офатумумаб</a:t>
            </a:r>
            <a:r>
              <a:rPr lang="ru-RU" dirty="0"/>
              <a:t>, </a:t>
            </a:r>
            <a:r>
              <a:rPr lang="ru-RU" b="1" dirty="0"/>
              <a:t>не имели признаков активности заболевания (NEDA-3) в течение первого и второго года лечения соответственно.</a:t>
            </a:r>
            <a:endParaRPr lang="ru-RU" dirty="0"/>
          </a:p>
          <a:p>
            <a:pPr algn="just"/>
            <a:r>
              <a:rPr lang="ru-RU" dirty="0"/>
              <a:t>	Быстрое и глубокое истощение В-клеток может способствовать остановке активности заболевания у пациентов с РРС.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5F2B2-75F9-4679-B781-E6381DE11D32}"/>
              </a:ext>
            </a:extLst>
          </p:cNvPr>
          <p:cNvSpPr txBox="1"/>
          <p:nvPr/>
        </p:nvSpPr>
        <p:spPr>
          <a:xfrm>
            <a:off x="7506700" y="6220566"/>
            <a:ext cx="162161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Одобрен </a:t>
            </a:r>
            <a:r>
              <a:rPr lang="en-US" dirty="0"/>
              <a:t>FDA </a:t>
            </a:r>
            <a:r>
              <a:rPr lang="ru-RU" dirty="0"/>
              <a:t>08.2020г.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DAB88-2AF8-4873-8B20-E65D4A52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1" y="6190316"/>
            <a:ext cx="4598126" cy="612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90E8C-8211-4E7F-A632-C060C036055A}"/>
              </a:ext>
            </a:extLst>
          </p:cNvPr>
          <p:cNvSpPr txBox="1"/>
          <p:nvPr/>
        </p:nvSpPr>
        <p:spPr>
          <a:xfrm>
            <a:off x="5202360" y="6298736"/>
            <a:ext cx="19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Стоимость 1 инъекции (вводится 1 раз в месяц)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977F8B84-9F0A-456B-ADAD-A84B0DDB0C71}"/>
              </a:ext>
            </a:extLst>
          </p:cNvPr>
          <p:cNvSpPr/>
          <p:nvPr/>
        </p:nvSpPr>
        <p:spPr bwMode="auto">
          <a:xfrm>
            <a:off x="4572000" y="6393702"/>
            <a:ext cx="532660" cy="300061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1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uk-UA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uk-UA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1450</TotalTime>
  <Words>1783</Words>
  <Application>Microsoft Office PowerPoint</Application>
  <PresentationFormat>Экран (4:3)</PresentationFormat>
  <Paragraphs>239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Lucida Sans</vt:lpstr>
      <vt:lpstr>Symbol</vt:lpstr>
      <vt:lpstr>Times New Roman</vt:lpstr>
      <vt:lpstr>Wingdings</vt:lpstr>
      <vt:lpstr>Тема Office</vt:lpstr>
      <vt:lpstr>1_Тема Office</vt:lpstr>
      <vt:lpstr>Microsoft Excel Chart</vt:lpstr>
      <vt:lpstr>Возможности цитостатической терапии в лечении рассеянного склероза</vt:lpstr>
      <vt:lpstr>Презентация PowerPoint</vt:lpstr>
      <vt:lpstr>Клинические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Митоксантрон</vt:lpstr>
      <vt:lpstr>Метилпреднизолон и Митоксантрон при РС (MP+M)</vt:lpstr>
      <vt:lpstr>MP+M: снижение частоты обнаружения новых очагов</vt:lpstr>
      <vt:lpstr>Mitoxantrone in Multiple Sclerosis (MIMS): дизайн исследования</vt:lpstr>
      <vt:lpstr>Эффективность Митоксантрона в течение 2 лет: основные показатели эффективности</vt:lpstr>
      <vt:lpstr> Изменения EDSS (ср. знач.)</vt:lpstr>
      <vt:lpstr>Меньшее количество новых Т2-очагов по сравнению с плацебо</vt:lpstr>
      <vt:lpstr>Побочные эффекты</vt:lpstr>
      <vt:lpstr>Иммуннореконституционная терапия (ИРТ)</vt:lpstr>
      <vt:lpstr>Поддерживающая терапия против ИРТ</vt:lpstr>
      <vt:lpstr>Презентация PowerPoint</vt:lpstr>
      <vt:lpstr>10 лет после лечения митоксантроном Форум ECTRIMS-2017</vt:lpstr>
      <vt:lpstr>10 лет после лечения митоксантроном Форум ECTRIMS-2017</vt:lpstr>
      <vt:lpstr>Метотрексат</vt:lpstr>
      <vt:lpstr>Презентация PowerPoint</vt:lpstr>
      <vt:lpstr>Азатиоприн</vt:lpstr>
      <vt:lpstr>Презентация PowerPoint</vt:lpstr>
      <vt:lpstr>Take home message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цитостатической терапии в лечении прогредиентных и труднокурабельных форм рассеянного склероза</dc:title>
  <dc:creator>Dmitry Filimonov</dc:creator>
  <cp:lastModifiedBy>Dmitry Filimonov</cp:lastModifiedBy>
  <cp:revision>93</cp:revision>
  <dcterms:created xsi:type="dcterms:W3CDTF">2019-10-21T12:02:39Z</dcterms:created>
  <dcterms:modified xsi:type="dcterms:W3CDTF">2020-10-30T10:46:32Z</dcterms:modified>
</cp:coreProperties>
</file>