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A3DBDD-D2E1-43E6-BE71-224843EDDEC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DF7A00-D075-4968-9D4C-093283F18BB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5445224"/>
            <a:ext cx="1129308" cy="11293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99592" y="1412777"/>
            <a:ext cx="7928300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innerShdw blurRad="114300">
                    <a:prstClr val="black"/>
                  </a:innerShdw>
                </a:effectLst>
              </a:rPr>
              <a:t>Репродуктивное </a:t>
            </a:r>
          </a:p>
          <a:p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innerShdw blurRad="114300">
                    <a:prstClr val="black"/>
                  </a:innerShdw>
                </a:effectLst>
              </a:rPr>
              <a:t>здоровье подростков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4244895"/>
            <a:ext cx="482453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Докладчик:</a:t>
            </a:r>
          </a:p>
          <a:p>
            <a:r>
              <a:rPr lang="ru-RU" sz="1700" dirty="0" smtClean="0"/>
              <a:t>внештатный республиканский</a:t>
            </a:r>
          </a:p>
          <a:p>
            <a:r>
              <a:rPr lang="ru-RU" sz="1700" dirty="0"/>
              <a:t>с</a:t>
            </a:r>
            <a:r>
              <a:rPr lang="ru-RU" sz="1700" dirty="0" smtClean="0"/>
              <a:t>пециалист МЗ ДНР по сексопатологии,</a:t>
            </a:r>
          </a:p>
          <a:p>
            <a:r>
              <a:rPr lang="ru-RU" sz="1700" dirty="0"/>
              <a:t>з</a:t>
            </a:r>
            <a:r>
              <a:rPr lang="ru-RU" sz="1700" dirty="0" smtClean="0"/>
              <a:t>аслуженный врач ДНР,</a:t>
            </a:r>
          </a:p>
          <a:p>
            <a:r>
              <a:rPr lang="ru-RU" sz="1700" dirty="0"/>
              <a:t>п</a:t>
            </a:r>
            <a:r>
              <a:rPr lang="ru-RU" sz="1700" dirty="0" smtClean="0"/>
              <a:t>рофессор, д.м.н. Грачёв Р.А.</a:t>
            </a:r>
          </a:p>
          <a:p>
            <a:endParaRPr lang="ru-RU" sz="1700" dirty="0"/>
          </a:p>
          <a:p>
            <a:r>
              <a:rPr lang="ru-RU" sz="1700" dirty="0" smtClean="0"/>
              <a:t>Содокладчики: </a:t>
            </a:r>
            <a:r>
              <a:rPr lang="ru-RU" sz="1700" dirty="0" err="1" smtClean="0"/>
              <a:t>Студзинский</a:t>
            </a:r>
            <a:r>
              <a:rPr lang="ru-RU" sz="1700" dirty="0" smtClean="0"/>
              <a:t> О.Г., </a:t>
            </a:r>
            <a:r>
              <a:rPr lang="ru-RU" sz="1700" dirty="0" err="1" smtClean="0"/>
              <a:t>Титухин</a:t>
            </a:r>
            <a:r>
              <a:rPr lang="ru-RU" sz="1700" dirty="0" smtClean="0"/>
              <a:t> Н.В</a:t>
            </a:r>
            <a:r>
              <a:rPr lang="ru-RU" sz="1700" dirty="0" smtClean="0"/>
              <a:t>., </a:t>
            </a:r>
            <a:r>
              <a:rPr lang="ru-RU" sz="1700" dirty="0" err="1" smtClean="0"/>
              <a:t>Такташев</a:t>
            </a:r>
            <a:r>
              <a:rPr lang="ru-RU" sz="1700" dirty="0" smtClean="0"/>
              <a:t> И.Р</a:t>
            </a:r>
            <a:r>
              <a:rPr lang="ru-RU" sz="1700" smtClean="0"/>
              <a:t>., Ильенко И.В.</a:t>
            </a:r>
            <a:endParaRPr lang="ru-RU" sz="1700" dirty="0" smtClean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8584" y="5445224"/>
            <a:ext cx="1129308" cy="112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5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8584" y="5445224"/>
            <a:ext cx="1129308" cy="1129308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491416" y="2996952"/>
            <a:ext cx="8360348" cy="864096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Репродукция – одна из составляющих демографии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1976" y="4414688"/>
            <a:ext cx="2880320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</a:t>
            </a:r>
            <a:r>
              <a:rPr lang="ru-RU" b="1" dirty="0" smtClean="0">
                <a:solidFill>
                  <a:schemeClr val="tx1"/>
                </a:solidFill>
              </a:rPr>
              <a:t>епродуктивное здоровье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16886" y="5346835"/>
            <a:ext cx="2880320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</a:t>
            </a:r>
            <a:r>
              <a:rPr lang="ru-RU" b="1" dirty="0" smtClean="0">
                <a:solidFill>
                  <a:schemeClr val="tx1"/>
                </a:solidFill>
              </a:rPr>
              <a:t>епродуктивное поведение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18264" y="5325692"/>
            <a:ext cx="2880320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репродуктивный потенциал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71582" y="4441810"/>
            <a:ext cx="2880320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репродуктивные потери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stCxn id="4" idx="4"/>
          </p:cNvCxnSpPr>
          <p:nvPr/>
        </p:nvCxnSpPr>
        <p:spPr>
          <a:xfrm flipH="1">
            <a:off x="3802296" y="3861048"/>
            <a:ext cx="869294" cy="58076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4"/>
          </p:cNvCxnSpPr>
          <p:nvPr/>
        </p:nvCxnSpPr>
        <p:spPr>
          <a:xfrm>
            <a:off x="4671590" y="3861048"/>
            <a:ext cx="764506" cy="58076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4"/>
          </p:cNvCxnSpPr>
          <p:nvPr/>
        </p:nvCxnSpPr>
        <p:spPr>
          <a:xfrm flipH="1">
            <a:off x="4067944" y="3861048"/>
            <a:ext cx="603646" cy="14401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688333" y="3861048"/>
            <a:ext cx="603747" cy="14401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99592" y="1124744"/>
            <a:ext cx="76328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2000" dirty="0" smtClean="0"/>
              <a:t>В условиях социально-экономического кризиса, низкого уровня рождаемости и высокого уровня смертности населения проблема охраны репродуктивного здоровья населения приобретает особую социальную значимость, становится приоритетной для государства.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9198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976" y="1196752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Репродуктивное здоровье </a:t>
            </a:r>
            <a:r>
              <a:rPr lang="ru-RU" sz="2000" dirty="0" smtClean="0"/>
              <a:t>- это состояние физического, умственного и социального </a:t>
            </a:r>
            <a:r>
              <a:rPr lang="ru-RU" sz="2000" dirty="0"/>
              <a:t>б</a:t>
            </a:r>
            <a:r>
              <a:rPr lang="ru-RU" sz="2000" dirty="0" smtClean="0"/>
              <a:t>лагополучия по всем пунктам, относящимся к репродуктивной системе на всех стадиях жизни. 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8584" y="5445224"/>
            <a:ext cx="1129308" cy="1129308"/>
          </a:xfrm>
          <a:prstGeom prst="rect">
            <a:avLst/>
          </a:prstGeom>
        </p:spPr>
      </p:pic>
      <p:sp>
        <p:nvSpPr>
          <p:cNvPr id="4" name="Стрелка вниз 3"/>
          <p:cNvSpPr/>
          <p:nvPr/>
        </p:nvSpPr>
        <p:spPr>
          <a:xfrm>
            <a:off x="4211960" y="2181637"/>
            <a:ext cx="288032" cy="455275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59632" y="2636912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Забота о репродуктивном здоровье определяется как совокупность методов, способов, технологий и услуг, которые способствуют репродуктивному здоровью и благополучию путём предотвращения м решения проблем репродуктивной сферы.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7096" y="4235936"/>
            <a:ext cx="78488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Репродуктивные потери </a:t>
            </a:r>
            <a:r>
              <a:rPr lang="ru-RU" sz="2000" dirty="0" smtClean="0"/>
              <a:t>- это потери на всех этапах развития плода, причинами которых стали самопроизвольное или вынужденное (по медицинским или социальным показаниям) прерывание беременности, мертворождения, а также смерть детей первого года жизни.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90106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976" y="1340768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Репродуктивное поведение </a:t>
            </a:r>
            <a:r>
              <a:rPr lang="ru-RU" sz="2000" dirty="0" smtClean="0"/>
              <a:t>- это система психических состояний, действий и отношений, связанных с рождением или отказом от рождения детей любой очерёдности, в браке </a:t>
            </a:r>
          </a:p>
          <a:p>
            <a:r>
              <a:rPr lang="ru-RU" sz="2000" dirty="0" smtClean="0"/>
              <a:t>или вне его. 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8584" y="5445224"/>
            <a:ext cx="1129308" cy="11293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2852936"/>
            <a:ext cx="71287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NB! </a:t>
            </a:r>
            <a:r>
              <a:rPr lang="ru-RU" dirty="0"/>
              <a:t> </a:t>
            </a:r>
            <a:r>
              <a:rPr lang="ru-RU" dirty="0" smtClean="0"/>
              <a:t>Репродуктивное поведение является  </a:t>
            </a:r>
          </a:p>
          <a:p>
            <a:r>
              <a:rPr lang="ru-RU" dirty="0" smtClean="0"/>
              <a:t>социально-психологической основой рождаемости.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7096" y="4005064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Репродуктивный потенциал </a:t>
            </a:r>
            <a:r>
              <a:rPr lang="ru-RU" sz="2000" dirty="0" smtClean="0"/>
              <a:t>– важнейший условный показатель, отражающий способность представителей определённого вида к размножению, выживанию и развитию </a:t>
            </a:r>
          </a:p>
          <a:p>
            <a:r>
              <a:rPr lang="ru-RU" sz="2000" dirty="0" smtClean="0"/>
              <a:t>при оптимальных экологических условиях.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51754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5808" y="105273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Факторы, пагубно влияющие на репродуктивное здоровье: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45808" y="1466206"/>
            <a:ext cx="813690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2"/>
                </a:solidFill>
              </a:rPr>
              <a:t>и</a:t>
            </a:r>
            <a:r>
              <a:rPr lang="ru-RU" sz="2000" b="1" dirty="0" smtClean="0">
                <a:solidFill>
                  <a:schemeClr val="accent2"/>
                </a:solidFill>
              </a:rPr>
              <a:t>нфекционные заболевания </a:t>
            </a:r>
            <a:r>
              <a:rPr lang="ru-RU" sz="1700" dirty="0" smtClean="0"/>
              <a:t>(ветряная оспа, эпидемический паротит, инфекции, передающиеся половым путём, туберкулёз)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2"/>
                </a:solidFill>
              </a:rPr>
              <a:t>с</a:t>
            </a:r>
            <a:r>
              <a:rPr lang="ru-RU" sz="2000" b="1" dirty="0" smtClean="0">
                <a:solidFill>
                  <a:schemeClr val="accent2"/>
                </a:solidFill>
              </a:rPr>
              <a:t>оматические заболевания </a:t>
            </a:r>
            <a:r>
              <a:rPr lang="ru-RU" sz="1700" dirty="0" smtClean="0"/>
              <a:t>(сахарный диабет, ожирение, врождённые пороки развития, заболевания сердечно-сосудистой системы, желудочно-кишечного тракта и т.д.)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2"/>
                </a:solidFill>
              </a:rPr>
              <a:t>терапия лекарственными препаратами</a:t>
            </a:r>
            <a:r>
              <a:rPr lang="ru-RU" sz="1700" b="1" dirty="0" smtClean="0">
                <a:solidFill>
                  <a:schemeClr val="accent2"/>
                </a:solidFill>
              </a:rPr>
              <a:t> </a:t>
            </a:r>
            <a:r>
              <a:rPr lang="ru-RU" sz="1700" dirty="0" smtClean="0"/>
              <a:t>(кортикостероиды, противосудорожные средства, антидепрессанты, транквилизаторы, нейролептики, цитостатики, гормоны, нитрофураны и др.)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2"/>
                </a:solidFill>
              </a:rPr>
              <a:t>патология репродуктивной сферы </a:t>
            </a:r>
            <a:r>
              <a:rPr lang="ru-RU" sz="1700" dirty="0" smtClean="0"/>
              <a:t>у </a:t>
            </a:r>
            <a:r>
              <a:rPr lang="ru-RU" sz="1700" dirty="0"/>
              <a:t>девушек и юношей</a:t>
            </a:r>
            <a:endParaRPr lang="ru-RU" sz="1700" b="1" dirty="0" smtClean="0">
              <a:solidFill>
                <a:schemeClr val="accent2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2"/>
                </a:solidFill>
              </a:rPr>
              <a:t>оперативные вмешательства </a:t>
            </a:r>
            <a:r>
              <a:rPr lang="ru-RU" sz="1700" dirty="0" smtClean="0"/>
              <a:t>при заболеваниях уретры, предстательной железы, шейки мочевого пузыря, паховой грыже, гидроцеле, варикоцеле, перекруте семенного канатика, крипторхизме и т.п.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2"/>
                </a:solidFill>
              </a:rPr>
              <a:t>т</a:t>
            </a:r>
            <a:r>
              <a:rPr lang="ru-RU" sz="2000" b="1" dirty="0" smtClean="0">
                <a:solidFill>
                  <a:schemeClr val="accent2"/>
                </a:solidFill>
              </a:rPr>
              <a:t>оксическое воздействие </a:t>
            </a:r>
            <a:r>
              <a:rPr lang="ru-RU" sz="1700" dirty="0" smtClean="0"/>
              <a:t>(курение, алкоголь</a:t>
            </a:r>
            <a:r>
              <a:rPr lang="ru-RU" sz="1700" dirty="0"/>
              <a:t>, наркотики, отравление ядами и токсическими веществами)</a:t>
            </a:r>
            <a:endParaRPr lang="ru-RU" sz="1700" b="1" dirty="0" smtClean="0">
              <a:solidFill>
                <a:schemeClr val="accent2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2"/>
                </a:solidFill>
              </a:rPr>
              <a:t>ф</a:t>
            </a:r>
            <a:r>
              <a:rPr lang="ru-RU" sz="2000" b="1" dirty="0" smtClean="0">
                <a:solidFill>
                  <a:schemeClr val="accent2"/>
                </a:solidFill>
              </a:rPr>
              <a:t>акторы внешней среды </a:t>
            </a:r>
            <a:r>
              <a:rPr lang="ru-RU" sz="1700" dirty="0" smtClean="0"/>
              <a:t> (высокая температура, </a:t>
            </a:r>
          </a:p>
          <a:p>
            <a:r>
              <a:rPr lang="ru-RU" sz="1700" dirty="0" smtClean="0"/>
              <a:t>      ионизирующее излучение, электромагнитные поля </a:t>
            </a:r>
          </a:p>
          <a:p>
            <a:r>
              <a:rPr lang="ru-RU" sz="1700" dirty="0" smtClean="0"/>
              <a:t>      сверхвысокой частоты, травмы, стресс)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8584" y="5445224"/>
            <a:ext cx="1129308" cy="112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036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75936"/>
            <a:ext cx="62646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accent1"/>
                </a:solidFill>
              </a:rPr>
              <a:t>Профилактика мужского бесплодия</a:t>
            </a:r>
            <a:endParaRPr lang="ru-RU" sz="2100" b="1" dirty="0">
              <a:solidFill>
                <a:schemeClr val="accent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8584" y="5445224"/>
            <a:ext cx="1129308" cy="11293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99592" y="1556792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о</a:t>
            </a:r>
            <a:r>
              <a:rPr lang="ru-RU" dirty="0" smtClean="0"/>
              <a:t>тказ от курения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у</a:t>
            </a:r>
            <a:r>
              <a:rPr lang="ru-RU" dirty="0" smtClean="0"/>
              <a:t>меренное  употребление  алкоголя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п</a:t>
            </a:r>
            <a:r>
              <a:rPr lang="ru-RU" dirty="0" smtClean="0"/>
              <a:t>рофилактика стрессов, синдрома хронической усталости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у</a:t>
            </a:r>
            <a:r>
              <a:rPr lang="ru-RU" dirty="0" smtClean="0"/>
              <a:t>меренные физические нагрузки, в том числе при занятиях спортом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о</a:t>
            </a:r>
            <a:r>
              <a:rPr lang="ru-RU" dirty="0" smtClean="0"/>
              <a:t>тказ от «сидячей» работы, длительного пользования компьютером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р</a:t>
            </a:r>
            <a:r>
              <a:rPr lang="ru-RU" dirty="0" smtClean="0"/>
              <a:t>ациональное сбалансированное питание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и</a:t>
            </a:r>
            <a:r>
              <a:rPr lang="ru-RU" dirty="0" smtClean="0"/>
              <a:t>збегание саун, горячих ванн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н</a:t>
            </a:r>
            <a:r>
              <a:rPr lang="ru-RU" dirty="0" smtClean="0"/>
              <a:t>ошение свободного нательного белья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о</a:t>
            </a:r>
            <a:r>
              <a:rPr lang="ru-RU" dirty="0" smtClean="0"/>
              <a:t>граничение пользования мобильными телефонами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п</a:t>
            </a:r>
            <a:r>
              <a:rPr lang="ru-RU" dirty="0" smtClean="0"/>
              <a:t>редотвращение контакта с </a:t>
            </a:r>
            <a:r>
              <a:rPr lang="ru-RU" dirty="0" err="1" smtClean="0"/>
              <a:t>гонадотоксинами</a:t>
            </a:r>
            <a:r>
              <a:rPr lang="ru-RU" dirty="0" smtClean="0"/>
              <a:t> (наркотики, химические препараты, промышленные растворители, облучение)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не злоупотреблять напитками из пластиковой тары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профилактика и своевременное лечение инфекций, передающихся половым путём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п</a:t>
            </a:r>
            <a:r>
              <a:rPr lang="ru-RU" dirty="0" smtClean="0"/>
              <a:t>рофилактика респираторных заболеваний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1883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3326752"/>
            <a:ext cx="3247780" cy="324778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59632" y="1700808"/>
            <a:ext cx="382188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</a:p>
          <a:p>
            <a:pPr algn="ctr"/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нимание!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016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862</TotalTime>
  <Words>459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RePack by SPecialiST</cp:lastModifiedBy>
  <cp:revision>14</cp:revision>
  <dcterms:created xsi:type="dcterms:W3CDTF">2020-11-04T07:53:00Z</dcterms:created>
  <dcterms:modified xsi:type="dcterms:W3CDTF">2020-11-06T11:24:40Z</dcterms:modified>
</cp:coreProperties>
</file>