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73" r:id="rId3"/>
    <p:sldId id="283" r:id="rId4"/>
    <p:sldId id="286" r:id="rId5"/>
    <p:sldId id="342" r:id="rId6"/>
    <p:sldId id="288" r:id="rId7"/>
    <p:sldId id="289" r:id="rId8"/>
    <p:sldId id="256" r:id="rId9"/>
    <p:sldId id="347" r:id="rId10"/>
    <p:sldId id="261" r:id="rId11"/>
    <p:sldId id="328" r:id="rId12"/>
    <p:sldId id="265" r:id="rId13"/>
    <p:sldId id="343" r:id="rId14"/>
    <p:sldId id="344" r:id="rId15"/>
    <p:sldId id="346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1386" autoAdjust="0"/>
  </p:normalViewPr>
  <p:slideViewPr>
    <p:cSldViewPr>
      <p:cViewPr>
        <p:scale>
          <a:sx n="110" d="100"/>
          <a:sy n="110" d="100"/>
        </p:scale>
        <p:origin x="-80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68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dLbls>
            <c:dLbl>
              <c:idx val="0"/>
              <c:layout>
                <c:manualLayout>
                  <c:x val="-4.6296296296296302E-3"/>
                  <c:y val="-0.35917218059449452"/>
                </c:manualLayout>
              </c:layout>
              <c:showVal val="1"/>
            </c:dLbl>
            <c:dLbl>
              <c:idx val="1"/>
              <c:layout>
                <c:manualLayout>
                  <c:x val="7.7160493827160516E-3"/>
                  <c:y val="-0.31708169068107722"/>
                </c:manualLayout>
              </c:layout>
              <c:showVal val="1"/>
            </c:dLbl>
            <c:dLbl>
              <c:idx val="2"/>
              <c:layout>
                <c:manualLayout>
                  <c:x val="3.08641975308642E-3"/>
                  <c:y val="-0.30305152737660473"/>
                </c:manualLayout>
              </c:layout>
              <c:showVal val="1"/>
            </c:dLbl>
            <c:dLbl>
              <c:idx val="3"/>
              <c:layout>
                <c:manualLayout>
                  <c:x val="1.0802469135802472E-2"/>
                  <c:y val="-0.1122413064357795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Нет</a:t>
                    </a:r>
                  </a:p>
                  <a:p>
                    <a:r>
                      <a:rPr lang="ru-RU" smtClean="0"/>
                      <a:t>данных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7.7160493827160516E-3"/>
                  <c:y val="-0.23009467819334803"/>
                </c:manualLayout>
              </c:layout>
              <c:showVal val="1"/>
            </c:dLbl>
            <c:dLbl>
              <c:idx val="5"/>
              <c:layout>
                <c:manualLayout>
                  <c:x val="1.5432098765432103E-2"/>
                  <c:y val="-0.33672391930733864"/>
                </c:manualLayout>
              </c:layout>
              <c:showVal val="1"/>
            </c:dLbl>
            <c:dLbl>
              <c:idx val="6"/>
              <c:layout>
                <c:manualLayout>
                  <c:x val="6.1728395061729519E-3"/>
                  <c:y val="-0.2890213640721323"/>
                </c:manualLayout>
              </c:layout>
              <c:showVal val="1"/>
            </c:dLbl>
            <c:dLbl>
              <c:idx val="7"/>
              <c:layout>
                <c:manualLayout>
                  <c:x val="6.1728395061728392E-3"/>
                  <c:y val="-0.21045244956708667"/>
                </c:manualLayout>
              </c:layout>
              <c:showVal val="1"/>
            </c:dLbl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1.7</c:v>
                </c:pt>
                <c:pt idx="1">
                  <c:v>1.4</c:v>
                </c:pt>
                <c:pt idx="2">
                  <c:v>1.4</c:v>
                </c:pt>
                <c:pt idx="4">
                  <c:v>0.8</c:v>
                </c:pt>
                <c:pt idx="5">
                  <c:v>1.5</c:v>
                </c:pt>
                <c:pt idx="6">
                  <c:v>1.2</c:v>
                </c:pt>
                <c:pt idx="7">
                  <c:v>0.8</c:v>
                </c:pt>
              </c:numCache>
            </c:numRef>
          </c:val>
        </c:ser>
        <c:dLbls/>
        <c:shape val="cylinder"/>
        <c:axId val="87564288"/>
        <c:axId val="87565824"/>
        <c:axId val="0"/>
      </c:bar3DChart>
      <c:catAx>
        <c:axId val="87564288"/>
        <c:scaling>
          <c:orientation val="minMax"/>
        </c:scaling>
        <c:axPos val="b"/>
        <c:numFmt formatCode="General" sourceLinked="1"/>
        <c:tickLblPos val="nextTo"/>
        <c:crossAx val="87565824"/>
        <c:crosses val="autoZero"/>
        <c:auto val="1"/>
        <c:lblAlgn val="ctr"/>
        <c:lblOffset val="100"/>
      </c:catAx>
      <c:valAx>
        <c:axId val="87565824"/>
        <c:scaling>
          <c:orientation val="minMax"/>
        </c:scaling>
        <c:axPos val="l"/>
        <c:majorGridlines/>
        <c:numFmt formatCode="General" sourceLinked="1"/>
        <c:tickLblPos val="nextTo"/>
        <c:crossAx val="8756428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5879265091863541E-2"/>
          <c:y val="0.11344825502950238"/>
          <c:w val="0.89374984475521002"/>
          <c:h val="0.6681166827830732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strRef>
              <c:f>Лист1!$A$2:$A$18</c:f>
              <c:strCache>
                <c:ptCount val="17"/>
                <c:pt idx="0">
                  <c:v>1,7 года</c:v>
                </c:pt>
                <c:pt idx="1">
                  <c:v>2,8 года</c:v>
                </c:pt>
                <c:pt idx="2">
                  <c:v>3,5 года</c:v>
                </c:pt>
                <c:pt idx="3">
                  <c:v>4 года</c:v>
                </c:pt>
                <c:pt idx="4">
                  <c:v>5 лет</c:v>
                </c:pt>
                <c:pt idx="5">
                  <c:v>6 лет</c:v>
                </c:pt>
                <c:pt idx="6">
                  <c:v>7   лет</c:v>
                </c:pt>
                <c:pt idx="7">
                  <c:v>9   лет</c:v>
                </c:pt>
                <c:pt idx="8">
                  <c:v>10 лет</c:v>
                </c:pt>
                <c:pt idx="9">
                  <c:v>11 лет</c:v>
                </c:pt>
                <c:pt idx="10">
                  <c:v>12 лет</c:v>
                </c:pt>
                <c:pt idx="11">
                  <c:v>13 лет</c:v>
                </c:pt>
                <c:pt idx="12">
                  <c:v>14 лет</c:v>
                </c:pt>
                <c:pt idx="13">
                  <c:v>15 лет</c:v>
                </c:pt>
                <c:pt idx="14">
                  <c:v>16 лет</c:v>
                </c:pt>
                <c:pt idx="15">
                  <c:v>17 лет</c:v>
                </c:pt>
                <c:pt idx="16">
                  <c:v>18 лет</c:v>
                </c:pt>
              </c:strCache>
            </c:strRef>
          </c:cat>
          <c:val>
            <c:numRef>
              <c:f>Лист1!$B$2:$B$18</c:f>
              <c:numCache>
                <c:formatCode>0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  <c:pt idx="10">
                  <c:v>7</c:v>
                </c:pt>
                <c:pt idx="11">
                  <c:v>9</c:v>
                </c:pt>
                <c:pt idx="12">
                  <c:v>10</c:v>
                </c:pt>
                <c:pt idx="13">
                  <c:v>7</c:v>
                </c:pt>
                <c:pt idx="14">
                  <c:v>7</c:v>
                </c:pt>
                <c:pt idx="15">
                  <c:v>11</c:v>
                </c:pt>
                <c:pt idx="16">
                  <c:v>3</c:v>
                </c:pt>
              </c:numCache>
            </c:numRef>
          </c:val>
        </c:ser>
        <c:dLbls/>
        <c:axId val="50992256"/>
        <c:axId val="50993792"/>
      </c:barChart>
      <c:catAx>
        <c:axId val="50992256"/>
        <c:scaling>
          <c:orientation val="minMax"/>
        </c:scaling>
        <c:axPos val="b"/>
        <c:tickLblPos val="nextTo"/>
        <c:crossAx val="50993792"/>
        <c:crosses val="autoZero"/>
        <c:auto val="1"/>
        <c:lblAlgn val="ctr"/>
        <c:lblOffset val="100"/>
      </c:catAx>
      <c:valAx>
        <c:axId val="50993792"/>
        <c:scaling>
          <c:orientation val="minMax"/>
        </c:scaling>
        <c:axPos val="l"/>
        <c:majorGridlines/>
        <c:numFmt formatCode="0" sourceLinked="1"/>
        <c:tickLblPos val="nextTo"/>
        <c:crossAx val="50992256"/>
        <c:crosses val="autoZero"/>
        <c:crossBetween val="between"/>
      </c:valAx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инфекции</c:v>
                </c:pt>
              </c:strCache>
            </c:strRef>
          </c:tx>
          <c:dLbls>
            <c:dLbl>
              <c:idx val="0"/>
              <c:layout>
                <c:manualLayout>
                  <c:x val="-0.10914503742587726"/>
                  <c:y val="-0.2670024036873479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8.136713813551083E-2"/>
                  <c:y val="0.1800156121470724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ЯДК</c:v>
                </c:pt>
                <c:pt idx="1">
                  <c:v>ЯЖ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17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8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 b="0">
          <a:solidFill>
            <a:schemeClr val="bg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dLbls>
            <c:dLbl>
              <c:idx val="0"/>
              <c:layout>
                <c:manualLayout>
                  <c:x val="1.6975308641975311E-2"/>
                  <c:y val="0.19973247306827219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Патология беременности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dLbls>
            <c:dLbl>
              <c:idx val="0"/>
              <c:layout>
                <c:manualLayout>
                  <c:x val="9.2592592592592622E-3"/>
                  <c:y val="2.3559882235307454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Патология беременности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</c:ser>
        <c:dLbls>
          <c:showVal val="1"/>
        </c:dLbls>
        <c:overlap val="100"/>
        <c:axId val="76824576"/>
        <c:axId val="76826112"/>
      </c:barChart>
      <c:catAx>
        <c:axId val="76824576"/>
        <c:scaling>
          <c:orientation val="minMax"/>
        </c:scaling>
        <c:delete val="1"/>
        <c:axPos val="b"/>
        <c:tickLblPos val="none"/>
        <c:crossAx val="76826112"/>
        <c:crosses val="autoZero"/>
        <c:auto val="1"/>
        <c:lblAlgn val="ctr"/>
        <c:lblOffset val="100"/>
      </c:catAx>
      <c:valAx>
        <c:axId val="76826112"/>
        <c:scaling>
          <c:orientation val="minMax"/>
        </c:scaling>
        <c:axPos val="l"/>
        <c:majorGridlines/>
        <c:numFmt formatCode="0" sourceLinked="1"/>
        <c:tickLblPos val="nextTo"/>
        <c:crossAx val="768245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инфицировано</c:v>
                </c:pt>
              </c:strCache>
            </c:strRef>
          </c:tx>
          <c:dLbls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ЯДК</c:v>
                </c:pt>
                <c:pt idx="1">
                  <c:v>ЯЖ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0.79700000000000004</c:v>
                </c:pt>
                <c:pt idx="1">
                  <c:v>0.64700000000000013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инфицировано</c:v>
                </c:pt>
              </c:strCache>
            </c:strRef>
          </c:tx>
          <c:dLbls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ЯДК</c:v>
                </c:pt>
                <c:pt idx="1">
                  <c:v>ЯЖ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0.20300000000000001</c:v>
                </c:pt>
                <c:pt idx="1">
                  <c:v>0.35300000000000004</c:v>
                </c:pt>
              </c:numCache>
            </c:numRef>
          </c:val>
        </c:ser>
        <c:dLbls/>
        <c:overlap val="100"/>
        <c:axId val="78293632"/>
        <c:axId val="78307712"/>
      </c:barChart>
      <c:catAx>
        <c:axId val="78293632"/>
        <c:scaling>
          <c:orientation val="minMax"/>
        </c:scaling>
        <c:axPos val="b"/>
        <c:tickLblPos val="nextTo"/>
        <c:crossAx val="78307712"/>
        <c:crosses val="autoZero"/>
        <c:auto val="1"/>
        <c:lblAlgn val="ctr"/>
        <c:lblOffset val="100"/>
      </c:catAx>
      <c:valAx>
        <c:axId val="78307712"/>
        <c:scaling>
          <c:orientation val="minMax"/>
        </c:scaling>
        <c:axPos val="l"/>
        <c:majorGridlines/>
        <c:numFmt formatCode="0.0%" sourceLinked="1"/>
        <c:tickLblPos val="nextTo"/>
        <c:crossAx val="782936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3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натощак</c:v>
                </c:pt>
                <c:pt idx="1">
                  <c:v>усиление</c:v>
                </c:pt>
                <c:pt idx="2">
                  <c:v>справа</c:v>
                </c:pt>
                <c:pt idx="3">
                  <c:v>в спине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20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</c:ser>
        <c:dLbls/>
        <c:shape val="box"/>
        <c:axId val="89264896"/>
        <c:axId val="90112000"/>
        <c:axId val="0"/>
      </c:bar3DChart>
      <c:catAx>
        <c:axId val="89264896"/>
        <c:scaling>
          <c:orientation val="minMax"/>
        </c:scaling>
        <c:axPos val="b"/>
        <c:tickLblPos val="nextTo"/>
        <c:crossAx val="90112000"/>
        <c:crosses val="autoZero"/>
        <c:auto val="1"/>
        <c:lblAlgn val="ctr"/>
        <c:lblOffset val="100"/>
      </c:catAx>
      <c:valAx>
        <c:axId val="90112000"/>
        <c:scaling>
          <c:orientation val="minMax"/>
        </c:scaling>
        <c:axPos val="l"/>
        <c:majorGridlines/>
        <c:numFmt formatCode="General" sourceLinked="1"/>
        <c:tickLblPos val="nextTo"/>
        <c:crossAx val="89264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Отрыжка</c:v>
                </c:pt>
                <c:pt idx="1">
                  <c:v>Изжога</c:v>
                </c:pt>
                <c:pt idx="2">
                  <c:v>Тошнота</c:v>
                </c:pt>
                <c:pt idx="3">
                  <c:v>Рвота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34</c:v>
                </c:pt>
                <c:pt idx="2">
                  <c:v>32</c:v>
                </c:pt>
                <c:pt idx="3">
                  <c:v>15</c:v>
                </c:pt>
              </c:numCache>
            </c:numRef>
          </c:val>
        </c:ser>
        <c:dLbls/>
        <c:shape val="box"/>
        <c:axId val="88046976"/>
        <c:axId val="88048768"/>
        <c:axId val="0"/>
      </c:bar3DChart>
      <c:catAx>
        <c:axId val="88046976"/>
        <c:scaling>
          <c:orientation val="minMax"/>
        </c:scaling>
        <c:axPos val="b"/>
        <c:tickLblPos val="nextTo"/>
        <c:crossAx val="88048768"/>
        <c:crosses val="autoZero"/>
        <c:auto val="1"/>
        <c:lblAlgn val="ctr"/>
        <c:lblOffset val="100"/>
      </c:catAx>
      <c:valAx>
        <c:axId val="88048768"/>
        <c:scaling>
          <c:orientation val="minMax"/>
        </c:scaling>
        <c:axPos val="l"/>
        <c:majorGridlines/>
        <c:numFmt formatCode="General" sourceLinked="1"/>
        <c:tickLblPos val="nextTo"/>
        <c:crossAx val="88046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ДГР</c:v>
                </c:pt>
                <c:pt idx="1">
                  <c:v>ДЖВП</c:v>
                </c:pt>
                <c:pt idx="2">
                  <c:v>Колиты</c:v>
                </c:pt>
                <c:pt idx="3">
                  <c:v>Эзофагиты</c:v>
                </c:pt>
                <c:pt idx="4">
                  <c:v>ДСТ</c:v>
                </c:pt>
                <c:pt idx="5">
                  <c:v>Анемия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27</c:v>
                </c:pt>
                <c:pt idx="2">
                  <c:v>16</c:v>
                </c:pt>
                <c:pt idx="3">
                  <c:v>9</c:v>
                </c:pt>
                <c:pt idx="4">
                  <c:v>28</c:v>
                </c:pt>
                <c:pt idx="5">
                  <c:v>22</c:v>
                </c:pt>
              </c:numCache>
            </c:numRef>
          </c:val>
        </c:ser>
        <c:dLbls/>
        <c:shape val="box"/>
        <c:axId val="89100288"/>
        <c:axId val="89101824"/>
        <c:axId val="0"/>
      </c:bar3DChart>
      <c:catAx>
        <c:axId val="89100288"/>
        <c:scaling>
          <c:orientation val="minMax"/>
        </c:scaling>
        <c:axPos val="b"/>
        <c:tickLblPos val="nextTo"/>
        <c:crossAx val="89101824"/>
        <c:crosses val="autoZero"/>
        <c:auto val="1"/>
        <c:lblAlgn val="ctr"/>
        <c:lblOffset val="100"/>
      </c:catAx>
      <c:valAx>
        <c:axId val="89101824"/>
        <c:scaling>
          <c:orientation val="minMax"/>
        </c:scaling>
        <c:axPos val="l"/>
        <c:majorGridlines/>
        <c:numFmt formatCode="General" sourceLinked="1"/>
        <c:tickLblPos val="nextTo"/>
        <c:crossAx val="89100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109E-EB73-4811-89C2-FECC8737CC6E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AFEB-EBC1-470C-B2A7-24291EFCF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4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AFEB-EBC1-470C-B2A7-24291EFCF8A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76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AFEB-EBC1-470C-B2A7-24291EFCF8A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17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9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14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86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97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30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72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5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90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90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0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73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3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25" y="692696"/>
            <a:ext cx="79208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Aharoni" panose="02010803020104030203" pitchFamily="2" charset="-79"/>
              </a:rPr>
              <a:t>СОВРЕМЕННЫЕ ЭПИДЕМИОЛОГИЧЕСКИЕ И КЛИНИЧЕСКИЕ ОСОБЕННОСТИ ЯЗВЕННОЙ БОЛЕЗНИ У ДЕТЕЙ ДОНБАССА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5754537"/>
            <a:ext cx="4209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i="1" dirty="0" smtClean="0">
                <a:solidFill>
                  <a:prstClr val="black"/>
                </a:solidFill>
              </a:rPr>
              <a:t>Доцент Островский </a:t>
            </a:r>
            <a:r>
              <a:rPr lang="ru-RU" sz="2800" i="1" dirty="0" err="1" smtClean="0">
                <a:solidFill>
                  <a:prstClr val="black"/>
                </a:solidFill>
              </a:rPr>
              <a:t>И.М</a:t>
            </a:r>
            <a:r>
              <a:rPr lang="ru-RU" sz="2800" i="1" dirty="0" smtClean="0">
                <a:solidFill>
                  <a:prstClr val="black"/>
                </a:solidFill>
              </a:rPr>
              <a:t>.</a:t>
            </a:r>
            <a:endParaRPr lang="ru-RU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04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Характеристика </a:t>
            </a:r>
            <a:r>
              <a:rPr lang="ru-RU" sz="4000" b="1" dirty="0" err="1" smtClean="0">
                <a:solidFill>
                  <a:srgbClr val="C00000"/>
                </a:solidFill>
              </a:rPr>
              <a:t>диспептического</a:t>
            </a:r>
            <a:r>
              <a:rPr lang="ru-RU" sz="4000" b="1" dirty="0" smtClean="0">
                <a:solidFill>
                  <a:srgbClr val="C00000"/>
                </a:solidFill>
              </a:rPr>
              <a:t> синдрома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34464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5385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1664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Сопутствующие диагнозы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77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 dirty="0"/>
              <a:t>Совершенствование диагностики и лечения инфекции </a:t>
            </a:r>
            <a:r>
              <a:rPr lang="ru-RU" dirty="0" err="1"/>
              <a:t>Helicobacter</a:t>
            </a:r>
            <a:r>
              <a:rPr lang="ru-RU" dirty="0"/>
              <a:t> </a:t>
            </a:r>
            <a:r>
              <a:rPr lang="ru-RU" dirty="0" err="1"/>
              <a:t>pylori</a:t>
            </a:r>
            <a:r>
              <a:rPr lang="ru-RU" dirty="0"/>
              <a:t> у детей привело к снижению заболеваемости язвенной болезнью.</a:t>
            </a:r>
          </a:p>
          <a:p>
            <a:pPr lvl="0"/>
            <a:r>
              <a:rPr lang="ru-RU" dirty="0"/>
              <a:t>Язвенная болезнь продолжает «молодеть».</a:t>
            </a:r>
          </a:p>
          <a:p>
            <a:r>
              <a:rPr lang="ru-RU" dirty="0"/>
              <a:t>Сохраняется высокий процент «немых» язв, дебютирующих с </a:t>
            </a:r>
            <a:r>
              <a:rPr lang="ru-RU" dirty="0" smtClean="0"/>
              <a:t>кровотечения, что особенно характерно </a:t>
            </a:r>
            <a:r>
              <a:rPr lang="ru-RU" dirty="0"/>
              <a:t>для детей </a:t>
            </a:r>
            <a:r>
              <a:rPr lang="ru-RU" dirty="0" smtClean="0"/>
              <a:t>дошкольного возраста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32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Достоверно реже наблюдается снижение аппетита, дисфункция желчевыводящих путей, но чаще – анемия.</a:t>
            </a:r>
          </a:p>
          <a:p>
            <a:pPr lvl="0"/>
            <a:r>
              <a:rPr lang="ru-RU" dirty="0"/>
              <a:t>Язвенная болезнь развивается, в среднем, через 2 - 3 года после появления гастроэнтерологических жалоб. При этом отмечается изменение характера болевого синдрома (усиление, появление болей в подвздошной области, около пупка и  в спине, зачастую связанные с грубыми нарушениями диеты).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46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Дети с отягощенным семейным анамнезом по </a:t>
            </a:r>
            <a:r>
              <a:rPr lang="ru-RU" dirty="0" err="1"/>
              <a:t>ЯБ</a:t>
            </a:r>
            <a:r>
              <a:rPr lang="ru-RU" dirty="0"/>
              <a:t> при появлении любых гастроэнтерологических жалоб подлежат обследованию и диспансерному наблюдению, как угрожаемые по развитию </a:t>
            </a:r>
            <a:r>
              <a:rPr lang="ru-RU" dirty="0" err="1"/>
              <a:t>ЯБ</a:t>
            </a:r>
            <a:r>
              <a:rPr lang="ru-RU" dirty="0"/>
              <a:t>!</a:t>
            </a:r>
          </a:p>
          <a:p>
            <a:pPr lvl="0"/>
            <a:r>
              <a:rPr lang="ru-RU" dirty="0"/>
              <a:t>Быстрый </a:t>
            </a:r>
            <a:r>
              <a:rPr lang="ru-RU" dirty="0" err="1"/>
              <a:t>уреазный</a:t>
            </a:r>
            <a:r>
              <a:rPr lang="ru-RU" dirty="0"/>
              <a:t> тест с одним биоптатом </a:t>
            </a:r>
            <a:r>
              <a:rPr lang="ru-RU" dirty="0" smtClean="0"/>
              <a:t>достоверен не всегда!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00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Дети с отягощенным семейным анамнезом по </a:t>
            </a:r>
            <a:r>
              <a:rPr lang="ru-RU" dirty="0" err="1"/>
              <a:t>ЯБ</a:t>
            </a:r>
            <a:r>
              <a:rPr lang="ru-RU" dirty="0"/>
              <a:t> при появлении любых гастроэнтерологических жалоб подлежат обследованию и диспансерному наблюдению, как угрожаемые по развитию </a:t>
            </a:r>
            <a:r>
              <a:rPr lang="ru-RU" dirty="0" err="1"/>
              <a:t>ЯБ</a:t>
            </a:r>
            <a:r>
              <a:rPr lang="ru-RU" dirty="0"/>
              <a:t>!</a:t>
            </a:r>
          </a:p>
          <a:p>
            <a:pPr lvl="0"/>
            <a:r>
              <a:rPr lang="ru-RU" dirty="0"/>
              <a:t>Быстрый </a:t>
            </a:r>
            <a:r>
              <a:rPr lang="ru-RU" dirty="0" err="1"/>
              <a:t>уреазный</a:t>
            </a:r>
            <a:r>
              <a:rPr lang="ru-RU" dirty="0"/>
              <a:t> тест с одним биоптатом недостоверен!</a:t>
            </a:r>
          </a:p>
          <a:p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26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7" y="-680726"/>
            <a:ext cx="9291877" cy="7538726"/>
          </a:xfrm>
        </p:spPr>
      </p:pic>
      <p:sp>
        <p:nvSpPr>
          <p:cNvPr id="5" name="TextBox 4"/>
          <p:cNvSpPr txBox="1"/>
          <p:nvPr/>
        </p:nvSpPr>
        <p:spPr>
          <a:xfrm>
            <a:off x="1187624" y="450912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4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>
            <a:noAutofit/>
          </a:bodyPr>
          <a:lstStyle/>
          <a:p>
            <a:pPr marL="136525" indent="-47625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2438" algn="just">
              <a:spcBef>
                <a:spcPts val="0"/>
              </a:spcBef>
              <a:buNone/>
            </a:pPr>
            <a:r>
              <a:rPr lang="ru-RU" dirty="0"/>
              <a:t>В последние годы отмечается существенное «омоложение» язвенной болезни, возникновение язвенных кровотечений у детей раннего возраста, увеличение доли патологии с тяжёлым течением, рост числа «немых» язв. </a:t>
            </a:r>
            <a:r>
              <a:rPr lang="ru-RU" dirty="0" smtClean="0"/>
              <a:t>Язвенная болезнь </a:t>
            </a:r>
            <a:r>
              <a:rPr lang="ru-RU" dirty="0"/>
              <a:t>желудка и двенадцатиперстной кишки у детей по-прежнему представляет серьёзную проблему клинической медицины. Целью работы явилось выяснение современных особенностей течения язвенной болезни  у детей.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378356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61648" cy="72008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проведения исследования 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Проанализированы данные официальной статистики за период 2011 – </a:t>
            </a:r>
            <a:r>
              <a:rPr lang="ru-RU" dirty="0" smtClean="0"/>
              <a:t>2018 </a:t>
            </a:r>
            <a:r>
              <a:rPr lang="ru-RU" dirty="0" err="1"/>
              <a:t>гг</a:t>
            </a:r>
            <a:r>
              <a:rPr lang="ru-RU" dirty="0"/>
              <a:t> и </a:t>
            </a:r>
            <a:r>
              <a:rPr lang="ru-RU" dirty="0" smtClean="0"/>
              <a:t>76 </a:t>
            </a:r>
            <a:r>
              <a:rPr lang="ru-RU" dirty="0"/>
              <a:t>история болезни детей с </a:t>
            </a:r>
            <a:r>
              <a:rPr lang="ru-RU" dirty="0" err="1"/>
              <a:t>гастродуоденальными</a:t>
            </a:r>
            <a:r>
              <a:rPr lang="ru-RU" dirty="0"/>
              <a:t> язвами, которые находились на лечении в РДКБ г. Донецка с 2014 г по </a:t>
            </a:r>
            <a:r>
              <a:rPr lang="ru-RU" dirty="0" smtClean="0"/>
              <a:t>2019 </a:t>
            </a:r>
            <a:r>
              <a:rPr lang="ru-RU" dirty="0"/>
              <a:t>гг.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093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Динамика заболеваемости детей </a:t>
            </a:r>
            <a:r>
              <a:rPr lang="ru-RU" b="1" dirty="0" err="1" smtClean="0">
                <a:solidFill>
                  <a:srgbClr val="C00000"/>
                </a:solidFill>
              </a:rPr>
              <a:t>ЯБ</a:t>
            </a:r>
            <a:r>
              <a:rPr lang="ru-RU" b="1" dirty="0" smtClean="0">
                <a:solidFill>
                  <a:srgbClr val="C00000"/>
                </a:solidFill>
              </a:rPr>
              <a:t> в Донецкой области и ДНР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8304406"/>
              </p:ext>
            </p:extLst>
          </p:nvPr>
        </p:nvGraphicFramePr>
        <p:xfrm>
          <a:off x="539552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64310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Возрастной состав больных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7766718"/>
              </p:ext>
            </p:extLst>
          </p:nvPr>
        </p:nvGraphicFramePr>
        <p:xfrm>
          <a:off x="179512" y="980728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8227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Уровень поражения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4557607"/>
              </p:ext>
            </p:extLst>
          </p:nvPr>
        </p:nvGraphicFramePr>
        <p:xfrm>
          <a:off x="539552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1040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Гендерный состав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136249"/>
              </p:ext>
            </p:extLst>
          </p:nvPr>
        </p:nvGraphicFramePr>
        <p:xfrm>
          <a:off x="683568" y="1700808"/>
          <a:ext cx="8229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0406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Инфицированность </a:t>
            </a:r>
            <a:r>
              <a:rPr lang="ru-RU" b="1" dirty="0" err="1" smtClean="0">
                <a:solidFill>
                  <a:srgbClr val="FF0000"/>
                </a:solidFill>
              </a:rPr>
              <a:t>хеликобактером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6492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2808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Характеристика болевого синдрома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248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2526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332</Words>
  <Application>Microsoft Office PowerPoint</Application>
  <PresentationFormat>Экран (4:3)</PresentationFormat>
  <Paragraphs>46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Методика проведения исследования  </vt:lpstr>
      <vt:lpstr>Динамика заболеваемости детей ЯБ в Донецкой области и ДНР</vt:lpstr>
      <vt:lpstr>Возрастной состав больных</vt:lpstr>
      <vt:lpstr>Уровень поражения</vt:lpstr>
      <vt:lpstr>Гендерный состав</vt:lpstr>
      <vt:lpstr>Инфицированность хеликобактером </vt:lpstr>
      <vt:lpstr>Характеристика болевого синдрома</vt:lpstr>
      <vt:lpstr>Характеристика диспептического синдрома</vt:lpstr>
      <vt:lpstr>Сопутствующие диагнозы</vt:lpstr>
      <vt:lpstr>Выводы</vt:lpstr>
      <vt:lpstr>Выводы</vt:lpstr>
      <vt:lpstr>Выводы</vt:lpstr>
      <vt:lpstr>Выводы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патологии беременности на здоровье ребенка</dc:title>
  <dc:creator>Игорь</dc:creator>
  <cp:lastModifiedBy>Андрей</cp:lastModifiedBy>
  <cp:revision>132</cp:revision>
  <dcterms:created xsi:type="dcterms:W3CDTF">2016-03-07T13:42:14Z</dcterms:created>
  <dcterms:modified xsi:type="dcterms:W3CDTF">2020-10-26T09:28:02Z</dcterms:modified>
</cp:coreProperties>
</file>