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7"/>
  </p:notesMasterIdLst>
  <p:sldIdLst>
    <p:sldId id="274" r:id="rId2"/>
    <p:sldId id="267" r:id="rId3"/>
    <p:sldId id="276" r:id="rId4"/>
    <p:sldId id="268" r:id="rId5"/>
    <p:sldId id="278" r:id="rId6"/>
    <p:sldId id="279" r:id="rId7"/>
    <p:sldId id="283" r:id="rId8"/>
    <p:sldId id="264" r:id="rId9"/>
    <p:sldId id="284" r:id="rId10"/>
    <p:sldId id="266" r:id="rId11"/>
    <p:sldId id="285" r:id="rId12"/>
    <p:sldId id="287" r:id="rId13"/>
    <p:sldId id="286" r:id="rId14"/>
    <p:sldId id="272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3A2"/>
    <a:srgbClr val="F98E6D"/>
    <a:srgbClr val="8BADDB"/>
    <a:srgbClr val="FFFF66"/>
    <a:srgbClr val="FF0000"/>
    <a:srgbClr val="0066FF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AB9CE-0B50-4A0C-82C2-7B1256381C8A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29502-CD5B-4134-8680-D96AA2299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2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FD0E-9A92-4228-A966-6FE30FA6E3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6E15-A729-4BB0-A619-2BB87B8DE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0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6E15-A729-4BB0-A619-2BB87B8DE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91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6E15-A729-4BB0-A619-2BB87B8DE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0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6E15-A729-4BB0-A619-2BB87B8DE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27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6E15-A729-4BB0-A619-2BB87B8DE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3E6-C326-4717-AB6F-0B1FB8D36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6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9E0-256F-4438-A16D-5CA6FD422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84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58924A-AFEC-43B1-9D60-39668761B77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5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C81-4896-4585-A43E-62C2BD642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8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851C-4FAE-4B32-A09A-1AE7DDB5E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2938-319E-417C-BB7E-481032F07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8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AA5-FBEA-436B-B845-1E323A864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3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44A-1625-449C-A583-9EF6DD2AF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6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39E7-8068-4CA9-86DC-6D33BE0F5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2849-4797-4FFB-A50F-923E7A4E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2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C845-722E-4F12-94DD-99BB69C6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3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0C6E15-A729-4BB0-A619-2BB87B8DE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6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dnr-online.ru/wp-content/uploads/2015/09/flag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425177"/>
            <a:ext cx="8028384" cy="14102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УЛЬТРАЗВУКОВЫЕ ОСОБЕННОСТИ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СТРУКТУРЫ ЩИТОВИДНОЙ ЖЕЛЕЗЫ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УРОВНИ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СПЕЦИФИЧЕСКИХ АУТОАНТИТЕЛ 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ИНТЕРЛЕЙКИНОВ-8,17 У ЖЕНЩИН РЕПРОДУКТИВНОГО ВОЗРАСТА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АУТОИММУННЫМ ТИРЕОИДИТОМ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5085184"/>
            <a:ext cx="4966598" cy="31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effectLst/>
                <a:latin typeface="Arial Black" panose="020B0A04020102020204" pitchFamily="34" charset="0"/>
              </a:rPr>
              <a:t>Прилуцкий А.С., Прилуцкая О.А.</a:t>
            </a:r>
            <a:endParaRPr lang="ru-RU" b="1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6810" y="630932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Донецк-2020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7" name="Picture 16" descr="&amp;Kcy;&amp;acy;&amp;rcy;&amp;tcy;&amp;icy;&amp;ncy;&amp;kcy;&amp;icy; &amp;pcy;&amp;ocy; &amp;zcy;&amp;acy;&amp;pcy;&amp;rcy;&amp;ocy;&amp;scy;&amp;ucy; &amp;gcy;&amp;iecy;&amp;rcy;&amp;bcy; &amp;Dcy;&amp;Ncy;&amp;Rcy; &amp;rcy;&amp;icy;&amp;scy;&amp;ucy;&amp;ncy;&amp;kcy;&amp;icy;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16" y="97268"/>
            <a:ext cx="1954645" cy="138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new.dnmu.ru/wp-content/uploads/2017/04/gerb-1024x87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389"/>
            <a:ext cx="1828800" cy="156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4320" y="618340"/>
            <a:ext cx="4938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Black" panose="020B0A04020102020204" pitchFamily="34" charset="0"/>
              </a:rPr>
              <a:t>ГОО ВПО </a:t>
            </a:r>
            <a:r>
              <a:rPr lang="ru-RU" sz="1600" b="1" dirty="0" smtClean="0">
                <a:latin typeface="Arial Black" panose="020B0A04020102020204" pitchFamily="34" charset="0"/>
              </a:rPr>
              <a:t>ДОННМУ ИМ.М.ГОРЬКОГО</a:t>
            </a:r>
          </a:p>
        </p:txBody>
      </p:sp>
    </p:spTree>
    <p:extLst>
      <p:ext uri="{BB962C8B-B14F-4D97-AF65-F5344CB8AC3E}">
        <p14:creationId xmlns:p14="http://schemas.microsoft.com/office/powerpoint/2010/main" val="10246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50825" y="736600"/>
            <a:ext cx="0" cy="5932488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0" y="6524625"/>
            <a:ext cx="876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01651" y="81942"/>
            <a:ext cx="6781800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высокочувствительной иммуноферментной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тест-системы для количественного определения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IL-8, IL-17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970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38417"/>
              </p:ext>
            </p:extLst>
          </p:nvPr>
        </p:nvGraphicFramePr>
        <p:xfrm>
          <a:off x="484647" y="2348880"/>
          <a:ext cx="6629400" cy="3957956"/>
        </p:xfrm>
        <a:graphic>
          <a:graphicData uri="http://schemas.openxmlformats.org/drawingml/2006/table">
            <a:tbl>
              <a:tblPr/>
              <a:tblGrid>
                <a:gridCol w="3657600"/>
                <a:gridCol w="2971800"/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параметры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метода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Твердофазный, ИФА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время анализа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часа 30 мин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измерений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0-500 </a:t>
                      </a:r>
                      <a:r>
                        <a:rPr kumimoji="0" lang="uk-UA" sz="2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пг</a:t>
                      </a:r>
                      <a:r>
                        <a:rPr kumimoji="0" lang="uk-UA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/мл</a:t>
                      </a:r>
                      <a:endParaRPr kumimoji="0" lang="ru-RU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Оптическая плотность диапазона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0,04-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Чувствительность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IL -8 (2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/мл)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IL-17 (0,5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/мл)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вариации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&gt;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34" name="Picture 38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362">
            <a:off x="6977276" y="3794118"/>
            <a:ext cx="15684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961">
            <a:off x="7061748" y="1077989"/>
            <a:ext cx="1600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Результаты: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проведенных исследований показал, что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репродуктивного возраста с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аутоиммунным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тиреоидитом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наблюдается повышенная продукция специфических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аутоантител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провоспалительных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цитокинов IL-8 и IL-17.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АИТ уровни АТ к ТГ колебались от 125 до 950 МЕ/ мл, а АТ к ТПО от 74 до 1420 МЕ/мл. Среднее содержание IL-8, IL-17 у данных лиц было существенно выше (р&lt;0,001) аналогичных показателей контрольной группы. </a:t>
            </a:r>
          </a:p>
        </p:txBody>
      </p:sp>
    </p:spTree>
    <p:extLst>
      <p:ext uri="{BB962C8B-B14F-4D97-AF65-F5344CB8AC3E}">
        <p14:creationId xmlns:p14="http://schemas.microsoft.com/office/powerpoint/2010/main" val="23419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79" y="606882"/>
            <a:ext cx="7202761" cy="8058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Результаты:</a:t>
            </a:r>
            <a:endParaRPr lang="ru-RU" dirty="0">
              <a:latin typeface="Arial Black" panose="020B0A040201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51575" y="3617640"/>
            <a:ext cx="8114167" cy="1806237"/>
            <a:chOff x="137213" y="3613877"/>
            <a:chExt cx="8114167" cy="154536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r="10005"/>
            <a:stretch/>
          </p:blipFill>
          <p:spPr>
            <a:xfrm>
              <a:off x="165938" y="3629287"/>
              <a:ext cx="8085442" cy="1529955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137213" y="4068562"/>
              <a:ext cx="7963179" cy="0"/>
            </a:xfrm>
            <a:prstGeom prst="line">
              <a:avLst/>
            </a:prstGeom>
            <a:ln w="317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5" idx="1"/>
            </p:cNvCxnSpPr>
            <p:nvPr/>
          </p:nvCxnSpPr>
          <p:spPr>
            <a:xfrm flipV="1">
              <a:off x="165938" y="4394264"/>
              <a:ext cx="7934454" cy="1"/>
            </a:xfrm>
            <a:prstGeom prst="line">
              <a:avLst/>
            </a:prstGeom>
            <a:ln w="317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385966" y="3617640"/>
              <a:ext cx="0" cy="1296144"/>
            </a:xfrm>
            <a:prstGeom prst="line">
              <a:avLst/>
            </a:prstGeom>
            <a:ln w="317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273403" y="3613877"/>
              <a:ext cx="0" cy="1296144"/>
            </a:xfrm>
            <a:prstGeom prst="line">
              <a:avLst/>
            </a:prstGeom>
            <a:ln w="317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Объект 2"/>
          <p:cNvSpPr txBox="1">
            <a:spLocks/>
          </p:cNvSpPr>
          <p:nvPr/>
        </p:nvSpPr>
        <p:spPr>
          <a:xfrm>
            <a:off x="323528" y="2336753"/>
            <a:ext cx="7212494" cy="19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uk-UA" sz="2000" b="1" dirty="0" err="1">
                <a:solidFill>
                  <a:srgbClr val="FF0000"/>
                </a:solidFill>
              </a:rPr>
              <a:t>Корреляция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Кендалла</a:t>
            </a:r>
            <a:r>
              <a:rPr lang="uk-UA" sz="2000" b="1" dirty="0">
                <a:solidFill>
                  <a:srgbClr val="FF0000"/>
                </a:solidFill>
              </a:rPr>
              <a:t>  (</a:t>
            </a:r>
            <a:r>
              <a:rPr lang="uk-UA" sz="2000" b="1" dirty="0" err="1">
                <a:solidFill>
                  <a:srgbClr val="FF0000"/>
                </a:solidFill>
              </a:rPr>
              <a:t>tau</a:t>
            </a:r>
            <a:r>
              <a:rPr lang="uk-UA" sz="2000" b="1" dirty="0">
                <a:solidFill>
                  <a:srgbClr val="FF0000"/>
                </a:solidFill>
              </a:rPr>
              <a:t>) </a:t>
            </a:r>
            <a:r>
              <a:rPr lang="uk-UA" sz="2000" b="1" dirty="0" err="1">
                <a:solidFill>
                  <a:srgbClr val="FF0000"/>
                </a:solidFill>
              </a:rPr>
              <a:t>суммы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баллов</a:t>
            </a:r>
            <a:r>
              <a:rPr lang="uk-UA" sz="2000" b="1" dirty="0">
                <a:solidFill>
                  <a:srgbClr val="FF0000"/>
                </a:solidFill>
              </a:rPr>
              <a:t> УЗИ </a:t>
            </a:r>
            <a:r>
              <a:rPr lang="uk-UA" sz="2000" b="1" dirty="0" err="1">
                <a:solidFill>
                  <a:srgbClr val="FF0000"/>
                </a:solidFill>
              </a:rPr>
              <a:t>признаков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аутоиммунного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тиреоидита</a:t>
            </a:r>
            <a:r>
              <a:rPr lang="uk-UA" sz="2000" b="1" dirty="0">
                <a:solidFill>
                  <a:srgbClr val="FF0000"/>
                </a:solidFill>
              </a:rPr>
              <a:t> с </a:t>
            </a:r>
            <a:r>
              <a:rPr lang="uk-UA" sz="2000" b="1" dirty="0" err="1">
                <a:solidFill>
                  <a:srgbClr val="FF0000"/>
                </a:solidFill>
              </a:rPr>
              <a:t>содержанием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аутоантител</a:t>
            </a:r>
            <a:r>
              <a:rPr lang="uk-UA" sz="2000" b="1" dirty="0">
                <a:solidFill>
                  <a:srgbClr val="FF0000"/>
                </a:solidFill>
              </a:rPr>
              <a:t> к </a:t>
            </a:r>
            <a:r>
              <a:rPr lang="uk-UA" sz="2000" b="1" dirty="0" err="1" smtClean="0">
                <a:solidFill>
                  <a:srgbClr val="FF0000"/>
                </a:solidFill>
              </a:rPr>
              <a:t>тиреоглобулину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>
                <a:solidFill>
                  <a:srgbClr val="FF0000"/>
                </a:solidFill>
              </a:rPr>
              <a:t>и </a:t>
            </a:r>
            <a:r>
              <a:rPr lang="uk-UA" sz="2000" b="1" dirty="0" err="1">
                <a:solidFill>
                  <a:srgbClr val="FF0000"/>
                </a:solidFill>
              </a:rPr>
              <a:t>тиреопероксидазе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79" y="606882"/>
            <a:ext cx="7202761" cy="8058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Результаты: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8445"/>
            <a:ext cx="6925250" cy="1916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err="1">
                <a:solidFill>
                  <a:srgbClr val="FF0000"/>
                </a:solidFill>
              </a:rPr>
              <a:t>Корреляция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Кендалла</a:t>
            </a:r>
            <a:r>
              <a:rPr lang="uk-UA" sz="2000" b="1" dirty="0">
                <a:solidFill>
                  <a:srgbClr val="FF0000"/>
                </a:solidFill>
              </a:rPr>
              <a:t> (</a:t>
            </a:r>
            <a:r>
              <a:rPr lang="uk-UA" sz="2000" b="1" dirty="0" err="1">
                <a:solidFill>
                  <a:srgbClr val="FF0000"/>
                </a:solidFill>
              </a:rPr>
              <a:t>tau</a:t>
            </a:r>
            <a:r>
              <a:rPr lang="uk-UA" sz="2000" b="1" dirty="0">
                <a:solidFill>
                  <a:srgbClr val="FF0000"/>
                </a:solidFill>
              </a:rPr>
              <a:t>) </a:t>
            </a:r>
            <a:r>
              <a:rPr lang="uk-UA" sz="2000" b="1" dirty="0" err="1">
                <a:solidFill>
                  <a:srgbClr val="FF0000"/>
                </a:solidFill>
              </a:rPr>
              <a:t>суммы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баллов</a:t>
            </a:r>
            <a:r>
              <a:rPr lang="uk-UA" sz="2000" b="1" dirty="0">
                <a:solidFill>
                  <a:srgbClr val="FF0000"/>
                </a:solidFill>
              </a:rPr>
              <a:t> УЗИ </a:t>
            </a:r>
            <a:r>
              <a:rPr lang="uk-UA" sz="2000" b="1" dirty="0" err="1">
                <a:solidFill>
                  <a:srgbClr val="FF0000"/>
                </a:solidFill>
              </a:rPr>
              <a:t>признаков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аутоиммунного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тиреоидита</a:t>
            </a:r>
            <a:r>
              <a:rPr lang="uk-UA" sz="2000" b="1" dirty="0">
                <a:solidFill>
                  <a:srgbClr val="FF0000"/>
                </a:solidFill>
              </a:rPr>
              <a:t> с </a:t>
            </a:r>
            <a:r>
              <a:rPr lang="uk-UA" sz="2000" b="1" dirty="0" err="1">
                <a:solidFill>
                  <a:srgbClr val="FF0000"/>
                </a:solidFill>
              </a:rPr>
              <a:t>содержанием</a:t>
            </a:r>
            <a:r>
              <a:rPr lang="uk-UA" sz="2000" b="1" dirty="0">
                <a:solidFill>
                  <a:srgbClr val="FF0000"/>
                </a:solidFill>
              </a:rPr>
              <a:t> ИЛ-8 и ИЛ-17 в </a:t>
            </a:r>
            <a:r>
              <a:rPr lang="uk-UA" sz="2000" b="1" dirty="0" err="1">
                <a:solidFill>
                  <a:srgbClr val="FF0000"/>
                </a:solidFill>
              </a:rPr>
              <a:t>сыворотке</a:t>
            </a:r>
            <a:r>
              <a:rPr lang="uk-UA" sz="2000" b="1" dirty="0">
                <a:solidFill>
                  <a:srgbClr val="FF0000"/>
                </a:solidFill>
              </a:rPr>
              <a:t> крови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51003" y="3797955"/>
            <a:ext cx="7720631" cy="1565150"/>
            <a:chOff x="251003" y="3797955"/>
            <a:chExt cx="7720631" cy="156515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51521" y="4245277"/>
              <a:ext cx="7720113" cy="0"/>
            </a:xfrm>
            <a:prstGeom prst="line">
              <a:avLst/>
            </a:prstGeom>
            <a:ln w="317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51521" y="4677325"/>
              <a:ext cx="7720113" cy="0"/>
            </a:xfrm>
            <a:prstGeom prst="line">
              <a:avLst/>
            </a:prstGeom>
            <a:ln w="317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462500" y="3861048"/>
              <a:ext cx="0" cy="1296144"/>
            </a:xfrm>
            <a:prstGeom prst="line">
              <a:avLst/>
            </a:prstGeom>
            <a:ln w="317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407697" y="3914923"/>
              <a:ext cx="0" cy="1296144"/>
            </a:xfrm>
            <a:prstGeom prst="line">
              <a:avLst/>
            </a:prstGeom>
            <a:ln w="317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2"/>
            <a:srcRect r="11116"/>
            <a:stretch/>
          </p:blipFill>
          <p:spPr>
            <a:xfrm>
              <a:off x="251003" y="3797955"/>
              <a:ext cx="7720113" cy="1565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6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0" y="6524625"/>
            <a:ext cx="817245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50825" y="736600"/>
            <a:ext cx="0" cy="5932488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95536" y="501631"/>
            <a:ext cx="6878662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dirty="0"/>
              <a:t> 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Выводы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</a:rPr>
              <a:t>Выраженность </a:t>
            </a:r>
            <a:r>
              <a:rPr lang="ru-RU" sz="2000" dirty="0">
                <a:latin typeface="Times New Roman" panose="02020603050405020304" pitchFamily="18" charset="0"/>
              </a:rPr>
              <a:t>ультразвуковых признаков аутоиммунного </a:t>
            </a:r>
            <a:r>
              <a:rPr lang="ru-RU" sz="2000" dirty="0" err="1">
                <a:latin typeface="Times New Roman" panose="02020603050405020304" pitchFamily="18" charset="0"/>
              </a:rPr>
              <a:t>тиреоидита</a:t>
            </a:r>
            <a:r>
              <a:rPr lang="ru-RU" sz="2000" dirty="0">
                <a:latin typeface="Times New Roman" panose="02020603050405020304" pitchFamily="18" charset="0"/>
              </a:rPr>
              <a:t>, исходя из суммы баллов ДИК, коррелирует  (р&lt;0,05) со степенью повышения уровня антител к </a:t>
            </a:r>
            <a:r>
              <a:rPr lang="ru-RU" sz="2000" dirty="0" err="1">
                <a:latin typeface="Times New Roman" panose="02020603050405020304" pitchFamily="18" charset="0"/>
              </a:rPr>
              <a:t>тиреоглобулину</a:t>
            </a:r>
            <a:r>
              <a:rPr lang="ru-RU" sz="2000" dirty="0">
                <a:latin typeface="Times New Roman" panose="02020603050405020304" pitchFamily="18" charset="0"/>
              </a:rPr>
              <a:t>   (0,651) и </a:t>
            </a:r>
            <a:r>
              <a:rPr lang="ru-RU" sz="2000" dirty="0" err="1">
                <a:latin typeface="Times New Roman" panose="02020603050405020304" pitchFamily="18" charset="0"/>
              </a:rPr>
              <a:t>тиреопероксидазе</a:t>
            </a:r>
            <a:r>
              <a:rPr lang="ru-RU" sz="2000" dirty="0">
                <a:latin typeface="Times New Roman" panose="02020603050405020304" pitchFamily="18" charset="0"/>
              </a:rPr>
              <a:t>  (0,695). </a:t>
            </a:r>
            <a:endParaRPr lang="en-US" sz="2000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</a:rPr>
              <a:t>Установлена </a:t>
            </a:r>
            <a:r>
              <a:rPr lang="ru-RU" sz="2000" dirty="0">
                <a:latin typeface="Times New Roman" panose="02020603050405020304" pitchFamily="18" charset="0"/>
              </a:rPr>
              <a:t>достоверная положительная корреляционная связь (р&lt;0,05) между выраженностью ультразвуковых признаков и степенью увеличения уровня  как </a:t>
            </a:r>
            <a:r>
              <a:rPr lang="en-US" sz="2000" dirty="0" smtClean="0">
                <a:latin typeface="Times New Roman" panose="02020603050405020304" pitchFamily="18" charset="0"/>
              </a:rPr>
              <a:t>IL</a:t>
            </a:r>
            <a:r>
              <a:rPr lang="ru-RU" sz="2000" dirty="0" smtClean="0">
                <a:latin typeface="Times New Roman" panose="02020603050405020304" pitchFamily="18" charset="0"/>
              </a:rPr>
              <a:t>-8 </a:t>
            </a:r>
            <a:r>
              <a:rPr lang="ru-RU" sz="2000" dirty="0">
                <a:latin typeface="Times New Roman" panose="02020603050405020304" pitchFamily="18" charset="0"/>
              </a:rPr>
              <a:t>(0,420) так и </a:t>
            </a:r>
            <a:r>
              <a:rPr lang="en-US" sz="2000" dirty="0" smtClean="0">
                <a:latin typeface="Times New Roman" panose="02020603050405020304" pitchFamily="18" charset="0"/>
              </a:rPr>
              <a:t>IL</a:t>
            </a:r>
            <a:r>
              <a:rPr lang="ru-RU" sz="2000" dirty="0" smtClean="0">
                <a:latin typeface="Times New Roman" panose="02020603050405020304" pitchFamily="18" charset="0"/>
              </a:rPr>
              <a:t>-17 </a:t>
            </a:r>
            <a:r>
              <a:rPr lang="ru-RU" sz="2000" dirty="0">
                <a:latin typeface="Times New Roman" panose="02020603050405020304" pitchFamily="18" charset="0"/>
              </a:rPr>
              <a:t>(0,570). </a:t>
            </a:r>
            <a:endParaRPr lang="en-US" sz="2000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</a:rPr>
              <a:t>Полученные </a:t>
            </a:r>
            <a:r>
              <a:rPr lang="ru-RU" sz="2000" dirty="0">
                <a:latin typeface="Times New Roman" panose="02020603050405020304" pitchFamily="18" charset="0"/>
              </a:rPr>
              <a:t>данные целесообразно учитывать при анализе и оценки степени выраженности патологического процесса при аутоиммунном </a:t>
            </a:r>
            <a:r>
              <a:rPr lang="ru-RU" sz="2000" dirty="0" err="1">
                <a:latin typeface="Times New Roman" panose="02020603050405020304" pitchFamily="18" charset="0"/>
              </a:rPr>
              <a:t>тиреоидите</a:t>
            </a:r>
            <a:r>
              <a:rPr lang="ru-RU" sz="2000" dirty="0">
                <a:latin typeface="Times New Roman" panose="02020603050405020304" pitchFamily="18" charset="0"/>
              </a:rPr>
              <a:t>, а также  для прогнозирования динамики развития данного заболевания и в процессе разработки методов адекватной патогенетической терапии.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-180528" y="2564904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r>
              <a:rPr lang="ru-RU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8173" y="6309320"/>
            <a:ext cx="233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Донецк-2020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49517" y="6525344"/>
            <a:ext cx="817245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15988" y="737042"/>
            <a:ext cx="67687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</a:rPr>
              <a:t>Хронический аутоиммунный </a:t>
            </a:r>
            <a:r>
              <a:rPr lang="ru-RU" sz="2000" b="1" dirty="0" err="1">
                <a:latin typeface="Times New Roman" panose="02020603050405020304" pitchFamily="18" charset="0"/>
              </a:rPr>
              <a:t>тиреоидит</a:t>
            </a:r>
            <a:r>
              <a:rPr lang="ru-RU" sz="2000" b="1" dirty="0"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</a:rPr>
              <a:t>(ХАИТ</a:t>
            </a:r>
            <a:r>
              <a:rPr lang="ru-RU" sz="2000" b="1" dirty="0">
                <a:latin typeface="Times New Roman" panose="02020603050405020304" pitchFamily="18" charset="0"/>
              </a:rPr>
              <a:t>) представляет собой хронический воспалительный процесс в тканях щитовидной железы аутоиммунного генеза. Впервые был описан в 1912 году Х. Хасимото. </a:t>
            </a:r>
            <a:endParaRPr lang="ru-RU" sz="2000" b="1" dirty="0" smtClean="0">
              <a:latin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</a:rPr>
              <a:t>Заболевание </a:t>
            </a:r>
            <a:r>
              <a:rPr lang="ru-RU" sz="2000" b="1" dirty="0">
                <a:latin typeface="Times New Roman" panose="02020603050405020304" pitchFamily="18" charset="0"/>
              </a:rPr>
              <a:t>чаще встречается у </a:t>
            </a:r>
            <a:r>
              <a:rPr lang="ru-RU" sz="2000" b="1" dirty="0" smtClean="0">
                <a:latin typeface="Times New Roman" panose="02020603050405020304" pitchFamily="18" charset="0"/>
              </a:rPr>
              <a:t>женщин.</a:t>
            </a:r>
            <a:endParaRPr 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99479" y="3372502"/>
            <a:ext cx="2561789" cy="60166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ХАИТ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059719" y="4779432"/>
            <a:ext cx="2561789" cy="6016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Атрофическая форма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37690" y="4779432"/>
            <a:ext cx="2561789" cy="6016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Гипертрофическая форма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2"/>
            <a:endCxn id="12" idx="0"/>
          </p:cNvCxnSpPr>
          <p:nvPr/>
        </p:nvCxnSpPr>
        <p:spPr>
          <a:xfrm flipH="1">
            <a:off x="1618585" y="3974168"/>
            <a:ext cx="2561789" cy="8052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  <a:endCxn id="11" idx="0"/>
          </p:cNvCxnSpPr>
          <p:nvPr/>
        </p:nvCxnSpPr>
        <p:spPr>
          <a:xfrm>
            <a:off x="4180374" y="3974168"/>
            <a:ext cx="2160240" cy="805264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15034" y="6525344"/>
            <a:ext cx="817245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45" y="124672"/>
            <a:ext cx="6347714" cy="1320800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Патоморфология</a:t>
            </a:r>
            <a:r>
              <a:rPr lang="ru-RU" b="1" dirty="0">
                <a:solidFill>
                  <a:srgbClr val="FF0000"/>
                </a:solidFill>
              </a:rPr>
              <a:t> Х</a:t>
            </a:r>
            <a:r>
              <a:rPr lang="ru-RU" b="1" dirty="0" smtClean="0">
                <a:solidFill>
                  <a:srgbClr val="FF0000"/>
                </a:solidFill>
              </a:rPr>
              <a:t>АИТ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315034" y="968418"/>
            <a:ext cx="662473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</a:rPr>
              <a:t>диффузная (иногда очаговая) инфильтрация железы </a:t>
            </a:r>
            <a:r>
              <a:rPr lang="ru-RU" sz="2000" dirty="0" smtClean="0">
                <a:latin typeface="Times New Roman" panose="02020603050405020304" pitchFamily="18" charset="0"/>
              </a:rPr>
              <a:t>лимфоцитами, образование </a:t>
            </a:r>
            <a:r>
              <a:rPr lang="ru-RU" sz="2000" dirty="0">
                <a:latin typeface="Times New Roman" panose="02020603050405020304" pitchFamily="18" charset="0"/>
              </a:rPr>
              <a:t>лимфоидных фолликулов с центрами размножения; 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</a:rPr>
              <a:t>основная </a:t>
            </a:r>
            <a:r>
              <a:rPr lang="ru-RU" sz="2000" dirty="0">
                <a:latin typeface="Times New Roman" panose="02020603050405020304" pitchFamily="18" charset="0"/>
              </a:rPr>
              <a:t>мембрана и эпителиальная стенка фолликулов повреждена, а количество коллоида уменьшено или он отсутствует; 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</a:rPr>
              <a:t>участки </a:t>
            </a:r>
            <a:r>
              <a:rPr lang="ru-RU" sz="2000" dirty="0">
                <a:latin typeface="Times New Roman" panose="02020603050405020304" pitchFamily="18" charset="0"/>
              </a:rPr>
              <a:t>фиброза. </a:t>
            </a:r>
            <a:endParaRPr lang="ru-RU" sz="2000" dirty="0" smtClean="0"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215187"/>
            <a:ext cx="6600055" cy="24628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778502"/>
            <a:ext cx="81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При атрофической форме АИТ большая часть паренхимы замещена соединительной тканью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-3645" y="6494114"/>
            <a:ext cx="9144000" cy="1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9000306" y="692696"/>
            <a:ext cx="1" cy="6077223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79512" y="260648"/>
            <a:ext cx="4968875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</a:rPr>
              <a:t>иагностика </a:t>
            </a:r>
            <a:r>
              <a:rPr lang="ru-RU" sz="2000" b="1" dirty="0">
                <a:latin typeface="Times New Roman" panose="02020603050405020304" pitchFamily="18" charset="0"/>
              </a:rPr>
              <a:t>данного заболевания, </a:t>
            </a:r>
            <a:r>
              <a:rPr lang="ru-RU" sz="2000" b="1" dirty="0" smtClean="0">
                <a:latin typeface="Times New Roman" panose="02020603050405020304" pitchFamily="18" charset="0"/>
              </a:rPr>
              <a:t>основывается </a:t>
            </a:r>
            <a:r>
              <a:rPr lang="ru-RU" sz="2000" b="1" dirty="0">
                <a:latin typeface="Times New Roman" panose="02020603050405020304" pitchFamily="18" charset="0"/>
              </a:rPr>
              <a:t>на наличии повышенного титра </a:t>
            </a:r>
            <a:r>
              <a:rPr lang="ru-RU" sz="2000" b="1" dirty="0" smtClean="0">
                <a:latin typeface="Times New Roman" panose="02020603050405020304" pitchFamily="18" charset="0"/>
              </a:rPr>
              <a:t>специфических </a:t>
            </a:r>
            <a:r>
              <a:rPr lang="ru-RU" sz="2000" b="1" dirty="0" err="1" smtClean="0">
                <a:latin typeface="Times New Roman" panose="02020603050405020304" pitchFamily="18" charset="0"/>
              </a:rPr>
              <a:t>аутоантител</a:t>
            </a:r>
            <a:r>
              <a:rPr lang="ru-RU" sz="2000" b="1" dirty="0">
                <a:latin typeface="Times New Roman" panose="02020603050405020304" pitchFamily="18" charset="0"/>
              </a:rPr>
              <a:t>, а именно</a:t>
            </a:r>
            <a:r>
              <a:rPr lang="ru-RU" sz="2000" b="1" dirty="0" smtClean="0">
                <a:latin typeface="Times New Roman" panose="02020603050405020304" pitchFamily="18" charset="0"/>
              </a:rPr>
              <a:t>:</a:t>
            </a:r>
          </a:p>
          <a:p>
            <a:endParaRPr lang="ru-RU" sz="2000" b="1" dirty="0">
              <a:latin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</a:rPr>
              <a:t>антител к  </a:t>
            </a:r>
            <a:r>
              <a:rPr lang="ru-RU" b="1" dirty="0" err="1">
                <a:latin typeface="Times New Roman" panose="02020603050405020304" pitchFamily="18" charset="0"/>
              </a:rPr>
              <a:t>тиреопероксидазе</a:t>
            </a:r>
            <a:endParaRPr lang="ru-RU" b="1" dirty="0">
              <a:latin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</a:rPr>
              <a:t>антител к </a:t>
            </a:r>
            <a:r>
              <a:rPr lang="ru-RU" b="1" dirty="0" err="1">
                <a:latin typeface="Times New Roman" panose="02020603050405020304" pitchFamily="18" charset="0"/>
              </a:rPr>
              <a:t>микросомальному</a:t>
            </a:r>
            <a:r>
              <a:rPr lang="ru-RU" b="1" dirty="0">
                <a:latin typeface="Times New Roman" panose="02020603050405020304" pitchFamily="18" charset="0"/>
              </a:rPr>
              <a:t> антигену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</a:rPr>
              <a:t>антител к </a:t>
            </a:r>
            <a:r>
              <a:rPr lang="ru-RU" b="1" dirty="0" err="1">
                <a:latin typeface="Times New Roman" panose="02020603050405020304" pitchFamily="18" charset="0"/>
              </a:rPr>
              <a:t>тиреоглобулину</a:t>
            </a:r>
            <a:endParaRPr lang="ru-RU" b="1" dirty="0">
              <a:latin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82" name="Picture 18" descr="%D0%9B%D0%B0%D0%B1%D0%BE%D1%80%D0%B0%D1%82%D0%BE%D1%80%D0%B8%D1%8F_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859" y="260648"/>
            <a:ext cx="3348881" cy="263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2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6517" r="967" b="4876"/>
          <a:stretch/>
        </p:blipFill>
        <p:spPr>
          <a:xfrm>
            <a:off x="7722557" y="1764511"/>
            <a:ext cx="1076472" cy="131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4994" y="2872684"/>
            <a:ext cx="6347714" cy="57128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А также УЗИ-критериях:</a:t>
            </a: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179512" y="3443972"/>
            <a:ext cx="6986736" cy="1435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УЗИ-признаки аутоиммунного процесса в щитовидной железе — это пониженная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паренхимы и линейные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включения, что характеризуют также как мозаичную структуру щитовидной железы.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195488" y="4759775"/>
            <a:ext cx="6998324" cy="1629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пониженной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 высокая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клеточность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из-за лимфоидной инфильтрации — в резко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фокусах воспаление максимально выражено. В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структурах произошло замещение паренхимы на соединительную ткань. Результаты УЗИ следует оценивать в связке с общим состоянием и гормональным профилем пациента.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332656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Эхоструктура</a:t>
            </a:r>
            <a:r>
              <a:rPr lang="ru-RU" b="1" dirty="0">
                <a:solidFill>
                  <a:srgbClr val="FF0000"/>
                </a:solidFill>
              </a:rPr>
              <a:t> щитовидной железы при аутоиммунном </a:t>
            </a:r>
            <a:r>
              <a:rPr lang="ru-RU" b="1" dirty="0" smtClean="0">
                <a:solidFill>
                  <a:srgbClr val="FF0000"/>
                </a:solidFill>
              </a:rPr>
              <a:t>воспалении: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599" y="3284984"/>
            <a:ext cx="6347714" cy="429274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малоизмененная ткань – на фоне нормальной паренхимы определяются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включения (2-4 мм) с четкими контурами без «гало»;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измененная ткань – на фоне паренхимы пониженной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включения (4-6 мм) с четкими контурами без «гало»;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 измененная ткань – на фоне общего снижения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определяются почти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анэхогенные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очаги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различной величины и формы.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599" y="1988840"/>
            <a:ext cx="6482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 </a:t>
            </a:r>
            <a:r>
              <a:rPr lang="uk-UA" b="1" dirty="0" err="1"/>
              <a:t>зависимости</a:t>
            </a:r>
            <a:r>
              <a:rPr lang="uk-UA" b="1" dirty="0"/>
              <a:t> от </a:t>
            </a:r>
            <a:r>
              <a:rPr lang="uk-UA" b="1" dirty="0" err="1"/>
              <a:t>степени</a:t>
            </a:r>
            <a:r>
              <a:rPr lang="uk-UA" b="1" dirty="0"/>
              <a:t> </a:t>
            </a:r>
            <a:r>
              <a:rPr lang="uk-UA" b="1" dirty="0" err="1"/>
              <a:t>выраженности</a:t>
            </a:r>
            <a:r>
              <a:rPr lang="uk-UA" b="1" dirty="0"/>
              <a:t> </a:t>
            </a:r>
            <a:r>
              <a:rPr lang="uk-UA" b="1" dirty="0" err="1"/>
              <a:t>патологических</a:t>
            </a:r>
            <a:r>
              <a:rPr lang="uk-UA" b="1" dirty="0"/>
              <a:t> </a:t>
            </a:r>
            <a:r>
              <a:rPr lang="uk-UA" b="1" dirty="0" err="1"/>
              <a:t>процессов</a:t>
            </a:r>
            <a:r>
              <a:rPr lang="uk-UA" b="1" dirty="0"/>
              <a:t>, </a:t>
            </a:r>
            <a:r>
              <a:rPr lang="uk-UA" b="1" dirty="0" err="1"/>
              <a:t>протекающих</a:t>
            </a:r>
            <a:r>
              <a:rPr lang="uk-UA" b="1" dirty="0"/>
              <a:t> в </a:t>
            </a:r>
            <a:r>
              <a:rPr lang="uk-UA" b="1" dirty="0" err="1"/>
              <a:t>тиреоидной</a:t>
            </a:r>
            <a:r>
              <a:rPr lang="uk-UA" b="1" dirty="0"/>
              <a:t> </a:t>
            </a:r>
            <a:r>
              <a:rPr lang="uk-UA" b="1" dirty="0" err="1"/>
              <a:t>ткани</a:t>
            </a:r>
            <a:r>
              <a:rPr lang="uk-UA" b="1" dirty="0"/>
              <a:t>, при </a:t>
            </a:r>
            <a:r>
              <a:rPr lang="uk-UA" b="1" dirty="0" err="1"/>
              <a:t>аутоиммунном</a:t>
            </a:r>
            <a:r>
              <a:rPr lang="uk-UA" b="1" dirty="0"/>
              <a:t>  </a:t>
            </a:r>
            <a:r>
              <a:rPr lang="uk-UA" b="1" dirty="0" err="1"/>
              <a:t>тиреоидите</a:t>
            </a:r>
            <a:r>
              <a:rPr lang="uk-UA" b="1" dirty="0"/>
              <a:t>, </a:t>
            </a:r>
            <a:r>
              <a:rPr lang="uk-UA" b="1" dirty="0" err="1"/>
              <a:t>возможны</a:t>
            </a:r>
            <a:r>
              <a:rPr lang="uk-UA" b="1" dirty="0"/>
              <a:t> </a:t>
            </a:r>
            <a:r>
              <a:rPr lang="uk-UA" b="1" dirty="0" err="1"/>
              <a:t>различные</a:t>
            </a:r>
            <a:r>
              <a:rPr lang="uk-UA" b="1" dirty="0"/>
              <a:t> </a:t>
            </a:r>
            <a:r>
              <a:rPr lang="uk-UA" b="1" dirty="0" err="1"/>
              <a:t>варианты</a:t>
            </a:r>
            <a:r>
              <a:rPr lang="uk-UA" b="1" dirty="0"/>
              <a:t> </a:t>
            </a:r>
            <a:r>
              <a:rPr lang="uk-UA" b="1" dirty="0" err="1"/>
              <a:t>ультразвуковой</a:t>
            </a:r>
            <a:r>
              <a:rPr lang="uk-UA" b="1" dirty="0"/>
              <a:t> </a:t>
            </a:r>
            <a:r>
              <a:rPr lang="uk-UA" b="1" dirty="0" err="1"/>
              <a:t>картины</a:t>
            </a:r>
            <a:r>
              <a:rPr lang="uk-UA" b="1" dirty="0"/>
              <a:t> </a:t>
            </a:r>
            <a:r>
              <a:rPr lang="uk-UA" b="1" dirty="0" err="1"/>
              <a:t>болезни</a:t>
            </a:r>
            <a:r>
              <a:rPr lang="uk-UA" b="1" dirty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70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67544" y="3104121"/>
            <a:ext cx="7704856" cy="2571156"/>
            <a:chOff x="611560" y="4156920"/>
            <a:chExt cx="7704856" cy="257115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744" y="4156920"/>
              <a:ext cx="6048672" cy="257115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r="36158"/>
            <a:stretch/>
          </p:blipFill>
          <p:spPr>
            <a:xfrm>
              <a:off x="611560" y="4156921"/>
              <a:ext cx="4680520" cy="257115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95749" y="1637279"/>
            <a:ext cx="6842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В </a:t>
            </a:r>
            <a:r>
              <a:rPr lang="uk-UA" sz="2000" b="1" dirty="0" err="1"/>
              <a:t>зависимости</a:t>
            </a:r>
            <a:r>
              <a:rPr lang="uk-UA" sz="2000" b="1" dirty="0"/>
              <a:t> от </a:t>
            </a:r>
            <a:r>
              <a:rPr lang="uk-UA" sz="2000" b="1" dirty="0" err="1"/>
              <a:t>степени</a:t>
            </a:r>
            <a:r>
              <a:rPr lang="uk-UA" sz="2000" b="1" dirty="0"/>
              <a:t> </a:t>
            </a:r>
            <a:r>
              <a:rPr lang="uk-UA" sz="2000" b="1" dirty="0" err="1"/>
              <a:t>выраженности</a:t>
            </a:r>
            <a:r>
              <a:rPr lang="uk-UA" sz="2000" b="1" dirty="0"/>
              <a:t> </a:t>
            </a:r>
            <a:r>
              <a:rPr lang="uk-UA" sz="2000" b="1" dirty="0" err="1"/>
              <a:t>патологических</a:t>
            </a:r>
            <a:r>
              <a:rPr lang="uk-UA" sz="2000" b="1" dirty="0"/>
              <a:t> </a:t>
            </a:r>
            <a:r>
              <a:rPr lang="uk-UA" sz="2000" b="1" dirty="0" err="1"/>
              <a:t>процессов</a:t>
            </a:r>
            <a:r>
              <a:rPr lang="uk-UA" sz="2000" b="1" dirty="0"/>
              <a:t>, </a:t>
            </a:r>
            <a:r>
              <a:rPr lang="uk-UA" sz="2000" b="1" dirty="0" err="1"/>
              <a:t>протекающих</a:t>
            </a:r>
            <a:r>
              <a:rPr lang="uk-UA" sz="2000" b="1" dirty="0"/>
              <a:t> в </a:t>
            </a:r>
            <a:r>
              <a:rPr lang="uk-UA" sz="2000" b="1" dirty="0" err="1"/>
              <a:t>тиреоидной</a:t>
            </a:r>
            <a:r>
              <a:rPr lang="uk-UA" sz="2000" b="1" dirty="0"/>
              <a:t> </a:t>
            </a:r>
            <a:r>
              <a:rPr lang="uk-UA" sz="2000" b="1" dirty="0" err="1"/>
              <a:t>ткани</a:t>
            </a:r>
            <a:r>
              <a:rPr lang="uk-UA" sz="2000" b="1" dirty="0"/>
              <a:t>, при </a:t>
            </a:r>
            <a:r>
              <a:rPr lang="uk-UA" sz="2000" b="1" dirty="0" err="1"/>
              <a:t>аутоиммунном</a:t>
            </a:r>
            <a:r>
              <a:rPr lang="uk-UA" sz="2000" b="1" dirty="0"/>
              <a:t>  </a:t>
            </a:r>
            <a:r>
              <a:rPr lang="uk-UA" sz="2000" b="1" dirty="0" err="1"/>
              <a:t>тиреоидите</a:t>
            </a:r>
            <a:r>
              <a:rPr lang="uk-UA" sz="2000" b="1" dirty="0"/>
              <a:t>, </a:t>
            </a:r>
            <a:r>
              <a:rPr lang="uk-UA" sz="2000" b="1" dirty="0" err="1"/>
              <a:t>возможны</a:t>
            </a:r>
            <a:r>
              <a:rPr lang="uk-UA" sz="2000" b="1" dirty="0"/>
              <a:t> </a:t>
            </a:r>
            <a:r>
              <a:rPr lang="uk-UA" sz="2000" b="1" dirty="0" err="1"/>
              <a:t>различные</a:t>
            </a:r>
            <a:r>
              <a:rPr lang="uk-UA" sz="2000" b="1" dirty="0"/>
              <a:t> </a:t>
            </a:r>
            <a:r>
              <a:rPr lang="uk-UA" sz="2000" b="1" dirty="0" err="1"/>
              <a:t>варианты</a:t>
            </a:r>
            <a:r>
              <a:rPr lang="uk-UA" sz="2000" b="1" dirty="0"/>
              <a:t> </a:t>
            </a:r>
            <a:r>
              <a:rPr lang="uk-UA" sz="2000" b="1" dirty="0" err="1"/>
              <a:t>ультразвуковой</a:t>
            </a:r>
            <a:r>
              <a:rPr lang="uk-UA" sz="2000" b="1" dirty="0"/>
              <a:t> </a:t>
            </a:r>
            <a:r>
              <a:rPr lang="uk-UA" sz="2000" b="1" dirty="0" err="1"/>
              <a:t>картины</a:t>
            </a:r>
            <a:r>
              <a:rPr lang="uk-UA" sz="2000" b="1" dirty="0"/>
              <a:t> </a:t>
            </a:r>
            <a:r>
              <a:rPr lang="uk-UA" sz="2000" b="1" dirty="0" err="1"/>
              <a:t>болезни</a:t>
            </a:r>
            <a:r>
              <a:rPr lang="uk-UA" sz="2000" b="1" dirty="0"/>
              <a:t>. </a:t>
            </a:r>
            <a:endParaRPr lang="ru-RU" sz="20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95749" y="116632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Эхоструктура</a:t>
            </a:r>
            <a:r>
              <a:rPr lang="ru-RU" b="1" dirty="0" smtClean="0">
                <a:solidFill>
                  <a:srgbClr val="FF0000"/>
                </a:solidFill>
              </a:rPr>
              <a:t> щитовидной железы при аутоиммунном воспалении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7332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 комплексу </a:t>
            </a:r>
            <a:r>
              <a:rPr lang="uk-UA" dirty="0" err="1"/>
              <a:t>ультразвуковых</a:t>
            </a:r>
            <a:r>
              <a:rPr lang="uk-UA" dirty="0"/>
              <a:t> </a:t>
            </a:r>
            <a:r>
              <a:rPr lang="uk-UA" dirty="0" err="1" smtClean="0"/>
              <a:t>изменений</a:t>
            </a:r>
            <a:r>
              <a:rPr lang="uk-UA" dirty="0" smtClean="0"/>
              <a:t> </a:t>
            </a:r>
            <a:r>
              <a:rPr lang="uk-UA" dirty="0" err="1" smtClean="0"/>
              <a:t>можно</a:t>
            </a:r>
            <a:r>
              <a:rPr lang="uk-UA" dirty="0" smtClean="0"/>
              <a:t> </a:t>
            </a:r>
            <a:r>
              <a:rPr lang="uk-UA" dirty="0"/>
              <a:t>судить о характере, </a:t>
            </a:r>
            <a:r>
              <a:rPr lang="uk-UA" dirty="0" err="1"/>
              <a:t>степени</a:t>
            </a:r>
            <a:r>
              <a:rPr lang="uk-UA" dirty="0"/>
              <a:t> и </a:t>
            </a:r>
            <a:r>
              <a:rPr lang="uk-UA" dirty="0" err="1"/>
              <a:t>выраженности</a:t>
            </a:r>
            <a:r>
              <a:rPr lang="uk-UA" dirty="0"/>
              <a:t> </a:t>
            </a:r>
            <a:r>
              <a:rPr lang="uk-UA" dirty="0" err="1"/>
              <a:t>поражения</a:t>
            </a:r>
            <a:r>
              <a:rPr lang="uk-UA" dirty="0"/>
              <a:t> </a:t>
            </a:r>
            <a:r>
              <a:rPr lang="uk-UA" dirty="0" err="1"/>
              <a:t>тиреоцитов</a:t>
            </a:r>
            <a:r>
              <a:rPr lang="uk-UA" dirty="0"/>
              <a:t> </a:t>
            </a:r>
            <a:r>
              <a:rPr lang="uk-UA" dirty="0" err="1"/>
              <a:t>аутоиммунным</a:t>
            </a:r>
            <a:r>
              <a:rPr lang="uk-UA" dirty="0"/>
              <a:t> </a:t>
            </a:r>
            <a:r>
              <a:rPr lang="uk-UA" dirty="0" err="1"/>
              <a:t>процессом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6495545"/>
            <a:ext cx="3451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 err="1"/>
              <a:t>Чебан</a:t>
            </a:r>
            <a:r>
              <a:rPr lang="uk-UA" sz="1600" dirty="0"/>
              <a:t> А.К., </a:t>
            </a:r>
            <a:r>
              <a:rPr lang="uk-UA" sz="1600" dirty="0" err="1"/>
              <a:t>Каминский</a:t>
            </a:r>
            <a:r>
              <a:rPr lang="uk-UA" sz="1600" dirty="0"/>
              <a:t> А.В</a:t>
            </a:r>
            <a:r>
              <a:rPr lang="uk-UA" sz="1600" dirty="0" smtClean="0"/>
              <a:t>., 2000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32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0" y="6524624"/>
            <a:ext cx="8927778" cy="719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97669" y="260648"/>
            <a:ext cx="53156" cy="640844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61997" y="402464"/>
            <a:ext cx="72484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</a:rPr>
              <a:t>ХАИТ - воспалительный </a:t>
            </a:r>
            <a:r>
              <a:rPr lang="ru-RU" sz="2000" b="1" dirty="0">
                <a:latin typeface="Times New Roman" panose="02020603050405020304" pitchFamily="18" charset="0"/>
              </a:rPr>
              <a:t>процесс в тканях щитовидной железы аутоиммунного </a:t>
            </a:r>
            <a:r>
              <a:rPr lang="ru-RU" sz="2000" b="1" dirty="0" smtClean="0">
                <a:latin typeface="Times New Roman" panose="02020603050405020304" pitchFamily="18" charset="0"/>
              </a:rPr>
              <a:t>генеза - сложная, комплексная, местная сосудисто-</a:t>
            </a:r>
            <a:r>
              <a:rPr lang="ru-RU" sz="2000" b="1" dirty="0" err="1" smtClean="0">
                <a:latin typeface="Times New Roman" panose="02020603050405020304" pitchFamily="18" charset="0"/>
              </a:rPr>
              <a:t>мезенхимальная</a:t>
            </a:r>
            <a:r>
              <a:rPr lang="ru-RU" sz="2000" b="1" dirty="0" smtClean="0">
                <a:latin typeface="Times New Roman" panose="02020603050405020304" pitchFamily="18" charset="0"/>
              </a:rPr>
              <a:t> реакция </a:t>
            </a:r>
            <a:r>
              <a:rPr lang="ru-RU" sz="2000" b="1" dirty="0">
                <a:latin typeface="Times New Roman" panose="02020603050405020304" pitchFamily="18" charset="0"/>
              </a:rPr>
              <a:t>на повреждение тканей, обусловленное действием различных агентов.  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48494" y="1796293"/>
            <a:ext cx="72387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</a:rPr>
              <a:t>Непосредственно </a:t>
            </a:r>
            <a:r>
              <a:rPr lang="ru-RU" sz="2000" b="1" dirty="0">
                <a:latin typeface="Times New Roman" panose="02020603050405020304" pitchFamily="18" charset="0"/>
              </a:rPr>
              <a:t>вслед за </a:t>
            </a:r>
            <a:r>
              <a:rPr lang="ru-RU" sz="2000" b="1" dirty="0" smtClean="0">
                <a:latin typeface="Times New Roman" panose="02020603050405020304" pitchFamily="18" charset="0"/>
              </a:rPr>
              <a:t>повреждением </a:t>
            </a:r>
            <a:r>
              <a:rPr lang="ru-RU" sz="2000" b="1" dirty="0">
                <a:latin typeface="Times New Roman" panose="02020603050405020304" pitchFamily="18" charset="0"/>
              </a:rPr>
              <a:t>возникает комплекс местных и системных </a:t>
            </a:r>
            <a:r>
              <a:rPr lang="ru-RU" sz="2000" b="1" dirty="0" smtClean="0">
                <a:latin typeface="Times New Roman" panose="02020603050405020304" pitchFamily="18" charset="0"/>
              </a:rPr>
              <a:t>изменений </a:t>
            </a:r>
            <a:r>
              <a:rPr lang="ru-RU" sz="2000" b="1" dirty="0">
                <a:latin typeface="Times New Roman" panose="02020603050405020304" pitchFamily="18" charset="0"/>
              </a:rPr>
              <a:t>в совокупности </a:t>
            </a:r>
            <a:r>
              <a:rPr lang="ru-RU" sz="2000" b="1" dirty="0" smtClean="0">
                <a:latin typeface="Times New Roman" panose="02020603050405020304" pitchFamily="18" charset="0"/>
              </a:rPr>
              <a:t>составляющих  </a:t>
            </a:r>
            <a:r>
              <a:rPr lang="ru-RU" sz="2000" b="1" dirty="0">
                <a:latin typeface="Times New Roman" panose="02020603050405020304" pitchFamily="18" charset="0"/>
              </a:rPr>
              <a:t>понятие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острой фазы воспаления</a:t>
            </a:r>
            <a:r>
              <a:rPr lang="ru-RU" sz="2000" b="1" dirty="0" smtClean="0">
                <a:latin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0147" y="2924944"/>
            <a:ext cx="817245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8347" y="3134804"/>
            <a:ext cx="72387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Выполнение </a:t>
            </a:r>
            <a:r>
              <a:rPr lang="ru-RU" sz="2000" b="1" dirty="0" smtClean="0">
                <a:latin typeface="Times New Roman" panose="02020603050405020304" pitchFamily="18" charset="0"/>
              </a:rPr>
              <a:t>межсистемной коммуникации, </a:t>
            </a:r>
            <a:r>
              <a:rPr lang="ru-RU" sz="2000" b="1" dirty="0" err="1" smtClean="0">
                <a:latin typeface="Times New Roman" panose="02020603050405020304" pitchFamily="18" charset="0"/>
              </a:rPr>
              <a:t>неспецифичность</a:t>
            </a:r>
            <a:r>
              <a:rPr 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</a:rPr>
              <a:t>отношении </a:t>
            </a:r>
            <a:r>
              <a:rPr lang="ru-RU" sz="2000" b="1" dirty="0">
                <a:latin typeface="Times New Roman" panose="02020603050405020304" pitchFamily="18" charset="0"/>
              </a:rPr>
              <a:t>антигенов и участие в основных </a:t>
            </a:r>
            <a:r>
              <a:rPr lang="ru-RU" sz="2000" b="1" dirty="0" smtClean="0">
                <a:latin typeface="Times New Roman" panose="02020603050405020304" pitchFamily="18" charset="0"/>
              </a:rPr>
              <a:t>патологических </a:t>
            </a:r>
            <a:r>
              <a:rPr lang="ru-RU" sz="2000" b="1" dirty="0">
                <a:latin typeface="Times New Roman" panose="02020603050405020304" pitchFamily="18" charset="0"/>
              </a:rPr>
              <a:t>процессах </a:t>
            </a:r>
            <a:r>
              <a:rPr lang="ru-RU" sz="2000" b="1" dirty="0" smtClean="0">
                <a:latin typeface="Times New Roman" panose="02020603050405020304" pitchFamily="18" charset="0"/>
              </a:rPr>
              <a:t>делает также 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цитокины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универсальными маркерами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тяжести и интенсивности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происходящих 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организме воспалительных процессов, в том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числе аутоиммунных</a:t>
            </a:r>
            <a:r>
              <a:rPr lang="ru-RU" sz="2000" b="1" dirty="0" smtClean="0">
                <a:latin typeface="Times New Roman" panose="02020603050405020304" pitchFamily="18" charset="0"/>
              </a:rPr>
              <a:t>. </a:t>
            </a:r>
          </a:p>
          <a:p>
            <a:endParaRPr lang="ru-RU" sz="1050" b="1" dirty="0"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</a:rPr>
              <a:t>Имеются данные о том, что </a:t>
            </a:r>
            <a:r>
              <a:rPr lang="ru-RU" sz="2000" b="1" dirty="0">
                <a:latin typeface="Times New Roman" panose="02020603050405020304" pitchFamily="18" charset="0"/>
              </a:rPr>
              <a:t>интерлейкины 8 и 17 имеют важное значение для развития данной </a:t>
            </a:r>
            <a:r>
              <a:rPr lang="ru-RU" sz="2000" b="1" dirty="0" smtClean="0">
                <a:latin typeface="Times New Roman" panose="02020603050405020304" pitchFamily="18" charset="0"/>
              </a:rPr>
              <a:t>патологии.</a:t>
            </a:r>
            <a:endParaRPr lang="ru-RU" sz="2000" b="1" dirty="0">
              <a:latin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0147" y="5938762"/>
            <a:ext cx="8532440" cy="38444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-252536" y="6137741"/>
            <a:ext cx="72387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uk-UA" sz="1200" dirty="0" err="1"/>
              <a:t>Hirooka</a:t>
            </a:r>
            <a:r>
              <a:rPr lang="uk-UA" sz="1200" dirty="0"/>
              <a:t> Y., </a:t>
            </a:r>
            <a:r>
              <a:rPr lang="uk-UA" sz="1200" dirty="0" err="1"/>
              <a:t>Mitsuma</a:t>
            </a:r>
            <a:r>
              <a:rPr lang="uk-UA" sz="1200" dirty="0"/>
              <a:t> T., </a:t>
            </a:r>
            <a:r>
              <a:rPr lang="uk-UA" sz="1200" dirty="0" smtClean="0"/>
              <a:t>2003, </a:t>
            </a:r>
            <a:r>
              <a:rPr lang="uk-UA" sz="1200" dirty="0" err="1" smtClean="0"/>
              <a:t>Konca</a:t>
            </a:r>
            <a:r>
              <a:rPr lang="uk-UA" sz="1200" dirty="0" smtClean="0"/>
              <a:t> </a:t>
            </a:r>
            <a:r>
              <a:rPr lang="uk-UA" sz="1200" dirty="0" err="1"/>
              <a:t>Degertekin</a:t>
            </a:r>
            <a:r>
              <a:rPr lang="uk-UA" sz="1200" dirty="0"/>
              <a:t> C., </a:t>
            </a:r>
            <a:r>
              <a:rPr lang="uk-UA" sz="1200" dirty="0" err="1"/>
              <a:t>Aktas</a:t>
            </a:r>
            <a:r>
              <a:rPr lang="uk-UA" sz="1200" dirty="0"/>
              <a:t> </a:t>
            </a:r>
            <a:r>
              <a:rPr lang="uk-UA" sz="1200" dirty="0" err="1"/>
              <a:t>Yilmaz</a:t>
            </a:r>
            <a:r>
              <a:rPr lang="uk-UA" sz="1200" dirty="0"/>
              <a:t> B</a:t>
            </a:r>
            <a:r>
              <a:rPr lang="uk-UA" sz="1200" dirty="0" smtClean="0"/>
              <a:t>.-2017, Gerenova </a:t>
            </a:r>
            <a:r>
              <a:rPr lang="uk-UA" sz="1200" dirty="0"/>
              <a:t>J., </a:t>
            </a:r>
            <a:r>
              <a:rPr lang="uk-UA" sz="1200" dirty="0" err="1"/>
              <a:t>Manolova</a:t>
            </a:r>
            <a:r>
              <a:rPr lang="uk-UA" sz="1200" dirty="0"/>
              <a:t> I.-2019</a:t>
            </a:r>
            <a:endParaRPr lang="ru-RU" sz="1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134_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7" y="4370931"/>
            <a:ext cx="1631974" cy="229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0" y="6524625"/>
            <a:ext cx="817245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50825" y="736600"/>
            <a:ext cx="0" cy="5932488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68313" y="291426"/>
            <a:ext cx="7704137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Материалы и методы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400" b="1" dirty="0" smtClean="0">
              <a:latin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</a:rPr>
              <a:t>Обследованы 3</a:t>
            </a:r>
            <a:r>
              <a:rPr lang="en-US" sz="2400" b="1" dirty="0" smtClean="0">
                <a:latin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</a:rPr>
              <a:t> пациентки </a:t>
            </a:r>
            <a:r>
              <a:rPr lang="ru-RU" sz="2400" b="1" dirty="0">
                <a:latin typeface="Times New Roman" panose="02020603050405020304" pitchFamily="18" charset="0"/>
              </a:rPr>
              <a:t>репродуктивного </a:t>
            </a:r>
            <a:r>
              <a:rPr lang="ru-RU" sz="2400" b="1" dirty="0" smtClean="0">
                <a:latin typeface="Times New Roman" panose="02020603050405020304" pitchFamily="18" charset="0"/>
              </a:rPr>
              <a:t>возраста (18-44л).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</a:rPr>
              <a:t>Контрольная </a:t>
            </a:r>
            <a:r>
              <a:rPr lang="ru-RU" sz="2400" b="1" dirty="0">
                <a:latin typeface="Times New Roman" panose="02020603050405020304" pitchFamily="18" charset="0"/>
              </a:rPr>
              <a:t>группа включала </a:t>
            </a:r>
            <a:r>
              <a:rPr lang="ru-RU" sz="2400" b="1" dirty="0" smtClean="0">
                <a:latin typeface="Times New Roman" panose="02020603050405020304" pitchFamily="18" charset="0"/>
              </a:rPr>
              <a:t>46 </a:t>
            </a:r>
            <a:r>
              <a:rPr lang="ru-RU" sz="2400" b="1" dirty="0">
                <a:latin typeface="Times New Roman" panose="02020603050405020304" pitchFamily="18" charset="0"/>
              </a:rPr>
              <a:t>здоровых лиц. </a:t>
            </a:r>
            <a:endParaRPr lang="ru-RU" sz="2400" b="1" dirty="0" smtClean="0">
              <a:latin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</a:rPr>
              <a:t>Диагноз </a:t>
            </a:r>
            <a:r>
              <a:rPr lang="ru-RU" sz="2400" b="1" dirty="0">
                <a:latin typeface="Times New Roman" panose="02020603050405020304" pitchFamily="18" charset="0"/>
              </a:rPr>
              <a:t>аутоиммунный </a:t>
            </a:r>
            <a:r>
              <a:rPr lang="ru-RU" sz="2400" b="1" dirty="0" err="1">
                <a:latin typeface="Times New Roman" panose="02020603050405020304" pitchFamily="18" charset="0"/>
              </a:rPr>
              <a:t>тиреоидит</a:t>
            </a:r>
            <a:r>
              <a:rPr lang="ru-RU" sz="2400" b="1" dirty="0">
                <a:latin typeface="Times New Roman" panose="02020603050405020304" pitchFamily="18" charset="0"/>
              </a:rPr>
              <a:t> подтверждался проведением УЗИ щитовидной железы, определением уровней антител к </a:t>
            </a:r>
            <a:r>
              <a:rPr lang="ru-RU" sz="2400" b="1" dirty="0" err="1">
                <a:latin typeface="Times New Roman" panose="02020603050405020304" pitchFamily="18" charset="0"/>
              </a:rPr>
              <a:t>тиреопероксидазе</a:t>
            </a:r>
            <a:r>
              <a:rPr lang="ru-RU" sz="2400" b="1" dirty="0">
                <a:latin typeface="Times New Roman" panose="02020603050405020304" pitchFamily="18" charset="0"/>
              </a:rPr>
              <a:t> (АТ к ТПО) </a:t>
            </a:r>
            <a:endParaRPr lang="ru-RU" sz="2400" b="1" dirty="0" smtClean="0">
              <a:latin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</a:rPr>
              <a:t>и </a:t>
            </a:r>
            <a:r>
              <a:rPr lang="ru-RU" sz="2400" b="1" dirty="0" err="1">
                <a:latin typeface="Times New Roman" panose="02020603050405020304" pitchFamily="18" charset="0"/>
              </a:rPr>
              <a:t>тиреоглобулину</a:t>
            </a:r>
            <a:r>
              <a:rPr lang="ru-RU" sz="2400" b="1" dirty="0">
                <a:latin typeface="Times New Roman" panose="02020603050405020304" pitchFamily="18" charset="0"/>
              </a:rPr>
              <a:t> (АТ к ТГ).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201491" y="4504346"/>
            <a:ext cx="58674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dirty="0">
                <a:latin typeface="Times New Roman" panose="02020603050405020304" pitchFamily="18" charset="0"/>
              </a:rPr>
              <a:t>Концентрации специфических АТ и </a:t>
            </a:r>
            <a:r>
              <a:rPr lang="ru-RU" sz="2000" b="1" dirty="0" smtClean="0">
                <a:latin typeface="Times New Roman" panose="02020603050405020304" pitchFamily="18" charset="0"/>
              </a:rPr>
              <a:t>IL-8, </a:t>
            </a:r>
            <a:r>
              <a:rPr lang="ru-RU" sz="2000" b="1" dirty="0">
                <a:latin typeface="Times New Roman" panose="02020603050405020304" pitchFamily="18" charset="0"/>
              </a:rPr>
              <a:t>IL-17- </a:t>
            </a:r>
            <a:r>
              <a:rPr lang="ru-RU" sz="2000" b="1" dirty="0" smtClean="0">
                <a:latin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</a:rPr>
              <a:t>образцах сывороток определялись методом твердофазного иммуноферментного </a:t>
            </a:r>
            <a:r>
              <a:rPr lang="ru-RU" sz="2000" b="1" dirty="0" smtClean="0">
                <a:latin typeface="Times New Roman" panose="02020603050405020304" pitchFamily="18" charset="0"/>
              </a:rPr>
              <a:t>анализа.</a:t>
            </a:r>
            <a:endParaRPr lang="ru-RU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91" y="428340"/>
            <a:ext cx="6698705" cy="9124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Материалы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 методы.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7346777" cy="4104456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Полуколичественная оценка ультразвуковых характеристик щитовидной железы  проводилась с расчетом диагностического интегрального коэффициента (ДИК), который вычислялся методом суммирования выявленных изменений 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эхоструктуры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контура) при проведении ультразвукового исследования ЩЖ.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интегральный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оценивался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образом: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0-2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3-5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баллов-возможное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АИТ;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5-8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АИТ;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АИТ.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0528" y="5949280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Статистический</a:t>
            </a:r>
            <a:r>
              <a:rPr lang="uk-UA" sz="1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анализ</a:t>
            </a:r>
            <a:r>
              <a:rPr lang="uk-UA" sz="1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проводился</a:t>
            </a:r>
            <a:r>
              <a:rPr lang="uk-UA" sz="1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с </a:t>
            </a:r>
            <a:r>
              <a:rPr lang="uk-UA" sz="1400" dirty="0" err="1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использованием</a:t>
            </a:r>
            <a:r>
              <a:rPr lang="uk-UA" sz="1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программы</a:t>
            </a:r>
            <a:r>
              <a:rPr lang="uk-UA" sz="1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“</a:t>
            </a:r>
            <a:r>
              <a:rPr lang="uk-UA" sz="1400" dirty="0" err="1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Medstat</a:t>
            </a:r>
            <a:r>
              <a:rPr lang="uk-UA" sz="1400" dirty="0" smtClean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</a:t>
            </a:r>
            <a:endParaRPr lang="ru-RU" sz="14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1041</TotalTime>
  <Words>873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DFKai-SB</vt:lpstr>
      <vt:lpstr>Arial</vt:lpstr>
      <vt:lpstr>Arial Black</vt:lpstr>
      <vt:lpstr>Calibri</vt:lpstr>
      <vt:lpstr>Garamond</vt:lpstr>
      <vt:lpstr>Times New Roman</vt:lpstr>
      <vt:lpstr>Trebuchet MS</vt:lpstr>
      <vt:lpstr>Wingdings 3</vt:lpstr>
      <vt:lpstr>Грань</vt:lpstr>
      <vt:lpstr>Презентация PowerPoint</vt:lpstr>
      <vt:lpstr>ХАИТ</vt:lpstr>
      <vt:lpstr>Патоморфология ХАИТ:</vt:lpstr>
      <vt:lpstr>А также УЗИ-критериях:</vt:lpstr>
      <vt:lpstr>Эхоструктура щитовидной железы при аутоиммунном воспалении:</vt:lpstr>
      <vt:lpstr>Эхоструктура щитовидной железы при аутоиммунном воспалении</vt:lpstr>
      <vt:lpstr>Презентация PowerPoint</vt:lpstr>
      <vt:lpstr>Презентация PowerPoint</vt:lpstr>
      <vt:lpstr>Материалы и методы.</vt:lpstr>
      <vt:lpstr>Презентация PowerPoint</vt:lpstr>
      <vt:lpstr>Результаты:</vt:lpstr>
      <vt:lpstr>Результаты:</vt:lpstr>
      <vt:lpstr>Результаты: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Olga Prilutska</cp:lastModifiedBy>
  <cp:revision>49</cp:revision>
  <dcterms:created xsi:type="dcterms:W3CDTF">2007-11-25T14:27:42Z</dcterms:created>
  <dcterms:modified xsi:type="dcterms:W3CDTF">2020-10-31T02:38:19Z</dcterms:modified>
</cp:coreProperties>
</file>