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Montserrat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f94ff9909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9f94ff990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f94ff9909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f94ff9909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f94ff9909_0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f94ff9909_0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f94ff9909_0_1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9f94ff9909_0_1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f94ff9909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f94ff9909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f94ff9909_0_1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f94ff9909_0_1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f94ff9909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f94ff9909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f94ff9909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f94ff9909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f94ff9909_0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f94ff9909_0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f94ff990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f94ff990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f94ff990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f94ff990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f94ff9909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9f94ff9909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f94ff9909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9f94ff9909_0_7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9f94ff9909_0_7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f94ff9909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9f94ff9909_0_9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9f94ff9909_0_9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f94ff9909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f94ff9909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f94ff9909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f94ff9909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f94ff9909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f94ff9909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f94ff9909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f94ff9909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0" y="0"/>
            <a:ext cx="9144000" cy="1639491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99997" sy="99997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dt" idx="10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ftr" idx="11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008749" y="4436917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>
            <a:off x="0" y="0"/>
            <a:ext cx="9144000" cy="1639491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99997" sy="99997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dt" idx="10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ftr" idx="11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ldNum" idx="12"/>
          </p:nvPr>
        </p:nvSpPr>
        <p:spPr>
          <a:xfrm>
            <a:off x="8008749" y="4436917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50" name="Google Shape;150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59" name="Google Shape;159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67000" cy="1574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4648200" y="1369219"/>
            <a:ext cx="3867000" cy="1574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3"/>
          </p:nvPr>
        </p:nvSpPr>
        <p:spPr>
          <a:xfrm>
            <a:off x="628650" y="3057525"/>
            <a:ext cx="3867000" cy="1575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4"/>
          </p:nvPr>
        </p:nvSpPr>
        <p:spPr>
          <a:xfrm>
            <a:off x="4648200" y="3057525"/>
            <a:ext cx="3867000" cy="1575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dt" idx="10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ftr" idx="11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008749" y="4436917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0" y="491"/>
            <a:ext cx="5153705" cy="5134399"/>
            <a:chOff x="0" y="75"/>
            <a:chExt cx="5153705" cy="5152950"/>
          </a:xfrm>
        </p:grpSpPr>
        <p:sp>
          <p:nvSpPr>
            <p:cNvPr id="175" name="Google Shape;175;p20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4" name="Google Shape;184;p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06" name="Google Shape;206;p2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4" name="Google Shape;214;p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4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221" name="Google Shape;221;p2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43" name="Google Shape;243;p2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6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251" name="Google Shape;251;p2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7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57" name="Google Shape;257;p2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7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823850" y="2643125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0" y="0"/>
            <a:ext cx="4864100" cy="5143500"/>
          </a:xfrm>
          <a:custGeom>
            <a:avLst/>
            <a:gdLst/>
            <a:ahLst/>
            <a:cxnLst/>
            <a:rect l="l" t="t" r="r" b="b"/>
            <a:pathLst>
              <a:path w="6485467" h="6858000" extrusionOk="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 txBox="1">
            <a:spLocks noGrp="1"/>
          </p:cNvSpPr>
          <p:nvPr>
            <p:ph type="title"/>
          </p:nvPr>
        </p:nvSpPr>
        <p:spPr>
          <a:xfrm>
            <a:off x="94543" y="594737"/>
            <a:ext cx="4377000" cy="1856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ru" sz="3200"/>
              <a:t>Неврологические аспекты COVID-19</a:t>
            </a:r>
            <a:endParaRPr sz="3200"/>
          </a:p>
        </p:txBody>
      </p:sp>
      <p:sp>
        <p:nvSpPr>
          <p:cNvPr id="285" name="Google Shape;285;p28"/>
          <p:cNvSpPr txBox="1"/>
          <p:nvPr/>
        </p:nvSpPr>
        <p:spPr>
          <a:xfrm>
            <a:off x="3028075" y="3813400"/>
            <a:ext cx="18360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108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Century Gothic"/>
              <a:buChar char="●"/>
            </a:pPr>
            <a:r>
              <a:rPr lang="ru" sz="1295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В.А.Шахнович </a:t>
            </a:r>
            <a:endParaRPr sz="1295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08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Century Gothic"/>
              <a:buChar char="●"/>
            </a:pPr>
            <a:r>
              <a:rPr lang="ru" sz="1295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В.М.Соскин</a:t>
            </a:r>
            <a:endParaRPr sz="1295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59"/>
              </a:spcBef>
              <a:spcAft>
                <a:spcPts val="0"/>
              </a:spcAft>
              <a:buNone/>
            </a:pPr>
            <a:r>
              <a:rPr lang="ru" sz="1295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Москва 2020 </a:t>
            </a:r>
            <a:endParaRPr sz="1295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5346699" y="718980"/>
            <a:ext cx="3314700" cy="3708900"/>
          </a:xfrm>
          <a:prstGeom prst="roundRect">
            <a:avLst>
              <a:gd name="adj" fmla="val 3513"/>
            </a:avLst>
          </a:prstGeom>
          <a:solidFill>
            <a:schemeClr val="lt1"/>
          </a:solidFill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7184" y="834403"/>
            <a:ext cx="2125298" cy="80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566" y="1786722"/>
            <a:ext cx="1488723" cy="15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8"/>
          <p:cNvSpPr txBox="1">
            <a:spLocks noGrp="1"/>
          </p:cNvSpPr>
          <p:nvPr>
            <p:ph type="body" idx="1"/>
          </p:nvPr>
        </p:nvSpPr>
        <p:spPr>
          <a:xfrm>
            <a:off x="384175" y="6122194"/>
            <a:ext cx="7886700" cy="3263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</a:pPr>
            <a:endParaRPr/>
          </a:p>
        </p:txBody>
      </p:sp>
      <p:pic>
        <p:nvPicPr>
          <p:cNvPr id="290" name="Google Shape;290;p28" descr="Картинки по запросу академия национального долголети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7184" y="3458488"/>
            <a:ext cx="2042244" cy="86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450" y="969275"/>
            <a:ext cx="5677969" cy="41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1297500" y="35375"/>
            <a:ext cx="7038900" cy="9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Показатели </a:t>
            </a:r>
            <a:r>
              <a:rPr lang="ru" sz="1700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D-димер до и после 7-ми дневной антикоагулянтной терапии</a:t>
            </a:r>
            <a:r>
              <a:rPr lang="ru" sz="11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/>
        </p:nvSpPr>
        <p:spPr>
          <a:xfrm>
            <a:off x="1259350" y="226400"/>
            <a:ext cx="75420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Пациент Л. </a:t>
            </a:r>
            <a:endParaRPr sz="2000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50" y="1645075"/>
            <a:ext cx="4394174" cy="309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700" y="1618988"/>
            <a:ext cx="3882949" cy="31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8"/>
          <p:cNvSpPr txBox="1"/>
          <p:nvPr/>
        </p:nvSpPr>
        <p:spPr>
          <a:xfrm>
            <a:off x="1103700" y="1117850"/>
            <a:ext cx="28440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</a:rPr>
              <a:t>09.04.2020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5341600" y="1040025"/>
            <a:ext cx="31626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</a:rPr>
              <a:t>11.06.2020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/>
          <p:nvPr/>
        </p:nvSpPr>
        <p:spPr>
          <a:xfrm>
            <a:off x="778250" y="63675"/>
            <a:ext cx="3693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</a:rPr>
              <a:t>28.04.2020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5709500" y="91975"/>
            <a:ext cx="2844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3F3F3"/>
                </a:solidFill>
              </a:rPr>
              <a:t>11.06.2020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403" name="Google Shape;4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000" y="405175"/>
            <a:ext cx="3576275" cy="35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75" y="423701"/>
            <a:ext cx="3539250" cy="35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9"/>
          <p:cNvSpPr txBox="1"/>
          <p:nvPr/>
        </p:nvSpPr>
        <p:spPr>
          <a:xfrm>
            <a:off x="728725" y="4237900"/>
            <a:ext cx="34527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</a:rPr>
              <a:t>участок консолидации в S5 левого легкого 2.21 мм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406" name="Google Shape;406;p39"/>
          <p:cNvSpPr txBox="1"/>
          <p:nvPr/>
        </p:nvSpPr>
        <p:spPr>
          <a:xfrm>
            <a:off x="5185950" y="4252050"/>
            <a:ext cx="34878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участок консолидации в S5 левого легкого 1.61 мм</a:t>
            </a:r>
            <a:endParaRPr/>
          </a:p>
        </p:txBody>
      </p:sp>
      <p:sp>
        <p:nvSpPr>
          <p:cNvPr id="407" name="Google Shape;407;p39"/>
          <p:cNvSpPr txBox="1"/>
          <p:nvPr/>
        </p:nvSpPr>
        <p:spPr>
          <a:xfrm>
            <a:off x="4846375" y="4195450"/>
            <a:ext cx="40752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3F3F3"/>
                </a:solidFill>
              </a:rPr>
              <a:t>участок консолидации в S5 левого легкого 1.61 мм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25" y="75938"/>
            <a:ext cx="4935025" cy="49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0"/>
          <p:cNvSpPr txBox="1"/>
          <p:nvPr/>
        </p:nvSpPr>
        <p:spPr>
          <a:xfrm>
            <a:off x="5688275" y="495250"/>
            <a:ext cx="2766300" cy="21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EFEFEF"/>
                </a:solidFill>
              </a:rPr>
              <a:t>Ретикулярные изменения в базальных отделах правого легкого с ТЭЛА сегментарных и субсегментарных ветвей соответствующих сегментов ЛА (ветвей нижнедолевой легочной артерии правого легкого)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latin typeface="Times New Roman"/>
                <a:ea typeface="Times New Roman"/>
                <a:cs typeface="Times New Roman"/>
                <a:sym typeface="Times New Roman"/>
              </a:rPr>
              <a:t>Программа комплексной реабилитации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41"/>
          <p:cNvSpPr txBox="1">
            <a:spLocks noGrp="1"/>
          </p:cNvSpPr>
          <p:nvPr>
            <p:ph type="body" idx="1"/>
          </p:nvPr>
        </p:nvSpPr>
        <p:spPr>
          <a:xfrm>
            <a:off x="1297500" y="15534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 1. Медицинская реабилитация в терапевтическом отделении.</a:t>
            </a:r>
            <a:endParaRPr sz="1700" b="1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 направлен на восстановление функционирования пациента.</a:t>
            </a:r>
            <a:endParaRPr sz="17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Основными задачами являются:</a:t>
            </a:r>
            <a:endParaRPr sz="17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Улучшить вентиляцию легких, газообмена и бронхиального клиренса</a:t>
            </a:r>
            <a:endParaRPr sz="1700"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>
            <a:spLocks noGrp="1"/>
          </p:cNvSpPr>
          <p:nvPr>
            <p:ph type="body" idx="1"/>
          </p:nvPr>
        </p:nvSpPr>
        <p:spPr>
          <a:xfrm>
            <a:off x="1117850" y="530625"/>
            <a:ext cx="7714500" cy="4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Продолжить нутритивную поддержку ( обеспечение адекватного питания с помощью ряда методов, отличных от обычного приема пищи. Включает в себя парентеральное питание, энтеральное питание и их комбинацию )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Повысить общую физическую выносливость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Скорректировать мышечную слабость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Повысить мобильность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Преодолеть стресс, беспокойство или депрессию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Скорректировать нарушение сна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3"/>
          <p:cNvSpPr txBox="1">
            <a:spLocks noGrp="1"/>
          </p:cNvSpPr>
          <p:nvPr>
            <p:ph type="body" idx="1"/>
          </p:nvPr>
        </p:nvSpPr>
        <p:spPr>
          <a:xfrm>
            <a:off x="1195675" y="558925"/>
            <a:ext cx="7636500" cy="4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 2. Медицинская реабилитация в условиях круглосуточного отделения медицинской реабилитации.</a:t>
            </a:r>
            <a:endParaRPr sz="1600" b="1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эффективного течения реабилитационного периода, в реабилитационный центр необходимо обратиться в первые два месяца, после болезни.</a:t>
            </a:r>
            <a:endParaRPr sz="1600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Пациента обследуют для назначения корректного плана реабилитационного лечения.</a:t>
            </a:r>
            <a:endParaRPr sz="1600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Программа медицинской реабилитации должна учитывать все меры индивидуальной профилактики тромбозов и тромбоэмболий, регресса клинической симптоматики пневмонии, проявлений нарушений функций сердца, головного мозга, почек. Дальнейшие методы лечения, определяет врач на основе результатов анализов и назначает дополнительные, при необходимости.</a:t>
            </a:r>
            <a:endParaRPr sz="1600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>
            <a:spLocks noGrp="1"/>
          </p:cNvSpPr>
          <p:nvPr>
            <p:ph type="body" idx="1"/>
          </p:nvPr>
        </p:nvSpPr>
        <p:spPr>
          <a:xfrm>
            <a:off x="1676775" y="523550"/>
            <a:ext cx="7155600" cy="4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Проводятся следующие анализы: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ЭхоКГ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ЭКГ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Спирография и бодиплетизмография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Пульсоксиметрия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Клинический анализ крови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Биохимический анализ крови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Общий анализ мочи</a:t>
            </a:r>
            <a:endParaRPr sz="17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body" idx="1"/>
          </p:nvPr>
        </p:nvSpPr>
        <p:spPr>
          <a:xfrm>
            <a:off x="976350" y="360825"/>
            <a:ext cx="8011500" cy="46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Этап 3. Медицинская реабилитация в условиях отделения медицинской реабилитации дневного стационара или амбулаторно-поликлинической медицинской организации</a:t>
            </a:r>
            <a:endParaRPr sz="13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Домашний стационар. Дыхательные гимнастика и физические упражнения. Реабилитационная программа физических тренировок назначается, опираясь на проведенное нагрузочное тестирование на втором этапе.</a:t>
            </a:r>
            <a:endParaRPr sz="15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отдельных случаях, врач может посещать пациента дома для проведения дополнительных исследований или проведения процедур и психологической поддержки.</a:t>
            </a:r>
            <a:endParaRPr sz="15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Повторный курс реабилитации следует проводить для пациентов, которые прошли курс реабилитации более 1 года назад. В случае, если у пациента резко снижаются физиологические функции или существуют дополнительные показания, необходимо перенести повторный курс реабилитации на более ранний период.</a:t>
            </a:r>
            <a:endParaRPr sz="1500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100" y="45950"/>
            <a:ext cx="6933901" cy="50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100" y="208925"/>
            <a:ext cx="6964900" cy="49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/>
        </p:nvSpPr>
        <p:spPr>
          <a:xfrm>
            <a:off x="5722100" y="4753350"/>
            <a:ext cx="3234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Из исследования Arbour et al.</a:t>
            </a:r>
            <a:endParaRPr sz="16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4402925" y="2251550"/>
            <a:ext cx="1081200" cy="1717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Легкое</a:t>
            </a:r>
            <a:endParaRPr sz="1700" b="1" i="0" u="none" strike="noStrike" cap="none">
              <a:solidFill>
                <a:srgbClr val="000000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течение </a:t>
            </a:r>
            <a:endParaRPr sz="1700" b="1" i="0" u="none" strike="noStrike" cap="none">
              <a:solidFill>
                <a:srgbClr val="000000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" sz="1700" b="1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COVID-19</a:t>
            </a:r>
            <a:endParaRPr sz="1700" b="1" i="0" u="none" strike="noStrike" cap="none">
              <a:solidFill>
                <a:srgbClr val="000000"/>
              </a:solidFill>
              <a:highlight>
                <a:srgbClr val="00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7431275" y="3160950"/>
            <a:ext cx="10086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7537325" y="2976119"/>
            <a:ext cx="1263300" cy="64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Легкое течение COVID-19</a:t>
            </a:r>
            <a:endParaRPr sz="1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2377200" y="356625"/>
            <a:ext cx="6766800" cy="3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Сравнение пациентов с тяжелой и легкой степенью тяжести COVID-19 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/>
          <p:nvPr/>
        </p:nvSpPr>
        <p:spPr>
          <a:xfrm>
            <a:off x="3343500" y="170231"/>
            <a:ext cx="2457000" cy="517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572325" y="984300"/>
            <a:ext cx="1608300" cy="6366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Прямой путь заражения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5345025" y="984291"/>
            <a:ext cx="1608300" cy="6366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Иммунное повреждение 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7282300" y="984300"/>
            <a:ext cx="1608300" cy="6366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АПФ 2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3180688" y="984291"/>
            <a:ext cx="1608300" cy="6366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Гипоксия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1491963" y="2053800"/>
            <a:ext cx="1254600" cy="5178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Нервы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24000" y="2053800"/>
            <a:ext cx="1254600" cy="5178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Кровь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5265975" y="2007563"/>
            <a:ext cx="1766400" cy="6105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Системный воспалительный ответ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3244750" y="2053800"/>
            <a:ext cx="1480200" cy="5178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Анаэробный метаболизм↑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0" y="3067631"/>
            <a:ext cx="1302600" cy="1487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Тромбообразование</a:t>
            </a:r>
            <a:endParaRPr sz="13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1"/>
          <p:cNvSpPr/>
          <p:nvPr/>
        </p:nvSpPr>
        <p:spPr>
          <a:xfrm>
            <a:off x="1489600" y="3067631"/>
            <a:ext cx="1691100" cy="1487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Аносмия и расстройства вкуса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1"/>
          <p:cNvSpPr/>
          <p:nvPr/>
        </p:nvSpPr>
        <p:spPr>
          <a:xfrm>
            <a:off x="3333550" y="3067631"/>
            <a:ext cx="1412700" cy="1831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Тошнота, помутнения сознания,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нарушения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языковой, слуховой и зрительных функций</a:t>
            </a:r>
            <a:r>
              <a:rPr lang="ru" sz="1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1"/>
          <p:cNvSpPr/>
          <p:nvPr/>
        </p:nvSpPr>
        <p:spPr>
          <a:xfrm>
            <a:off x="5265975" y="3067631"/>
            <a:ext cx="1766400" cy="1968600"/>
          </a:xfrm>
          <a:prstGeom prst="flowChartProcess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Фактор роста эндотелия сосудов ↑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Интерлейкины-6 и -8 </a:t>
            </a:r>
            <a:r>
              <a:rPr lang="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Тромбопоэтин ↑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С-реактивный белок ↑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Фибриноген ↑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Повреждение гематоэнцефалического барьера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/>
          <p:nvPr/>
        </p:nvSpPr>
        <p:spPr>
          <a:xfrm>
            <a:off x="7203250" y="3067631"/>
            <a:ext cx="1865100" cy="1650375"/>
          </a:xfrm>
          <a:prstGeom prst="flowChartProcess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Снижение содержания свободного АПФ2 → снижение расщепления ангиотензина 2 до ангиотензина 1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5" name="Google Shape;325;p31"/>
          <p:cNvCxnSpPr/>
          <p:nvPr/>
        </p:nvCxnSpPr>
        <p:spPr>
          <a:xfrm flipH="1">
            <a:off x="1489650" y="599456"/>
            <a:ext cx="2210700" cy="384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6" name="Google Shape;326;p31"/>
          <p:cNvCxnSpPr>
            <a:endCxn id="315" idx="0"/>
          </p:cNvCxnSpPr>
          <p:nvPr/>
        </p:nvCxnSpPr>
        <p:spPr>
          <a:xfrm flipH="1">
            <a:off x="3984838" y="688191"/>
            <a:ext cx="376500" cy="296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7" name="Google Shape;327;p31"/>
          <p:cNvCxnSpPr>
            <a:endCxn id="313" idx="0"/>
          </p:cNvCxnSpPr>
          <p:nvPr/>
        </p:nvCxnSpPr>
        <p:spPr>
          <a:xfrm>
            <a:off x="5091675" y="673491"/>
            <a:ext cx="1057500" cy="31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8" name="Google Shape;328;p31"/>
          <p:cNvCxnSpPr>
            <a:endCxn id="314" idx="0"/>
          </p:cNvCxnSpPr>
          <p:nvPr/>
        </p:nvCxnSpPr>
        <p:spPr>
          <a:xfrm>
            <a:off x="5654050" y="540300"/>
            <a:ext cx="2432400" cy="44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9" name="Google Shape;329;p31"/>
          <p:cNvCxnSpPr>
            <a:stCxn id="312" idx="2"/>
            <a:endCxn id="317" idx="0"/>
          </p:cNvCxnSpPr>
          <p:nvPr/>
        </p:nvCxnSpPr>
        <p:spPr>
          <a:xfrm flipH="1">
            <a:off x="651375" y="1620900"/>
            <a:ext cx="725100" cy="43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0" name="Google Shape;330;p31"/>
          <p:cNvCxnSpPr>
            <a:stCxn id="312" idx="2"/>
            <a:endCxn id="316" idx="0"/>
          </p:cNvCxnSpPr>
          <p:nvPr/>
        </p:nvCxnSpPr>
        <p:spPr>
          <a:xfrm>
            <a:off x="1376475" y="1620900"/>
            <a:ext cx="742800" cy="43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1" name="Google Shape;331;p31"/>
          <p:cNvCxnSpPr>
            <a:stCxn id="315" idx="2"/>
            <a:endCxn id="319" idx="0"/>
          </p:cNvCxnSpPr>
          <p:nvPr/>
        </p:nvCxnSpPr>
        <p:spPr>
          <a:xfrm>
            <a:off x="3984838" y="1620891"/>
            <a:ext cx="0" cy="43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2" name="Google Shape;332;p31"/>
          <p:cNvCxnSpPr>
            <a:stCxn id="313" idx="2"/>
            <a:endCxn id="318" idx="0"/>
          </p:cNvCxnSpPr>
          <p:nvPr/>
        </p:nvCxnSpPr>
        <p:spPr>
          <a:xfrm>
            <a:off x="6149175" y="1620891"/>
            <a:ext cx="0" cy="38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3" name="Google Shape;333;p31"/>
          <p:cNvCxnSpPr>
            <a:stCxn id="314" idx="2"/>
            <a:endCxn id="324" idx="0"/>
          </p:cNvCxnSpPr>
          <p:nvPr/>
        </p:nvCxnSpPr>
        <p:spPr>
          <a:xfrm>
            <a:off x="8086450" y="1620900"/>
            <a:ext cx="49500" cy="1446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4" name="Google Shape;334;p31"/>
          <p:cNvCxnSpPr>
            <a:stCxn id="317" idx="2"/>
            <a:endCxn id="320" idx="0"/>
          </p:cNvCxnSpPr>
          <p:nvPr/>
        </p:nvCxnSpPr>
        <p:spPr>
          <a:xfrm>
            <a:off x="651300" y="2571600"/>
            <a:ext cx="0" cy="49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5" name="Google Shape;335;p31"/>
          <p:cNvCxnSpPr>
            <a:stCxn id="316" idx="2"/>
            <a:endCxn id="321" idx="0"/>
          </p:cNvCxnSpPr>
          <p:nvPr/>
        </p:nvCxnSpPr>
        <p:spPr>
          <a:xfrm>
            <a:off x="2119263" y="2571600"/>
            <a:ext cx="216000" cy="49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6" name="Google Shape;336;p31"/>
          <p:cNvCxnSpPr>
            <a:stCxn id="319" idx="2"/>
            <a:endCxn id="322" idx="0"/>
          </p:cNvCxnSpPr>
          <p:nvPr/>
        </p:nvCxnSpPr>
        <p:spPr>
          <a:xfrm>
            <a:off x="3984850" y="2571600"/>
            <a:ext cx="55200" cy="49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7" name="Google Shape;337;p31"/>
          <p:cNvCxnSpPr>
            <a:stCxn id="318" idx="2"/>
            <a:endCxn id="323" idx="0"/>
          </p:cNvCxnSpPr>
          <p:nvPr/>
        </p:nvCxnSpPr>
        <p:spPr>
          <a:xfrm>
            <a:off x="6149175" y="2618063"/>
            <a:ext cx="0" cy="449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/>
          <p:nvPr/>
        </p:nvSpPr>
        <p:spPr>
          <a:xfrm>
            <a:off x="3343500" y="82650"/>
            <a:ext cx="2457000" cy="517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COVID-19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116625" y="823669"/>
            <a:ext cx="2081100" cy="7923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Гипоксия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417075" y="1886606"/>
            <a:ext cx="1480200" cy="5178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Анаэробный метаболизм↑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196339" y="2619431"/>
            <a:ext cx="1921675" cy="2293069"/>
          </a:xfrm>
          <a:prstGeom prst="flowChartProcess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ОНМК (транзиторная ишемическая атака; геморрагический инсульт)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хронической гипоксии: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Энцефалопатия 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3481654" y="1010703"/>
            <a:ext cx="2180700" cy="8361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Недостаточность венозного оттока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3531413" y="2518838"/>
            <a:ext cx="2081175" cy="2293069"/>
          </a:xfrm>
          <a:prstGeom prst="flowChartProcess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Повышение внутричерепного давления;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тромбоз венозных синусов головного мозга;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гидроцефалии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6829838" y="2537588"/>
            <a:ext cx="2081175" cy="2255569"/>
          </a:xfrm>
          <a:prstGeom prst="flowChartProcess">
            <a:avLst/>
          </a:prstGeom>
          <a:solidFill>
            <a:srgbClr val="CCCC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Менингит 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Энцефалит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Отек головного мозга</a:t>
            </a:r>
            <a:endParaRPr sz="14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7066275" y="845578"/>
            <a:ext cx="1608300" cy="6366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Снижение иммунитета </a:t>
            </a:r>
            <a:endParaRPr sz="1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7029675" y="1711839"/>
            <a:ext cx="1681500" cy="596100"/>
          </a:xfrm>
          <a:prstGeom prst="flowChartAlternateProcess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Повреждение гематоэнцефалического барьера</a:t>
            </a:r>
            <a:endParaRPr sz="13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2" name="Google Shape;352;p32"/>
          <p:cNvCxnSpPr>
            <a:stCxn id="343" idx="2"/>
            <a:endCxn id="344" idx="0"/>
          </p:cNvCxnSpPr>
          <p:nvPr/>
        </p:nvCxnSpPr>
        <p:spPr>
          <a:xfrm flipH="1">
            <a:off x="1157100" y="341550"/>
            <a:ext cx="2186400" cy="48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3" name="Google Shape;353;p32"/>
          <p:cNvCxnSpPr>
            <a:stCxn id="343" idx="4"/>
            <a:endCxn id="347" idx="0"/>
          </p:cNvCxnSpPr>
          <p:nvPr/>
        </p:nvCxnSpPr>
        <p:spPr>
          <a:xfrm>
            <a:off x="4572000" y="600450"/>
            <a:ext cx="0" cy="41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4" name="Google Shape;354;p32"/>
          <p:cNvCxnSpPr>
            <a:stCxn id="343" idx="6"/>
            <a:endCxn id="350" idx="0"/>
          </p:cNvCxnSpPr>
          <p:nvPr/>
        </p:nvCxnSpPr>
        <p:spPr>
          <a:xfrm>
            <a:off x="5800500" y="341550"/>
            <a:ext cx="2070000" cy="50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32"/>
          <p:cNvCxnSpPr>
            <a:stCxn id="344" idx="2"/>
            <a:endCxn id="345" idx="0"/>
          </p:cNvCxnSpPr>
          <p:nvPr/>
        </p:nvCxnSpPr>
        <p:spPr>
          <a:xfrm>
            <a:off x="1157175" y="1615969"/>
            <a:ext cx="0" cy="27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32"/>
          <p:cNvCxnSpPr>
            <a:stCxn id="345" idx="2"/>
            <a:endCxn id="346" idx="0"/>
          </p:cNvCxnSpPr>
          <p:nvPr/>
        </p:nvCxnSpPr>
        <p:spPr>
          <a:xfrm>
            <a:off x="1157175" y="2404406"/>
            <a:ext cx="0" cy="215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32"/>
          <p:cNvCxnSpPr>
            <a:stCxn id="347" idx="2"/>
            <a:endCxn id="348" idx="0"/>
          </p:cNvCxnSpPr>
          <p:nvPr/>
        </p:nvCxnSpPr>
        <p:spPr>
          <a:xfrm>
            <a:off x="4572004" y="1846803"/>
            <a:ext cx="0" cy="672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32"/>
          <p:cNvCxnSpPr>
            <a:stCxn id="350" idx="2"/>
            <a:endCxn id="351" idx="0"/>
          </p:cNvCxnSpPr>
          <p:nvPr/>
        </p:nvCxnSpPr>
        <p:spPr>
          <a:xfrm>
            <a:off x="7870425" y="1482178"/>
            <a:ext cx="0" cy="229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p32"/>
          <p:cNvCxnSpPr>
            <a:stCxn id="351" idx="2"/>
            <a:endCxn id="349" idx="0"/>
          </p:cNvCxnSpPr>
          <p:nvPr/>
        </p:nvCxnSpPr>
        <p:spPr>
          <a:xfrm>
            <a:off x="7870425" y="2307939"/>
            <a:ext cx="0" cy="22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340000" y="112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Иммунная система. Цитокиновый шторм</a:t>
            </a:r>
            <a:endParaRPr/>
          </a:p>
        </p:txBody>
      </p:sp>
      <p:pic>
        <p:nvPicPr>
          <p:cNvPr id="365" name="Google Shape;3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125" y="685200"/>
            <a:ext cx="4796575" cy="43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150" y="152400"/>
            <a:ext cx="486569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 txBox="1"/>
          <p:nvPr/>
        </p:nvSpPr>
        <p:spPr>
          <a:xfrm>
            <a:off x="3155425" y="70750"/>
            <a:ext cx="5822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Пациент B.  ишемический инсульт </a:t>
            </a:r>
            <a:endParaRPr sz="1600" b="1" u="sng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3155425" y="580150"/>
            <a:ext cx="4867500" cy="4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мужчины 58 лет была отмечена острая афазия  выраженная правосторонняя слабость. Этому предшествовала 2-дневная слабость и кашель. КТ исследование головного мозга подтвердил наличие проксимального тромба средней мозговой артерии и территориальный инсульт. Он был переведен в специализированную больницу из-за риска вазогенного отека, приводящего к инсульту в бассейне средней мозговой артерии.  КТ-ангиография также показала тромбоэмболию легочной артерии,  которая поддерживалась консервативно с использованием низкомолекулярного гепарина. Его состояние было критическим в сверхострый период с колебаниями уровня сознания и тахикардии, но стабилизировалось. Пациент был переведен в отделение реабилитации на 8 день.</a:t>
            </a:r>
            <a:r>
              <a:rPr lang="ru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14" y="874289"/>
            <a:ext cx="8721976" cy="33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Macintosh PowerPoint</Application>
  <PresentationFormat>Экран (16:9)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Montserrat</vt:lpstr>
      <vt:lpstr>Lato</vt:lpstr>
      <vt:lpstr>Century Gothic</vt:lpstr>
      <vt:lpstr>Times New Roman</vt:lpstr>
      <vt:lpstr>Focus</vt:lpstr>
      <vt:lpstr>Focus</vt:lpstr>
      <vt:lpstr>Неврологические аспекты COVID-19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Иммунная система. Цитокиновый шторм</vt:lpstr>
      <vt:lpstr>Презентация PowerPoint</vt:lpstr>
      <vt:lpstr>Презентация PowerPoint</vt:lpstr>
      <vt:lpstr>Презентация PowerPoint</vt:lpstr>
      <vt:lpstr>Показатели  D-димер до и после 7-ми дневной антикоагулянтной терапии  </vt:lpstr>
      <vt:lpstr>Презентация PowerPoint</vt:lpstr>
      <vt:lpstr>Презентация PowerPoint</vt:lpstr>
      <vt:lpstr>Презентация PowerPoint</vt:lpstr>
      <vt:lpstr>Программа комплексной реабилитации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Неврологические аспекты COVID-19</dc:title>
  <cp:lastModifiedBy>Игорь Луцкий</cp:lastModifiedBy>
  <cp:revision>1</cp:revision>
  <dcterms:modified xsi:type="dcterms:W3CDTF">2020-11-07T06:53:17Z</dcterms:modified>
</cp:coreProperties>
</file>