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78527E-AA96-49E6-8408-E26AEA1467E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217B25-0829-481D-9668-7241D5525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676456" cy="2376264"/>
          </a:xfrm>
        </p:spPr>
        <p:txBody>
          <a:bodyPr/>
          <a:lstStyle/>
          <a:p>
            <a:pPr algn="ctr"/>
            <a:r>
              <a:rPr lang="ru-RU" sz="6600" dirty="0"/>
              <a:t>Дефицит витамина Д </a:t>
            </a:r>
            <a:br>
              <a:rPr lang="ru-RU" sz="6600" dirty="0"/>
            </a:br>
            <a:r>
              <a:rPr lang="ru-RU" sz="6600" dirty="0"/>
              <a:t>у взрослых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7456" y="4869160"/>
            <a:ext cx="4896544" cy="1752600"/>
          </a:xfrm>
        </p:spPr>
        <p:txBody>
          <a:bodyPr/>
          <a:lstStyle/>
          <a:p>
            <a:r>
              <a:rPr lang="ru-RU" dirty="0"/>
              <a:t>Республиканский эндокринолог</a:t>
            </a:r>
          </a:p>
          <a:p>
            <a:r>
              <a:rPr lang="ru-RU" dirty="0" err="1"/>
              <a:t>Зав.отд</a:t>
            </a:r>
            <a:r>
              <a:rPr lang="ru-RU" dirty="0"/>
              <a:t>., </a:t>
            </a:r>
            <a:r>
              <a:rPr lang="ru-RU" dirty="0" err="1"/>
              <a:t>к.мед.н</a:t>
            </a:r>
            <a:r>
              <a:rPr lang="ru-RU" dirty="0"/>
              <a:t>. </a:t>
            </a:r>
            <a:r>
              <a:rPr lang="ru-RU" dirty="0" err="1"/>
              <a:t>Змарада</a:t>
            </a:r>
            <a:r>
              <a:rPr lang="ru-RU" dirty="0"/>
              <a:t> С.А.</a:t>
            </a:r>
          </a:p>
        </p:txBody>
      </p:sp>
    </p:spTree>
    <p:extLst>
      <p:ext uri="{BB962C8B-B14F-4D97-AF65-F5344CB8AC3E}">
        <p14:creationId xmlns:p14="http://schemas.microsoft.com/office/powerpoint/2010/main" xmlns="" val="35583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408712" cy="3600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Физикальное</a:t>
            </a:r>
            <a:r>
              <a:rPr lang="ru-RU" dirty="0"/>
              <a:t> обследование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8388424" cy="60932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Каких-либо особенных </a:t>
            </a:r>
            <a:r>
              <a:rPr lang="ru-RU" dirty="0" err="1"/>
              <a:t>физикальных</a:t>
            </a:r>
            <a:r>
              <a:rPr lang="ru-RU" dirty="0"/>
              <a:t> изменений при дефиците витамина D нет.</a:t>
            </a:r>
          </a:p>
          <a:p>
            <a:r>
              <a:rPr lang="ru-RU" dirty="0"/>
              <a:t>Могут наблюдаться деформации скелета, характерные для перенесенного рахита в детстве (башенный череп, дугообразно изогнутые длинные кости нижних конечностей, реберные «четки», деформация грудной клетки и др.). </a:t>
            </a:r>
          </a:p>
          <a:p>
            <a:r>
              <a:rPr lang="ru-RU" dirty="0"/>
              <a:t>При возникновении во взрослом возрасте возможно выявление деформаций грудной клетки, кифоза, деформаций нижних конечностей.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407706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276872"/>
            <a:ext cx="3138053" cy="208823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44876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Лабораторная диагностика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5481264" cy="59492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Скрининг на дефицит витамина D показан только пациентам, имеющим факторы риска его развития. </a:t>
            </a:r>
          </a:p>
          <a:p>
            <a:pPr>
              <a:lnSpc>
                <a:spcPct val="120000"/>
              </a:lnSpc>
            </a:pPr>
            <a:r>
              <a:rPr lang="ru-RU" dirty="0"/>
              <a:t>Рекомендовано проводить оценку статуса витамина D путем определения уровня общего D3 в сыворотке крови надежным методом.  </a:t>
            </a:r>
          </a:p>
          <a:p>
            <a:r>
              <a:rPr lang="ru-RU" dirty="0"/>
              <a:t>При определении концентрации витамина D в динамике рекомендуется использование одного и того же метода.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187996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0231"/>
            <a:ext cx="6120680" cy="66247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Определение витамина D3 после применения препаратов </a:t>
            </a:r>
            <a:r>
              <a:rPr lang="ru-RU" dirty="0" err="1"/>
              <a:t>нативного</a:t>
            </a:r>
            <a:r>
              <a:rPr lang="ru-RU" dirty="0"/>
              <a:t> витамина D в лечебных дозах рекомендуется проводить через как минимум три дня с момента последнего приема препарата. </a:t>
            </a:r>
          </a:p>
          <a:p>
            <a:r>
              <a:rPr lang="ru-RU" dirty="0"/>
              <a:t>Измерение уровня D2 в сыворотке крови для оценки статуса витамина D не рекомендуется, но применимо с одновременным определением D3 при некоторых заболеваниях, связанных с врожденными и приобретенными нарушениями метаболизма витамина D и фосфатов, </a:t>
            </a:r>
            <a:r>
              <a:rPr lang="ru-RU" dirty="0" err="1"/>
              <a:t>экстраренальной</a:t>
            </a:r>
            <a:r>
              <a:rPr lang="ru-RU" dirty="0"/>
              <a:t> активностью фермента 1α-</a:t>
            </a:r>
            <a:r>
              <a:rPr lang="ru-RU" dirty="0" err="1"/>
              <a:t>гидроксилазы</a:t>
            </a:r>
            <a:r>
              <a:rPr lang="ru-RU" dirty="0"/>
              <a:t> (например, при гранулематозных заболеваниях).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3"/>
          <a:stretch/>
        </p:blipFill>
        <p:spPr>
          <a:xfrm>
            <a:off x="6608321" y="1844824"/>
            <a:ext cx="252099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91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49503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890080" cy="3960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При лечении дефицита/недостаточности витамина D, предпочтением отдается форме D3 (холекальциферол), которая обладает сравнительно большей эффективностью в достижении и сохранении целевых значений витамина D в сыворотке крови.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2947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292" y="188640"/>
            <a:ext cx="6952932" cy="432048"/>
          </a:xfrm>
        </p:spPr>
        <p:txBody>
          <a:bodyPr>
            <a:noAutofit/>
          </a:bodyPr>
          <a:lstStyle/>
          <a:p>
            <a:r>
              <a:rPr lang="ru-RU" sz="3200" dirty="0" err="1"/>
              <a:t>Нативные</a:t>
            </a:r>
            <a:r>
              <a:rPr lang="ru-RU" sz="3200" dirty="0"/>
              <a:t> препараты витамина </a:t>
            </a:r>
            <a:r>
              <a:rPr lang="en-US" sz="3200" dirty="0"/>
              <a:t>D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6" t="10742" r="12043" b="27344"/>
          <a:stretch/>
        </p:blipFill>
        <p:spPr bwMode="auto">
          <a:xfrm>
            <a:off x="1727683" y="770207"/>
            <a:ext cx="6340865" cy="322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0" t="13653" r="11986" b="32103"/>
          <a:stretch/>
        </p:blipFill>
        <p:spPr bwMode="auto">
          <a:xfrm>
            <a:off x="1705869" y="3996618"/>
            <a:ext cx="6362679" cy="28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2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57" y="2564904"/>
            <a:ext cx="6711448" cy="2340843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Схемы лечения дефицита и недостаточности витамина D. </a:t>
            </a:r>
          </a:p>
        </p:txBody>
      </p:sp>
    </p:spTree>
    <p:extLst>
      <p:ext uri="{BB962C8B-B14F-4D97-AF65-F5344CB8AC3E}">
        <p14:creationId xmlns:p14="http://schemas.microsoft.com/office/powerpoint/2010/main" xmlns="" val="265906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8" t="22461" r="5564" b="16601"/>
          <a:stretch/>
        </p:blipFill>
        <p:spPr bwMode="auto">
          <a:xfrm>
            <a:off x="1428181" y="0"/>
            <a:ext cx="6977817" cy="31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6" t="14258" r="5564" b="15235"/>
          <a:stretch/>
        </p:blipFill>
        <p:spPr bwMode="auto">
          <a:xfrm>
            <a:off x="1406030" y="3139622"/>
            <a:ext cx="6999968" cy="368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502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Коррекция недостаточности витамина D у пациентов из групп риска костной патологии рекомендуется с использованием половинной суммарной насыщающей дозы холекальциферола равной 200 000 МЕ с дальнейшим переходом на поддерживающие дозы.</a:t>
            </a:r>
          </a:p>
          <a:p>
            <a:r>
              <a:rPr lang="ru-RU" dirty="0"/>
              <a:t>У пациентов с ожирением, синдромами мальабсорбции, а также принимающих препараты, нарушающие метаболизм витамина D, целесообразен прием высоких доз холекальциферола (6 000-10 000 МЕ/</a:t>
            </a:r>
            <a:r>
              <a:rPr lang="ru-RU" dirty="0" err="1"/>
              <a:t>сут</a:t>
            </a:r>
            <a:r>
              <a:rPr lang="ru-RU" dirty="0"/>
              <a:t>) в ежедневном режиме, что в 2-3 раза выше применяемых для лечения пациентов, не имеющих этих состояний.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92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0"/>
            <a:ext cx="8532440" cy="6858000"/>
          </a:xfrm>
        </p:spPr>
        <p:txBody>
          <a:bodyPr/>
          <a:lstStyle/>
          <a:p>
            <a:r>
              <a:rPr lang="ru-RU" dirty="0"/>
              <a:t>Всем лицам рекомендуется адекватное возрасту потребление кальция с пищей. При недостаточном потреблении кальция с продуктами питания необходимо применение добавок кальция для обеспечения суточной потребности в этом элементе.</a:t>
            </a:r>
          </a:p>
          <a:p>
            <a:r>
              <a:rPr lang="ru-RU" dirty="0"/>
              <a:t>Необходимо отметить, что при лечении таких заболеваний как остеопороз, </a:t>
            </a:r>
            <a:r>
              <a:rPr lang="ru-RU" dirty="0" err="1"/>
              <a:t>гипопаратиреоз</a:t>
            </a:r>
            <a:r>
              <a:rPr lang="ru-RU" dirty="0"/>
              <a:t> и др. потребность в кальции может быть выше рекомендуемой для конкретного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03229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5273884" cy="619268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b="1" dirty="0"/>
              <a:t>Витамин D</a:t>
            </a:r>
            <a:r>
              <a:rPr lang="ru-RU" dirty="0"/>
              <a:t> – жирорастворимый витамин, </a:t>
            </a:r>
            <a:r>
              <a:rPr lang="ru-RU" dirty="0" err="1"/>
              <a:t>секостероидного</a:t>
            </a:r>
            <a:r>
              <a:rPr lang="ru-RU" dirty="0"/>
              <a:t> строения, получаемый с пищей или синтезируемый в коже чело-века под воздействием УФ лучей, принимающий участие в регуляции кальций-фосфор-</a:t>
            </a:r>
            <a:r>
              <a:rPr lang="ru-RU" dirty="0" err="1"/>
              <a:t>ного</a:t>
            </a:r>
            <a:r>
              <a:rPr lang="ru-RU" dirty="0"/>
              <a:t> обмена, врожденного и приобретённого иммунитета, противоопухолевой защиты и многих других функциях организма.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83"/>
          <a:stretch/>
        </p:blipFill>
        <p:spPr>
          <a:xfrm>
            <a:off x="6317492" y="2276872"/>
            <a:ext cx="270732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83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96744" cy="576064"/>
          </a:xfrm>
        </p:spPr>
        <p:txBody>
          <a:bodyPr>
            <a:noAutofit/>
          </a:bodyPr>
          <a:lstStyle/>
          <a:p>
            <a:r>
              <a:rPr lang="ru-RU" sz="2800" dirty="0"/>
              <a:t>Возрастные нормы потребления кальция.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35" t="29688" r="15557" b="28906"/>
          <a:stretch/>
        </p:blipFill>
        <p:spPr bwMode="auto">
          <a:xfrm>
            <a:off x="1026840" y="1988840"/>
            <a:ext cx="8092186" cy="28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61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24" y="25121"/>
            <a:ext cx="9144000" cy="11381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Показания к назначению активных метаболитов витамина 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36" t="15625" r="11933" b="10938"/>
          <a:stretch/>
        </p:blipFill>
        <p:spPr bwMode="auto">
          <a:xfrm>
            <a:off x="0" y="1355156"/>
            <a:ext cx="9144000" cy="55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5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27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Активные метаболиты витамина D, зарегистрированные в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5754813" cy="505188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Альфакальцидол</a:t>
            </a:r>
            <a:r>
              <a:rPr lang="ru-RU" dirty="0"/>
              <a:t> капсулы 0,25 мкг, 0,5 мкг и 1 мкг </a:t>
            </a:r>
          </a:p>
          <a:p>
            <a:r>
              <a:rPr lang="ru-RU" dirty="0" err="1"/>
              <a:t>Альфакальцидол</a:t>
            </a:r>
            <a:r>
              <a:rPr lang="ru-RU" dirty="0"/>
              <a:t> капсулы 0,25 мкг </a:t>
            </a:r>
          </a:p>
          <a:p>
            <a:r>
              <a:rPr lang="ru-RU" dirty="0" err="1"/>
              <a:t>Альфакальцидол</a:t>
            </a:r>
            <a:r>
              <a:rPr lang="ru-RU" dirty="0"/>
              <a:t> таблетки 0,25 мкг, 0,5 мкг и 1 мкг </a:t>
            </a:r>
          </a:p>
          <a:p>
            <a:r>
              <a:rPr lang="ru-RU" dirty="0" err="1"/>
              <a:t>Альфакальцидол</a:t>
            </a:r>
            <a:r>
              <a:rPr lang="ru-RU" dirty="0"/>
              <a:t> раствор для приема внутрь в масле 9 мкг/1 мл во флаконе-капельнице по 5 мл или 10 мл </a:t>
            </a:r>
          </a:p>
          <a:p>
            <a:r>
              <a:rPr lang="ru-RU" dirty="0" err="1"/>
              <a:t>Альфакальцидол</a:t>
            </a:r>
            <a:r>
              <a:rPr lang="ru-RU" dirty="0"/>
              <a:t> капсулы 0,25 мкг, 0,5 мкг и 1 мкг; раствор для в/в введения 2 мкг/1 мл в ампулах по 0,5 и 1 мл </a:t>
            </a:r>
          </a:p>
          <a:p>
            <a:r>
              <a:rPr lang="ru-RU" dirty="0" err="1"/>
              <a:t>Кальцитриол</a:t>
            </a:r>
            <a:r>
              <a:rPr lang="ru-RU" dirty="0"/>
              <a:t> капсулы 0,25 мкг и 0,5 мкг </a:t>
            </a:r>
          </a:p>
          <a:p>
            <a:r>
              <a:rPr lang="ru-RU" dirty="0" err="1"/>
              <a:t>Кальцитриол</a:t>
            </a:r>
            <a:r>
              <a:rPr lang="ru-RU" dirty="0"/>
              <a:t> капсулы 0,25 мкг и 0,5 мкг </a:t>
            </a:r>
          </a:p>
          <a:p>
            <a:r>
              <a:rPr lang="ru-RU" dirty="0" err="1"/>
              <a:t>Парикальцитол</a:t>
            </a:r>
            <a:r>
              <a:rPr lang="ru-RU" dirty="0"/>
              <a:t> капсулы 1 мкг и 2 мкг; раствор для в/в введения 5 мкг/1мл в ампулах по1 мл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196752"/>
            <a:ext cx="2505209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381" y="3068960"/>
            <a:ext cx="23526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15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178112" cy="633670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Для контроля эффективности назначаемых доз активных метаболитов витамина D и их аналогов необходимо использовать концентрацию общего и/или ионизированного кальция, </a:t>
            </a:r>
            <a:r>
              <a:rPr lang="ru-RU" sz="3800" dirty="0" err="1"/>
              <a:t>паратгормона</a:t>
            </a:r>
            <a:r>
              <a:rPr lang="ru-RU" sz="3800" dirty="0"/>
              <a:t> в крови.</a:t>
            </a:r>
          </a:p>
          <a:p>
            <a:r>
              <a:rPr lang="ru-RU" sz="3800" dirty="0"/>
              <a:t>Средняя терапевтическая доза </a:t>
            </a:r>
            <a:r>
              <a:rPr lang="ru-RU" sz="3800" dirty="0" err="1"/>
              <a:t>альфакальцидола</a:t>
            </a:r>
            <a:r>
              <a:rPr lang="ru-RU" sz="3800" dirty="0"/>
              <a:t> у пациентов с нормальными показателями фосфорно-кальциевого обмена составляет 0,5-1 мкг, препарат может быть назначен однократно, </a:t>
            </a:r>
            <a:r>
              <a:rPr lang="ru-RU" sz="3800" dirty="0" err="1"/>
              <a:t>кальцитриол</a:t>
            </a:r>
            <a:r>
              <a:rPr lang="ru-RU" sz="3800" dirty="0"/>
              <a:t> рекомендуют принимать несколько раз в сутки.</a:t>
            </a:r>
          </a:p>
          <a:p>
            <a:r>
              <a:rPr lang="ru-RU" sz="3800" dirty="0"/>
              <a:t>На фоне приема активных метаболитов витамина D и их аналогов необходимо контролировать содержание кальция в сыворотке крови и моче, а также проводить коррекцию дозы препарата в случае </a:t>
            </a:r>
            <a:r>
              <a:rPr lang="ru-RU" sz="3800" dirty="0" err="1"/>
              <a:t>гиперкальциемии</a:t>
            </a:r>
            <a:r>
              <a:rPr lang="ru-RU" sz="3800" dirty="0"/>
              <a:t>/</a:t>
            </a:r>
            <a:r>
              <a:rPr lang="ru-RU" sz="3800" dirty="0" err="1"/>
              <a:t>гиперкальциурии</a:t>
            </a:r>
            <a:r>
              <a:rPr lang="ru-RU" sz="3800" dirty="0"/>
              <a:t>.</a:t>
            </a:r>
          </a:p>
          <a:p>
            <a:r>
              <a:rPr lang="ru-RU" sz="3800" dirty="0"/>
              <a:t>При необходимости назначать препараты кальция в сочетании с </a:t>
            </a:r>
            <a:r>
              <a:rPr lang="ru-RU" sz="3800" dirty="0" err="1"/>
              <a:t>альфакальцидолом</a:t>
            </a:r>
            <a:r>
              <a:rPr lang="ru-RU" sz="3800" dirty="0"/>
              <a:t> и аналогичными препаратами, обосновано выбирать более низкое содержание витамина D в комбинированных препаратах, не превышающее суточные профилактические дозы, или </a:t>
            </a:r>
          </a:p>
          <a:p>
            <a:r>
              <a:rPr lang="ru-RU" sz="3800" dirty="0"/>
              <a:t>более 800-1000 МЕ в сутки.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26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42875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632848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Рекомендуемыми препаратами для профилактики дефицита витамина D являются </a:t>
            </a:r>
            <a:r>
              <a:rPr lang="ru-RU" dirty="0" err="1"/>
              <a:t>колекальциферол</a:t>
            </a:r>
            <a:r>
              <a:rPr lang="ru-RU" dirty="0"/>
              <a:t> (D3) и </a:t>
            </a:r>
            <a:r>
              <a:rPr lang="ru-RU" dirty="0" err="1"/>
              <a:t>эргокальциферол</a:t>
            </a:r>
            <a:r>
              <a:rPr lang="ru-RU" dirty="0"/>
              <a:t> (D2).</a:t>
            </a:r>
          </a:p>
          <a:p>
            <a:endParaRPr lang="ru-RU" dirty="0"/>
          </a:p>
          <a:p>
            <a:r>
              <a:rPr lang="ru-RU" dirty="0"/>
              <a:t>Лицам в возрасте 18-50 лет для профилактики дефицита витамина D рекомендуется получать не менее 600-800 МЕ витамина D в сутки.</a:t>
            </a:r>
          </a:p>
          <a:p>
            <a:endParaRPr lang="ru-RU" dirty="0"/>
          </a:p>
          <a:p>
            <a:r>
              <a:rPr lang="ru-RU" dirty="0"/>
              <a:t>Лицам старше 50 лет для профилактики дефицита витамина D рекомендуется получать не менее 800-1000 МЕ витамина D в сутки.</a:t>
            </a:r>
          </a:p>
          <a:p>
            <a:endParaRPr lang="ru-RU" dirty="0"/>
          </a:p>
          <a:p>
            <a:r>
              <a:rPr lang="ru-RU" dirty="0"/>
              <a:t>Беременным и кормящим женщинам для профилактики дефицита витамина D рекомендуется получать не менее 800-1200 МЕ витамина D в сутки.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745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704856" cy="5472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При заболеваниях/состояниях, сопровождающихся нарушением всасывания/метаболизма витамина D, рекомендуется прием витамина D в дозах в 2-3 раза превышающих суточную потребность возрастной группы.</a:t>
            </a:r>
          </a:p>
          <a:p>
            <a:endParaRPr lang="ru-RU" dirty="0"/>
          </a:p>
          <a:p>
            <a:r>
              <a:rPr lang="ru-RU" dirty="0"/>
              <a:t>Без медицинского наблюдения и контроля витамина D в крови не рекомендуется назначение доз витамина D более 10 000 МЕ в сутки на длительный период (&gt; 6 месяцев).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954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64704"/>
            <a:ext cx="6400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 наступающим новым годом!!!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44824"/>
            <a:ext cx="38195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3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0"/>
            <a:ext cx="713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88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 Источники витамина D в пище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920880" cy="565242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Дикий лосось  - 600-1000 МЕ на 100 г </a:t>
            </a:r>
          </a:p>
          <a:p>
            <a:r>
              <a:rPr lang="ru-RU" dirty="0"/>
              <a:t>Лосось, выращенный на ферме -  100-250 МЕ на 100 г </a:t>
            </a:r>
          </a:p>
          <a:p>
            <a:r>
              <a:rPr lang="ru-RU" dirty="0"/>
              <a:t>Сельдь - 294-1676 МЕ на 100 г </a:t>
            </a:r>
          </a:p>
          <a:p>
            <a:r>
              <a:rPr lang="ru-RU" dirty="0"/>
              <a:t>Сом  - 500 МЕ на 100 г </a:t>
            </a:r>
          </a:p>
          <a:p>
            <a:r>
              <a:rPr lang="ru-RU" dirty="0"/>
              <a:t>Консервированные сардины  - 300-600 МЕ на 100 г </a:t>
            </a:r>
          </a:p>
          <a:p>
            <a:r>
              <a:rPr lang="ru-RU" dirty="0"/>
              <a:t>Консервированная макрель  - 250 МЕ на 100 г </a:t>
            </a:r>
          </a:p>
          <a:p>
            <a:r>
              <a:rPr lang="ru-RU" dirty="0"/>
              <a:t>Консервированный тунец  - 236 МЕ на 100 г </a:t>
            </a:r>
          </a:p>
          <a:p>
            <a:r>
              <a:rPr lang="ru-RU" dirty="0"/>
              <a:t>Рыбий жир - 400-1000 МЕ на 1 ст. ложку </a:t>
            </a:r>
          </a:p>
          <a:p>
            <a:r>
              <a:rPr lang="ru-RU" dirty="0"/>
              <a:t>Грибы, облученные УФ  - 446 МЕ на 100 г </a:t>
            </a:r>
          </a:p>
          <a:p>
            <a:r>
              <a:rPr lang="ru-RU" dirty="0"/>
              <a:t>Грибы, не облученные УФ  - 10-100 МЕ на 100 г </a:t>
            </a:r>
          </a:p>
          <a:p>
            <a:r>
              <a:rPr lang="ru-RU" dirty="0"/>
              <a:t>Сливочное масло  52 МЕ на 100 г </a:t>
            </a:r>
          </a:p>
          <a:p>
            <a:r>
              <a:rPr lang="ru-RU" dirty="0"/>
              <a:t>Молоко  2 МЕ на 100 г </a:t>
            </a:r>
          </a:p>
          <a:p>
            <a:r>
              <a:rPr lang="ru-RU" dirty="0"/>
              <a:t>Молоко, обогащенное витамином D  80-100 МЕ на стакан </a:t>
            </a:r>
          </a:p>
          <a:p>
            <a:r>
              <a:rPr lang="ru-RU" dirty="0"/>
              <a:t>Сметана  50 МЕ на 100 г </a:t>
            </a:r>
          </a:p>
          <a:p>
            <a:r>
              <a:rPr lang="ru-RU" dirty="0"/>
              <a:t>Яичный желток  20 МЕ в 1 </a:t>
            </a:r>
            <a:r>
              <a:rPr lang="ru-RU" dirty="0" err="1"/>
              <a:t>шт</a:t>
            </a:r>
            <a:r>
              <a:rPr lang="ru-RU" dirty="0"/>
              <a:t> </a:t>
            </a:r>
          </a:p>
          <a:p>
            <a:r>
              <a:rPr lang="ru-RU" dirty="0"/>
              <a:t>Сыр  44 МЕ на 100 г </a:t>
            </a:r>
          </a:p>
          <a:p>
            <a:r>
              <a:rPr lang="ru-RU" dirty="0"/>
              <a:t>Говяжья печень  45-15 МЕ на 100 г </a:t>
            </a:r>
          </a:p>
        </p:txBody>
      </p:sp>
    </p:spTree>
    <p:extLst>
      <p:ext uri="{BB962C8B-B14F-4D97-AF65-F5344CB8AC3E}">
        <p14:creationId xmlns:p14="http://schemas.microsoft.com/office/powerpoint/2010/main" xmlns="" val="283792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Группы лиц с высоким риском тяжелого дефицита витамина D, которым показан биохимический скрининг.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1833594"/>
              </p:ext>
            </p:extLst>
          </p:nvPr>
        </p:nvGraphicFramePr>
        <p:xfrm>
          <a:off x="0" y="1196752"/>
          <a:ext cx="9144000" cy="55478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404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Заболевания костей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Рахит </a:t>
                      </a:r>
                    </a:p>
                    <a:p>
                      <a:r>
                        <a:rPr lang="ru-RU" b="0" dirty="0"/>
                        <a:t>Остеомаляция </a:t>
                      </a:r>
                    </a:p>
                    <a:p>
                      <a:r>
                        <a:rPr lang="ru-RU" b="0" dirty="0"/>
                        <a:t>Остеопороз </a:t>
                      </a:r>
                    </a:p>
                    <a:p>
                      <a:r>
                        <a:rPr lang="ru-RU" b="0" dirty="0" err="1"/>
                        <a:t>Гиперпаратиреоз</a:t>
                      </a:r>
                      <a:r>
                        <a:rPr lang="ru-RU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55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Пожилые лица (&gt;60 лет)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Падение в анамнезе </a:t>
                      </a:r>
                    </a:p>
                    <a:p>
                      <a:r>
                        <a:rPr lang="ru-RU" dirty="0"/>
                        <a:t>Низкоэнергетический перелом в анамнезе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707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Ожирение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Взрослые с ИМТ 30 кг/м2</a:t>
                      </a:r>
                    </a:p>
                    <a:p>
                      <a:r>
                        <a:rPr lang="ru-RU" dirty="0"/>
                        <a:t> и более </a:t>
                      </a:r>
                    </a:p>
                    <a:p>
                      <a:r>
                        <a:rPr lang="ru-RU" dirty="0"/>
                        <a:t>Пациенты после </a:t>
                      </a:r>
                      <a:r>
                        <a:rPr lang="ru-RU" dirty="0" err="1"/>
                        <a:t>бариатрических</a:t>
                      </a:r>
                      <a:r>
                        <a:rPr lang="ru-RU" dirty="0"/>
                        <a:t> операций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7533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Беременные и кормящие женщины, </a:t>
                      </a:r>
                    </a:p>
                    <a:p>
                      <a:pPr algn="ctr"/>
                      <a:r>
                        <a:rPr lang="ru-RU" b="1" dirty="0"/>
                        <a:t>имеющие факторы риска или не </a:t>
                      </a:r>
                    </a:p>
                    <a:p>
                      <a:pPr algn="ctr"/>
                      <a:r>
                        <a:rPr lang="ru-RU" b="1" dirty="0"/>
                        <a:t>желающие принимать </a:t>
                      </a:r>
                    </a:p>
                    <a:p>
                      <a:pPr algn="ctr"/>
                      <a:r>
                        <a:rPr lang="ru-RU" b="1" dirty="0"/>
                        <a:t>профилактически препараты </a:t>
                      </a:r>
                    </a:p>
                    <a:p>
                      <a:pPr algn="ctr"/>
                      <a:r>
                        <a:rPr lang="ru-RU" b="1" dirty="0"/>
                        <a:t>витамина 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Беременные женщины с темной кожей, </a:t>
                      </a:r>
                    </a:p>
                    <a:p>
                      <a:r>
                        <a:rPr lang="ru-RU" dirty="0"/>
                        <a:t>ожирением, </a:t>
                      </a:r>
                      <a:r>
                        <a:rPr lang="ru-RU" dirty="0" err="1"/>
                        <a:t>гестационным</a:t>
                      </a:r>
                      <a:r>
                        <a:rPr lang="ru-RU" dirty="0"/>
                        <a:t> сахарным диабетом, минимальным нахождением на солнце, беременные женщины, не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получающие добавки 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витамина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932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Дети и взрослые с темным оттенком </a:t>
                      </a:r>
                    </a:p>
                    <a:p>
                      <a:pPr algn="ctr"/>
                      <a:r>
                        <a:rPr lang="ru-RU" b="1" dirty="0"/>
                        <a:t>кожи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Жители или выходцы из Азии, Индии, Африки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877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868978"/>
              </p:ext>
            </p:extLst>
          </p:nvPr>
        </p:nvGraphicFramePr>
        <p:xfrm>
          <a:off x="250567" y="476672"/>
          <a:ext cx="8928992" cy="58738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Хроническая болезнь почек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СКФ &lt;60 мл/мин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Печеночная недостаточность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стадии </a:t>
                      </a:r>
                      <a:r>
                        <a:rPr lang="en-US" dirty="0"/>
                        <a:t>II-IV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545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Синдромы мальабсорбции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Воспалительные заболевания кишечника </a:t>
                      </a:r>
                    </a:p>
                    <a:p>
                      <a:r>
                        <a:rPr lang="ru-RU" dirty="0"/>
                        <a:t>(болезнь Крона, неспецифический язвенный </a:t>
                      </a:r>
                    </a:p>
                    <a:p>
                      <a:r>
                        <a:rPr lang="ru-RU" dirty="0"/>
                        <a:t>колит, </a:t>
                      </a:r>
                      <a:r>
                        <a:rPr lang="ru-RU" dirty="0" err="1"/>
                        <a:t>целиакия</a:t>
                      </a:r>
                      <a:r>
                        <a:rPr lang="ru-RU" dirty="0"/>
                        <a:t>) </a:t>
                      </a:r>
                    </a:p>
                    <a:p>
                      <a:r>
                        <a:rPr lang="ru-RU" dirty="0" err="1"/>
                        <a:t>Бариатрические</a:t>
                      </a:r>
                      <a:r>
                        <a:rPr lang="ru-RU" dirty="0"/>
                        <a:t> операции </a:t>
                      </a:r>
                    </a:p>
                    <a:p>
                      <a:r>
                        <a:rPr lang="ru-RU" dirty="0"/>
                        <a:t>Радиационный энтерит </a:t>
                      </a:r>
                    </a:p>
                    <a:p>
                      <a:r>
                        <a:rPr lang="ru-RU" dirty="0" err="1"/>
                        <a:t>Муковисцидоз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545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Гранулематозные заболевания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Саркоидоз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Туберкулез </a:t>
                      </a:r>
                    </a:p>
                    <a:p>
                      <a:r>
                        <a:rPr lang="ru-RU" dirty="0" err="1"/>
                        <a:t>Гистоплазмоз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 err="1"/>
                        <a:t>Бериллиоз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 err="1"/>
                        <a:t>Коккцидиомикоз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5454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Прием лекарственных препаратов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Глюкокортикоиды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Антиретровирусные препараты </a:t>
                      </a:r>
                    </a:p>
                    <a:p>
                      <a:r>
                        <a:rPr lang="ru-RU" dirty="0"/>
                        <a:t>Противогрибковые препараты </a:t>
                      </a:r>
                    </a:p>
                    <a:p>
                      <a:r>
                        <a:rPr lang="ru-RU" dirty="0" err="1"/>
                        <a:t>Холестирамин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Противоэпилептические препараты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304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205" y="260648"/>
            <a:ext cx="7962088" cy="652616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уровней 25(ОН)</a:t>
            </a:r>
            <a:r>
              <a:rPr lang="en-US" dirty="0"/>
              <a:t>D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8" t="30274" r="23353" b="13867"/>
          <a:stretch/>
        </p:blipFill>
        <p:spPr bwMode="auto">
          <a:xfrm>
            <a:off x="971600" y="1268760"/>
            <a:ext cx="810329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879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4615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 Жалобы и анамнез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8" y="764704"/>
            <a:ext cx="8172401" cy="6093296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Остеопороз</a:t>
            </a:r>
          </a:p>
          <a:p>
            <a:r>
              <a:rPr lang="ru-RU" sz="2000" dirty="0"/>
              <a:t>Изолированные или </a:t>
            </a:r>
            <a:r>
              <a:rPr lang="ru-RU" sz="2000" dirty="0" err="1"/>
              <a:t>генерализованные</a:t>
            </a:r>
            <a:r>
              <a:rPr lang="ru-RU" sz="2000" dirty="0"/>
              <a:t> боли</a:t>
            </a:r>
          </a:p>
          <a:p>
            <a:r>
              <a:rPr lang="ru-RU" sz="2000" dirty="0"/>
              <a:t>Неприятные ощущения в костях и мышцах. </a:t>
            </a:r>
          </a:p>
          <a:p>
            <a:r>
              <a:rPr lang="ru-RU" sz="2000" dirty="0"/>
              <a:t> Миопатия: мышечная слабость (особенно в проксимальных группах мышц) трудности при ходьбе, поддержании равновесия, склонность к падениям, что закономерно увеличивает риск переломов.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99" y="1556792"/>
            <a:ext cx="237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Дефицит витамина Д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348916" y="1680879"/>
            <a:ext cx="25202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96858" y="1543837"/>
            <a:ext cx="0" cy="349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6878" y="15676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ПГТ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46736" y="1680879"/>
            <a:ext cx="25202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32040" y="1567668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Вторичный </a:t>
            </a:r>
            <a:r>
              <a:rPr lang="ru-RU" b="1" dirty="0" err="1"/>
              <a:t>гиперпаратиреоз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007042" y="1893541"/>
            <a:ext cx="167354" cy="29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62979" y="2276872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Повышение активности</a:t>
            </a:r>
          </a:p>
          <a:p>
            <a:pPr algn="ctr"/>
            <a:r>
              <a:rPr lang="ru-RU" b="1" dirty="0"/>
              <a:t>остеокластов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652120" y="2478879"/>
            <a:ext cx="25202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34503" y="2216292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Минеральной плотности </a:t>
            </a:r>
          </a:p>
          <a:p>
            <a:pPr algn="ctr"/>
            <a:r>
              <a:rPr lang="ru-RU" b="1" dirty="0"/>
              <a:t>костей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156176" y="2397184"/>
            <a:ext cx="0" cy="383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трелка вниз 17"/>
          <p:cNvSpPr/>
          <p:nvPr/>
        </p:nvSpPr>
        <p:spPr>
          <a:xfrm>
            <a:off x="6804248" y="1939826"/>
            <a:ext cx="167354" cy="29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56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2574</TotalTime>
  <Words>1145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Дефицит витамина Д  у взрослых</vt:lpstr>
      <vt:lpstr>Слайд 2</vt:lpstr>
      <vt:lpstr>Слайд 3</vt:lpstr>
      <vt:lpstr> Источники витамина D в пище </vt:lpstr>
      <vt:lpstr>Группы лиц с высоким риском тяжелого дефицита витамина D, которым показан биохимический скрининг. </vt:lpstr>
      <vt:lpstr>Слайд 6</vt:lpstr>
      <vt:lpstr>Классификация уровней 25(ОН)D</vt:lpstr>
      <vt:lpstr>Диагностика</vt:lpstr>
      <vt:lpstr> Жалобы и анамнез </vt:lpstr>
      <vt:lpstr>Физикальное обследование </vt:lpstr>
      <vt:lpstr>Лабораторная диагностика </vt:lpstr>
      <vt:lpstr>Слайд 12</vt:lpstr>
      <vt:lpstr>лечение</vt:lpstr>
      <vt:lpstr>Слайд 14</vt:lpstr>
      <vt:lpstr>Нативные препараты витамина D</vt:lpstr>
      <vt:lpstr>Схемы лечения дефицита и недостаточности витамина D. </vt:lpstr>
      <vt:lpstr>Слайд 17</vt:lpstr>
      <vt:lpstr>Слайд 18</vt:lpstr>
      <vt:lpstr>Слайд 19</vt:lpstr>
      <vt:lpstr>Возрастные нормы потребления кальция.</vt:lpstr>
      <vt:lpstr>Показания к назначению активных метаболитов витамина D.</vt:lpstr>
      <vt:lpstr>Активные метаболиты витамина D, зарегистрированные в РФ</vt:lpstr>
      <vt:lpstr>Слайд 23</vt:lpstr>
      <vt:lpstr>профилактика</vt:lpstr>
      <vt:lpstr>Слайд 25</vt:lpstr>
      <vt:lpstr>Слайд 26</vt:lpstr>
      <vt:lpstr>С наступающим новым годом!!!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Дефицит витамина Д  у взрослых</dc:title>
  <dc:creator>Katerina</dc:creator>
  <cp:lastModifiedBy>НИИ-МПС</cp:lastModifiedBy>
  <cp:revision>23</cp:revision>
  <cp:lastPrinted>2020-05-21T08:53:03Z</cp:lastPrinted>
  <dcterms:created xsi:type="dcterms:W3CDTF">2019-12-04T07:08:00Z</dcterms:created>
  <dcterms:modified xsi:type="dcterms:W3CDTF">2020-11-10T08:15:20Z</dcterms:modified>
</cp:coreProperties>
</file>