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63" r:id="rId9"/>
    <p:sldId id="264" r:id="rId10"/>
    <p:sldId id="267" r:id="rId11"/>
    <p:sldId id="268" r:id="rId12"/>
    <p:sldId id="269" r:id="rId13"/>
    <p:sldId id="271" r:id="rId14"/>
    <p:sldId id="290" r:id="rId15"/>
    <p:sldId id="291" r:id="rId16"/>
    <p:sldId id="292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5" r:id="rId25"/>
    <p:sldId id="283" r:id="rId26"/>
    <p:sldId id="284" r:id="rId27"/>
    <p:sldId id="286" r:id="rId28"/>
    <p:sldId id="288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93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13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74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137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664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018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567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676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15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5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90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74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6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18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65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96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39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ECF9984-3678-B74D-AD17-D96C12BA6C86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131AAB8-9DAE-4647-A8C3-6756E3A60F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00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6AD45-8E1C-DA40-A288-E9BC9CC79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1369172"/>
            <a:ext cx="10972800" cy="3838918"/>
          </a:xfrm>
        </p:spPr>
        <p:txBody>
          <a:bodyPr anchor="t"/>
          <a:lstStyle/>
          <a:p>
            <a:pPr algn="ctr"/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ХОЛЕСТАТИЧЕСКИЙ ГЕПАТОЗ БЕРЕМЕННЫХ И </a:t>
            </a:r>
            <a:br>
              <a:rPr lang="en-US" sz="28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ОСТРАЯ ЖИРОВАЯ ДИСТРОФИЯ ПЕЧЕНИ  В </a:t>
            </a:r>
            <a:br>
              <a:rPr lang="ru-RU" sz="28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ПРАКТИКЕ ВРАЧА ГАСТРОЭНТЕРОЛОГА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CB6611-8FC2-3042-AF90-34CF249AD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10214887" cy="1214346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Внештатный республиканский специалист МЗ ДНР по гастроэнтерологии,</a:t>
            </a:r>
          </a:p>
          <a:p>
            <a:pPr algn="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заведующий гастроэнтерологическим диспансерным отделением</a:t>
            </a:r>
          </a:p>
          <a:p>
            <a:pPr algn="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«Донецкого клинического территориального медицинского объединения МЗ ДНР» </a:t>
            </a:r>
          </a:p>
          <a:p>
            <a:pPr algn="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Никулин И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161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FA4DF-8D71-5C42-B27C-A5FAA41F1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006" y="553453"/>
            <a:ext cx="10250983" cy="1564105"/>
          </a:xfrm>
        </p:spPr>
        <p:txBody>
          <a:bodyPr/>
          <a:lstStyle/>
          <a:p>
            <a:pPr algn="ctr"/>
            <a:r>
              <a:rPr lang="ru-RU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ШКАЛА ОЦЕНКИ СТЕПЕНИ ТЯЖЕСТИ ХОЛЕСТАТИЧЕСКОГО ГЕПАТОЗА БЕРЕМЕННЫХ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CE2891-8894-0544-8378-1059A4506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2400300"/>
            <a:ext cx="9144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90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30AA60-08C2-5C42-A9EC-2DB303871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АНАМНЕЗ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6232C6-9C2D-BA46-AEA7-4BE556A20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2603499"/>
            <a:ext cx="11262895" cy="3701047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беременных с ХГБ в 2,5 раза чаще, чем у здоровых беременных, отмечено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невынашивание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беременности.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каждой третьей беременной с ХГБ в анамнезе были преждевременные роды или самопроизвольное прерывание беременности в </a:t>
            </a:r>
            <a:r>
              <a:rPr lang="e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триместре.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беременных с ХГБ, по сравнению со здоровыми беременными, в 2 раза чаще отмечают аллергические реакции в анамнезе, в основном, на антибактериальные препараты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макролиды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антибиотики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эритромицинового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ряда).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экстрагенитальной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патологии у беременных с ХГБ наиболее часто обнаруживают заболевания ЖКТ и эндокринной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1779548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54F68-4DBD-F646-BB44-6040C5CD4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8954" y="952502"/>
            <a:ext cx="8825659" cy="706964"/>
          </a:xfrm>
        </p:spPr>
        <p:txBody>
          <a:bodyPr/>
          <a:lstStyle/>
          <a:p>
            <a:pPr algn="ctr"/>
            <a:r>
              <a:rPr lang="ru-RU" sz="40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ФИЗИКАЛЬНОЕ ИССЛЕДОВАНИЕ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551700-BFBA-A843-9B18-39F76FC5F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2603499"/>
            <a:ext cx="11201400" cy="35687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осмотре кожных покровов нередко обнаруживают расчёсы и ссадины, вызванные зудом.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Желтушное окрашивание склер, видимых слизистых, кожи отмечают при повышении содержания билирубина более 30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ммоль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/л.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ХГБ не характерно увеличение размеров печени, болезненность или изменение консистенции данного органа.</a:t>
            </a:r>
          </a:p>
        </p:txBody>
      </p:sp>
    </p:spTree>
    <p:extLst>
      <p:ext uri="{BB962C8B-B14F-4D97-AF65-F5344CB8AC3E}">
        <p14:creationId xmlns:p14="http://schemas.microsoft.com/office/powerpoint/2010/main" val="833054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6DD479-38A8-E241-BF42-5F85DC7EB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757768"/>
            <a:ext cx="9252362" cy="1095763"/>
          </a:xfrm>
        </p:spPr>
        <p:txBody>
          <a:bodyPr/>
          <a:lstStyle/>
          <a:p>
            <a:pPr algn="ctr"/>
            <a:r>
              <a:rPr lang="ru-RU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ИНСТРУМЕНТАЛЬНЫЕ ИССЛЕДОВАНИЯ</a:t>
            </a:r>
            <a:r>
              <a:rPr lang="ru-RU" dirty="0"/>
              <a:t> 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1ECAC7-A35C-934C-A30F-CBBC37CA8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625341" cy="349651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ХГБ применяют УЗИ печени и желчевыводящих путей. Размеры печени при данной патологии не увеличены,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эхогенность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печёночной ткани однородная. Отмечают увеличение объёма жёлчного пузыря.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Спленомегалия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характерна для данной патологии.</a:t>
            </a:r>
          </a:p>
        </p:txBody>
      </p:sp>
    </p:spTree>
    <p:extLst>
      <p:ext uri="{BB962C8B-B14F-4D97-AF65-F5344CB8AC3E}">
        <p14:creationId xmlns:p14="http://schemas.microsoft.com/office/powerpoint/2010/main" val="1453670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97DA7-DB33-414C-914F-025D0ACCB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421" y="1693332"/>
            <a:ext cx="5257800" cy="173566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ДИФФЕРЕНЦИАЛЬНАЯ ДИАГНОСТИКА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694AD99-74C6-0747-BD77-979AF785B2E6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5" name="Объект 5">
            <a:extLst>
              <a:ext uri="{FF2B5EF4-FFF2-40B4-BE49-F238E27FC236}">
                <a16:creationId xmlns:a16="http://schemas.microsoft.com/office/drawing/2014/main" id="{D877C948-B6BE-8847-B976-8C764C2FF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7390" y="1"/>
            <a:ext cx="6194610" cy="6858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7458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5EBF1-642F-6E40-9A48-19B56CB7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ТАКТИКА ВЕДЕНИЯ ПАЦИЕНТКИ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C8300F-3130-E645-8DF5-F9A5135C2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280" y="2591469"/>
            <a:ext cx="11153352" cy="37010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Скрининг ХГБ (с учетом факторов риска) у беременных в сроках и в недель в женской консультации и акушерском стационаре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Госпитализацию в отделение патологии беременности роддома при обнаружении клинико-лабораторных признаков ХГБ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Динамическое наблюдение, которое осуществляется совместно акушером- гинекологом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гастроэнтерологом. Для профилактики осложнений, как преждевременные роды и антенатальная смерть плода, рекомендовано с недель проводить КТГ плода; каждые 3-4 недели с помощью УЗИ оценивать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гестационный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 плода и состояние плаценты.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178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CDDA25-A219-C443-A143-3891EB5C2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ТАКТИКА ВЕДЕНИЯ ПАЦИЕНТКИ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125807-637E-1048-820E-2B87B4F8D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340" y="2273300"/>
            <a:ext cx="11205449" cy="4584700"/>
          </a:xfrm>
        </p:spPr>
        <p:txBody>
          <a:bodyPr>
            <a:noAutofit/>
          </a:bodyPr>
          <a:lstStyle/>
          <a:p>
            <a:pPr algn="just"/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Цель лечения: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и поддержание клинической компенсации,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пролонгирование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беременности до жизнеспособного плода: 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рекомендации по питанию: диета 5 по Певзнеру с физиологически нормальным содержанием белков и углеводов при ограничении жиров и холестерина, частое дробное питание; приготовление пищи в вареном виде или на пару; </a:t>
            </a:r>
            <a:endParaRPr lang="en-US" sz="1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и/или б) применяют эфферентную терапию: </a:t>
            </a:r>
            <a:r>
              <a:rPr lang="ru-RU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плазмаферез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гемосорбцию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генерализованном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кожном зуде и/или нарастании концентрации первичных жёлчных кислот, билирубина, активности общей ЩФ. </a:t>
            </a:r>
            <a:endParaRPr lang="en-US" sz="1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медикаментозная терапия ХГБ соответственно степени тяжести патологического процесса с подсчетом баллов по разработанной нами шкале; </a:t>
            </a:r>
            <a:endParaRPr lang="en-US" sz="1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решение вопроса о досрочном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родоразрешение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ХГБ тяжелой степени в случае отсутствия положительной динамики от проводимой терапии по решению консилиума врачей 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профилактика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дистресса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плода и кровотечения в родах. 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реабилитация женщин после родов в течение года проводится участковым терапевтом или врачом общей практики. Планирование последующей беременности возможно через 1-2 года при нормальной функции печени (прием гормональных и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гепатотоксических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препаратов противопоказан). 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639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0F0CB0-D6A0-AE42-9549-7BDB464C0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МЕДИКАМЕНТОЗНАЯ ТЕРАПИЯ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B9CDB-2BAE-6A4F-92FD-F0DF36E7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733625" cy="398980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Легкая степень ХГБ: 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Энтеросорбенты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лактофильтрум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полифепан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т.д., курсы по дней с перерывами 1-1,5 месяца).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Антациды 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альгинаты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гевискон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гастал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Желчегонные, антиоксиданты,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мембр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-стабилизаторы,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Хофитол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гепабене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назначают внутрь по 1 таблетке 2–3 раза в день перед едой в течение 14–21 дней., витамин Е по 1 капсуле 2 раза в день, аскорбиновая кислота 5% 5,0 мл внутривенно в 20 мл 40% глюкозы ежедневно в течение 10– 14 дней;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адеметионин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внутрь по 400 мг 2 раза в день между приёмами пищи в течение 2–3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44736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7EA651-B08F-2148-A169-C70366C01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854" y="973669"/>
            <a:ext cx="8825659" cy="706964"/>
          </a:xfrm>
        </p:spPr>
        <p:txBody>
          <a:bodyPr/>
          <a:lstStyle/>
          <a:p>
            <a:pPr algn="ctr"/>
            <a:r>
              <a:rPr lang="ru-RU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МЕДИКАМЕНТОЗНАЯ ТЕРАПИЯ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60CE3F-B8E0-FB45-B73E-D5B7687FD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4" y="2370221"/>
            <a:ext cx="11538284" cy="448777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степень тяжести ХГБ (к лечению добавить): 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Дезинтоксикационная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терапия (5% р-р глюкозы 400 мл в/в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капельно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аскорбиновая кислота 5% - 5,0 в/в 5-7 ежедневно;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гемодез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200,0 400 мл через 1-2 дня в/в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капельно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3;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димеркаптопропансульфонат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натрия (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унитиол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 5,0 мл в 400 мл изотонического раствора натрия хлорида однократно ежедневно в течение 1–2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 -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Адеметионин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назначают в виде двухэтапной схемы: сначала внутривенно (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струйно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медленно или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капельно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200 мл изотонического раствора натрия хлорида) в дозе 400 мг в день однократно на протяжении 7– 10 дней. Затем беременных с ХГБ переводят на пероральный приём препарата по 400 мг дважды в день в течение 1– 2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24 недель беременности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Хофитол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 5-10 мл в/в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капельно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400, мл 0,9% натрия хлорида 10-12; 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Гептрал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S-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адеметионин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 24 недель беременности по 400 мг (5 мл) в 400 мл 0,9 % раствора натрия хлорида в/в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капельно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7-10 ежедневно, далее с переводом на прием таблеток по 400 мг 2 раза в сутки до 2-4 недель между приемами пищи в 8 и 20 часов). 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симптоматическое лечение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противозудные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препараты (супрастин 2% р-р 1 мл в/м на ночь,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фенобарбитал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0,05 на ночь до 7 дней)</a:t>
            </a:r>
          </a:p>
        </p:txBody>
      </p:sp>
    </p:spTree>
    <p:extLst>
      <p:ext uri="{BB962C8B-B14F-4D97-AF65-F5344CB8AC3E}">
        <p14:creationId xmlns:p14="http://schemas.microsoft.com/office/powerpoint/2010/main" val="2418360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AE8CA-C621-9341-96BE-B9C2CA6AB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220" y="965202"/>
            <a:ext cx="8825659" cy="706964"/>
          </a:xfrm>
        </p:spPr>
        <p:txBody>
          <a:bodyPr/>
          <a:lstStyle/>
          <a:p>
            <a:pPr algn="ctr"/>
            <a:r>
              <a:rPr lang="ru-RU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МЕДИКАМЕНТОЗНАЯ ТЕРАПИЯ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25B7B7-8675-5444-BDDE-D5D826263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950193" cy="39898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Тяжелая степень ХГБ: 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симптоматическую терапию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энтеросорбенты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альгинаты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антигистаминные препараты, связывающие желчные кислоты,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гепатопротекторы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Дезинтоксикационная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терапия в адекватном объеме.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Гептрал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800 мг в 400 мл 0,9 % раствора натрия хлорида в/в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капельно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ежедневно. Профилактика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коагулопатического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кровотечения.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Плазмаферез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 строгим показаниям с целью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пролонгирования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беременности до жизнеспособного плода).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неэффективности терапии решение вопроса о прерывание беременности.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1599371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CF0A1-CE07-7C4E-83B9-46BF36BFE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82" y="781164"/>
            <a:ext cx="9890035" cy="1071699"/>
          </a:xfrm>
        </p:spPr>
        <p:txBody>
          <a:bodyPr/>
          <a:lstStyle/>
          <a:p>
            <a:pPr algn="ctr"/>
            <a:r>
              <a:rPr lang="ru-RU" sz="28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 ОРГАНОВ ПИЩЕВАРЕНИЯ У БЕРЕМЕННЫХ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695128-1109-DE47-A9AB-C3315F5D2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492993" cy="3905584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ГАСТРОЭЗОФАГЕАЛЬНАЯ РЕФЛЮКСНАЯ БОЛЕЗНЬ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ХРОНИЧЕСКИЙ ГАСТРИТ И ЯЗВЕННАЯ БОЛЕЗНЬ ЖЕЛУДКА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ХРОНИЧЕСКИЙ ДУОДЕНИТ И ЯЗВЕННАЯ БОЛЕЗНЬ ДПК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ХРОНИЧЕСКИЙ ПАНКРЕАТИТ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ХРОНИЧЕСКИЙ ХОЛЕЦИСТИТ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ХОЛЕСТАТИЧЕСКИЙ ГЕПАТОЗ БЕРЕМЕННЫХ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ХРОНИЧЕСКИЙ ГЕПАТИТ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ХРОНИЧЕСКИЙ КОЛИТ И СРК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ГЕМОРРОЙ</a:t>
            </a:r>
          </a:p>
        </p:txBody>
      </p:sp>
    </p:spTree>
    <p:extLst>
      <p:ext uri="{BB962C8B-B14F-4D97-AF65-F5344CB8AC3E}">
        <p14:creationId xmlns:p14="http://schemas.microsoft.com/office/powerpoint/2010/main" val="3902515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A8A529-E261-0347-AD1C-F2A24F4EF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208" y="770021"/>
            <a:ext cx="11261558" cy="1130968"/>
          </a:xfrm>
        </p:spPr>
        <p:txBody>
          <a:bodyPr/>
          <a:lstStyle/>
          <a:p>
            <a:r>
              <a:rPr lang="ru-RU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ОСТРАЯ ЖИРОВАЯ ДИСТРОФИЯ ПЕЧЕНИ (ОЖДП</a:t>
            </a:r>
            <a:r>
              <a:rPr lang="ru-RU" dirty="0"/>
              <a:t>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8E3F1C-885F-F543-B2CA-53BE3CED2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02067" cy="331603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Острая жировая дистрофия печени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(острый жировой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беременных, синдром Шихана) – осложнение беременности, проявляющееся печеночной недостаточностью, геморрагическим синдромом (нарушение свертывания крови) и поражением почек. </a:t>
            </a:r>
          </a:p>
        </p:txBody>
      </p:sp>
    </p:spTree>
    <p:extLst>
      <p:ext uri="{BB962C8B-B14F-4D97-AF65-F5344CB8AC3E}">
        <p14:creationId xmlns:p14="http://schemas.microsoft.com/office/powerpoint/2010/main" val="971479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D708D5-C88E-F541-8AAB-FDF0B53B6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091656-7086-6B4F-A7C8-5E40AD7A3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38162" cy="371307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Генетический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митохондриальный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дефект </a:t>
            </a:r>
            <a:r>
              <a:rPr lang="el-G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β-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окисления жирных кислот длинной цепи 3-</a:t>
            </a:r>
            <a:r>
              <a:rPr lang="en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hydroxyacyl</a:t>
            </a:r>
            <a:r>
              <a:rPr lang="e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-CoA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дегидрогеназы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LCHAD).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беременность.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Многоплодная беременность (у пациенток с ОЖДП до 25%).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Преэклампсия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(у пациенток с ОЖДП до 50%).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Беременность плодом мужского пола (в 3 раза чаще).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Сахарный диабет.</a:t>
            </a:r>
          </a:p>
        </p:txBody>
      </p:sp>
    </p:spTree>
    <p:extLst>
      <p:ext uri="{BB962C8B-B14F-4D97-AF65-F5344CB8AC3E}">
        <p14:creationId xmlns:p14="http://schemas.microsoft.com/office/powerpoint/2010/main" val="694029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EA8123-D067-2B4F-B13B-C3AA5F983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ЭТИОЛОГИЯ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7FCA89-3F6B-B74E-BEED-C01323312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526" y="2359746"/>
            <a:ext cx="11790947" cy="4209495"/>
          </a:xfrm>
        </p:spPr>
        <p:txBody>
          <a:bodyPr numCol="2">
            <a:no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Токсические факторы: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Лекарства (кортикостероиды,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нифедипин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тетрациклин, эстрогены, витамин А).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Токсические вещества (хлорированные углеводороды, фосфор, кокаин,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амантин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Пищевые факторы: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Ожирение.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питание (избыточное питание, дефицит белка, дистрофия на фоне алиментарного дефицита белка, диета с неадекватной пропорцией холина аминокислот и метионина).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 поджелудочной железы.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парентеральное питание (</a:t>
            </a:r>
            <a:r>
              <a:rPr lang="e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TPN).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Еюноилеальный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анастомоз.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Эндокринные факторы и нарушения обмена веществ: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Сахарный диабет.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и вторичная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гиперлипидемия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Острая жировая дистрофия беременных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Другие редкие причины: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Хроническая воспалительная болезнь кишечника.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Экссудативная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энтеропатия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338926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9C648B-4F3B-A949-88BE-36F2E7C8D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КЛИНИЧЕСКАЯ КАРТИНА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3DB453-4E6B-564B-8E32-D5CA782EB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73300"/>
            <a:ext cx="11582400" cy="447641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проявления ОЖДП на раннем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дожелтушном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этапе неспецифичны :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слабость,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астения,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кожный зуд,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эпигастрии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правом подреберье,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периодические тошнота и рвота.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Симптомы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преэклампсии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(артериальная гипертензия и протеинурия) встречаются в 50% случаев. Все эти особенности значительно затрудняют своевременную диагностику, и пациентки с подобными клиническими проявлениями требуют дополнительного исследования функции печени.</a:t>
            </a:r>
          </a:p>
        </p:txBody>
      </p:sp>
    </p:spTree>
    <p:extLst>
      <p:ext uri="{BB962C8B-B14F-4D97-AF65-F5344CB8AC3E}">
        <p14:creationId xmlns:p14="http://schemas.microsoft.com/office/powerpoint/2010/main" val="1773160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7AE6F-58B6-A04E-A323-438DA7036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705" y="565484"/>
            <a:ext cx="5446295" cy="5775158"/>
          </a:xfrm>
        </p:spPr>
        <p:txBody>
          <a:bodyPr anchor="t"/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полной клинической картины острой печеночной недостаточности, при наборе симптомов более 6 имеется высокая вероятность ОЖДП по критериям «</a:t>
            </a:r>
            <a:r>
              <a:rPr lang="e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Swansea»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«</a:t>
            </a:r>
            <a:r>
              <a:rPr lang="en" sz="1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Swansea» </a:t>
            </a:r>
            <a:r>
              <a:rPr lang="ru-RU" sz="1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 чувствительность 100% (95% ДИ: ) и специфичность 57% (95% ДИ: 20-88), с положительной или отрицательной прогностической ценностью соответственно 85 и 100%</a:t>
            </a:r>
            <a:br>
              <a:rPr lang="ru-RU" sz="1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1ACC57-1D23-5445-8C20-E3EC8D3D6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48927" y="114300"/>
            <a:ext cx="5743073" cy="6743700"/>
          </a:xfrm>
        </p:spPr>
        <p:txBody>
          <a:bodyPr anchor="t">
            <a:no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Тошнота и рвота.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 в животе.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Полидипсия и полиурия.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Энцефалопатия.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Увеличение уровня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трансаминаз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ACT, AJIT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в 3-10 раз выше нормы).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Увеличение содержания билирубина.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Гипогликемия ( 340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/л).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Увеличение уровня мочевой кислоты (&gt; 340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/л)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 Почечная дисфункция (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креатинин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&gt;150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/л) в 72%, а ОПН требующая проведения почечной заместительной терапии составляет 32%.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Увеличение уровня аммиака (&gt; 47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/л).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Лейкоцитоз (умеренный 11 х 109/л; нередко х 109/л).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Коагулопатия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протромбиновое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время более 20% от нормы, АПТВ более 30% от нормы).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Асцит или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гиперэхогенная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печени при УЗИ исследовании. 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Микровезикулярный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стеатоз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биопсии печени и гистологическом исследовании (биопсия печени возможна на ранних стадиях, при развитии тяжелой формы, особенно с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коагулопатией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её следует избегать).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512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327186-70C1-6145-AEDF-E58E5410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228" y="973669"/>
            <a:ext cx="8825659" cy="706964"/>
          </a:xfrm>
        </p:spPr>
        <p:txBody>
          <a:bodyPr/>
          <a:lstStyle/>
          <a:p>
            <a:pPr algn="ctr"/>
            <a:r>
              <a:rPr lang="ru-RU" sz="44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59AA98-7739-5243-8AE8-A60D0D65C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2334127"/>
            <a:ext cx="10915317" cy="4307304"/>
          </a:xfrm>
        </p:spPr>
        <p:txBody>
          <a:bodyPr numCol="2">
            <a:no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Клинико-лабораторное обследование у пациенток с подозрением на ОЖДП должно включать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УЗИ печени и желчевыводящих путей.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МРТ или КТ печени.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Биопсия печени (при наличии показаний и отсутствии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коагулопатии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угрозы кровотечения).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лабораторное исследование: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билирубин и его фракции;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системы гемостаза (МНО, АПТВ, фибриноген, тромбоциты, при наличии возможностей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тромбоэластограмма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белок и его фракции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альбумин;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 крови;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амилаза;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аммиак в плазме; </a:t>
            </a:r>
          </a:p>
        </p:txBody>
      </p:sp>
    </p:spTree>
    <p:extLst>
      <p:ext uri="{BB962C8B-B14F-4D97-AF65-F5344CB8AC3E}">
        <p14:creationId xmlns:p14="http://schemas.microsoft.com/office/powerpoint/2010/main" val="3168212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E5923E-D6D2-364C-B3E9-FB4BD1EEA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B0D758-8EBC-2E4F-9DE1-E50B2AF5A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694146" cy="34163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Лекарственная терапия ОЖДП во время беременности (витамины, кортикостероиды,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гепатопротекторы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т.д.) неэффективна.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Интенсивная терапия носит симптоматический характер и направлена на коррекцию развивающихся осложнений острой печеночной недостаточности.</a:t>
            </a:r>
          </a:p>
        </p:txBody>
      </p:sp>
    </p:spTree>
    <p:extLst>
      <p:ext uri="{BB962C8B-B14F-4D97-AF65-F5344CB8AC3E}">
        <p14:creationId xmlns:p14="http://schemas.microsoft.com/office/powerpoint/2010/main" val="3092870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BD04FF-F683-C941-938B-3C4ECC166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661435" cy="903257"/>
          </a:xfrm>
        </p:spPr>
        <p:txBody>
          <a:bodyPr/>
          <a:lstStyle/>
          <a:p>
            <a:pPr algn="ctr"/>
            <a:r>
              <a:rPr lang="ru-RU" sz="44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ЛЕЧЕНИЯ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E66EE9-6EFD-7F47-A1BD-65A6DD4FC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2430379"/>
            <a:ext cx="11175999" cy="418698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 от появления первых признаков ОЖДП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родоразрешения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должен превышать одну неделю, поэтому ранняя диагностика имеет решающее значение.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Лечение беременных и родильниц с ОЖДП должно проводиться в условиях отделения интенсивной терапии многопрофильных стационаров.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нет условий для быстрого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родоразрешения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необходимо провести кесарево сечение. Единственный эффективный метод лечения ОЖДП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родоразрешение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Перинатальные исходы зависят также от срока беременности: чем меньше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гестационный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срок, тем они хуже.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Показаниями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родоразрешения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любые минимальные признаки.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Отмечено, что перинатальные результаты лучше при оперативном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родоразрешении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путем операции кесарева сечения по сравнению с вагинальными родами.</a:t>
            </a:r>
          </a:p>
        </p:txBody>
      </p:sp>
    </p:spTree>
    <p:extLst>
      <p:ext uri="{BB962C8B-B14F-4D97-AF65-F5344CB8AC3E}">
        <p14:creationId xmlns:p14="http://schemas.microsoft.com/office/powerpoint/2010/main" val="1820130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551D54-955A-F943-9168-B7221C75E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ОСЛОЖНЕНИЯ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F3C2BA-2FBD-7C4E-9659-74B402A62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3499"/>
            <a:ext cx="11328400" cy="395371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Печеночная энцефалопатия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гемостаза (дефицит плазменных факторов свертывания крови, тромбоцитопения, ДВС-синдром)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Гепаторенальный синдром, ОПН (50-80%)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Гепато-пульмональный синдром, ОРДС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Недостаточность сердечно-сосудистой системы артериальная гипотония -Метаболические, водно-электролитные нарушения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Иммунодефицитное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состояние и септические осложнения (бактериальные инфекции - 80%, грибковые - 32%)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Интестинальная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недостаточность (парез кишечника, желудочно-кишечное кровотечение, панкреатит)</a:t>
            </a:r>
          </a:p>
        </p:txBody>
      </p:sp>
    </p:spTree>
    <p:extLst>
      <p:ext uri="{BB962C8B-B14F-4D97-AF65-F5344CB8AC3E}">
        <p14:creationId xmlns:p14="http://schemas.microsoft.com/office/powerpoint/2010/main" val="2310298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9CB4B0-CB45-BA41-B9C5-EF90EA72F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9216267" cy="1119826"/>
          </a:xfrm>
        </p:spPr>
        <p:txBody>
          <a:bodyPr/>
          <a:lstStyle/>
          <a:p>
            <a:pPr algn="ctr"/>
            <a:r>
              <a:rPr lang="ru-RU" sz="28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ХОЛЕСТАТИЧЕСКИЙ ГЕПАТОЗ БЕРЕМЕННЫХ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EAA976-2E83-BE4D-B252-B57CA2053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10202857" cy="370104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Холестатический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гепатоз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беременных (ХГБ) патология, проявляющаяся у женщин при вынашивании, функциональное проявление которой обменные нарушения холестерина и жёлчных кислот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гепатоцитах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вследствие этого нарушение процессов желчеобразования и оттока жёлчи по внутридольковым жёлчным протокам. Также ХГБ называют доброкачественной желтухой беременных. </a:t>
            </a:r>
          </a:p>
        </p:txBody>
      </p:sp>
    </p:spTree>
    <p:extLst>
      <p:ext uri="{BB962C8B-B14F-4D97-AF65-F5344CB8AC3E}">
        <p14:creationId xmlns:p14="http://schemas.microsoft.com/office/powerpoint/2010/main" val="363924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C55A77-1A43-8444-A31D-962C01E0B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РИСКА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4C923F-4358-E145-9896-C4301B174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5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Наличия в семье ХГБ у близких родственников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25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ХГБ при предыдущих беременностях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25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Хронических заболеваний ЖКТ</a:t>
            </a:r>
          </a:p>
        </p:txBody>
      </p:sp>
    </p:spTree>
    <p:extLst>
      <p:ext uri="{BB962C8B-B14F-4D97-AF65-F5344CB8AC3E}">
        <p14:creationId xmlns:p14="http://schemas.microsoft.com/office/powerpoint/2010/main" val="982407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A94AA-9842-3649-AA7B-1B178C368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262" y="838199"/>
            <a:ext cx="9089517" cy="1122947"/>
          </a:xfrm>
        </p:spPr>
        <p:txBody>
          <a:bodyPr/>
          <a:lstStyle/>
          <a:p>
            <a:pPr algn="ctr"/>
            <a:r>
              <a:rPr lang="ru-RU" sz="40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Этиологические факторы ХГБ можно объединить в три группы: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49380E-0E61-C14E-A4CC-E28227A41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603500"/>
            <a:ext cx="11279605" cy="396574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Генетически обусловленная повышенная чувствительность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гепатоцитов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билиарных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канальцев к половым гормонам (особенно эстрогенам)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Врождённые дефекты синтеза ферментов, ответственных за транспорт компонентов жёлчи из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гепатоцитов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жёлчные протоки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Врождённый дефект синтеза жёлчных кислот вследствие дефицита ферментов, приводящий к образованию атипичных жёлчных кислот, не секретируемых транспортными системами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канальцевых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мембран</a:t>
            </a:r>
          </a:p>
        </p:txBody>
      </p:sp>
    </p:spTree>
    <p:extLst>
      <p:ext uri="{BB962C8B-B14F-4D97-AF65-F5344CB8AC3E}">
        <p14:creationId xmlns:p14="http://schemas.microsoft.com/office/powerpoint/2010/main" val="2958730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BF6DB0-09C7-9D45-909C-1A8EAEA86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ПАТОГЕНЕЗ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05D75B-A6E1-6341-819B-38CC1DED8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3499"/>
            <a:ext cx="11201400" cy="3670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формирования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холестаза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лежат три основных патогенетических фактора: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чрезмерное поступление элементов жёлчи в кровь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количества секретируемой жёлчи в кишечнике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токсическое воздействие компонентов жёлчи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гепатоциты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билиарные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канальцы</a:t>
            </a:r>
          </a:p>
        </p:txBody>
      </p:sp>
    </p:spTree>
    <p:extLst>
      <p:ext uri="{BB962C8B-B14F-4D97-AF65-F5344CB8AC3E}">
        <p14:creationId xmlns:p14="http://schemas.microsoft.com/office/powerpoint/2010/main" val="3672110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46ACE3-054B-8C4F-B06C-C92383898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754" y="808568"/>
            <a:ext cx="9962225" cy="1071699"/>
          </a:xfrm>
        </p:spPr>
        <p:txBody>
          <a:bodyPr/>
          <a:lstStyle/>
          <a:p>
            <a:r>
              <a:rPr lang="ru-RU" sz="40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ПАТОГЕНЕЗ ОСЛОЖНЕНИЙ ГЕСТАЦИИ</a:t>
            </a:r>
            <a:r>
              <a:rPr lang="ru-RU" dirty="0"/>
              <a:t> 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7FCC85-56A9-ED43-93EE-01B4D943D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00" y="2603499"/>
            <a:ext cx="10647279" cy="3881521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ХГБ повышает риск преждевременных родов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ХГБ отмечают увеличение случаев послеродового кровотечения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 смертельного исхода для плода, необходимости неотложного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родоразрешения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60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E41A50-4151-E647-A9F1-3FF22E908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КЛИНИЧЕСКАЯ КАРТИНА ХГБ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75687C-A797-8D43-9DE4-FED3EAD7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089" y="2555372"/>
            <a:ext cx="10599821" cy="4122153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ХГБ чаще дебютирует в третьем триместре (в 28–35 недель), в среднем на 30–32 неделе беременности. Ведущий и часто единственный симптом при ХГБ кожный зуд. Интенсивность его может быть разной: от лёгкой до выраженной.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Генерализованный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кожный зуд описывают как мучительный, нестерпимый имея тенденцию к усилению в ночное время, приводит к бессоннице, повышенной утомляемости, эмоциональным расстройствам. Типичная локализация кожного зуда при ХГБ (передняя брюшная стенка, предплечья, кисти рук, голени). Желтуху относят к непостоянным симптомам (10-20% случаев)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ХГБ не характерны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гепатоспленомегалия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диспепсия и болевой синдром. Зуд и желтуха обычно исчезают после родов в течение 7–14 дней, но часто возобновляются при последующих беременностях. В редких случаях ХГБ принимает затяжное течение.</a:t>
            </a:r>
          </a:p>
        </p:txBody>
      </p:sp>
    </p:spTree>
    <p:extLst>
      <p:ext uri="{BB962C8B-B14F-4D97-AF65-F5344CB8AC3E}">
        <p14:creationId xmlns:p14="http://schemas.microsoft.com/office/powerpoint/2010/main" val="57044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6CE3F-F604-A947-8770-F990BA905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861" y="522705"/>
            <a:ext cx="10745539" cy="1383632"/>
          </a:xfrm>
        </p:spPr>
        <p:txBody>
          <a:bodyPr/>
          <a:lstStyle/>
          <a:p>
            <a:pPr algn="ctr"/>
            <a:r>
              <a:rPr lang="ru-RU" dirty="0">
                <a:ln w="0">
                  <a:solidFill>
                    <a:schemeClr val="bg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СИМПТОМЫ ХОЛЕСТАТИЧЕСКОГО ГЕПАТОЗА БЕРЕМЕННЫХ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6E82B53B-82A3-4A41-9EF5-23784B1F2B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389949"/>
              </p:ext>
            </p:extLst>
          </p:nvPr>
        </p:nvGraphicFramePr>
        <p:xfrm>
          <a:off x="455861" y="2310193"/>
          <a:ext cx="11274928" cy="4078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7464">
                  <a:extLst>
                    <a:ext uri="{9D8B030D-6E8A-4147-A177-3AD203B41FA5}">
                      <a16:colId xmlns:a16="http://schemas.microsoft.com/office/drawing/2014/main" val="2320817301"/>
                    </a:ext>
                  </a:extLst>
                </a:gridCol>
                <a:gridCol w="5637464">
                  <a:extLst>
                    <a:ext uri="{9D8B030D-6E8A-4147-A177-3AD203B41FA5}">
                      <a16:colId xmlns:a16="http://schemas.microsoft.com/office/drawing/2014/main" val="3027803288"/>
                    </a:ext>
                  </a:extLst>
                </a:gridCol>
              </a:tblGrid>
              <a:tr h="5730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Клинические симптомы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Частота, %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75611"/>
                  </a:ext>
                </a:extLst>
              </a:tr>
              <a:tr h="5730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Кожный зуд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381364"/>
                  </a:ext>
                </a:extLst>
              </a:tr>
              <a:tr h="5730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</a:t>
                      </a:r>
                      <a:r>
                        <a:rPr lang="ru-RU" sz="1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генерализованный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56,6 %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419784"/>
                  </a:ext>
                </a:extLst>
              </a:tr>
              <a:tr h="60612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Желтушная окраска кожи и слизистых оболочек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7,7 % 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849114"/>
                  </a:ext>
                </a:extLst>
              </a:tr>
              <a:tr h="5730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сна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69,8 %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82096"/>
                  </a:ext>
                </a:extLst>
              </a:tr>
              <a:tr h="5730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Эмоциональные расстройства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69,0 %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75819"/>
                  </a:ext>
                </a:extLst>
              </a:tr>
              <a:tr h="5730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Экскориации кожных покровов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63,9 %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618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814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{57F3366E-8029-7A47-BDB3-353F7B7B0A15}tf10001076</Template>
  <TotalTime>426</TotalTime>
  <Words>2092</Words>
  <Application>Microsoft Macintosh PowerPoint</Application>
  <PresentationFormat>Широкоэкранный</PresentationFormat>
  <Paragraphs>181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Century Gothic</vt:lpstr>
      <vt:lpstr>Times New Roman</vt:lpstr>
      <vt:lpstr>Wingdings 3</vt:lpstr>
      <vt:lpstr>Совет директоров</vt:lpstr>
      <vt:lpstr>  ХОЛЕСТАТИЧЕСКИЙ ГЕПАТОЗ БЕРЕМЕННЫХ И  ОСТРАЯ ЖИРОВАЯ ДИСТРОФИЯ ПЕЧЕНИ  В  ПРАКТИКЕ ВРАЧА ГАСТРОЭНТЕРОЛОГА</vt:lpstr>
      <vt:lpstr>ЗАБОЛЕВАНИЯ ОРГАНОВ ПИЩЕВАРЕНИЯ У БЕРЕМЕННЫХ</vt:lpstr>
      <vt:lpstr>ХОЛЕСТАТИЧЕСКИЙ ГЕПАТОЗ БЕРЕМЕННЫХ </vt:lpstr>
      <vt:lpstr>ФАКТОРЫ РИСКА</vt:lpstr>
      <vt:lpstr>Этиологические факторы ХГБ можно объединить в три группы:</vt:lpstr>
      <vt:lpstr>ПАТОГЕНЕЗ</vt:lpstr>
      <vt:lpstr>ПАТОГЕНЕЗ ОСЛОЖНЕНИЙ ГЕСТАЦИИ </vt:lpstr>
      <vt:lpstr>КЛИНИЧЕСКАЯ КАРТИНА ХГБ</vt:lpstr>
      <vt:lpstr>КЛИНИЧЕСКИЕ СИМПТОМЫ ХОЛЕСТАТИЧЕСКОГО ГЕПАТОЗА БЕРЕМЕННЫХ</vt:lpstr>
      <vt:lpstr>ШКАЛА ОЦЕНКИ СТЕПЕНИ ТЯЖЕСТИ ХОЛЕСТАТИЧЕСКОГО ГЕПАТОЗА БЕРЕМЕННЫХ</vt:lpstr>
      <vt:lpstr>АНАМНЕЗ</vt:lpstr>
      <vt:lpstr>ФИЗИКАЛЬНОЕ ИССЛЕДОВАНИЕ</vt:lpstr>
      <vt:lpstr>ИНСТРУМЕНТАЛЬНЫЕ ИССЛЕДОВАНИЯ </vt:lpstr>
      <vt:lpstr>ДИФФЕРЕНЦИАЛЬНАЯ ДИАГНОСТИКА</vt:lpstr>
      <vt:lpstr>ТАКТИКА ВЕДЕНИЯ ПАЦИЕНТКИ</vt:lpstr>
      <vt:lpstr>ТАКТИКА ВЕДЕНИЯ ПАЦИЕНТКИ</vt:lpstr>
      <vt:lpstr>МЕДИКАМЕНТОЗНАЯ ТЕРАПИЯ</vt:lpstr>
      <vt:lpstr>МЕДИКАМЕНТОЗНАЯ ТЕРАПИЯ</vt:lpstr>
      <vt:lpstr>МЕДИКАМЕНТОЗНАЯ ТЕРАПИЯ</vt:lpstr>
      <vt:lpstr>ОСТРАЯ ЖИРОВАЯ ДИСТРОФИЯ ПЕЧЕНИ (ОЖДП)</vt:lpstr>
      <vt:lpstr>ФАКТОРЫ РИСКА</vt:lpstr>
      <vt:lpstr>ЭТИОЛОГИЯ</vt:lpstr>
      <vt:lpstr>КЛИНИЧЕСКАЯ КАРТИНА</vt:lpstr>
      <vt:lpstr>При наличии полной клинической картины острой печеночной недостаточности, при наборе симптомов более 6 имеется высокая вероятность ОЖДП по критериям «Swansea»     Критерии «Swansea» имеют чувствительность 100% (95% ДИ: ) и специфичность 57% (95% ДИ: 20-88), с положительной или отрицательной прогностической ценностью соответственно 85 и 100% </vt:lpstr>
      <vt:lpstr>ДИАГНОСТИКА</vt:lpstr>
      <vt:lpstr>ЛЕЧЕНИЕ</vt:lpstr>
      <vt:lpstr>МЕТОДЫ ЛЕЧЕНИЯ</vt:lpstr>
      <vt:lpstr>ОСЛОЖНЕНИЯ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Заболевания органов пищеварения и беременность</dc:title>
  <dc:creator>Microsoft Office User</dc:creator>
  <cp:lastModifiedBy>Microsoft Office User</cp:lastModifiedBy>
  <cp:revision>26</cp:revision>
  <dcterms:created xsi:type="dcterms:W3CDTF">2020-10-31T09:52:45Z</dcterms:created>
  <dcterms:modified xsi:type="dcterms:W3CDTF">2020-11-01T18:00:08Z</dcterms:modified>
</cp:coreProperties>
</file>