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1" r:id="rId5"/>
    <p:sldId id="264" r:id="rId6"/>
    <p:sldId id="267" r:id="rId7"/>
    <p:sldId id="268" r:id="rId8"/>
    <p:sldId id="271" r:id="rId9"/>
    <p:sldId id="276" r:id="rId10"/>
    <p:sldId id="277" r:id="rId11"/>
    <p:sldId id="278" r:id="rId12"/>
    <p:sldId id="281" r:id="rId13"/>
    <p:sldId id="282" r:id="rId14"/>
    <p:sldId id="284" r:id="rId15"/>
    <p:sldId id="286" r:id="rId16"/>
    <p:sldId id="287" r:id="rId17"/>
    <p:sldId id="296" r:id="rId18"/>
    <p:sldId id="300" r:id="rId19"/>
    <p:sldId id="301" r:id="rId20"/>
    <p:sldId id="302" r:id="rId21"/>
    <p:sldId id="299" r:id="rId22"/>
    <p:sldId id="298" r:id="rId23"/>
    <p:sldId id="294" r:id="rId24"/>
    <p:sldId id="292" r:id="rId25"/>
    <p:sldId id="291" r:id="rId26"/>
    <p:sldId id="303"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81" d="100"/>
          <a:sy n="81" d="100"/>
        </p:scale>
        <p:origin x="-798" y="-3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599BBE8C-1B67-495F-8C8F-8CBF38337798}" type="datetimeFigureOut">
              <a:rPr lang="ru-RU" smtClean="0"/>
              <a:pPr/>
              <a:t>31.10.2020</a:t>
            </a:fld>
            <a:endParaRPr lang="ru-RU"/>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ru-RU"/>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31230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173751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5" name="Footer Placeholder 4"/>
          <p:cNvSpPr>
            <a:spLocks noGrp="1"/>
          </p:cNvSpPr>
          <p:nvPr>
            <p:ph type="ftr" sz="quarter" idx="11"/>
          </p:nvPr>
        </p:nvSpPr>
        <p:spPr/>
        <p:txBody>
          <a:bodyPr/>
          <a:lstStyle/>
          <a:p>
            <a:endParaRPr lang="ru-RU"/>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3115735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5" name="Footer Placeholder 4"/>
          <p:cNvSpPr>
            <a:spLocks noGrp="1"/>
          </p:cNvSpPr>
          <p:nvPr>
            <p:ph type="ftr" sz="quarter" idx="11"/>
          </p:nvPr>
        </p:nvSpPr>
        <p:spPr/>
        <p:txBody>
          <a:bodyPr/>
          <a:lstStyle/>
          <a:p>
            <a:endParaRPr lang="ru-RU"/>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3569543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5" name="Footer Placeholder 4"/>
          <p:cNvSpPr>
            <a:spLocks noGrp="1"/>
          </p:cNvSpPr>
          <p:nvPr>
            <p:ph type="ftr" sz="quarter" idx="11"/>
          </p:nvPr>
        </p:nvSpPr>
        <p:spPr/>
        <p:txBody>
          <a:bodyPr/>
          <a:lstStyle/>
          <a:p>
            <a:endParaRPr lang="ru-RU"/>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112274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481351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526289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592561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5" name="Footer Placeholder 4"/>
          <p:cNvSpPr>
            <a:spLocks noGrp="1"/>
          </p:cNvSpPr>
          <p:nvPr>
            <p:ph type="ftr" sz="quarter" idx="11"/>
          </p:nvPr>
        </p:nvSpPr>
        <p:spPr/>
        <p:txBody>
          <a:bodyPr/>
          <a:lstStyle/>
          <a:p>
            <a:endParaRPr lang="ru-RU"/>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236711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29835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5" name="Footer Placeholder 4"/>
          <p:cNvSpPr>
            <a:spLocks noGrp="1"/>
          </p:cNvSpPr>
          <p:nvPr>
            <p:ph type="ftr" sz="quarter" idx="11"/>
          </p:nvPr>
        </p:nvSpPr>
        <p:spPr/>
        <p:txBody>
          <a:bodyPr/>
          <a:lstStyle/>
          <a:p>
            <a:endParaRPr lang="ru-RU"/>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361817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2864709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9626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170966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3" name="Footer Placeholder 2"/>
          <p:cNvSpPr>
            <a:spLocks noGrp="1"/>
          </p:cNvSpPr>
          <p:nvPr>
            <p:ph type="ftr" sz="quarter" idx="11"/>
          </p:nvPr>
        </p:nvSpPr>
        <p:spPr/>
        <p:txBody>
          <a:bodyPr/>
          <a:lstStyle/>
          <a:p>
            <a:endParaRPr lang="ru-RU"/>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425073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6" name="Footer Placeholder 5"/>
          <p:cNvSpPr>
            <a:spLocks noGrp="1"/>
          </p:cNvSpPr>
          <p:nvPr>
            <p:ph type="ftr" sz="quarter" idx="11"/>
          </p:nvPr>
        </p:nvSpPr>
        <p:spPr/>
        <p:txBody>
          <a:bodyPr/>
          <a:lstStyle/>
          <a:p>
            <a:endParaRPr lang="ru-RU"/>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3385985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9BBE8C-1B67-495F-8C8F-8CBF38337798}" type="datetimeFigureOut">
              <a:rPr lang="ru-RU" smtClean="0"/>
              <a:pPr/>
              <a:t>31.10.2020</a:t>
            </a:fld>
            <a:endParaRPr lang="ru-RU"/>
          </a:p>
        </p:txBody>
      </p:sp>
      <p:sp>
        <p:nvSpPr>
          <p:cNvPr id="6" name="Footer Placeholder 5"/>
          <p:cNvSpPr>
            <a:spLocks noGrp="1"/>
          </p:cNvSpPr>
          <p:nvPr>
            <p:ph type="ftr" sz="quarter" idx="11"/>
          </p:nvPr>
        </p:nvSpPr>
        <p:spPr/>
        <p:txBody>
          <a:bodyPr/>
          <a:lstStyle/>
          <a:p>
            <a:endParaRPr lang="ru-RU"/>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333163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cstate="print">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ru-RU"/>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99BBE8C-1B67-495F-8C8F-8CBF38337798}" type="datetimeFigureOut">
              <a:rPr lang="ru-RU" smtClean="0"/>
              <a:pPr/>
              <a:t>31.10.2020</a:t>
            </a:fld>
            <a:endParaRPr lang="ru-RU"/>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2A10D54-DED7-4CF1-87A3-25DE03F62952}" type="slidenum">
              <a:rPr lang="ru-RU" smtClean="0"/>
              <a:pPr/>
              <a:t>‹#›</a:t>
            </a:fld>
            <a:endParaRPr lang="ru-RU"/>
          </a:p>
        </p:txBody>
      </p:sp>
    </p:spTree>
    <p:extLst>
      <p:ext uri="{BB962C8B-B14F-4D97-AF65-F5344CB8AC3E}">
        <p14:creationId xmlns:p14="http://schemas.microsoft.com/office/powerpoint/2010/main" xmlns="" val="19105057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0308" y="375139"/>
            <a:ext cx="11207262" cy="2743200"/>
          </a:xfrm>
        </p:spPr>
        <p:txBody>
          <a:bodyPr/>
          <a:lstStyle/>
          <a:p>
            <a:pPr algn="ct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ГОО </a:t>
            </a:r>
            <a:r>
              <a:rPr lang="ru-RU" sz="3200" dirty="0">
                <a:latin typeface="Times New Roman" pitchFamily="18" charset="0"/>
                <a:cs typeface="Times New Roman" pitchFamily="18" charset="0"/>
              </a:rPr>
              <a:t>ВПО ДОННМУ ИМ. М. ГОРЬКОГО</a:t>
            </a:r>
            <a:br>
              <a:rPr lang="ru-RU" sz="3200" dirty="0">
                <a:latin typeface="Times New Roman" pitchFamily="18" charset="0"/>
                <a:cs typeface="Times New Roman" pitchFamily="18" charset="0"/>
              </a:rPr>
            </a:br>
            <a:r>
              <a:rPr lang="ru-RU" sz="3200" dirty="0" smtClean="0">
                <a:latin typeface="Times New Roman" pitchFamily="18" charset="0"/>
                <a:cs typeface="Times New Roman" pitchFamily="18" charset="0"/>
              </a:rPr>
              <a:t>Кафедра </a:t>
            </a:r>
            <a:r>
              <a:rPr lang="ru-RU" sz="3200" dirty="0">
                <a:latin typeface="Times New Roman" pitchFamily="18" charset="0"/>
                <a:cs typeface="Times New Roman" pitchFamily="18" charset="0"/>
              </a:rPr>
              <a:t>детских инфекционных </a:t>
            </a:r>
            <a:r>
              <a:rPr lang="ru-RU" sz="3200" dirty="0" smtClean="0">
                <a:latin typeface="Times New Roman" pitchFamily="18" charset="0"/>
                <a:cs typeface="Times New Roman" pitchFamily="18" charset="0"/>
              </a:rPr>
              <a:t>болезней</a:t>
            </a:r>
            <a:r>
              <a:rPr lang="ru-RU" sz="4800" dirty="0" smtClean="0">
                <a:latin typeface="Times New Roman" pitchFamily="18" charset="0"/>
                <a:cs typeface="Times New Roman" pitchFamily="18" charset="0"/>
              </a:rPr>
              <a:t/>
            </a:r>
            <a:br>
              <a:rPr lang="ru-RU" sz="4800" dirty="0" smtClean="0">
                <a:latin typeface="Times New Roman" pitchFamily="18" charset="0"/>
                <a:cs typeface="Times New Roman" pitchFamily="18" charset="0"/>
              </a:rPr>
            </a:br>
            <a:r>
              <a:rPr lang="ru-RU" sz="4800" dirty="0" smtClean="0">
                <a:latin typeface="Times New Roman" pitchFamily="18" charset="0"/>
                <a:cs typeface="Times New Roman" pitchFamily="18" charset="0"/>
              </a:rPr>
              <a:t>Случай столбняка в практике врача детского инфекциониста</a:t>
            </a:r>
            <a:endParaRPr lang="ru-RU" sz="4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57199" y="3352800"/>
            <a:ext cx="11371385" cy="3106615"/>
          </a:xfrm>
        </p:spPr>
        <p:txBody>
          <a:bodyPr>
            <a:noAutofit/>
          </a:bodyPr>
          <a:lstStyle/>
          <a:p>
            <a:pPr algn="ctr"/>
            <a:r>
              <a:rPr lang="ru-RU" sz="2800" cap="none" dirty="0">
                <a:solidFill>
                  <a:schemeClr val="bg1"/>
                </a:solidFill>
                <a:latin typeface="Times New Roman" pitchFamily="18" charset="0"/>
                <a:cs typeface="Times New Roman" pitchFamily="18" charset="0"/>
              </a:rPr>
              <a:t>«Тетанус – нечеловеческое страдание, которое причиняет боль даже тому, кто наблюдает за муками больного.»</a:t>
            </a:r>
            <a:br>
              <a:rPr lang="ru-RU" sz="2800" cap="none" dirty="0">
                <a:solidFill>
                  <a:schemeClr val="bg1"/>
                </a:solidFill>
                <a:latin typeface="Times New Roman" pitchFamily="18" charset="0"/>
                <a:cs typeface="Times New Roman" pitchFamily="18" charset="0"/>
              </a:rPr>
            </a:br>
            <a:r>
              <a:rPr lang="ru-RU" sz="2800" cap="none" dirty="0">
                <a:solidFill>
                  <a:schemeClr val="bg1"/>
                </a:solidFill>
                <a:latin typeface="Times New Roman" pitchFamily="18" charset="0"/>
                <a:cs typeface="Times New Roman" pitchFamily="18" charset="0"/>
              </a:rPr>
              <a:t>Врач </a:t>
            </a:r>
            <a:r>
              <a:rPr lang="ru-RU" sz="2800" cap="none" dirty="0" err="1">
                <a:solidFill>
                  <a:schemeClr val="bg1"/>
                </a:solidFill>
                <a:latin typeface="Times New Roman" pitchFamily="18" charset="0"/>
                <a:cs typeface="Times New Roman" pitchFamily="18" charset="0"/>
              </a:rPr>
              <a:t>Аретей</a:t>
            </a:r>
            <a:r>
              <a:rPr lang="ru-RU" sz="2800" cap="none" dirty="0">
                <a:solidFill>
                  <a:schemeClr val="bg1"/>
                </a:solidFill>
                <a:latin typeface="Times New Roman" pitchFamily="18" charset="0"/>
                <a:cs typeface="Times New Roman" pitchFamily="18" charset="0"/>
              </a:rPr>
              <a:t>, 50 г. </a:t>
            </a:r>
            <a:r>
              <a:rPr lang="ru-RU" sz="2800" cap="none" dirty="0" smtClean="0">
                <a:solidFill>
                  <a:schemeClr val="bg1"/>
                </a:solidFill>
                <a:latin typeface="Times New Roman" pitchFamily="18" charset="0"/>
                <a:cs typeface="Times New Roman" pitchFamily="18" charset="0"/>
              </a:rPr>
              <a:t>до н.э.</a:t>
            </a:r>
            <a:endParaRPr lang="ru-RU" sz="2800" dirty="0">
              <a:solidFill>
                <a:schemeClr val="bg1"/>
              </a:solidFill>
              <a:latin typeface="Times New Roman" pitchFamily="18" charset="0"/>
              <a:cs typeface="Times New Roman" pitchFamily="18" charset="0"/>
            </a:endParaRPr>
          </a:p>
          <a:p>
            <a:r>
              <a:rPr lang="ru-RU" sz="2000" cap="none" dirty="0" smtClean="0">
                <a:solidFill>
                  <a:schemeClr val="bg1"/>
                </a:solidFill>
                <a:latin typeface="Times New Roman" pitchFamily="18" charset="0"/>
                <a:cs typeface="Times New Roman" pitchFamily="18" charset="0"/>
              </a:rPr>
              <a:t>                                                                                                 </a:t>
            </a:r>
          </a:p>
          <a:p>
            <a:r>
              <a:rPr lang="ru-RU" sz="2000" cap="none" dirty="0">
                <a:solidFill>
                  <a:schemeClr val="bg1"/>
                </a:solidFill>
                <a:latin typeface="Times New Roman" pitchFamily="18" charset="0"/>
                <a:cs typeface="Times New Roman" pitchFamily="18" charset="0"/>
              </a:rPr>
              <a:t> </a:t>
            </a:r>
            <a:r>
              <a:rPr lang="ru-RU" sz="2000" cap="none" dirty="0" smtClean="0">
                <a:solidFill>
                  <a:schemeClr val="bg1"/>
                </a:solidFill>
                <a:latin typeface="Times New Roman" pitchFamily="18" charset="0"/>
                <a:cs typeface="Times New Roman" pitchFamily="18" charset="0"/>
              </a:rPr>
              <a:t>                                                                                                   Работа представлена: доц. Гончаровой Л. А.</a:t>
            </a:r>
          </a:p>
          <a:p>
            <a:r>
              <a:rPr lang="ru-RU" sz="2000" cap="none" dirty="0">
                <a:solidFill>
                  <a:schemeClr val="bg1"/>
                </a:solidFill>
                <a:latin typeface="Times New Roman" pitchFamily="18" charset="0"/>
                <a:cs typeface="Times New Roman" pitchFamily="18" charset="0"/>
              </a:rPr>
              <a:t> </a:t>
            </a:r>
            <a:r>
              <a:rPr lang="ru-RU" sz="2000" cap="none" dirty="0" smtClean="0">
                <a:solidFill>
                  <a:schemeClr val="bg1"/>
                </a:solidFill>
                <a:latin typeface="Times New Roman" pitchFamily="18" charset="0"/>
                <a:cs typeface="Times New Roman" pitchFamily="18" charset="0"/>
              </a:rPr>
              <a:t>                                                                                                                                         асс. </a:t>
            </a:r>
            <a:r>
              <a:rPr lang="ru-RU" sz="2000" cap="none" dirty="0" err="1" smtClean="0">
                <a:solidFill>
                  <a:schemeClr val="bg1"/>
                </a:solidFill>
                <a:latin typeface="Times New Roman" pitchFamily="18" charset="0"/>
                <a:cs typeface="Times New Roman" pitchFamily="18" charset="0"/>
              </a:rPr>
              <a:t>Лепиховой</a:t>
            </a:r>
            <a:r>
              <a:rPr lang="ru-RU" sz="2000" cap="none" dirty="0" smtClean="0">
                <a:solidFill>
                  <a:schemeClr val="bg1"/>
                </a:solidFill>
                <a:latin typeface="Times New Roman" pitchFamily="18" charset="0"/>
                <a:cs typeface="Times New Roman" pitchFamily="18" charset="0"/>
              </a:rPr>
              <a:t> Л. П.</a:t>
            </a:r>
          </a:p>
          <a:p>
            <a:r>
              <a:rPr lang="ru-RU" sz="2000" cap="none" dirty="0">
                <a:solidFill>
                  <a:schemeClr val="bg1"/>
                </a:solidFill>
                <a:latin typeface="Times New Roman" pitchFamily="18" charset="0"/>
                <a:cs typeface="Times New Roman" pitchFamily="18" charset="0"/>
              </a:rPr>
              <a:t> </a:t>
            </a:r>
            <a:r>
              <a:rPr lang="ru-RU" sz="2000" cap="none" dirty="0" smtClean="0">
                <a:solidFill>
                  <a:schemeClr val="bg1"/>
                </a:solidFill>
                <a:latin typeface="Times New Roman" pitchFamily="18" charset="0"/>
                <a:cs typeface="Times New Roman" pitchFamily="18" charset="0"/>
              </a:rPr>
              <a:t>                                                                                                                             интерном </a:t>
            </a:r>
            <a:r>
              <a:rPr lang="ru-RU" sz="2000" cap="none" dirty="0" err="1" smtClean="0">
                <a:solidFill>
                  <a:schemeClr val="bg1"/>
                </a:solidFill>
                <a:latin typeface="Times New Roman" pitchFamily="18" charset="0"/>
                <a:cs typeface="Times New Roman" pitchFamily="18" charset="0"/>
              </a:rPr>
              <a:t>Кандауровой</a:t>
            </a:r>
            <a:r>
              <a:rPr lang="ru-RU" sz="2000" cap="none" dirty="0" smtClean="0">
                <a:solidFill>
                  <a:schemeClr val="bg1"/>
                </a:solidFill>
                <a:latin typeface="Times New Roman" pitchFamily="18" charset="0"/>
                <a:cs typeface="Times New Roman" pitchFamily="18" charset="0"/>
              </a:rPr>
              <a:t> И. А.</a:t>
            </a:r>
            <a:endParaRPr lang="ru-RU" sz="2000" cap="none"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09479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524" y="820615"/>
            <a:ext cx="11394830" cy="926123"/>
          </a:xfrm>
        </p:spPr>
        <p:txBody>
          <a:bodyPr/>
          <a:lstStyle/>
          <a:p>
            <a:pPr algn="ctr"/>
            <a:r>
              <a:rPr lang="ru-RU" sz="6600" dirty="0" smtClean="0">
                <a:latin typeface="Times New Roman" pitchFamily="18" charset="0"/>
                <a:cs typeface="Times New Roman" pitchFamily="18" charset="0"/>
              </a:rPr>
              <a:t>Дифференциальная диагностика</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492369" y="2825262"/>
            <a:ext cx="10785231" cy="3645876"/>
          </a:xfrm>
        </p:spPr>
        <p:txBody>
          <a:bodyPr/>
          <a:lstStyle/>
          <a:p>
            <a:pPr marL="0" indent="0">
              <a:buNone/>
            </a:pPr>
            <a:r>
              <a:rPr lang="ru-RU" sz="2000" dirty="0" smtClean="0">
                <a:latin typeface="Times New Roman" pitchFamily="18" charset="0"/>
                <a:cs typeface="Times New Roman" pitchFamily="18" charset="0"/>
              </a:rPr>
              <a:t>Дифференцируют столбняк с: </a:t>
            </a:r>
          </a:p>
          <a:p>
            <a:pPr marL="0" indent="0">
              <a:buNone/>
            </a:pPr>
            <a:endParaRPr lang="ru-RU" sz="2000" dirty="0" smtClean="0">
              <a:latin typeface="Times New Roman" pitchFamily="18" charset="0"/>
              <a:cs typeface="Times New Roman" pitchFamily="18" charset="0"/>
            </a:endParaRPr>
          </a:p>
          <a:p>
            <a:r>
              <a:rPr lang="ru-RU" sz="2000" b="1" dirty="0">
                <a:latin typeface="Times New Roman" pitchFamily="18" charset="0"/>
                <a:cs typeface="Times New Roman" pitchFamily="18" charset="0"/>
              </a:rPr>
              <a:t>Б</a:t>
            </a:r>
            <a:r>
              <a:rPr lang="ru-RU" sz="2000" b="1" dirty="0" smtClean="0">
                <a:latin typeface="Times New Roman" pitchFamily="18" charset="0"/>
                <a:cs typeface="Times New Roman" pitchFamily="18" charset="0"/>
              </a:rPr>
              <a:t>ешенством</a:t>
            </a:r>
            <a:endParaRPr lang="ru-RU" sz="2000" dirty="0" smtClean="0">
              <a:latin typeface="Times New Roman" pitchFamily="18" charset="0"/>
              <a:cs typeface="Times New Roman" pitchFamily="18" charset="0"/>
            </a:endParaRPr>
          </a:p>
          <a:p>
            <a:r>
              <a:rPr lang="ru-RU" sz="2000" b="1" dirty="0" err="1">
                <a:latin typeface="Times New Roman" pitchFamily="18" charset="0"/>
                <a:cs typeface="Times New Roman" pitchFamily="18" charset="0"/>
              </a:rPr>
              <a:t>М</a:t>
            </a:r>
            <a:r>
              <a:rPr lang="ru-RU" sz="2000" b="1" dirty="0" err="1" smtClean="0">
                <a:latin typeface="Times New Roman" pitchFamily="18" charset="0"/>
                <a:cs typeface="Times New Roman" pitchFamily="18" charset="0"/>
              </a:rPr>
              <a:t>енингоэнцефалитом</a:t>
            </a: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Эпилепсией</a:t>
            </a:r>
          </a:p>
          <a:p>
            <a:r>
              <a:rPr lang="ru-RU" sz="2000" b="1" dirty="0" smtClean="0">
                <a:latin typeface="Times New Roman" pitchFamily="18" charset="0"/>
                <a:cs typeface="Times New Roman" pitchFamily="18" charset="0"/>
              </a:rPr>
              <a:t>Истерией</a:t>
            </a:r>
            <a:endParaRPr lang="ru-RU" sz="2000" b="1"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xmlns="" val="3485179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Топографическая анатомия. Общие вопросы топографической анатомии и оперативной хирургии."/>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8563809" y="3505200"/>
            <a:ext cx="3477094" cy="260782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Заголовок 3"/>
          <p:cNvSpPr>
            <a:spLocks noGrp="1"/>
          </p:cNvSpPr>
          <p:nvPr>
            <p:ph type="title"/>
          </p:nvPr>
        </p:nvSpPr>
        <p:spPr/>
        <p:txBody>
          <a:bodyPr/>
          <a:lstStyle/>
          <a:p>
            <a:pPr algn="ctr"/>
            <a:r>
              <a:rPr lang="ru-RU" sz="6600" dirty="0" smtClean="0">
                <a:latin typeface="Times New Roman" pitchFamily="18" charset="0"/>
                <a:cs typeface="Times New Roman" pitchFamily="18" charset="0"/>
              </a:rPr>
              <a:t>Лечение</a:t>
            </a:r>
            <a:endParaRPr lang="ru-RU" sz="6600" dirty="0">
              <a:latin typeface="Times New Roman" pitchFamily="18" charset="0"/>
              <a:cs typeface="Times New Roman" pitchFamily="18" charset="0"/>
            </a:endParaRPr>
          </a:p>
        </p:txBody>
      </p:sp>
      <p:sp>
        <p:nvSpPr>
          <p:cNvPr id="5" name="Объект 4"/>
          <p:cNvSpPr>
            <a:spLocks noGrp="1"/>
          </p:cNvSpPr>
          <p:nvPr>
            <p:ph sz="half" idx="1"/>
          </p:nvPr>
        </p:nvSpPr>
        <p:spPr>
          <a:xfrm>
            <a:off x="93783" y="2321169"/>
            <a:ext cx="8827479" cy="4314092"/>
          </a:xfrm>
        </p:spPr>
        <p:txBody>
          <a:bodyPr>
            <a:normAutofit lnSpcReduction="10000"/>
          </a:bodyPr>
          <a:lstStyle/>
          <a:p>
            <a:r>
              <a:rPr lang="ru-RU" sz="2000" dirty="0" smtClean="0">
                <a:solidFill>
                  <a:schemeClr val="tx1"/>
                </a:solidFill>
                <a:latin typeface="Times New Roman" pitchFamily="18" charset="0"/>
                <a:cs typeface="Times New Roman" pitchFamily="18" charset="0"/>
              </a:rPr>
              <a:t>Госпитализация </a:t>
            </a:r>
            <a:r>
              <a:rPr lang="ru-RU" sz="2000" dirty="0">
                <a:solidFill>
                  <a:schemeClr val="tx1"/>
                </a:solidFill>
                <a:latin typeface="Times New Roman" pitchFamily="18" charset="0"/>
                <a:cs typeface="Times New Roman" pitchFamily="18" charset="0"/>
              </a:rPr>
              <a:t>в ОИТР инфекционной больницы, </a:t>
            </a:r>
            <a:r>
              <a:rPr lang="ru-RU" sz="2000" dirty="0" smtClean="0">
                <a:solidFill>
                  <a:schemeClr val="tx1"/>
                </a:solidFill>
                <a:latin typeface="Times New Roman" pitchFamily="18" charset="0"/>
                <a:cs typeface="Times New Roman" pitchFamily="18" charset="0"/>
              </a:rPr>
              <a:t>минуя приемный покой.</a:t>
            </a:r>
            <a:endParaRPr lang="ru-RU" sz="2000" dirty="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Первичная </a:t>
            </a:r>
            <a:r>
              <a:rPr lang="ru-RU" sz="2000" dirty="0">
                <a:solidFill>
                  <a:schemeClr val="tx1"/>
                </a:solidFill>
                <a:latin typeface="Times New Roman" pitchFamily="18" charset="0"/>
                <a:cs typeface="Times New Roman" pitchFamily="18" charset="0"/>
              </a:rPr>
              <a:t>хирургическая обработка раны, манипуляцию проводят под наркозом, чтобы не спровоцировать </a:t>
            </a:r>
            <a:r>
              <a:rPr lang="ru-RU" sz="2000" dirty="0" smtClean="0">
                <a:solidFill>
                  <a:schemeClr val="tx1"/>
                </a:solidFill>
                <a:latin typeface="Times New Roman" pitchFamily="18" charset="0"/>
                <a:cs typeface="Times New Roman" pitchFamily="18" charset="0"/>
              </a:rPr>
              <a:t>судороги.</a:t>
            </a:r>
          </a:p>
          <a:p>
            <a:r>
              <a:rPr lang="ru-RU" sz="2000" dirty="0" smtClean="0">
                <a:solidFill>
                  <a:schemeClr val="tx1"/>
                </a:solidFill>
                <a:latin typeface="Times New Roman" pitchFamily="18" charset="0"/>
                <a:cs typeface="Times New Roman" pitchFamily="18" charset="0"/>
              </a:rPr>
              <a:t>Соблюдение тишины, </a:t>
            </a:r>
            <a:r>
              <a:rPr lang="ru-RU" sz="2000" dirty="0">
                <a:solidFill>
                  <a:schemeClr val="tx1"/>
                </a:solidFill>
                <a:latin typeface="Times New Roman" pitchFamily="18" charset="0"/>
                <a:cs typeface="Times New Roman" pitchFamily="18" charset="0"/>
              </a:rPr>
              <a:t>п</a:t>
            </a:r>
            <a:r>
              <a:rPr lang="ru-RU" sz="2000" dirty="0" smtClean="0">
                <a:solidFill>
                  <a:schemeClr val="tx1"/>
                </a:solidFill>
                <a:latin typeface="Times New Roman" pitchFamily="18" charset="0"/>
                <a:cs typeface="Times New Roman" pitchFamily="18" charset="0"/>
              </a:rPr>
              <a:t>рофилактика пролежней  и пневмонии.</a:t>
            </a:r>
          </a:p>
          <a:p>
            <a:r>
              <a:rPr lang="ru-RU" sz="2000" dirty="0">
                <a:solidFill>
                  <a:schemeClr val="tx1"/>
                </a:solidFill>
                <a:latin typeface="Times New Roman" pitchFamily="18" charset="0"/>
                <a:cs typeface="Times New Roman" pitchFamily="18" charset="0"/>
              </a:rPr>
              <a:t>Противостолбнячная сыворотка (ПСС) по методу </a:t>
            </a:r>
            <a:r>
              <a:rPr lang="ru-RU" sz="2000" dirty="0" err="1">
                <a:solidFill>
                  <a:schemeClr val="tx1"/>
                </a:solidFill>
                <a:latin typeface="Times New Roman" pitchFamily="18" charset="0"/>
                <a:cs typeface="Times New Roman" pitchFamily="18" charset="0"/>
              </a:rPr>
              <a:t>Безредко</a:t>
            </a:r>
            <a:r>
              <a:rPr lang="ru-RU" sz="2000" dirty="0">
                <a:solidFill>
                  <a:schemeClr val="tx1"/>
                </a:solidFill>
                <a:latin typeface="Times New Roman" pitchFamily="18" charset="0"/>
                <a:cs typeface="Times New Roman" pitchFamily="18" charset="0"/>
              </a:rPr>
              <a:t> (дробно) 100-150 тыс. МЕ внутримышечно </a:t>
            </a:r>
            <a:r>
              <a:rPr lang="ru-RU" sz="2000" dirty="0" smtClean="0">
                <a:solidFill>
                  <a:schemeClr val="tx1"/>
                </a:solidFill>
                <a:latin typeface="Times New Roman" pitchFamily="18" charset="0"/>
                <a:cs typeface="Times New Roman" pitchFamily="18" charset="0"/>
              </a:rPr>
              <a:t>однократно или </a:t>
            </a:r>
            <a:r>
              <a:rPr lang="ru-RU" sz="2000" dirty="0">
                <a:solidFill>
                  <a:schemeClr val="tx1"/>
                </a:solidFill>
                <a:latin typeface="Times New Roman" pitchFamily="18" charset="0"/>
                <a:cs typeface="Times New Roman" pitchFamily="18" charset="0"/>
              </a:rPr>
              <a:t>противостолбнячный человеческий иммуноглобулин (ПСЧИ) 900 МЕ (6 мл) внутримышечно однократно, который является более эффективным; </a:t>
            </a:r>
          </a:p>
          <a:p>
            <a:r>
              <a:rPr lang="ru-RU" sz="2000" dirty="0" smtClean="0">
                <a:solidFill>
                  <a:schemeClr val="tx1"/>
                </a:solidFill>
                <a:latin typeface="Times New Roman" pitchFamily="18" charset="0"/>
                <a:cs typeface="Times New Roman" pitchFamily="18" charset="0"/>
              </a:rPr>
              <a:t>Противосудорожная терапия</a:t>
            </a:r>
            <a:r>
              <a:rPr lang="ru-RU" sz="2000" dirty="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диазепам</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сибазон</a:t>
            </a:r>
            <a:r>
              <a:rPr lang="ru-RU" sz="2000" dirty="0" smtClean="0">
                <a:solidFill>
                  <a:schemeClr val="tx1"/>
                </a:solidFill>
                <a:latin typeface="Times New Roman" pitchFamily="18" charset="0"/>
                <a:cs typeface="Times New Roman" pitchFamily="18" charset="0"/>
              </a:rPr>
              <a:t>, седуксен, </a:t>
            </a:r>
            <a:r>
              <a:rPr lang="ru-RU" sz="2000" dirty="0" err="1" smtClean="0">
                <a:solidFill>
                  <a:schemeClr val="tx1"/>
                </a:solidFill>
                <a:latin typeface="Times New Roman" pitchFamily="18" charset="0"/>
                <a:cs typeface="Times New Roman" pitchFamily="18" charset="0"/>
              </a:rPr>
              <a:t>дроперидол</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ИВЛ</a:t>
            </a:r>
            <a:endParaRPr lang="ru-RU" sz="2000" dirty="0">
              <a:solidFill>
                <a:schemeClr val="tx1"/>
              </a:solidFill>
              <a:latin typeface="Times New Roman" pitchFamily="18" charset="0"/>
              <a:cs typeface="Times New Roman" pitchFamily="18" charset="0"/>
            </a:endParaRPr>
          </a:p>
          <a:p>
            <a:r>
              <a:rPr lang="ru-RU" sz="2000" dirty="0" err="1" smtClean="0">
                <a:solidFill>
                  <a:schemeClr val="tx1"/>
                </a:solidFill>
                <a:latin typeface="Times New Roman" pitchFamily="18" charset="0"/>
                <a:cs typeface="Times New Roman" pitchFamily="18" charset="0"/>
              </a:rPr>
              <a:t>Дезинтоксикационная</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терапия;</a:t>
            </a:r>
          </a:p>
          <a:p>
            <a:r>
              <a:rPr lang="ru-RU" sz="2000" dirty="0" smtClean="0">
                <a:solidFill>
                  <a:schemeClr val="tx1"/>
                </a:solidFill>
                <a:latin typeface="Times New Roman" pitchFamily="18" charset="0"/>
                <a:cs typeface="Times New Roman" pitchFamily="18" charset="0"/>
              </a:rPr>
              <a:t>Антибактериальная терапия</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812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8586" y="715109"/>
            <a:ext cx="11218984" cy="961292"/>
          </a:xfrm>
        </p:spPr>
        <p:txBody>
          <a:bodyPr/>
          <a:lstStyle/>
          <a:p>
            <a:pPr algn="ctr"/>
            <a:r>
              <a:rPr lang="ru-RU" sz="6600" dirty="0" smtClean="0">
                <a:latin typeface="Times New Roman" pitchFamily="18" charset="0"/>
                <a:cs typeface="Times New Roman" pitchFamily="18" charset="0"/>
              </a:rPr>
              <a:t>Выписка </a:t>
            </a:r>
            <a:r>
              <a:rPr lang="ru-RU" sz="6600" dirty="0" err="1" smtClean="0">
                <a:latin typeface="Times New Roman" pitchFamily="18" charset="0"/>
                <a:cs typeface="Times New Roman" pitchFamily="18" charset="0"/>
              </a:rPr>
              <a:t>реконвалесцентов</a:t>
            </a:r>
            <a:endParaRPr lang="ru-RU" sz="6600" dirty="0">
              <a:latin typeface="Times New Roman" pitchFamily="18" charset="0"/>
              <a:cs typeface="Times New Roman" pitchFamily="18" charset="0"/>
            </a:endParaRPr>
          </a:p>
        </p:txBody>
      </p:sp>
      <p:sp>
        <p:nvSpPr>
          <p:cNvPr id="3" name="Объект 2"/>
          <p:cNvSpPr>
            <a:spLocks noGrp="1"/>
          </p:cNvSpPr>
          <p:nvPr>
            <p:ph sz="half" idx="1"/>
          </p:nvPr>
        </p:nvSpPr>
        <p:spPr>
          <a:xfrm>
            <a:off x="304799" y="2439505"/>
            <a:ext cx="8124093" cy="4277817"/>
          </a:xfrm>
        </p:spPr>
        <p:txBody>
          <a:bodyPr>
            <a:normAutofit/>
          </a:bodyPr>
          <a:lstStyle/>
          <a:p>
            <a:r>
              <a:rPr lang="ru-RU" sz="2000" dirty="0" err="1" smtClean="0">
                <a:solidFill>
                  <a:schemeClr val="tx1"/>
                </a:solidFill>
                <a:latin typeface="Times New Roman" pitchFamily="18" charset="0"/>
                <a:cs typeface="Times New Roman" pitchFamily="18" charset="0"/>
              </a:rPr>
              <a:t>Реконвалесценты</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выписываются из стационара после клинического </a:t>
            </a:r>
            <a:r>
              <a:rPr lang="ru-RU" sz="2000" dirty="0" smtClean="0">
                <a:solidFill>
                  <a:schemeClr val="tx1"/>
                </a:solidFill>
                <a:latin typeface="Times New Roman" pitchFamily="18" charset="0"/>
                <a:cs typeface="Times New Roman" pitchFamily="18" charset="0"/>
              </a:rPr>
              <a:t>выздоровления</a:t>
            </a:r>
            <a:r>
              <a:rPr lang="ru-RU" sz="2000" dirty="0">
                <a:solidFill>
                  <a:schemeClr val="tx1"/>
                </a:solidFill>
                <a:latin typeface="Times New Roman" pitchFamily="18" charset="0"/>
                <a:cs typeface="Times New Roman" pitchFamily="18" charset="0"/>
              </a:rPr>
              <a:t>.</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К физическим нагрузкам </a:t>
            </a:r>
            <a:r>
              <a:rPr lang="ru-RU" sz="2000" dirty="0">
                <a:solidFill>
                  <a:schemeClr val="tx1"/>
                </a:solidFill>
                <a:latin typeface="Times New Roman" pitchFamily="18" charset="0"/>
                <a:cs typeface="Times New Roman" pitchFamily="18" charset="0"/>
              </a:rPr>
              <a:t>могут </a:t>
            </a:r>
            <a:r>
              <a:rPr lang="ru-RU" sz="2000" dirty="0" smtClean="0">
                <a:solidFill>
                  <a:schemeClr val="tx1"/>
                </a:solidFill>
                <a:latin typeface="Times New Roman" pitchFamily="18" charset="0"/>
                <a:cs typeface="Times New Roman" pitchFamily="18" charset="0"/>
              </a:rPr>
              <a:t>приступать </a:t>
            </a:r>
            <a:r>
              <a:rPr lang="ru-RU" sz="2000" dirty="0">
                <a:solidFill>
                  <a:schemeClr val="tx1"/>
                </a:solidFill>
                <a:latin typeface="Times New Roman" pitchFamily="18" charset="0"/>
                <a:cs typeface="Times New Roman" pitchFamily="18" charset="0"/>
              </a:rPr>
              <a:t>через 1,5-2 месяца. </a:t>
            </a:r>
          </a:p>
          <a:p>
            <a:r>
              <a:rPr lang="ru-RU" sz="2000" dirty="0" smtClean="0">
                <a:solidFill>
                  <a:schemeClr val="tx1"/>
                </a:solidFill>
                <a:latin typeface="Times New Roman" pitchFamily="18" charset="0"/>
                <a:cs typeface="Times New Roman" pitchFamily="18" charset="0"/>
              </a:rPr>
              <a:t>Диспансерное </a:t>
            </a:r>
            <a:r>
              <a:rPr lang="ru-RU" sz="2000" dirty="0">
                <a:solidFill>
                  <a:schemeClr val="tx1"/>
                </a:solidFill>
                <a:latin typeface="Times New Roman" pitchFamily="18" charset="0"/>
                <a:cs typeface="Times New Roman" pitchFamily="18" charset="0"/>
              </a:rPr>
              <a:t>наблюдение проводится в течение 2-х лет</a:t>
            </a:r>
            <a:r>
              <a:rPr lang="ru-RU" sz="2400" dirty="0" smtClean="0">
                <a:solidFill>
                  <a:schemeClr val="tx1"/>
                </a:solidFill>
                <a:latin typeface="Times New Roman" pitchFamily="18" charset="0"/>
                <a:cs typeface="Times New Roman" pitchFamily="18" charset="0"/>
              </a:rPr>
              <a:t>.</a:t>
            </a:r>
          </a:p>
          <a:p>
            <a:endParaRPr lang="ru-RU" sz="2400" dirty="0">
              <a:solidFill>
                <a:schemeClr val="tx1"/>
              </a:solidFill>
              <a:latin typeface="Times New Roman" pitchFamily="18" charset="0"/>
              <a:cs typeface="Times New Roman" pitchFamily="18" charset="0"/>
            </a:endParaRPr>
          </a:p>
          <a:p>
            <a:r>
              <a:rPr lang="ru-RU" sz="2000" dirty="0">
                <a:solidFill>
                  <a:schemeClr val="tx1"/>
                </a:solidFill>
                <a:latin typeface="Times New Roman" pitchFamily="18" charset="0"/>
                <a:cs typeface="Times New Roman" pitchFamily="18" charset="0"/>
              </a:rPr>
              <a:t>Так как после перенесенного заболевания </a:t>
            </a:r>
            <a:r>
              <a:rPr lang="ru-RU" sz="2000" b="1" dirty="0">
                <a:solidFill>
                  <a:schemeClr val="tx1"/>
                </a:solidFill>
                <a:latin typeface="Times New Roman" pitchFamily="18" charset="0"/>
                <a:cs typeface="Times New Roman" pitchFamily="18" charset="0"/>
              </a:rPr>
              <a:t>иммунитет не формируется</a:t>
            </a:r>
            <a:r>
              <a:rPr lang="ru-RU" sz="2000" dirty="0">
                <a:solidFill>
                  <a:schemeClr val="tx1"/>
                </a:solidFill>
                <a:latin typeface="Times New Roman" pitchFamily="18" charset="0"/>
                <a:cs typeface="Times New Roman" pitchFamily="18" charset="0"/>
              </a:rPr>
              <a:t>, то вместе с лечением проводят активную иммунизацию анатоксином столбнячным (АС) в дозе по 0,5 мл трижды с интервалом 3-5 дней (с целью создания иммунитета).</a:t>
            </a:r>
          </a:p>
        </p:txBody>
      </p:sp>
      <p:pic>
        <p:nvPicPr>
          <p:cNvPr id="5" name="Picture 4" descr="Sterile Medical Gloves Стоковые фото, иллюстрации и векторные изображения Depositphotos"/>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672335" y="2826726"/>
            <a:ext cx="1836557" cy="2753459"/>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Столбняк у ребенка. Признаки, симптомы столбняка"/>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tretch>
            <a:fillRect/>
          </a:stretch>
        </p:blipFill>
        <p:spPr bwMode="auto">
          <a:xfrm>
            <a:off x="9139613" y="4320686"/>
            <a:ext cx="2935156" cy="20332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0512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Раны заживают благодаря потовым железам &quot; Последние новости Украины и мира 2014 года, новости дня на сегодня UkrNews24"/>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9310017" y="4501661"/>
            <a:ext cx="2667001" cy="21336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Профилактика</a:t>
            </a:r>
            <a:endParaRPr lang="ru-RU" sz="6600" dirty="0">
              <a:latin typeface="Times New Roman" pitchFamily="18" charset="0"/>
              <a:cs typeface="Times New Roman" pitchFamily="18" charset="0"/>
            </a:endParaRPr>
          </a:p>
        </p:txBody>
      </p:sp>
      <p:sp>
        <p:nvSpPr>
          <p:cNvPr id="3" name="Объект 2"/>
          <p:cNvSpPr>
            <a:spLocks noGrp="1"/>
          </p:cNvSpPr>
          <p:nvPr>
            <p:ph sz="half" idx="1"/>
          </p:nvPr>
        </p:nvSpPr>
        <p:spPr>
          <a:xfrm>
            <a:off x="164123" y="2309447"/>
            <a:ext cx="11758246" cy="4419600"/>
          </a:xfrm>
        </p:spPr>
        <p:txBody>
          <a:bodyPr>
            <a:noAutofit/>
          </a:bodyPr>
          <a:lstStyle/>
          <a:p>
            <a:pPr marL="0" indent="0">
              <a:buNone/>
            </a:pPr>
            <a:r>
              <a:rPr lang="ru-RU" sz="2000" b="1" dirty="0">
                <a:latin typeface="Times New Roman" pitchFamily="18" charset="0"/>
                <a:cs typeface="Times New Roman" pitchFamily="18" charset="0"/>
              </a:rPr>
              <a:t>Специфическая</a:t>
            </a:r>
            <a:r>
              <a:rPr lang="ru-RU" sz="2000" dirty="0">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профилактика: плановая </a:t>
            </a:r>
            <a:r>
              <a:rPr lang="ru-RU" sz="2000" dirty="0">
                <a:solidFill>
                  <a:schemeClr val="tx1"/>
                </a:solidFill>
                <a:latin typeface="Times New Roman" pitchFamily="18" charset="0"/>
                <a:cs typeface="Times New Roman" pitchFamily="18" charset="0"/>
              </a:rPr>
              <a:t>и </a:t>
            </a:r>
            <a:r>
              <a:rPr lang="ru-RU" sz="2000" dirty="0" smtClean="0">
                <a:solidFill>
                  <a:schemeClr val="tx1"/>
                </a:solidFill>
                <a:latin typeface="Times New Roman" pitchFamily="18" charset="0"/>
                <a:cs typeface="Times New Roman" pitchFamily="18" charset="0"/>
              </a:rPr>
              <a:t>экстренная.</a:t>
            </a:r>
          </a:p>
          <a:p>
            <a:r>
              <a:rPr lang="ru-RU" sz="2000" b="1" dirty="0" smtClean="0">
                <a:solidFill>
                  <a:schemeClr val="tx1"/>
                </a:solidFill>
                <a:latin typeface="Times New Roman" pitchFamily="18" charset="0"/>
                <a:cs typeface="Times New Roman" pitchFamily="18" charset="0"/>
              </a:rPr>
              <a:t>Плановая</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проводится согласно </a:t>
            </a:r>
            <a:r>
              <a:rPr lang="ru-RU" sz="2000" dirty="0" smtClean="0">
                <a:solidFill>
                  <a:schemeClr val="tx1"/>
                </a:solidFill>
                <a:latin typeface="Times New Roman" pitchFamily="18" charset="0"/>
                <a:cs typeface="Times New Roman" pitchFamily="18" charset="0"/>
              </a:rPr>
              <a:t>календаря </a:t>
            </a:r>
            <a:r>
              <a:rPr lang="ru-RU" sz="2000" dirty="0">
                <a:solidFill>
                  <a:schemeClr val="tx1"/>
                </a:solidFill>
                <a:latin typeface="Times New Roman" pitchFamily="18" charset="0"/>
                <a:cs typeface="Times New Roman" pitchFamily="18" charset="0"/>
              </a:rPr>
              <a:t>прививок </a:t>
            </a:r>
            <a:r>
              <a:rPr lang="ru-RU" sz="2000" dirty="0" smtClean="0">
                <a:solidFill>
                  <a:schemeClr val="tx1"/>
                </a:solidFill>
                <a:latin typeface="Times New Roman" pitchFamily="18" charset="0"/>
                <a:cs typeface="Times New Roman" pitchFamily="18" charset="0"/>
              </a:rPr>
              <a:t>от 2017г. Приказ №2036 МЗ ДНР.</a:t>
            </a:r>
            <a:endParaRPr lang="ru-RU" sz="2000" dirty="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Вакцинация </a:t>
            </a:r>
            <a:r>
              <a:rPr lang="ru-RU" sz="2000" dirty="0">
                <a:solidFill>
                  <a:schemeClr val="tx1"/>
                </a:solidFill>
                <a:latin typeface="Times New Roman" pitchFamily="18" charset="0"/>
                <a:cs typeface="Times New Roman" pitchFamily="18" charset="0"/>
              </a:rPr>
              <a:t>в 3 </a:t>
            </a:r>
            <a:r>
              <a:rPr lang="ru-RU" sz="2000" dirty="0" err="1">
                <a:solidFill>
                  <a:schemeClr val="tx1"/>
                </a:solidFill>
                <a:latin typeface="Times New Roman" pitchFamily="18" charset="0"/>
                <a:cs typeface="Times New Roman" pitchFamily="18" charset="0"/>
              </a:rPr>
              <a:t>мес</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4,5 </a:t>
            </a:r>
            <a:r>
              <a:rPr lang="ru-RU" sz="2000" dirty="0" err="1">
                <a:solidFill>
                  <a:schemeClr val="tx1"/>
                </a:solidFill>
                <a:latin typeface="Times New Roman" pitchFamily="18" charset="0"/>
                <a:cs typeface="Times New Roman" pitchFamily="18" charset="0"/>
              </a:rPr>
              <a:t>мес</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6 </a:t>
            </a:r>
            <a:r>
              <a:rPr lang="ru-RU" sz="2000" dirty="0">
                <a:solidFill>
                  <a:schemeClr val="tx1"/>
                </a:solidFill>
                <a:latin typeface="Times New Roman" pitchFamily="18" charset="0"/>
                <a:cs typeface="Times New Roman" pitchFamily="18" charset="0"/>
              </a:rPr>
              <a:t>месяцев – вакциной АКДС;</a:t>
            </a:r>
          </a:p>
          <a:p>
            <a:r>
              <a:rPr lang="ru-RU" sz="2000" dirty="0">
                <a:solidFill>
                  <a:schemeClr val="tx1"/>
                </a:solidFill>
                <a:latin typeface="Times New Roman" pitchFamily="18" charset="0"/>
                <a:cs typeface="Times New Roman" pitchFamily="18" charset="0"/>
              </a:rPr>
              <a:t>Первая ревакцинация в 18 </a:t>
            </a:r>
            <a:r>
              <a:rPr lang="ru-RU" sz="2000" dirty="0" err="1">
                <a:solidFill>
                  <a:schemeClr val="tx1"/>
                </a:solidFill>
                <a:latin typeface="Times New Roman" pitchFamily="18" charset="0"/>
                <a:cs typeface="Times New Roman" pitchFamily="18" charset="0"/>
              </a:rPr>
              <a:t>мес</a:t>
            </a:r>
            <a:r>
              <a:rPr lang="ru-RU" sz="2000" dirty="0">
                <a:solidFill>
                  <a:schemeClr val="tx1"/>
                </a:solidFill>
                <a:latin typeface="Times New Roman" pitchFamily="18" charset="0"/>
                <a:cs typeface="Times New Roman" pitchFamily="18" charset="0"/>
              </a:rPr>
              <a:t>  -- вакциной АКДС;</a:t>
            </a:r>
          </a:p>
          <a:p>
            <a:r>
              <a:rPr lang="ru-RU" sz="2000" dirty="0">
                <a:solidFill>
                  <a:schemeClr val="tx1"/>
                </a:solidFill>
                <a:latin typeface="Times New Roman" pitchFamily="18" charset="0"/>
                <a:cs typeface="Times New Roman" pitchFamily="18" charset="0"/>
              </a:rPr>
              <a:t>Вторая ревакцинация в 6 лет – АДС;</a:t>
            </a:r>
          </a:p>
          <a:p>
            <a:r>
              <a:rPr lang="ru-RU" sz="2000" dirty="0">
                <a:solidFill>
                  <a:schemeClr val="tx1"/>
                </a:solidFill>
                <a:latin typeface="Times New Roman" pitchFamily="18" charset="0"/>
                <a:cs typeface="Times New Roman" pitchFamily="18" charset="0"/>
              </a:rPr>
              <a:t>Третья ревакцинация в </a:t>
            </a:r>
            <a:r>
              <a:rPr lang="ru-RU" sz="2000" dirty="0" smtClean="0">
                <a:solidFill>
                  <a:schemeClr val="tx1"/>
                </a:solidFill>
                <a:latin typeface="Times New Roman" pitchFamily="18" charset="0"/>
                <a:cs typeface="Times New Roman" pitchFamily="18" charset="0"/>
              </a:rPr>
              <a:t>14 </a:t>
            </a:r>
            <a:r>
              <a:rPr lang="ru-RU" sz="2000" dirty="0">
                <a:solidFill>
                  <a:schemeClr val="tx1"/>
                </a:solidFill>
                <a:latin typeface="Times New Roman" pitchFamily="18" charset="0"/>
                <a:cs typeface="Times New Roman" pitchFamily="18" charset="0"/>
              </a:rPr>
              <a:t>лет – АДС или АДС-М;</a:t>
            </a:r>
          </a:p>
          <a:p>
            <a:r>
              <a:rPr lang="ru-RU" sz="2000" dirty="0">
                <a:solidFill>
                  <a:schemeClr val="tx1"/>
                </a:solidFill>
                <a:latin typeface="Times New Roman" pitchFamily="18" charset="0"/>
                <a:cs typeface="Times New Roman" pitchFamily="18" charset="0"/>
              </a:rPr>
              <a:t>Последующие – каждые 10 лет до 66 лет – АДС или АДС-М.</a:t>
            </a:r>
          </a:p>
          <a:p>
            <a:r>
              <a:rPr lang="ru-RU" sz="2000" b="1" dirty="0" smtClean="0">
                <a:solidFill>
                  <a:schemeClr val="tx1"/>
                </a:solidFill>
                <a:latin typeface="Times New Roman" pitchFamily="18" charset="0"/>
                <a:cs typeface="Times New Roman" pitchFamily="18" charset="0"/>
              </a:rPr>
              <a:t>Неспецифическая</a:t>
            </a:r>
            <a:r>
              <a:rPr lang="ru-RU" sz="2000" b="1" dirty="0">
                <a:solidFill>
                  <a:schemeClr val="tx1"/>
                </a:solidFill>
                <a:latin typeface="Times New Roman" pitchFamily="18" charset="0"/>
                <a:cs typeface="Times New Roman" pitchFamily="18" charset="0"/>
              </a:rPr>
              <a:t>:</a:t>
            </a:r>
            <a:r>
              <a:rPr lang="ru-RU" sz="2000" dirty="0">
                <a:solidFill>
                  <a:schemeClr val="tx1"/>
                </a:solidFill>
                <a:latin typeface="Times New Roman" pitchFamily="18" charset="0"/>
                <a:cs typeface="Times New Roman" pitchFamily="18" charset="0"/>
              </a:rPr>
              <a:t>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санитарно-просветительная </a:t>
            </a:r>
            <a:r>
              <a:rPr lang="ru-RU" sz="2000" dirty="0">
                <a:solidFill>
                  <a:schemeClr val="tx1"/>
                </a:solidFill>
                <a:latin typeface="Times New Roman" pitchFamily="18" charset="0"/>
                <a:cs typeface="Times New Roman" pitchFamily="18" charset="0"/>
              </a:rPr>
              <a:t>работа по профилактике травматизма среди населения,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своевременная </a:t>
            </a:r>
            <a:r>
              <a:rPr lang="ru-RU" sz="2000" dirty="0">
                <a:solidFill>
                  <a:schemeClr val="tx1"/>
                </a:solidFill>
                <a:latin typeface="Times New Roman" pitchFamily="18" charset="0"/>
                <a:cs typeface="Times New Roman" pitchFamily="18" charset="0"/>
              </a:rPr>
              <a:t>обработка ран.</a:t>
            </a:r>
          </a:p>
          <a:p>
            <a:endParaRPr lang="ru-RU" dirty="0"/>
          </a:p>
        </p:txBody>
      </p:sp>
      <p:pic>
        <p:nvPicPr>
          <p:cNvPr id="5" name="Picture 4" descr="Sterile Medical Gloves Стоковые фото, иллюстрации и векторные изображения Depositphotos"/>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402705" y="3201866"/>
            <a:ext cx="1694404" cy="2202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8664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5138" y="947921"/>
            <a:ext cx="11394831" cy="622972"/>
          </a:xfrm>
        </p:spPr>
        <p:txBody>
          <a:bodyPr/>
          <a:lstStyle/>
          <a:p>
            <a:pPr algn="ctr"/>
            <a:r>
              <a:rPr lang="ru-RU" dirty="0"/>
              <a:t> </a:t>
            </a:r>
            <a:r>
              <a:rPr lang="ru-RU" sz="6600" dirty="0" smtClean="0">
                <a:latin typeface="Times New Roman" pitchFamily="18" charset="0"/>
                <a:cs typeface="Times New Roman" pitchFamily="18" charset="0"/>
              </a:rPr>
              <a:t>Специфическая</a:t>
            </a:r>
            <a:r>
              <a:rPr lang="ru-RU" dirty="0" smtClean="0"/>
              <a:t> </a:t>
            </a:r>
            <a:r>
              <a:rPr lang="ru-RU" sz="6600" dirty="0" smtClean="0">
                <a:latin typeface="Times New Roman" pitchFamily="18" charset="0"/>
                <a:cs typeface="Times New Roman" pitchFamily="18" charset="0"/>
              </a:rPr>
              <a:t>экстренная </a:t>
            </a:r>
            <a:r>
              <a:rPr lang="ru-RU" sz="6600" dirty="0">
                <a:latin typeface="Times New Roman" pitchFamily="18" charset="0"/>
                <a:cs typeface="Times New Roman" pitchFamily="18" charset="0"/>
              </a:rPr>
              <a:t>профилактика </a:t>
            </a:r>
          </a:p>
        </p:txBody>
      </p:sp>
      <p:sp>
        <p:nvSpPr>
          <p:cNvPr id="3" name="Объект 2"/>
          <p:cNvSpPr>
            <a:spLocks noGrp="1"/>
          </p:cNvSpPr>
          <p:nvPr>
            <p:ph idx="1"/>
          </p:nvPr>
        </p:nvSpPr>
        <p:spPr>
          <a:xfrm>
            <a:off x="293077" y="2743200"/>
            <a:ext cx="11175023" cy="3790950"/>
          </a:xfrm>
        </p:spPr>
        <p:txBody>
          <a:bodyPr>
            <a:noAutofit/>
          </a:bodyPr>
          <a:lstStyle/>
          <a:p>
            <a:r>
              <a:rPr lang="ru-RU" sz="2000" dirty="0">
                <a:solidFill>
                  <a:schemeClr val="tx1"/>
                </a:solidFill>
                <a:latin typeface="Times New Roman" pitchFamily="18" charset="0"/>
                <a:cs typeface="Times New Roman" pitchFamily="18" charset="0"/>
              </a:rPr>
              <a:t>П</a:t>
            </a:r>
            <a:r>
              <a:rPr lang="ru-RU" sz="2000" dirty="0" smtClean="0">
                <a:solidFill>
                  <a:schemeClr val="tx1"/>
                </a:solidFill>
                <a:latin typeface="Times New Roman" pitchFamily="18" charset="0"/>
                <a:cs typeface="Times New Roman" pitchFamily="18" charset="0"/>
              </a:rPr>
              <a:t>роводится </a:t>
            </a:r>
            <a:r>
              <a:rPr lang="ru-RU" sz="2000" dirty="0">
                <a:solidFill>
                  <a:schemeClr val="tx1"/>
                </a:solidFill>
                <a:latin typeface="Times New Roman" pitchFamily="18" charset="0"/>
                <a:cs typeface="Times New Roman" pitchFamily="18" charset="0"/>
              </a:rPr>
              <a:t>при ранениях, ожогах, обморожениях, укусах животными, криминальных абортах, родах на дому, операциях на ЖКТ.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С </a:t>
            </a:r>
            <a:r>
              <a:rPr lang="ru-RU" sz="2000" dirty="0">
                <a:solidFill>
                  <a:schemeClr val="tx1"/>
                </a:solidFill>
                <a:latin typeface="Times New Roman" pitchFamily="18" charset="0"/>
                <a:cs typeface="Times New Roman" pitchFamily="18" charset="0"/>
              </a:rPr>
              <a:t>этой целью у пострадавшего берут кровь для определения количества специфических антител методом РПГА</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Если их количество более 0,1 МЕ/мл, то специфическая профилактика не проводится</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Если от 0,01-0,1 МЕ/мл – вводят 0,5 мл АС подкожно в подлопаточную область,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менее </a:t>
            </a:r>
            <a:r>
              <a:rPr lang="ru-RU" sz="2000" dirty="0">
                <a:solidFill>
                  <a:schemeClr val="tx1"/>
                </a:solidFill>
                <a:latin typeface="Times New Roman" pitchFamily="18" charset="0"/>
                <a:cs typeface="Times New Roman" pitchFamily="18" charset="0"/>
              </a:rPr>
              <a:t>0,01 МЕ/мл – вводят 1 мл АС подкожно под лопатку, а другим шприцем в другую часть -  ПСС 3 тыс. МЕ  внутримышечно по методу </a:t>
            </a:r>
            <a:r>
              <a:rPr lang="ru-RU" sz="2000" dirty="0" err="1">
                <a:solidFill>
                  <a:schemeClr val="tx1"/>
                </a:solidFill>
                <a:latin typeface="Times New Roman" pitchFamily="18" charset="0"/>
                <a:cs typeface="Times New Roman" pitchFamily="18" charset="0"/>
              </a:rPr>
              <a:t>Безредко</a:t>
            </a:r>
            <a:r>
              <a:rPr lang="ru-RU" sz="2000" dirty="0">
                <a:solidFill>
                  <a:schemeClr val="tx1"/>
                </a:solidFill>
                <a:latin typeface="Times New Roman" pitchFamily="18" charset="0"/>
                <a:cs typeface="Times New Roman" pitchFamily="18" charset="0"/>
              </a:rPr>
              <a:t> или ПСЧИ 250 МЕ.</a:t>
            </a:r>
          </a:p>
          <a:p>
            <a:pPr marL="0" indent="0">
              <a:buNone/>
            </a:pPr>
            <a:r>
              <a:rPr lang="ru-RU" sz="1600" b="1" dirty="0"/>
              <a:t> </a:t>
            </a:r>
            <a:endParaRPr lang="ru-RU" sz="1600" dirty="0"/>
          </a:p>
        </p:txBody>
      </p:sp>
    </p:spTree>
    <p:extLst>
      <p:ext uri="{BB962C8B-B14F-4D97-AF65-F5344CB8AC3E}">
        <p14:creationId xmlns:p14="http://schemas.microsoft.com/office/powerpoint/2010/main" xmlns="" val="3556655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Клинический случай</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140677" y="2495549"/>
            <a:ext cx="11758246" cy="4163159"/>
          </a:xfrm>
        </p:spPr>
        <p:txBody>
          <a:bodyPr>
            <a:noAutofit/>
          </a:bodyPr>
          <a:lstStyle/>
          <a:p>
            <a:r>
              <a:rPr lang="ru-RU" sz="2000" dirty="0" smtClean="0">
                <a:latin typeface="Times New Roman" pitchFamily="18" charset="0"/>
                <a:cs typeface="Times New Roman" pitchFamily="18" charset="0"/>
              </a:rPr>
              <a:t>Ребенок </a:t>
            </a:r>
            <a:r>
              <a:rPr lang="ru-RU" sz="2000" dirty="0">
                <a:latin typeface="Times New Roman" pitchFamily="18" charset="0"/>
                <a:cs typeface="Times New Roman" pitchFamily="18" charset="0"/>
              </a:rPr>
              <a:t>В</a:t>
            </a:r>
            <a:r>
              <a:rPr lang="ru-RU" sz="2000" dirty="0" smtClean="0">
                <a:latin typeface="Times New Roman" pitchFamily="18" charset="0"/>
                <a:cs typeface="Times New Roman" pitchFamily="18" charset="0"/>
              </a:rPr>
              <a:t>., 8 лет, проживающий в частном секторе г. Макеевки, был </a:t>
            </a:r>
            <a:r>
              <a:rPr lang="ru-RU" sz="2000" dirty="0">
                <a:latin typeface="Times New Roman" pitchFamily="18" charset="0"/>
                <a:cs typeface="Times New Roman" pitchFamily="18" charset="0"/>
              </a:rPr>
              <a:t>госпитализирован </a:t>
            </a:r>
            <a:r>
              <a:rPr lang="ru-RU" sz="2000" dirty="0" smtClean="0">
                <a:latin typeface="Times New Roman" pitchFamily="18" charset="0"/>
                <a:cs typeface="Times New Roman" pitchFamily="18" charset="0"/>
              </a:rPr>
              <a:t>в экстренном </a:t>
            </a:r>
            <a:r>
              <a:rPr lang="ru-RU" sz="2000" dirty="0">
                <a:latin typeface="Times New Roman" pitchFamily="18" charset="0"/>
                <a:cs typeface="Times New Roman" pitchFamily="18" charset="0"/>
              </a:rPr>
              <a:t>порядке 08.08.2020 г</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 </a:t>
            </a:r>
            <a:r>
              <a:rPr lang="ru-RU" sz="2000" dirty="0" smtClean="0">
                <a:latin typeface="Times New Roman" pitchFamily="18" charset="0"/>
                <a:cs typeface="Times New Roman" pitchFamily="18" charset="0"/>
              </a:rPr>
              <a:t>00:15 (на 7-е сутки болезни), в </a:t>
            </a:r>
            <a:r>
              <a:rPr lang="ru-RU" sz="2000" dirty="0">
                <a:latin typeface="Times New Roman" pitchFamily="18" charset="0"/>
                <a:cs typeface="Times New Roman" pitchFamily="18" charset="0"/>
              </a:rPr>
              <a:t>ОИТДИ ЦГКБ№1 г. Донецка  с жалобами на беспокойство, </a:t>
            </a:r>
            <a:r>
              <a:rPr lang="ru-RU" sz="2000" dirty="0" smtClean="0">
                <a:latin typeface="Times New Roman" pitchFamily="18" charset="0"/>
                <a:cs typeface="Times New Roman" pitchFamily="18" charset="0"/>
              </a:rPr>
              <a:t>невозможность открыть рот, нарушение глотания, </a:t>
            </a:r>
            <a:r>
              <a:rPr lang="ru-RU" sz="2000" dirty="0">
                <a:latin typeface="Times New Roman" pitchFamily="18" charset="0"/>
                <a:cs typeface="Times New Roman" pitchFamily="18" charset="0"/>
              </a:rPr>
              <a:t>боль в спине и животе, </a:t>
            </a:r>
            <a:r>
              <a:rPr lang="ru-RU" sz="2000" dirty="0" smtClean="0">
                <a:latin typeface="Times New Roman" pitchFamily="18" charset="0"/>
                <a:cs typeface="Times New Roman" pitchFamily="18" charset="0"/>
              </a:rPr>
              <a:t>судороги</a:t>
            </a:r>
            <a:r>
              <a:rPr lang="ru-RU" sz="2000" dirty="0">
                <a:latin typeface="Times New Roman" pitchFamily="18" charset="0"/>
                <a:cs typeface="Times New Roman" pitchFamily="18" charset="0"/>
              </a:rPr>
              <a:t>, нарушение походки, боль в правой стопе.</a:t>
            </a:r>
            <a:br>
              <a:rPr lang="ru-RU" sz="2000" dirty="0">
                <a:latin typeface="Times New Roman" pitchFamily="18" charset="0"/>
                <a:cs typeface="Times New Roman" pitchFamily="18" charset="0"/>
              </a:rPr>
            </a:b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Анамнез </a:t>
            </a:r>
            <a:r>
              <a:rPr lang="ru-RU" sz="2000" b="1" dirty="0">
                <a:latin typeface="Times New Roman" pitchFamily="18" charset="0"/>
                <a:cs typeface="Times New Roman" pitchFamily="18" charset="0"/>
              </a:rPr>
              <a:t>жизни: </a:t>
            </a:r>
            <a:r>
              <a:rPr lang="ru-RU" sz="2000" dirty="0">
                <a:latin typeface="Times New Roman" pitchFamily="18" charset="0"/>
                <a:cs typeface="Times New Roman" pitchFamily="18" charset="0"/>
              </a:rPr>
              <a:t>На «Д» учете не состоит. </a:t>
            </a:r>
            <a:r>
              <a:rPr lang="ru-RU" sz="2000" dirty="0" err="1">
                <a:latin typeface="Times New Roman" pitchFamily="18" charset="0"/>
                <a:cs typeface="Times New Roman" pitchFamily="18" charset="0"/>
              </a:rPr>
              <a:t>Аллергологический</a:t>
            </a:r>
            <a:r>
              <a:rPr lang="ru-RU" sz="2000" dirty="0">
                <a:latin typeface="Times New Roman" pitchFamily="18" charset="0"/>
                <a:cs typeface="Times New Roman" pitchFamily="18" charset="0"/>
              </a:rPr>
              <a:t> анамнез не отягощен. Болел корью, ОРВИ</a:t>
            </a:r>
            <a:r>
              <a:rPr lang="ru-RU" sz="2000" dirty="0" smtClean="0">
                <a:latin typeface="Times New Roman" pitchFamily="18" charset="0"/>
                <a:cs typeface="Times New Roman" pitchFamily="18" charset="0"/>
              </a:rPr>
              <a:t>. Рос и развивался соответственно возрасту.</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0" indent="0" algn="ctr">
              <a:buNone/>
            </a:pPr>
            <a:r>
              <a:rPr lang="ru-RU" sz="2000" u="sng" dirty="0" smtClean="0">
                <a:solidFill>
                  <a:srgbClr val="FF0000"/>
                </a:solidFill>
                <a:latin typeface="Times New Roman" pitchFamily="18" charset="0"/>
                <a:cs typeface="Times New Roman" pitchFamily="18" charset="0"/>
              </a:rPr>
              <a:t>НЕ ПРИВИТОЙ </a:t>
            </a:r>
            <a:r>
              <a:rPr lang="ru-RU" sz="2000" u="sng" dirty="0">
                <a:solidFill>
                  <a:srgbClr val="FF0000"/>
                </a:solidFill>
                <a:latin typeface="Times New Roman" pitchFamily="18" charset="0"/>
                <a:cs typeface="Times New Roman" pitchFamily="18" charset="0"/>
              </a:rPr>
              <a:t>В СВЯЗИ С КАТЕГОРИЧНЫМ ОТКАЗОМ РОДИТЕЛЕЙ ОТ </a:t>
            </a:r>
            <a:r>
              <a:rPr lang="ru-RU" sz="2000" u="sng" dirty="0" smtClean="0">
                <a:solidFill>
                  <a:srgbClr val="FF0000"/>
                </a:solidFill>
                <a:latin typeface="Times New Roman" pitchFamily="18" charset="0"/>
                <a:cs typeface="Times New Roman" pitchFamily="18" charset="0"/>
              </a:rPr>
              <a:t>ПРИВИВОК!</a:t>
            </a:r>
            <a:r>
              <a:rPr lang="ru-RU" sz="1600" u="sng" dirty="0">
                <a:solidFill>
                  <a:srgbClr val="FF0000"/>
                </a:solidFill>
              </a:rPr>
              <a:t/>
            </a:r>
            <a:br>
              <a:rPr lang="ru-RU" sz="1600" u="sng" dirty="0">
                <a:solidFill>
                  <a:srgbClr val="FF0000"/>
                </a:solidFill>
              </a:rPr>
            </a:br>
            <a:endParaRPr lang="ru-RU" sz="1600" dirty="0"/>
          </a:p>
        </p:txBody>
      </p:sp>
    </p:spTree>
    <p:extLst>
      <p:ext uri="{BB962C8B-B14F-4D97-AF65-F5344CB8AC3E}">
        <p14:creationId xmlns:p14="http://schemas.microsoft.com/office/powerpoint/2010/main" xmlns="" val="1889440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8304" y="928870"/>
            <a:ext cx="8761413" cy="728480"/>
          </a:xfrm>
        </p:spPr>
        <p:txBody>
          <a:bodyPr/>
          <a:lstStyle/>
          <a:p>
            <a:pPr algn="ctr"/>
            <a:r>
              <a:rPr lang="ru-RU" sz="6600" b="1" dirty="0">
                <a:latin typeface="Times New Roman" pitchFamily="18" charset="0"/>
                <a:cs typeface="Times New Roman" pitchFamily="18" charset="0"/>
              </a:rPr>
              <a:t>Анамнез заболевания: </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400050" y="2379785"/>
            <a:ext cx="11068050" cy="4154365"/>
          </a:xfrm>
        </p:spPr>
        <p:txBody>
          <a:bodyPr>
            <a:noAutofit/>
          </a:bodyPr>
          <a:lstStyle/>
          <a:p>
            <a:pPr marL="0" indent="0">
              <a:buNone/>
            </a:pPr>
            <a:endParaRPr lang="ru-RU" sz="2000" dirty="0" smtClean="0">
              <a:latin typeface="Times New Roman" pitchFamily="18" charset="0"/>
              <a:cs typeface="Times New Roman" pitchFamily="18" charset="0"/>
            </a:endParaRPr>
          </a:p>
          <a:p>
            <a:pPr marL="0" indent="0">
              <a:lnSpc>
                <a:spcPct val="150000"/>
              </a:lnSpc>
              <a:buNone/>
            </a:pPr>
            <a:r>
              <a:rPr lang="ru-RU" sz="2000" dirty="0" smtClean="0">
                <a:solidFill>
                  <a:schemeClr val="tx1"/>
                </a:solidFill>
                <a:latin typeface="Times New Roman" pitchFamily="18" charset="0"/>
                <a:cs typeface="Times New Roman" pitchFamily="18" charset="0"/>
              </a:rPr>
              <a:t>Со </a:t>
            </a:r>
            <a:r>
              <a:rPr lang="ru-RU" sz="2000" dirty="0">
                <a:solidFill>
                  <a:schemeClr val="tx1"/>
                </a:solidFill>
                <a:latin typeface="Times New Roman" pitchFamily="18" charset="0"/>
                <a:cs typeface="Times New Roman" pitchFamily="18" charset="0"/>
              </a:rPr>
              <a:t>слов </a:t>
            </a:r>
            <a:r>
              <a:rPr lang="ru-RU" sz="2000" dirty="0" smtClean="0">
                <a:solidFill>
                  <a:schemeClr val="tx1"/>
                </a:solidFill>
                <a:latin typeface="Times New Roman" pitchFamily="18" charset="0"/>
                <a:cs typeface="Times New Roman" pitchFamily="18" charset="0"/>
              </a:rPr>
              <a:t>отца, </a:t>
            </a:r>
            <a:r>
              <a:rPr lang="ru-RU" sz="2000" dirty="0">
                <a:solidFill>
                  <a:schemeClr val="tx1"/>
                </a:solidFill>
                <a:latin typeface="Times New Roman" pitchFamily="18" charset="0"/>
                <a:cs typeface="Times New Roman" pitchFamily="18" charset="0"/>
              </a:rPr>
              <a:t>за неделю до госпитализации ребенок наступил на гвоздь. За </a:t>
            </a:r>
            <a:r>
              <a:rPr lang="ru-RU" sz="2000" dirty="0" smtClean="0">
                <a:solidFill>
                  <a:schemeClr val="tx1"/>
                </a:solidFill>
                <a:latin typeface="Times New Roman" pitchFamily="18" charset="0"/>
                <a:cs typeface="Times New Roman" pitchFamily="18" charset="0"/>
              </a:rPr>
              <a:t>медпомощью </a:t>
            </a:r>
            <a:r>
              <a:rPr lang="ru-RU" sz="2000" dirty="0">
                <a:solidFill>
                  <a:schemeClr val="tx1"/>
                </a:solidFill>
                <a:latin typeface="Times New Roman" pitchFamily="18" charset="0"/>
                <a:cs typeface="Times New Roman" pitchFamily="18" charset="0"/>
              </a:rPr>
              <a:t>не обращались, лечились самостоятельно. 07.08.2020г. </a:t>
            </a:r>
            <a:r>
              <a:rPr lang="ru-RU" sz="2000" dirty="0" smtClean="0">
                <a:solidFill>
                  <a:schemeClr val="tx1"/>
                </a:solidFill>
                <a:latin typeface="Times New Roman" pitchFamily="18" charset="0"/>
                <a:cs typeface="Times New Roman" pitchFamily="18" charset="0"/>
              </a:rPr>
              <a:t>(7-ой день болезни) состояние </a:t>
            </a:r>
            <a:r>
              <a:rPr lang="ru-RU" sz="2000" dirty="0">
                <a:solidFill>
                  <a:schemeClr val="tx1"/>
                </a:solidFill>
                <a:latin typeface="Times New Roman" pitchFamily="18" charset="0"/>
                <a:cs typeface="Times New Roman" pitchFamily="18" charset="0"/>
              </a:rPr>
              <a:t>ребенка ухудшилось, появились вышеописанные жалобы. СМП доставлен в клинику по месту жительства. Проведена ПХО раны. </a:t>
            </a:r>
            <a:r>
              <a:rPr lang="ru-RU" sz="2000" dirty="0" smtClean="0">
                <a:solidFill>
                  <a:schemeClr val="tx1"/>
                </a:solidFill>
                <a:latin typeface="Times New Roman" pitchFamily="18" charset="0"/>
                <a:cs typeface="Times New Roman" pitchFamily="18" charset="0"/>
              </a:rPr>
              <a:t>От госпитализации </a:t>
            </a:r>
            <a:r>
              <a:rPr lang="ru-RU" sz="2000" dirty="0">
                <a:solidFill>
                  <a:schemeClr val="tx1"/>
                </a:solidFill>
                <a:latin typeface="Times New Roman" pitchFamily="18" charset="0"/>
                <a:cs typeface="Times New Roman" pitchFamily="18" charset="0"/>
              </a:rPr>
              <a:t>отказались. Обратились в </a:t>
            </a:r>
            <a:r>
              <a:rPr lang="ru-RU" sz="2000" dirty="0" smtClean="0">
                <a:solidFill>
                  <a:schemeClr val="tx1"/>
                </a:solidFill>
                <a:latin typeface="Times New Roman" pitchFamily="18" charset="0"/>
                <a:cs typeface="Times New Roman" pitchFamily="18" charset="0"/>
              </a:rPr>
              <a:t>РДКБ г. Донецка, </a:t>
            </a:r>
            <a:r>
              <a:rPr lang="ru-RU" sz="2000" dirty="0">
                <a:solidFill>
                  <a:schemeClr val="tx1"/>
                </a:solidFill>
                <a:latin typeface="Times New Roman" pitchFamily="18" charset="0"/>
                <a:cs typeface="Times New Roman" pitchFamily="18" charset="0"/>
              </a:rPr>
              <a:t>где ребенок был осмотрен реаниматологом и направлен в ЦГКБ№1 с предварительным диагнозом: </a:t>
            </a:r>
            <a:r>
              <a:rPr lang="ru-RU" sz="2000" b="1" dirty="0" smtClean="0">
                <a:solidFill>
                  <a:schemeClr val="tx1"/>
                </a:solidFill>
                <a:latin typeface="Times New Roman" pitchFamily="18" charset="0"/>
                <a:cs typeface="Times New Roman" pitchFamily="18" charset="0"/>
              </a:rPr>
              <a:t>Инфицированная колотая </a:t>
            </a:r>
            <a:r>
              <a:rPr lang="ru-RU" sz="2000" b="1" dirty="0">
                <a:solidFill>
                  <a:schemeClr val="tx1"/>
                </a:solidFill>
                <a:latin typeface="Times New Roman" pitchFamily="18" charset="0"/>
                <a:cs typeface="Times New Roman" pitchFamily="18" charset="0"/>
              </a:rPr>
              <a:t>рана правой стопы. Столбняк?</a:t>
            </a:r>
            <a:br>
              <a:rPr lang="ru-RU" sz="2000" b="1" dirty="0">
                <a:solidFill>
                  <a:schemeClr val="tx1"/>
                </a:solidFill>
                <a:latin typeface="Times New Roman" pitchFamily="18" charset="0"/>
                <a:cs typeface="Times New Roman" pitchFamily="18" charset="0"/>
              </a:rPr>
            </a:br>
            <a:endParaRPr lang="ru-RU" sz="2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6226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969" y="947920"/>
            <a:ext cx="11453445" cy="705034"/>
          </a:xfrm>
        </p:spPr>
        <p:txBody>
          <a:bodyPr/>
          <a:lstStyle/>
          <a:p>
            <a:pPr algn="ctr"/>
            <a:r>
              <a:rPr lang="ru-RU" sz="6600" b="1" dirty="0">
                <a:latin typeface="Times New Roman" pitchFamily="18" charset="0"/>
                <a:cs typeface="Times New Roman" pitchFamily="18" charset="0"/>
              </a:rPr>
              <a:t>Объективно при поступлении: </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234462" y="2450123"/>
            <a:ext cx="11676184" cy="4084027"/>
          </a:xfrm>
        </p:spPr>
        <p:txBody>
          <a:bodyPr>
            <a:noAutofit/>
          </a:bodyPr>
          <a:lstStyle/>
          <a:p>
            <a:r>
              <a:rPr lang="ru-RU" sz="2000" dirty="0" smtClean="0">
                <a:solidFill>
                  <a:schemeClr val="tx1"/>
                </a:solidFill>
                <a:latin typeface="Times New Roman" pitchFamily="18" charset="0"/>
                <a:cs typeface="Times New Roman" pitchFamily="18" charset="0"/>
              </a:rPr>
              <a:t>Общее состояние ребенка </a:t>
            </a:r>
            <a:r>
              <a:rPr lang="ru-RU" sz="2000" dirty="0">
                <a:solidFill>
                  <a:schemeClr val="tx1"/>
                </a:solidFill>
                <a:latin typeface="Times New Roman" pitchFamily="18" charset="0"/>
                <a:cs typeface="Times New Roman" pitchFamily="18" charset="0"/>
              </a:rPr>
              <a:t>тяжелое. </a:t>
            </a:r>
            <a:r>
              <a:rPr lang="ru-RU" sz="2000" dirty="0" smtClean="0">
                <a:solidFill>
                  <a:schemeClr val="tx1"/>
                </a:solidFill>
                <a:latin typeface="Times New Roman" pitchFamily="18" charset="0"/>
                <a:cs typeface="Times New Roman" pitchFamily="18" charset="0"/>
              </a:rPr>
              <a:t>В сознании</a:t>
            </a:r>
            <a:r>
              <a:rPr lang="ru-RU" sz="2000" dirty="0">
                <a:solidFill>
                  <a:schemeClr val="tx1"/>
                </a:solidFill>
                <a:latin typeface="Times New Roman" pitchFamily="18" charset="0"/>
                <a:cs typeface="Times New Roman" pitchFamily="18" charset="0"/>
              </a:rPr>
              <a:t>. Капризен. В период перевода ребенка из машины СМП в </a:t>
            </a:r>
            <a:r>
              <a:rPr lang="ru-RU" sz="2000" dirty="0" smtClean="0">
                <a:solidFill>
                  <a:schemeClr val="tx1"/>
                </a:solidFill>
                <a:latin typeface="Times New Roman" pitchFamily="18" charset="0"/>
                <a:cs typeface="Times New Roman" pitchFamily="18" charset="0"/>
              </a:rPr>
              <a:t>ОИТДИ </a:t>
            </a:r>
            <a:r>
              <a:rPr lang="ru-RU" sz="2000" dirty="0">
                <a:solidFill>
                  <a:schemeClr val="tx1"/>
                </a:solidFill>
                <a:latin typeface="Times New Roman" pitchFamily="18" charset="0"/>
                <a:cs typeface="Times New Roman" pitchFamily="18" charset="0"/>
              </a:rPr>
              <a:t>появился </a:t>
            </a:r>
            <a:r>
              <a:rPr lang="ru-RU" sz="2000" dirty="0" err="1">
                <a:solidFill>
                  <a:schemeClr val="tx1"/>
                </a:solidFill>
                <a:latin typeface="Times New Roman" pitchFamily="18" charset="0"/>
                <a:cs typeface="Times New Roman" pitchFamily="18" charset="0"/>
              </a:rPr>
              <a:t>опистотонус</a:t>
            </a:r>
            <a:r>
              <a:rPr lang="ru-RU" sz="2000" dirty="0">
                <a:solidFill>
                  <a:schemeClr val="tx1"/>
                </a:solidFill>
                <a:latin typeface="Times New Roman" pitchFamily="18" charset="0"/>
                <a:cs typeface="Times New Roman" pitchFamily="18" charset="0"/>
              </a:rPr>
              <a:t>, усилился тризм, повысился тонус мышц живота и грудной клетки, тонические судороги.  Менее минуты после укладывания на кровать мышечный тонус снизился, до 5 минут удерживался тризм, началась дисфагия. </a:t>
            </a:r>
            <a:endParaRPr lang="ru-RU" sz="2000" dirty="0" smtClean="0">
              <a:solidFill>
                <a:schemeClr val="tx1"/>
              </a:solidFill>
              <a:latin typeface="Times New Roman" pitchFamily="18" charset="0"/>
              <a:cs typeface="Times New Roman" pitchFamily="18" charset="0"/>
            </a:endParaRPr>
          </a:p>
          <a:p>
            <a:r>
              <a:rPr lang="ru-RU" sz="2000" dirty="0">
                <a:solidFill>
                  <a:schemeClr val="tx1"/>
                </a:solidFill>
                <a:latin typeface="Times New Roman" pitchFamily="18" charset="0"/>
                <a:cs typeface="Times New Roman" pitchFamily="18" charset="0"/>
              </a:rPr>
              <a:t>Кожные покровы и видимые слизистые розовые, на правой стопе </a:t>
            </a:r>
            <a:r>
              <a:rPr lang="ru-RU" sz="2000" dirty="0" smtClean="0">
                <a:solidFill>
                  <a:schemeClr val="tx1"/>
                </a:solidFill>
                <a:latin typeface="Times New Roman" pitchFamily="18" charset="0"/>
                <a:cs typeface="Times New Roman" pitchFamily="18" charset="0"/>
              </a:rPr>
              <a:t>в области раны асептическая </a:t>
            </a:r>
            <a:r>
              <a:rPr lang="ru-RU" sz="2000" dirty="0">
                <a:solidFill>
                  <a:schemeClr val="tx1"/>
                </a:solidFill>
                <a:latin typeface="Times New Roman" pitchFamily="18" charset="0"/>
                <a:cs typeface="Times New Roman" pitchFamily="18" charset="0"/>
              </a:rPr>
              <a:t>повязка, наложенная в РДКБ г. Донецка. Сатурация </a:t>
            </a:r>
            <a:r>
              <a:rPr lang="ru-RU" sz="2000" dirty="0" smtClean="0">
                <a:solidFill>
                  <a:schemeClr val="tx1"/>
                </a:solidFill>
                <a:latin typeface="Times New Roman" pitchFamily="18" charset="0"/>
                <a:cs typeface="Times New Roman" pitchFamily="18" charset="0"/>
              </a:rPr>
              <a:t>- 95%. </a:t>
            </a:r>
            <a:r>
              <a:rPr lang="ru-RU" sz="2000" dirty="0">
                <a:solidFill>
                  <a:schemeClr val="tx1"/>
                </a:solidFill>
                <a:latin typeface="Times New Roman" pitchFamily="18" charset="0"/>
                <a:cs typeface="Times New Roman" pitchFamily="18" charset="0"/>
              </a:rPr>
              <a:t>Зрачки равны, на свет реагируют. В период отсутствия судорог очаговой симптоматики нет. Мышечный тонус повышен. Дыхание ровное. Над легкими ясный легочный звук, жесткое дыхание. Деятельность сердца ритмичная, тоны приглушены, систолический шум во всех точках выслушивания, без зон проведения. АД 108/56. При попытках измерять АД повышается мышечный тонус. Мышцы живота напряжены. Стула и мочеиспускания не было</a:t>
            </a:r>
            <a:r>
              <a:rPr lang="ru-RU" sz="2000" dirty="0">
                <a:solidFill>
                  <a:schemeClr val="tx1"/>
                </a:solidFill>
              </a:rPr>
              <a:t>.</a:t>
            </a:r>
          </a:p>
          <a:p>
            <a:pPr marL="0" indent="0">
              <a:buNone/>
            </a:pP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729841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t>Обследование</a:t>
            </a:r>
            <a:endParaRPr lang="ru-RU" sz="6600" dirty="0"/>
          </a:p>
        </p:txBody>
      </p:sp>
      <p:sp>
        <p:nvSpPr>
          <p:cNvPr id="3" name="Объект 2"/>
          <p:cNvSpPr>
            <a:spLocks noGrp="1"/>
          </p:cNvSpPr>
          <p:nvPr>
            <p:ph idx="1"/>
          </p:nvPr>
        </p:nvSpPr>
        <p:spPr>
          <a:xfrm>
            <a:off x="117231" y="2286000"/>
            <a:ext cx="11969261" cy="4571999"/>
          </a:xfrm>
        </p:spPr>
        <p:txBody>
          <a:bodyPr>
            <a:normAutofit fontScale="92500" lnSpcReduction="10000"/>
          </a:bodyPr>
          <a:lstStyle/>
          <a:p>
            <a:r>
              <a:rPr lang="en-US" sz="2000" b="1" dirty="0" err="1">
                <a:latin typeface="Times New Roman" pitchFamily="18" charset="0"/>
                <a:cs typeface="Times New Roman" pitchFamily="18" charset="0"/>
              </a:rPr>
              <a:t>Ig</a:t>
            </a:r>
            <a:r>
              <a:rPr lang="ru-RU" sz="2000" b="1" dirty="0">
                <a:latin typeface="Times New Roman" pitchFamily="18" charset="0"/>
                <a:cs typeface="Times New Roman" pitchFamily="18" charset="0"/>
              </a:rPr>
              <a:t> к столбнячному анатоксину</a:t>
            </a:r>
            <a:r>
              <a:rPr lang="ru-RU" sz="2000" dirty="0">
                <a:latin typeface="Times New Roman" pitchFamily="18" charset="0"/>
                <a:cs typeface="Times New Roman" pitchFamily="18" charset="0"/>
              </a:rPr>
              <a:t> в сыворотке кол. </a:t>
            </a:r>
            <a:r>
              <a:rPr lang="ru-RU" sz="2000" dirty="0" smtClean="0">
                <a:latin typeface="Times New Roman" pitchFamily="18" charset="0"/>
                <a:cs typeface="Times New Roman" pitchFamily="18" charset="0"/>
              </a:rPr>
              <a:t>(от 08.08.20) 0,02 </a:t>
            </a:r>
            <a:r>
              <a:rPr lang="ru-RU" sz="2000" dirty="0">
                <a:latin typeface="Times New Roman" pitchFamily="18" charset="0"/>
                <a:cs typeface="Times New Roman" pitchFamily="18" charset="0"/>
              </a:rPr>
              <a:t>МЕ/мл</a:t>
            </a:r>
          </a:p>
          <a:p>
            <a:r>
              <a:rPr lang="ru-RU" sz="2000" b="1" dirty="0">
                <a:latin typeface="Times New Roman" pitchFamily="18" charset="0"/>
                <a:cs typeface="Times New Roman" pitchFamily="18" charset="0"/>
              </a:rPr>
              <a:t>Бактериологический посев из раны</a:t>
            </a:r>
            <a:r>
              <a:rPr lang="ru-RU" sz="2000" dirty="0">
                <a:latin typeface="Times New Roman" pitchFamily="18" charset="0"/>
                <a:cs typeface="Times New Roman" pitchFamily="18" charset="0"/>
              </a:rPr>
              <a:t> на флору и чувствительность к АБ от 09.09.20 – </a:t>
            </a:r>
            <a:r>
              <a:rPr lang="en-US" sz="2000" dirty="0">
                <a:latin typeface="Times New Roman" pitchFamily="18" charset="0"/>
                <a:cs typeface="Times New Roman" pitchFamily="18" charset="0"/>
              </a:rPr>
              <a:t>staph</a:t>
            </a:r>
            <a:r>
              <a:rPr lang="ru-RU"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Aureus</a:t>
            </a:r>
            <a:r>
              <a:rPr lang="ru-RU" sz="2000" dirty="0">
                <a:latin typeface="Times New Roman" pitchFamily="18" charset="0"/>
                <a:cs typeface="Times New Roman" pitchFamily="18" charset="0"/>
              </a:rPr>
              <a:t> 10*6 ( </a:t>
            </a:r>
            <a:r>
              <a:rPr lang="ru-RU" sz="2000" dirty="0" err="1">
                <a:latin typeface="Times New Roman" pitchFamily="18" charset="0"/>
                <a:cs typeface="Times New Roman" pitchFamily="18" charset="0"/>
              </a:rPr>
              <a:t>чувст</a:t>
            </a:r>
            <a:r>
              <a:rPr lang="ru-RU" sz="2000" dirty="0">
                <a:latin typeface="Times New Roman" pitchFamily="18" charset="0"/>
                <a:cs typeface="Times New Roman" pitchFamily="18" charset="0"/>
              </a:rPr>
              <a:t>. К </a:t>
            </a:r>
            <a:r>
              <a:rPr lang="ru-RU" sz="2000" dirty="0" err="1">
                <a:latin typeface="Times New Roman" pitchFamily="18" charset="0"/>
                <a:cs typeface="Times New Roman" pitchFamily="18" charset="0"/>
              </a:rPr>
              <a:t>ванкомицину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оксацилину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фузидину</a:t>
            </a:r>
            <a:r>
              <a:rPr lang="ru-RU" sz="2000" dirty="0">
                <a:latin typeface="Times New Roman" pitchFamily="18" charset="0"/>
                <a:cs typeface="Times New Roman" pitchFamily="18" charset="0"/>
              </a:rPr>
              <a:t>, эритромицину, </a:t>
            </a:r>
            <a:r>
              <a:rPr lang="ru-RU" sz="2000" dirty="0" err="1">
                <a:latin typeface="Times New Roman" pitchFamily="18" charset="0"/>
                <a:cs typeface="Times New Roman" pitchFamily="18" charset="0"/>
              </a:rPr>
              <a:t>клиндомицину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линезолиду</a:t>
            </a:r>
            <a:r>
              <a:rPr lang="ru-RU" sz="2000" dirty="0">
                <a:latin typeface="Times New Roman" pitchFamily="18" charset="0"/>
                <a:cs typeface="Times New Roman" pitchFamily="18" charset="0"/>
              </a:rPr>
              <a:t>).</a:t>
            </a:r>
          </a:p>
          <a:p>
            <a:r>
              <a:rPr lang="ru-RU" sz="2000" b="1" dirty="0">
                <a:latin typeface="Times New Roman" pitchFamily="18" charset="0"/>
                <a:cs typeface="Times New Roman" pitchFamily="18" charset="0"/>
              </a:rPr>
              <a:t>Группа крови и резус-фактор</a:t>
            </a:r>
            <a:r>
              <a:rPr lang="ru-RU" sz="2000" dirty="0">
                <a:latin typeface="Times New Roman" pitchFamily="18" charset="0"/>
                <a:cs typeface="Times New Roman" pitchFamily="18" charset="0"/>
              </a:rPr>
              <a:t>: А(2); </a:t>
            </a:r>
            <a:r>
              <a:rPr lang="en-US" sz="2000" dirty="0">
                <a:latin typeface="Times New Roman" pitchFamily="18" charset="0"/>
                <a:cs typeface="Times New Roman" pitchFamily="18" charset="0"/>
              </a:rPr>
              <a:t>Rh </a:t>
            </a:r>
            <a:r>
              <a:rPr lang="ru-RU" sz="2000" dirty="0" err="1">
                <a:latin typeface="Times New Roman" pitchFamily="18" charset="0"/>
                <a:cs typeface="Times New Roman" pitchFamily="18" charset="0"/>
              </a:rPr>
              <a:t>отр</a:t>
            </a:r>
            <a:r>
              <a:rPr lang="ru-RU" sz="2000" dirty="0" smtClean="0">
                <a:latin typeface="Times New Roman" pitchFamily="18" charset="0"/>
                <a:cs typeface="Times New Roman" pitchFamily="18" charset="0"/>
              </a:rPr>
              <a:t>.</a:t>
            </a:r>
          </a:p>
          <a:p>
            <a:r>
              <a:rPr lang="ru-RU" sz="2000" b="1" dirty="0">
                <a:latin typeface="Times New Roman" pitchFamily="18" charset="0"/>
                <a:cs typeface="Times New Roman" pitchFamily="18" charset="0"/>
              </a:rPr>
              <a:t>Общий анализ крови :</a:t>
            </a:r>
            <a:endParaRPr lang="ru-RU" sz="2000"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08.08.20 – лейкоцитоз(14,2)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a:p>
            <a:pPr marL="0" indent="0">
              <a:buNone/>
            </a:pPr>
            <a:r>
              <a:rPr lang="ru-RU" sz="2000" dirty="0">
                <a:latin typeface="Times New Roman" pitchFamily="18" charset="0"/>
                <a:cs typeface="Times New Roman" pitchFamily="18" charset="0"/>
              </a:rPr>
              <a:t>10.08.20 – лейкоцитоз(11,1)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a:p>
            <a:pPr marL="0" indent="0">
              <a:buNone/>
            </a:pPr>
            <a:r>
              <a:rPr lang="ru-RU" sz="2000" dirty="0">
                <a:latin typeface="Times New Roman" pitchFamily="18" charset="0"/>
                <a:cs typeface="Times New Roman" pitchFamily="18" charset="0"/>
              </a:rPr>
              <a:t>14.08.20 – </a:t>
            </a:r>
            <a:r>
              <a:rPr lang="ru-RU" sz="2000" dirty="0" smtClean="0">
                <a:latin typeface="Times New Roman" pitchFamily="18" charset="0"/>
                <a:cs typeface="Times New Roman" pitchFamily="18" charset="0"/>
              </a:rPr>
              <a:t>ускоренная </a:t>
            </a:r>
            <a:r>
              <a:rPr lang="ru-RU" sz="2000" dirty="0">
                <a:latin typeface="Times New Roman" pitchFamily="18" charset="0"/>
                <a:cs typeface="Times New Roman" pitchFamily="18" charset="0"/>
              </a:rPr>
              <a:t>СОЕ(25), лейкоциты 9,4</a:t>
            </a:r>
          </a:p>
          <a:p>
            <a:pPr marL="0" indent="0">
              <a:buNone/>
            </a:pPr>
            <a:r>
              <a:rPr lang="ru-RU" sz="2000" dirty="0">
                <a:latin typeface="Times New Roman" pitchFamily="18" charset="0"/>
                <a:cs typeface="Times New Roman" pitchFamily="18" charset="0"/>
              </a:rPr>
              <a:t>16.08.20 - </a:t>
            </a:r>
            <a:r>
              <a:rPr lang="ru-RU" sz="2000" dirty="0" smtClean="0">
                <a:latin typeface="Times New Roman" pitchFamily="18" charset="0"/>
                <a:cs typeface="Times New Roman" pitchFamily="18" charset="0"/>
              </a:rPr>
              <a:t>ускоренная </a:t>
            </a:r>
            <a:r>
              <a:rPr lang="ru-RU" sz="2000" dirty="0">
                <a:latin typeface="Times New Roman" pitchFamily="18" charset="0"/>
                <a:cs typeface="Times New Roman" pitchFamily="18" charset="0"/>
              </a:rPr>
              <a:t>СОЕ(31), лейкоцитоз (15)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a:p>
            <a:pPr marL="0" indent="0">
              <a:buNone/>
            </a:pPr>
            <a:r>
              <a:rPr lang="ru-RU" sz="2000" dirty="0">
                <a:latin typeface="Times New Roman" pitchFamily="18" charset="0"/>
                <a:cs typeface="Times New Roman" pitchFamily="18" charset="0"/>
              </a:rPr>
              <a:t>18. 08.20 - </a:t>
            </a:r>
            <a:r>
              <a:rPr lang="ru-RU" sz="2000" dirty="0" smtClean="0">
                <a:latin typeface="Times New Roman" pitchFamily="18" charset="0"/>
                <a:cs typeface="Times New Roman" pitchFamily="18" charset="0"/>
              </a:rPr>
              <a:t>ускоренная </a:t>
            </a:r>
            <a:r>
              <a:rPr lang="ru-RU" sz="2000" dirty="0">
                <a:latin typeface="Times New Roman" pitchFamily="18" charset="0"/>
                <a:cs typeface="Times New Roman" pitchFamily="18" charset="0"/>
              </a:rPr>
              <a:t>СОЕ(35), лейкоцитоз (14)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a:p>
            <a:pPr marL="0" indent="0">
              <a:buNone/>
            </a:pPr>
            <a:r>
              <a:rPr lang="ru-RU" sz="2000" dirty="0">
                <a:latin typeface="Times New Roman" pitchFamily="18" charset="0"/>
                <a:cs typeface="Times New Roman" pitchFamily="18" charset="0"/>
              </a:rPr>
              <a:t>19.08.20 - </a:t>
            </a:r>
            <a:r>
              <a:rPr lang="ru-RU" sz="2000" dirty="0" smtClean="0">
                <a:latin typeface="Times New Roman" pitchFamily="18" charset="0"/>
                <a:cs typeface="Times New Roman" pitchFamily="18" charset="0"/>
              </a:rPr>
              <a:t>ускоренная </a:t>
            </a:r>
            <a:r>
              <a:rPr lang="ru-RU" sz="2000" dirty="0">
                <a:latin typeface="Times New Roman" pitchFamily="18" charset="0"/>
                <a:cs typeface="Times New Roman" pitchFamily="18" charset="0"/>
              </a:rPr>
              <a:t>СОЕ(44), лейкоцитоз (12,7)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a:p>
            <a:pPr marL="0" indent="0">
              <a:buNone/>
            </a:pPr>
            <a:r>
              <a:rPr lang="ru-RU" sz="2000" dirty="0">
                <a:latin typeface="Times New Roman" pitchFamily="18" charset="0"/>
                <a:cs typeface="Times New Roman" pitchFamily="18" charset="0"/>
              </a:rPr>
              <a:t>22.08.20 - </a:t>
            </a:r>
            <a:r>
              <a:rPr lang="ru-RU" sz="2000" dirty="0" smtClean="0">
                <a:latin typeface="Times New Roman" pitchFamily="18" charset="0"/>
                <a:cs typeface="Times New Roman" pitchFamily="18" charset="0"/>
              </a:rPr>
              <a:t>ускоренная </a:t>
            </a:r>
            <a:r>
              <a:rPr lang="ru-RU" sz="2000" dirty="0">
                <a:latin typeface="Times New Roman" pitchFamily="18" charset="0"/>
                <a:cs typeface="Times New Roman" pitchFamily="18" charset="0"/>
              </a:rPr>
              <a:t>СОЕ(31), лейкоцитоз (10,3) с  </a:t>
            </a:r>
            <a:r>
              <a:rPr lang="ru-RU" sz="2000" dirty="0" err="1">
                <a:latin typeface="Times New Roman" pitchFamily="18" charset="0"/>
                <a:cs typeface="Times New Roman" pitchFamily="18" charset="0"/>
              </a:rPr>
              <a:t>нейтрофильным</a:t>
            </a:r>
            <a:r>
              <a:rPr lang="ru-RU" sz="2000" dirty="0">
                <a:latin typeface="Times New Roman" pitchFamily="18" charset="0"/>
                <a:cs typeface="Times New Roman" pitchFamily="18" charset="0"/>
              </a:rPr>
              <a:t> сдвигом влево</a:t>
            </a:r>
          </a:p>
        </p:txBody>
      </p:sp>
    </p:spTree>
    <p:extLst>
      <p:ext uri="{BB962C8B-B14F-4D97-AF65-F5344CB8AC3E}">
        <p14:creationId xmlns:p14="http://schemas.microsoft.com/office/powerpoint/2010/main" xmlns="" val="2601058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a:latin typeface="Times New Roman" pitchFamily="18" charset="0"/>
                <a:cs typeface="Times New Roman" pitchFamily="18" charset="0"/>
              </a:rPr>
              <a:t>Обследование</a:t>
            </a:r>
          </a:p>
        </p:txBody>
      </p:sp>
      <p:sp>
        <p:nvSpPr>
          <p:cNvPr id="3" name="Объект 2"/>
          <p:cNvSpPr>
            <a:spLocks noGrp="1"/>
          </p:cNvSpPr>
          <p:nvPr>
            <p:ph idx="1"/>
          </p:nvPr>
        </p:nvSpPr>
        <p:spPr>
          <a:xfrm>
            <a:off x="140677" y="2286000"/>
            <a:ext cx="11922369" cy="4443046"/>
          </a:xfrm>
        </p:spPr>
        <p:txBody>
          <a:bodyPr>
            <a:normAutofit/>
          </a:bodyPr>
          <a:lstStyle/>
          <a:p>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Биохимический </a:t>
            </a:r>
            <a:r>
              <a:rPr lang="ru-RU" sz="2000" b="1" dirty="0">
                <a:latin typeface="Times New Roman" pitchFamily="18" charset="0"/>
                <a:cs typeface="Times New Roman" pitchFamily="18" charset="0"/>
              </a:rPr>
              <a:t>анализ </a:t>
            </a:r>
            <a:r>
              <a:rPr lang="ru-RU" sz="2000" b="1" dirty="0" smtClean="0">
                <a:latin typeface="Times New Roman" pitchFamily="18" charset="0"/>
                <a:cs typeface="Times New Roman" pitchFamily="18" charset="0"/>
              </a:rPr>
              <a:t>крови:</a:t>
            </a:r>
            <a:endParaRPr lang="ru-RU" sz="2000"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Кальций(</a:t>
            </a:r>
            <a:r>
              <a:rPr lang="en-US" sz="2000" dirty="0">
                <a:latin typeface="Times New Roman" pitchFamily="18" charset="0"/>
                <a:cs typeface="Times New Roman" pitchFamily="18" charset="0"/>
              </a:rPr>
              <a:t>N</a:t>
            </a:r>
            <a:r>
              <a:rPr lang="ru-RU" sz="2000" dirty="0">
                <a:latin typeface="Times New Roman" pitchFamily="18" charset="0"/>
                <a:cs typeface="Times New Roman" pitchFamily="18" charset="0"/>
              </a:rPr>
              <a:t>=2,1 – 2,6) 10.08 – 1,1; 14.08 – 2,33; 20.08 – 1,13</a:t>
            </a:r>
          </a:p>
          <a:p>
            <a:pPr marL="0" indent="0">
              <a:buNone/>
            </a:pPr>
            <a:r>
              <a:rPr lang="ru-RU" sz="2000" dirty="0">
                <a:latin typeface="Times New Roman" pitchFamily="18" charset="0"/>
                <a:cs typeface="Times New Roman" pitchFamily="18" charset="0"/>
              </a:rPr>
              <a:t>Мочевина (</a:t>
            </a:r>
            <a:r>
              <a:rPr lang="en-US" sz="2000" dirty="0">
                <a:latin typeface="Times New Roman" pitchFamily="18" charset="0"/>
                <a:cs typeface="Times New Roman" pitchFamily="18" charset="0"/>
              </a:rPr>
              <a:t>N</a:t>
            </a:r>
            <a:r>
              <a:rPr lang="ru-RU" sz="2000" dirty="0">
                <a:latin typeface="Times New Roman" pitchFamily="18" charset="0"/>
                <a:cs typeface="Times New Roman" pitchFamily="18" charset="0"/>
              </a:rPr>
              <a:t>=3,33 – 8,32) 08.08 – 5,4; 10.08 – 5,2; 14.08 – 8,4; 16.08 – 7,5; 20.08 – 7,68</a:t>
            </a:r>
          </a:p>
          <a:p>
            <a:pPr marL="0" indent="0">
              <a:buNone/>
            </a:pPr>
            <a:r>
              <a:rPr lang="ru-RU" sz="2000" dirty="0" err="1">
                <a:latin typeface="Times New Roman" pitchFamily="18" charset="0"/>
                <a:cs typeface="Times New Roman" pitchFamily="18" charset="0"/>
              </a:rPr>
              <a:t>Креатинин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мкмоль</a:t>
            </a:r>
            <a:r>
              <a:rPr lang="ru-RU" sz="2000" dirty="0">
                <a:latin typeface="Times New Roman" pitchFamily="18" charset="0"/>
                <a:cs typeface="Times New Roman" pitchFamily="18" charset="0"/>
              </a:rPr>
              <a:t>/л  (</a:t>
            </a:r>
            <a:r>
              <a:rPr lang="en-US" sz="2000" dirty="0">
                <a:latin typeface="Times New Roman" pitchFamily="18" charset="0"/>
                <a:cs typeface="Times New Roman" pitchFamily="18" charset="0"/>
              </a:rPr>
              <a:t>N</a:t>
            </a:r>
            <a:r>
              <a:rPr lang="ru-RU" sz="2000" dirty="0">
                <a:latin typeface="Times New Roman" pitchFamily="18" charset="0"/>
                <a:cs typeface="Times New Roman" pitchFamily="18" charset="0"/>
              </a:rPr>
              <a:t>=27 – 62) 08.08 – 77; 10.08 – 92; 14.08 – 104; 16.08 – 91; 18.08 – 90; 20.08 – 96</a:t>
            </a:r>
          </a:p>
          <a:p>
            <a:pPr marL="0" indent="0">
              <a:buNone/>
            </a:pPr>
            <a:r>
              <a:rPr lang="ru-RU" sz="2000" dirty="0">
                <a:latin typeface="Times New Roman" pitchFamily="18" charset="0"/>
                <a:cs typeface="Times New Roman" pitchFamily="18" charset="0"/>
              </a:rPr>
              <a:t>Глюкоза 08.08 – 4,7; 10.08 – 6,7; 14.08 – 5,9; 16.08 – 7,3; 18.08 – 9,7</a:t>
            </a:r>
          </a:p>
          <a:p>
            <a:pPr marL="0" indent="0">
              <a:buNone/>
            </a:pPr>
            <a:r>
              <a:rPr lang="ru-RU" sz="2000" dirty="0">
                <a:latin typeface="Times New Roman" pitchFamily="18" charset="0"/>
                <a:cs typeface="Times New Roman" pitchFamily="18" charset="0"/>
              </a:rPr>
              <a:t>АЛТ, </a:t>
            </a:r>
            <a:r>
              <a:rPr lang="ru-RU" sz="2000" dirty="0" err="1">
                <a:latin typeface="Times New Roman" pitchFamily="18" charset="0"/>
                <a:cs typeface="Times New Roman" pitchFamily="18" charset="0"/>
              </a:rPr>
              <a:t>мкмоль</a:t>
            </a:r>
            <a:r>
              <a:rPr lang="ru-RU" sz="2000" dirty="0">
                <a:latin typeface="Times New Roman" pitchFamily="18" charset="0"/>
                <a:cs typeface="Times New Roman" pitchFamily="18" charset="0"/>
              </a:rPr>
              <a:t>/л (</a:t>
            </a:r>
            <a:r>
              <a:rPr lang="en-US" sz="2000" dirty="0">
                <a:latin typeface="Times New Roman" pitchFamily="18" charset="0"/>
                <a:cs typeface="Times New Roman" pitchFamily="18" charset="0"/>
              </a:rPr>
              <a:t>N</a:t>
            </a:r>
            <a:r>
              <a:rPr lang="ru-RU" sz="2000" dirty="0">
                <a:latin typeface="Times New Roman" pitchFamily="18" charset="0"/>
                <a:cs typeface="Times New Roman" pitchFamily="18" charset="0"/>
              </a:rPr>
              <a:t>=0,1 – 0,68) 14.08 – 80,9; 16.08 – 53,7; 18.08 –22,8</a:t>
            </a:r>
          </a:p>
          <a:p>
            <a:pPr marL="0" indent="0">
              <a:buNone/>
            </a:pPr>
            <a:r>
              <a:rPr lang="ru-RU" sz="2000" dirty="0">
                <a:latin typeface="Times New Roman" pitchFamily="18" charset="0"/>
                <a:cs typeface="Times New Roman" pitchFamily="18" charset="0"/>
              </a:rPr>
              <a:t>АСТ </a:t>
            </a:r>
            <a:r>
              <a:rPr lang="ru-RU" sz="2000" dirty="0" err="1">
                <a:latin typeface="Times New Roman" pitchFamily="18" charset="0"/>
                <a:cs typeface="Times New Roman" pitchFamily="18" charset="0"/>
              </a:rPr>
              <a:t>мкмоль</a:t>
            </a:r>
            <a:r>
              <a:rPr lang="ru-RU" sz="2000" dirty="0">
                <a:latin typeface="Times New Roman" pitchFamily="18" charset="0"/>
                <a:cs typeface="Times New Roman" pitchFamily="18" charset="0"/>
              </a:rPr>
              <a:t>/л (</a:t>
            </a:r>
            <a:r>
              <a:rPr lang="en-US" sz="2000" dirty="0">
                <a:latin typeface="Times New Roman" pitchFamily="18" charset="0"/>
                <a:cs typeface="Times New Roman" pitchFamily="18" charset="0"/>
              </a:rPr>
              <a:t>N</a:t>
            </a:r>
            <a:r>
              <a:rPr lang="ru-RU" sz="2000" dirty="0">
                <a:latin typeface="Times New Roman" pitchFamily="18" charset="0"/>
                <a:cs typeface="Times New Roman" pitchFamily="18" charset="0"/>
              </a:rPr>
              <a:t>=0,1 – 0,45) 14.08 – 117; 16.08 – 48,6; 18.08 –32,9</a:t>
            </a:r>
          </a:p>
        </p:txBody>
      </p:sp>
    </p:spTree>
    <p:extLst>
      <p:ext uri="{BB962C8B-B14F-4D97-AF65-F5344CB8AC3E}">
        <p14:creationId xmlns:p14="http://schemas.microsoft.com/office/powerpoint/2010/main" xmlns="" val="49753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54954" y="947920"/>
            <a:ext cx="8761413" cy="728480"/>
          </a:xfrm>
        </p:spPr>
        <p:txBody>
          <a:bodyPr/>
          <a:lstStyle/>
          <a:p>
            <a:pPr algn="ctr"/>
            <a:r>
              <a:rPr lang="ru-RU" sz="6600" dirty="0" smtClean="0">
                <a:latin typeface="Times New Roman" pitchFamily="18" charset="0"/>
                <a:cs typeface="Times New Roman" pitchFamily="18" charset="0"/>
              </a:rPr>
              <a:t>Определение</a:t>
            </a:r>
            <a:endParaRPr lang="ru-RU" sz="6600" dirty="0">
              <a:latin typeface="Times New Roman" pitchFamily="18" charset="0"/>
              <a:cs typeface="Times New Roman" pitchFamily="18" charset="0"/>
            </a:endParaRPr>
          </a:p>
        </p:txBody>
      </p:sp>
      <p:sp>
        <p:nvSpPr>
          <p:cNvPr id="5" name="Объект 4"/>
          <p:cNvSpPr>
            <a:spLocks noGrp="1"/>
          </p:cNvSpPr>
          <p:nvPr>
            <p:ph idx="1"/>
          </p:nvPr>
        </p:nvSpPr>
        <p:spPr>
          <a:xfrm>
            <a:off x="633046" y="3341076"/>
            <a:ext cx="11078308" cy="3059723"/>
          </a:xfrm>
        </p:spPr>
        <p:txBody>
          <a:bodyPr>
            <a:normAutofit/>
          </a:bodyPr>
          <a:lstStyle/>
          <a:p>
            <a:r>
              <a:rPr lang="ru-RU" sz="2800" b="1" dirty="0">
                <a:latin typeface="Times New Roman" pitchFamily="18" charset="0"/>
                <a:cs typeface="Times New Roman" pitchFamily="18" charset="0"/>
              </a:rPr>
              <a:t>Столбняк (</a:t>
            </a:r>
            <a:r>
              <a:rPr lang="ru-RU" sz="2800" b="1" dirty="0" err="1">
                <a:latin typeface="Times New Roman" pitchFamily="18" charset="0"/>
                <a:cs typeface="Times New Roman" pitchFamily="18" charset="0"/>
              </a:rPr>
              <a:t>tetanus</a:t>
            </a:r>
            <a:r>
              <a:rPr lang="ru-RU" sz="2800" b="1" dirty="0">
                <a:latin typeface="Times New Roman" pitchFamily="18" charset="0"/>
                <a:cs typeface="Times New Roman" pitchFamily="18" charset="0"/>
              </a:rPr>
              <a:t>)</a:t>
            </a:r>
            <a:r>
              <a:rPr lang="ru-RU" sz="2800" dirty="0">
                <a:latin typeface="Times New Roman" pitchFamily="18" charset="0"/>
                <a:cs typeface="Times New Roman" pitchFamily="18" charset="0"/>
              </a:rPr>
              <a:t> — острая инфекционная болезнь из группы </a:t>
            </a:r>
            <a:r>
              <a:rPr lang="ru-RU" sz="2800" dirty="0" err="1" smtClean="0">
                <a:latin typeface="Times New Roman" pitchFamily="18" charset="0"/>
                <a:cs typeface="Times New Roman" pitchFamily="18" charset="0"/>
              </a:rPr>
              <a:t>спорозоонозов</a:t>
            </a:r>
            <a:r>
              <a:rPr lang="ru-RU" sz="2800" dirty="0">
                <a:latin typeface="Times New Roman" pitchFamily="18" charset="0"/>
                <a:cs typeface="Times New Roman" pitchFamily="18" charset="0"/>
              </a:rPr>
              <a:t>, вызываемая </a:t>
            </a:r>
            <a:r>
              <a:rPr lang="ru-RU" sz="2800" dirty="0" err="1">
                <a:latin typeface="Times New Roman" pitchFamily="18" charset="0"/>
                <a:cs typeface="Times New Roman" pitchFamily="18" charset="0"/>
              </a:rPr>
              <a:t>Clostridium</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tetani</a:t>
            </a:r>
            <a:r>
              <a:rPr lang="ru-RU" sz="2800" dirty="0">
                <a:latin typeface="Times New Roman" pitchFamily="18" charset="0"/>
                <a:cs typeface="Times New Roman" pitchFamily="18" charset="0"/>
              </a:rPr>
              <a:t>, с контактным механизмом передачи возбудителя, клинически характеризующаяся поражением нервной системы в виде мышечного </a:t>
            </a:r>
            <a:r>
              <a:rPr lang="ru-RU" sz="2800" dirty="0" err="1">
                <a:latin typeface="Times New Roman" pitchFamily="18" charset="0"/>
                <a:cs typeface="Times New Roman" pitchFamily="18" charset="0"/>
              </a:rPr>
              <a:t>гипертонуса</a:t>
            </a:r>
            <a:r>
              <a:rPr lang="ru-RU" sz="2800" dirty="0">
                <a:latin typeface="Times New Roman" pitchFamily="18" charset="0"/>
                <a:cs typeface="Times New Roman" pitchFamily="18" charset="0"/>
              </a:rPr>
              <a:t> и приступами </a:t>
            </a:r>
            <a:r>
              <a:rPr lang="ru-RU" sz="2800" dirty="0" err="1">
                <a:latin typeface="Times New Roman" pitchFamily="18" charset="0"/>
                <a:cs typeface="Times New Roman" pitchFamily="18" charset="0"/>
              </a:rPr>
              <a:t>генерализованных</a:t>
            </a:r>
            <a:r>
              <a:rPr lang="ru-RU" sz="2800" dirty="0">
                <a:latin typeface="Times New Roman" pitchFamily="18" charset="0"/>
                <a:cs typeface="Times New Roman" pitchFamily="18" charset="0"/>
              </a:rPr>
              <a:t> (тетанических) судорог.</a:t>
            </a:r>
          </a:p>
        </p:txBody>
      </p:sp>
    </p:spTree>
    <p:extLst>
      <p:ext uri="{BB962C8B-B14F-4D97-AF65-F5344CB8AC3E}">
        <p14:creationId xmlns:p14="http://schemas.microsoft.com/office/powerpoint/2010/main" xmlns="" val="1792103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a:latin typeface="Times New Roman" pitchFamily="18" charset="0"/>
                <a:cs typeface="Times New Roman" pitchFamily="18" charset="0"/>
              </a:rPr>
              <a:t>Обследование</a:t>
            </a:r>
          </a:p>
        </p:txBody>
      </p:sp>
      <p:sp>
        <p:nvSpPr>
          <p:cNvPr id="3" name="Объект 2"/>
          <p:cNvSpPr>
            <a:spLocks noGrp="1"/>
          </p:cNvSpPr>
          <p:nvPr>
            <p:ph idx="1"/>
          </p:nvPr>
        </p:nvSpPr>
        <p:spPr>
          <a:xfrm>
            <a:off x="105508" y="2332892"/>
            <a:ext cx="11980984" cy="4419600"/>
          </a:xfrm>
        </p:spPr>
        <p:txBody>
          <a:bodyPr>
            <a:normAutofit lnSpcReduction="10000"/>
          </a:bodyPr>
          <a:lstStyle/>
          <a:p>
            <a:r>
              <a:rPr lang="ru-RU" sz="2000" b="1" dirty="0">
                <a:latin typeface="Times New Roman" pitchFamily="18" charset="0"/>
                <a:cs typeface="Times New Roman" pitchFamily="18" charset="0"/>
              </a:rPr>
              <a:t>Общий анализ мочи:</a:t>
            </a:r>
            <a:endParaRPr lang="ru-RU" sz="2000"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08.08.20- ацетон 4+, </a:t>
            </a:r>
            <a:r>
              <a:rPr lang="ru-RU" sz="2000" dirty="0" err="1">
                <a:latin typeface="Times New Roman" pitchFamily="18" charset="0"/>
                <a:cs typeface="Times New Roman" pitchFamily="18" charset="0"/>
              </a:rPr>
              <a:t>уратурия</a:t>
            </a:r>
            <a:endParaRPr lang="ru-RU" sz="2000" dirty="0">
              <a:latin typeface="Times New Roman" pitchFamily="18" charset="0"/>
              <a:cs typeface="Times New Roman" pitchFamily="18" charset="0"/>
            </a:endParaRPr>
          </a:p>
          <a:p>
            <a:pPr marL="0" indent="0">
              <a:buNone/>
            </a:pPr>
            <a:r>
              <a:rPr lang="ru-RU" sz="2000" dirty="0">
                <a:latin typeface="Times New Roman" pitchFamily="18" charset="0"/>
                <a:cs typeface="Times New Roman" pitchFamily="18" charset="0"/>
              </a:rPr>
              <a:t>10.08.20- моча мутная, альбуминурия (0,07), </a:t>
            </a:r>
            <a:r>
              <a:rPr lang="ru-RU" sz="2000" dirty="0" err="1">
                <a:latin typeface="Times New Roman" pitchFamily="18" charset="0"/>
                <a:cs typeface="Times New Roman" pitchFamily="18" charset="0"/>
              </a:rPr>
              <a:t>глюкозурия</a:t>
            </a:r>
            <a:r>
              <a:rPr lang="ru-RU" sz="2000" dirty="0">
                <a:latin typeface="Times New Roman" pitchFamily="18" charset="0"/>
                <a:cs typeface="Times New Roman" pitchFamily="18" charset="0"/>
              </a:rPr>
              <a:t>(2,8), 3-6 лейкоцитов в п/</a:t>
            </a:r>
            <a:r>
              <a:rPr lang="ru-RU" sz="2000" dirty="0" err="1">
                <a:latin typeface="Times New Roman" pitchFamily="18" charset="0"/>
                <a:cs typeface="Times New Roman" pitchFamily="18" charset="0"/>
              </a:rPr>
              <a:t>зр</a:t>
            </a:r>
            <a:r>
              <a:rPr lang="ru-RU" sz="2000" dirty="0">
                <a:latin typeface="Times New Roman" pitchFamily="18" charset="0"/>
                <a:cs typeface="Times New Roman" pitchFamily="18" charset="0"/>
              </a:rPr>
              <a:t>, соли мочевой к-ты, слизь 1+, бактерии 1+</a:t>
            </a:r>
          </a:p>
          <a:p>
            <a:pPr marL="0" indent="0">
              <a:buNone/>
            </a:pPr>
            <a:r>
              <a:rPr lang="ru-RU" sz="2000" dirty="0">
                <a:latin typeface="Times New Roman" pitchFamily="18" charset="0"/>
                <a:cs typeface="Times New Roman" pitchFamily="18" charset="0"/>
              </a:rPr>
              <a:t>13.08.20- цвет красный, мутная, альбуминурия (1,33), </a:t>
            </a:r>
            <a:r>
              <a:rPr lang="ru-RU" sz="2000" dirty="0" err="1">
                <a:latin typeface="Times New Roman" pitchFamily="18" charset="0"/>
                <a:cs typeface="Times New Roman" pitchFamily="18" charset="0"/>
              </a:rPr>
              <a:t>глюкозурия</a:t>
            </a:r>
            <a:r>
              <a:rPr lang="ru-RU" sz="2000" dirty="0">
                <a:latin typeface="Times New Roman" pitchFamily="18" charset="0"/>
                <a:cs typeface="Times New Roman" pitchFamily="18" charset="0"/>
              </a:rPr>
              <a:t>(1,4), </a:t>
            </a:r>
            <a:r>
              <a:rPr lang="ru-RU" sz="2000" dirty="0" err="1">
                <a:latin typeface="Times New Roman" pitchFamily="18" charset="0"/>
                <a:cs typeface="Times New Roman" pitchFamily="18" charset="0"/>
              </a:rPr>
              <a:t>лейкоцитурия</a:t>
            </a:r>
            <a:r>
              <a:rPr lang="ru-RU" sz="2000" dirty="0">
                <a:latin typeface="Times New Roman" pitchFamily="18" charset="0"/>
                <a:cs typeface="Times New Roman" pitchFamily="18" charset="0"/>
              </a:rPr>
              <a:t>(12-15), эр свежие – густ п/з</a:t>
            </a:r>
          </a:p>
          <a:p>
            <a:pPr marL="0" indent="0">
              <a:buNone/>
            </a:pPr>
            <a:r>
              <a:rPr lang="ru-RU" sz="2000" dirty="0">
                <a:latin typeface="Times New Roman" pitchFamily="18" charset="0"/>
                <a:cs typeface="Times New Roman" pitchFamily="18" charset="0"/>
              </a:rPr>
              <a:t>14.08.20 – цвет слабо розовый, мутная, реакция </a:t>
            </a:r>
            <a:r>
              <a:rPr lang="ru-RU" sz="2000" dirty="0" err="1">
                <a:latin typeface="Times New Roman" pitchFamily="18" charset="0"/>
                <a:cs typeface="Times New Roman" pitchFamily="18" charset="0"/>
              </a:rPr>
              <a:t>сл.нейтр</a:t>
            </a:r>
            <a:r>
              <a:rPr lang="ru-RU" sz="2000" dirty="0">
                <a:latin typeface="Times New Roman" pitchFamily="18" charset="0"/>
                <a:cs typeface="Times New Roman" pitchFamily="18" charset="0"/>
              </a:rPr>
              <a:t>., альбуминурия (0,34), </a:t>
            </a:r>
            <a:r>
              <a:rPr lang="ru-RU" sz="2000" dirty="0" err="1">
                <a:latin typeface="Times New Roman" pitchFamily="18" charset="0"/>
                <a:cs typeface="Times New Roman" pitchFamily="18" charset="0"/>
              </a:rPr>
              <a:t>лейкоцитурия</a:t>
            </a:r>
            <a:r>
              <a:rPr lang="ru-RU" sz="2000" dirty="0">
                <a:latin typeface="Times New Roman" pitchFamily="18" charset="0"/>
                <a:cs typeface="Times New Roman" pitchFamily="18" charset="0"/>
              </a:rPr>
              <a:t>(8-10), макрогематурия (все п/з)</a:t>
            </a:r>
          </a:p>
          <a:p>
            <a:pPr marL="0" indent="0">
              <a:buNone/>
            </a:pPr>
            <a:r>
              <a:rPr lang="ru-RU" sz="2000" dirty="0">
                <a:latin typeface="Times New Roman" pitchFamily="18" charset="0"/>
                <a:cs typeface="Times New Roman" pitchFamily="18" charset="0"/>
              </a:rPr>
              <a:t>16.08.20 -  мутная, реакция щелочная, альбуминурия(1,1), </a:t>
            </a:r>
            <a:r>
              <a:rPr lang="ru-RU" sz="2000" dirty="0" err="1">
                <a:latin typeface="Times New Roman" pitchFamily="18" charset="0"/>
                <a:cs typeface="Times New Roman" pitchFamily="18" charset="0"/>
              </a:rPr>
              <a:t>глюкозурия</a:t>
            </a:r>
            <a:r>
              <a:rPr lang="ru-RU" sz="2000" dirty="0">
                <a:latin typeface="Times New Roman" pitchFamily="18" charset="0"/>
                <a:cs typeface="Times New Roman" pitchFamily="18" charset="0"/>
              </a:rPr>
              <a:t>(5,6), ацетон 1+, </a:t>
            </a:r>
            <a:r>
              <a:rPr lang="ru-RU" sz="2000" dirty="0" err="1">
                <a:latin typeface="Times New Roman" pitchFamily="18" charset="0"/>
                <a:cs typeface="Times New Roman" pitchFamily="18" charset="0"/>
              </a:rPr>
              <a:t>лейкоцитурия</a:t>
            </a:r>
            <a:r>
              <a:rPr lang="ru-RU" sz="2000" dirty="0">
                <a:latin typeface="Times New Roman" pitchFamily="18" charset="0"/>
                <a:cs typeface="Times New Roman" pitchFamily="18" charset="0"/>
              </a:rPr>
              <a:t>(28-30), </a:t>
            </a:r>
            <a:r>
              <a:rPr lang="ru-RU" sz="2000" dirty="0" err="1">
                <a:latin typeface="Times New Roman" pitchFamily="18" charset="0"/>
                <a:cs typeface="Times New Roman" pitchFamily="18" charset="0"/>
              </a:rPr>
              <a:t>эритроцитурия</a:t>
            </a:r>
            <a:r>
              <a:rPr lang="ru-RU" sz="2000" dirty="0">
                <a:latin typeface="Times New Roman" pitchFamily="18" charset="0"/>
                <a:cs typeface="Times New Roman" pitchFamily="18" charset="0"/>
              </a:rPr>
              <a:t> , соли фосфора в большом кол.</a:t>
            </a:r>
          </a:p>
          <a:p>
            <a:pPr marL="0" indent="0">
              <a:buNone/>
            </a:pPr>
            <a:r>
              <a:rPr lang="ru-RU" sz="2000" dirty="0">
                <a:latin typeface="Times New Roman" pitchFamily="18" charset="0"/>
                <a:cs typeface="Times New Roman" pitchFamily="18" charset="0"/>
              </a:rPr>
              <a:t>19.08.20 – мутная, альбуминурия(0,266), ацетон 1+</a:t>
            </a:r>
          </a:p>
          <a:p>
            <a:pPr marL="0" indent="0">
              <a:buNone/>
            </a:pPr>
            <a:r>
              <a:rPr lang="ru-RU" sz="2000" dirty="0">
                <a:latin typeface="Times New Roman" pitchFamily="18" charset="0"/>
                <a:cs typeface="Times New Roman" pitchFamily="18" charset="0"/>
              </a:rPr>
              <a:t>25.08.20 – мутная, реакция </a:t>
            </a:r>
            <a:r>
              <a:rPr lang="ru-RU" sz="2000" dirty="0" err="1">
                <a:latin typeface="Times New Roman" pitchFamily="18" charset="0"/>
                <a:cs typeface="Times New Roman" pitchFamily="18" charset="0"/>
              </a:rPr>
              <a:t>нейтр</a:t>
            </a:r>
            <a:r>
              <a:rPr lang="ru-RU" sz="2000" dirty="0">
                <a:latin typeface="Times New Roman" pitchFamily="18" charset="0"/>
                <a:cs typeface="Times New Roman" pitchFamily="18" charset="0"/>
              </a:rPr>
              <a:t>., соли фосфора густо</a:t>
            </a:r>
          </a:p>
          <a:p>
            <a:endParaRPr lang="ru-RU" dirty="0"/>
          </a:p>
        </p:txBody>
      </p:sp>
    </p:spTree>
    <p:extLst>
      <p:ext uri="{BB962C8B-B14F-4D97-AF65-F5344CB8AC3E}">
        <p14:creationId xmlns:p14="http://schemas.microsoft.com/office/powerpoint/2010/main" xmlns="" val="233915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b="1" dirty="0">
                <a:latin typeface="Times New Roman" pitchFamily="18" charset="0"/>
                <a:cs typeface="Times New Roman" pitchFamily="18" charset="0"/>
              </a:rPr>
              <a:t>Лечение</a:t>
            </a:r>
            <a:r>
              <a:rPr lang="ru-RU" sz="6600" b="1" dirty="0" smtClean="0">
                <a:latin typeface="Times New Roman" pitchFamily="18" charset="0"/>
                <a:cs typeface="Times New Roman" pitchFamily="18" charset="0"/>
              </a:rPr>
              <a:t>:</a:t>
            </a:r>
            <a:endParaRPr lang="ru-RU" sz="4000" dirty="0"/>
          </a:p>
        </p:txBody>
      </p:sp>
      <p:sp>
        <p:nvSpPr>
          <p:cNvPr id="3" name="Объект 2"/>
          <p:cNvSpPr>
            <a:spLocks noGrp="1"/>
          </p:cNvSpPr>
          <p:nvPr>
            <p:ph idx="1"/>
          </p:nvPr>
        </p:nvSpPr>
        <p:spPr>
          <a:xfrm>
            <a:off x="152400" y="2285999"/>
            <a:ext cx="11863754" cy="4431324"/>
          </a:xfrm>
        </p:spPr>
        <p:txBody>
          <a:bodyPr>
            <a:noAutofit/>
          </a:bodyPr>
          <a:lstStyle/>
          <a:p>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08.08.20 (</a:t>
            </a:r>
            <a:r>
              <a:rPr lang="ru-RU" sz="2000" b="1" dirty="0" smtClean="0">
                <a:solidFill>
                  <a:schemeClr val="tx1"/>
                </a:solidFill>
                <a:latin typeface="Times New Roman" pitchFamily="18" charset="0"/>
                <a:cs typeface="Times New Roman" pitchFamily="18" charset="0"/>
              </a:rPr>
              <a:t>7-ой день болезни</a:t>
            </a:r>
            <a:r>
              <a:rPr lang="ru-RU" sz="2000" dirty="0" smtClean="0">
                <a:solidFill>
                  <a:schemeClr val="tx1"/>
                </a:solidFill>
                <a:latin typeface="Times New Roman" pitchFamily="18" charset="0"/>
                <a:cs typeface="Times New Roman" pitchFamily="18" charset="0"/>
              </a:rPr>
              <a:t>) до </a:t>
            </a:r>
            <a:r>
              <a:rPr lang="ru-RU" sz="2000" dirty="0">
                <a:solidFill>
                  <a:schemeClr val="tx1"/>
                </a:solidFill>
                <a:latin typeface="Times New Roman" pitchFamily="18" charset="0"/>
                <a:cs typeface="Times New Roman" pitchFamily="18" charset="0"/>
              </a:rPr>
              <a:t>введения ПСС произведен забор крови на титр антител к столбняку (0,02МЕ/мл). Введена </a:t>
            </a:r>
            <a:r>
              <a:rPr lang="ru-RU" sz="2000" b="1" dirty="0">
                <a:solidFill>
                  <a:schemeClr val="tx1"/>
                </a:solidFill>
                <a:latin typeface="Times New Roman" pitchFamily="18" charset="0"/>
                <a:cs typeface="Times New Roman" pitchFamily="18" charset="0"/>
              </a:rPr>
              <a:t>ПСС</a:t>
            </a:r>
            <a:r>
              <a:rPr lang="ru-RU" sz="2000" dirty="0">
                <a:solidFill>
                  <a:schemeClr val="tx1"/>
                </a:solidFill>
                <a:latin typeface="Times New Roman" pitchFamily="18" charset="0"/>
                <a:cs typeface="Times New Roman" pitchFamily="18" charset="0"/>
              </a:rPr>
              <a:t> </a:t>
            </a:r>
            <a:r>
              <a:rPr lang="ru-RU" sz="2000" b="1" dirty="0" smtClean="0">
                <a:solidFill>
                  <a:schemeClr val="tx1"/>
                </a:solidFill>
                <a:latin typeface="Times New Roman" pitchFamily="18" charset="0"/>
                <a:cs typeface="Times New Roman" pitchFamily="18" charset="0"/>
              </a:rPr>
              <a:t>33 тыс</a:t>
            </a:r>
            <a:r>
              <a:rPr lang="ru-RU" sz="2000" b="1" dirty="0">
                <a:solidFill>
                  <a:schemeClr val="tx1"/>
                </a:solidFill>
                <a:latin typeface="Times New Roman" pitchFamily="18" charset="0"/>
                <a:cs typeface="Times New Roman" pitchFamily="18" charset="0"/>
              </a:rPr>
              <a:t>. МЕ п/к по </a:t>
            </a:r>
            <a:r>
              <a:rPr lang="ru-RU" sz="2000" b="1" dirty="0" err="1">
                <a:solidFill>
                  <a:schemeClr val="tx1"/>
                </a:solidFill>
                <a:latin typeface="Times New Roman" pitchFamily="18" charset="0"/>
                <a:cs typeface="Times New Roman" pitchFamily="18" charset="0"/>
              </a:rPr>
              <a:t>Безредко</a:t>
            </a:r>
            <a:r>
              <a:rPr lang="ru-RU" sz="2000" dirty="0">
                <a:solidFill>
                  <a:schemeClr val="tx1"/>
                </a:solidFill>
                <a:latin typeface="Times New Roman" pitchFamily="18" charset="0"/>
                <a:cs typeface="Times New Roman" pitchFamily="18" charset="0"/>
              </a:rPr>
              <a:t>. Реакции не отмечалось. В течении следующего дня у ребенка </a:t>
            </a:r>
            <a:r>
              <a:rPr lang="ru-RU" sz="2000" dirty="0" smtClean="0">
                <a:solidFill>
                  <a:schemeClr val="tx1"/>
                </a:solidFill>
                <a:latin typeface="Times New Roman" pitchFamily="18" charset="0"/>
                <a:cs typeface="Times New Roman" pitchFamily="18" charset="0"/>
              </a:rPr>
              <a:t>усилились </a:t>
            </a:r>
            <a:r>
              <a:rPr lang="ru-RU" sz="2000" dirty="0">
                <a:solidFill>
                  <a:schemeClr val="tx1"/>
                </a:solidFill>
                <a:latin typeface="Times New Roman" pitchFamily="18" charset="0"/>
                <a:cs typeface="Times New Roman" pitchFamily="18" charset="0"/>
              </a:rPr>
              <a:t>тоническое напряжение мышц, тризм, отмечен </a:t>
            </a:r>
            <a:r>
              <a:rPr lang="ru-RU" sz="2000" dirty="0" err="1">
                <a:solidFill>
                  <a:schemeClr val="tx1"/>
                </a:solidFill>
                <a:latin typeface="Times New Roman" pitchFamily="18" charset="0"/>
                <a:cs typeface="Times New Roman" pitchFamily="18" charset="0"/>
              </a:rPr>
              <a:t>опистотонус</a:t>
            </a:r>
            <a:r>
              <a:rPr lang="ru-RU" sz="2000" dirty="0">
                <a:solidFill>
                  <a:schemeClr val="tx1"/>
                </a:solidFill>
                <a:latin typeface="Times New Roman" pitchFamily="18" charset="0"/>
                <a:cs typeface="Times New Roman" pitchFamily="18" charset="0"/>
              </a:rPr>
              <a:t> на любой раздражитель, выражен болевой синдром. </a:t>
            </a:r>
          </a:p>
          <a:p>
            <a:r>
              <a:rPr lang="ru-RU" sz="2000" dirty="0" smtClean="0">
                <a:solidFill>
                  <a:schemeClr val="tx1"/>
                </a:solidFill>
                <a:latin typeface="Times New Roman" pitchFamily="18" charset="0"/>
                <a:cs typeface="Times New Roman" pitchFamily="18" charset="0"/>
              </a:rPr>
              <a:t>09.08.2020 (</a:t>
            </a:r>
            <a:r>
              <a:rPr lang="ru-RU" sz="2000" b="1" dirty="0" smtClean="0">
                <a:solidFill>
                  <a:schemeClr val="tx1"/>
                </a:solidFill>
                <a:latin typeface="Times New Roman" pitchFamily="18" charset="0"/>
                <a:cs typeface="Times New Roman" pitchFamily="18" charset="0"/>
              </a:rPr>
              <a:t>8-ой день болезни</a:t>
            </a:r>
            <a:r>
              <a:rPr lang="ru-RU" sz="2000" dirty="0" smtClean="0">
                <a:solidFill>
                  <a:schemeClr val="tx1"/>
                </a:solidFill>
                <a:latin typeface="Times New Roman" pitchFamily="18" charset="0"/>
                <a:cs typeface="Times New Roman" pitchFamily="18" charset="0"/>
              </a:rPr>
              <a:t>) в </a:t>
            </a:r>
            <a:r>
              <a:rPr lang="ru-RU" sz="2000" dirty="0">
                <a:solidFill>
                  <a:schemeClr val="tx1"/>
                </a:solidFill>
                <a:latin typeface="Times New Roman" pitchFamily="18" charset="0"/>
                <a:cs typeface="Times New Roman" pitchFamily="18" charset="0"/>
              </a:rPr>
              <a:t>13:10 </a:t>
            </a:r>
            <a:r>
              <a:rPr lang="ru-RU" sz="2000" b="1" dirty="0">
                <a:solidFill>
                  <a:schemeClr val="tx1"/>
                </a:solidFill>
                <a:latin typeface="Times New Roman" pitchFamily="18" charset="0"/>
                <a:cs typeface="Times New Roman" pitchFamily="18" charset="0"/>
              </a:rPr>
              <a:t>повторно введено 30 тыс. МЕ ПСС</a:t>
            </a:r>
            <a:r>
              <a:rPr lang="ru-RU" sz="2000" dirty="0">
                <a:solidFill>
                  <a:schemeClr val="tx1"/>
                </a:solidFill>
                <a:latin typeface="Times New Roman" pitchFamily="18" charset="0"/>
                <a:cs typeface="Times New Roman" pitchFamily="18" charset="0"/>
              </a:rPr>
              <a:t>. Реакции на введение не было.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10.08.2020 (</a:t>
            </a:r>
            <a:r>
              <a:rPr lang="ru-RU" sz="2000" b="1" dirty="0" smtClean="0">
                <a:solidFill>
                  <a:schemeClr val="tx1"/>
                </a:solidFill>
                <a:latin typeface="Times New Roman" pitchFamily="18" charset="0"/>
                <a:cs typeface="Times New Roman" pitchFamily="18" charset="0"/>
              </a:rPr>
              <a:t>9-й день болезни</a:t>
            </a:r>
            <a:r>
              <a:rPr lang="ru-RU" sz="2000" dirty="0" smtClean="0">
                <a:solidFill>
                  <a:schemeClr val="tx1"/>
                </a:solidFill>
                <a:latin typeface="Times New Roman" pitchFamily="18" charset="0"/>
                <a:cs typeface="Times New Roman" pitchFamily="18" charset="0"/>
              </a:rPr>
              <a:t>) состояние </a:t>
            </a:r>
            <a:r>
              <a:rPr lang="ru-RU" sz="2000" dirty="0">
                <a:solidFill>
                  <a:schemeClr val="tx1"/>
                </a:solidFill>
                <a:latin typeface="Times New Roman" pitchFamily="18" charset="0"/>
                <a:cs typeface="Times New Roman" pitchFamily="18" charset="0"/>
              </a:rPr>
              <a:t>ребенка ухудшилось, появилась фебрильная лихорадка, более частые тонические судороги, </a:t>
            </a:r>
            <a:r>
              <a:rPr lang="ru-RU" sz="2000" dirty="0" err="1">
                <a:solidFill>
                  <a:schemeClr val="tx1"/>
                </a:solidFill>
                <a:latin typeface="Times New Roman" pitchFamily="18" charset="0"/>
                <a:cs typeface="Times New Roman" pitchFamily="18" charset="0"/>
              </a:rPr>
              <a:t>опистотонус</a:t>
            </a:r>
            <a:r>
              <a:rPr lang="ru-RU" sz="2000" dirty="0">
                <a:solidFill>
                  <a:schemeClr val="tx1"/>
                </a:solidFill>
                <a:latin typeface="Times New Roman" pitchFamily="18" charset="0"/>
                <a:cs typeface="Times New Roman" pitchFamily="18" charset="0"/>
              </a:rPr>
              <a:t>, тризм. Судороги купировались </a:t>
            </a:r>
            <a:r>
              <a:rPr lang="ru-RU" sz="2000" dirty="0" err="1">
                <a:solidFill>
                  <a:schemeClr val="tx1"/>
                </a:solidFill>
                <a:latin typeface="Times New Roman" pitchFamily="18" charset="0"/>
                <a:cs typeface="Times New Roman" pitchFamily="18" charset="0"/>
              </a:rPr>
              <a:t>инфузией</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натрия </a:t>
            </a:r>
            <a:r>
              <a:rPr lang="ru-RU" sz="2000" dirty="0" err="1" smtClean="0">
                <a:solidFill>
                  <a:schemeClr val="tx1"/>
                </a:solidFill>
                <a:latin typeface="Times New Roman" pitchFamily="18" charset="0"/>
                <a:cs typeface="Times New Roman" pitchFamily="18" charset="0"/>
              </a:rPr>
              <a:t>оксибата</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и </a:t>
            </a:r>
            <a:r>
              <a:rPr lang="ru-RU" sz="2000" dirty="0" err="1" smtClean="0">
                <a:solidFill>
                  <a:schemeClr val="tx1"/>
                </a:solidFill>
                <a:latin typeface="Times New Roman" pitchFamily="18" charset="0"/>
                <a:cs typeface="Times New Roman" pitchFamily="18" charset="0"/>
              </a:rPr>
              <a:t>тиопентала</a:t>
            </a:r>
            <a:r>
              <a:rPr lang="ru-RU" sz="2000" dirty="0" smtClean="0">
                <a:solidFill>
                  <a:schemeClr val="tx1"/>
                </a:solidFill>
                <a:latin typeface="Times New Roman" pitchFamily="18" charset="0"/>
                <a:cs typeface="Times New Roman" pitchFamily="18" charset="0"/>
              </a:rPr>
              <a:t> натрия в возрастных дозах. </a:t>
            </a:r>
          </a:p>
          <a:p>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99940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b="1" dirty="0">
                <a:latin typeface="Times New Roman" pitchFamily="18" charset="0"/>
                <a:cs typeface="Times New Roman" pitchFamily="18" charset="0"/>
              </a:rPr>
              <a:t>Лечение</a:t>
            </a:r>
            <a:r>
              <a:rPr lang="ru-RU" sz="6600" b="1" dirty="0" smtClean="0">
                <a:latin typeface="Times New Roman" pitchFamily="18" charset="0"/>
                <a:cs typeface="Times New Roman" pitchFamily="18" charset="0"/>
              </a:rPr>
              <a:t>:</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211015" y="2473569"/>
            <a:ext cx="11734800" cy="4302370"/>
          </a:xfrm>
        </p:spPr>
        <p:txBody>
          <a:bodyPr>
            <a:noAutofit/>
          </a:bodyPr>
          <a:lstStyle/>
          <a:p>
            <a:r>
              <a:rPr lang="ru-RU" sz="2000" dirty="0" smtClean="0">
                <a:solidFill>
                  <a:schemeClr val="tx1"/>
                </a:solidFill>
                <a:latin typeface="Times New Roman" pitchFamily="18" charset="0"/>
                <a:cs typeface="Times New Roman" pitchFamily="18" charset="0"/>
              </a:rPr>
              <a:t>В </a:t>
            </a:r>
            <a:r>
              <a:rPr lang="ru-RU" sz="2000" dirty="0">
                <a:solidFill>
                  <a:schemeClr val="tx1"/>
                </a:solidFill>
                <a:latin typeface="Times New Roman" pitchFamily="18" charset="0"/>
                <a:cs typeface="Times New Roman" pitchFamily="18" charset="0"/>
              </a:rPr>
              <a:t>связи с нарушением самостоятельного дыхания в период частых судорог, снижением сатурации до 85% </a:t>
            </a:r>
            <a:r>
              <a:rPr lang="ru-RU" sz="2000" b="1" dirty="0">
                <a:solidFill>
                  <a:schemeClr val="tx1"/>
                </a:solidFill>
                <a:latin typeface="Times New Roman" pitchFamily="18" charset="0"/>
                <a:cs typeface="Times New Roman" pitchFamily="18" charset="0"/>
              </a:rPr>
              <a:t>произведена </a:t>
            </a:r>
            <a:r>
              <a:rPr lang="ru-RU" sz="2000" b="1" dirty="0" err="1">
                <a:solidFill>
                  <a:schemeClr val="tx1"/>
                </a:solidFill>
                <a:latin typeface="Times New Roman" pitchFamily="18" charset="0"/>
                <a:cs typeface="Times New Roman" pitchFamily="18" charset="0"/>
              </a:rPr>
              <a:t>назотрахеальная</a:t>
            </a:r>
            <a:r>
              <a:rPr lang="ru-RU" sz="2000" b="1" dirty="0">
                <a:solidFill>
                  <a:schemeClr val="tx1"/>
                </a:solidFill>
                <a:latin typeface="Times New Roman" pitchFamily="18" charset="0"/>
                <a:cs typeface="Times New Roman" pitchFamily="18" charset="0"/>
              </a:rPr>
              <a:t> интубация</a:t>
            </a:r>
            <a:r>
              <a:rPr lang="ru-RU" sz="2000" dirty="0">
                <a:solidFill>
                  <a:schemeClr val="tx1"/>
                </a:solidFill>
                <a:latin typeface="Times New Roman" pitchFamily="18" charset="0"/>
                <a:cs typeface="Times New Roman" pitchFamily="18" charset="0"/>
              </a:rPr>
              <a:t>. Ребенок переведен на дыхание в режиме Р СМ</a:t>
            </a:r>
            <a:r>
              <a:rPr lang="en-US" sz="2000" dirty="0">
                <a:solidFill>
                  <a:schemeClr val="tx1"/>
                </a:solidFill>
                <a:latin typeface="Times New Roman" pitchFamily="18" charset="0"/>
                <a:cs typeface="Times New Roman" pitchFamily="18" charset="0"/>
              </a:rPr>
              <a:t>V</a:t>
            </a:r>
            <a:r>
              <a:rPr lang="ru-RU" sz="2000" dirty="0">
                <a:solidFill>
                  <a:schemeClr val="tx1"/>
                </a:solidFill>
                <a:latin typeface="Times New Roman" pitchFamily="18" charset="0"/>
                <a:cs typeface="Times New Roman" pitchFamily="18" charset="0"/>
              </a:rPr>
              <a:t> аппаратом </a:t>
            </a:r>
            <a:r>
              <a:rPr lang="en-US" sz="2000" dirty="0">
                <a:solidFill>
                  <a:schemeClr val="tx1"/>
                </a:solidFill>
                <a:latin typeface="Times New Roman" pitchFamily="18" charset="0"/>
                <a:cs typeface="Times New Roman" pitchFamily="18" charset="0"/>
              </a:rPr>
              <a:t>Hamilton G</a:t>
            </a:r>
            <a:r>
              <a:rPr lang="ru-RU" sz="2000" dirty="0">
                <a:solidFill>
                  <a:schemeClr val="tx1"/>
                </a:solidFill>
                <a:latin typeface="Times New Roman" pitchFamily="18" charset="0"/>
                <a:cs typeface="Times New Roman" pitchFamily="18" charset="0"/>
              </a:rPr>
              <a:t>5 при </a:t>
            </a:r>
            <a:r>
              <a:rPr lang="en-US" sz="2000" dirty="0">
                <a:solidFill>
                  <a:schemeClr val="tx1"/>
                </a:solidFill>
                <a:latin typeface="Times New Roman" pitchFamily="18" charset="0"/>
                <a:cs typeface="Times New Roman" pitchFamily="18" charset="0"/>
              </a:rPr>
              <a:t>Fi O</a:t>
            </a:r>
            <a:r>
              <a:rPr lang="ru-RU" sz="2000" dirty="0">
                <a:solidFill>
                  <a:schemeClr val="tx1"/>
                </a:solidFill>
                <a:latin typeface="Times New Roman" pitchFamily="18" charset="0"/>
                <a:cs typeface="Times New Roman" pitchFamily="18" charset="0"/>
              </a:rPr>
              <a:t>2 </a:t>
            </a:r>
            <a:r>
              <a:rPr lang="ru-RU" sz="2000" dirty="0" smtClean="0">
                <a:solidFill>
                  <a:schemeClr val="tx1"/>
                </a:solidFill>
                <a:latin typeface="Times New Roman" pitchFamily="18" charset="0"/>
                <a:cs typeface="Times New Roman" pitchFamily="18" charset="0"/>
              </a:rPr>
              <a:t>– сатурация </a:t>
            </a:r>
            <a:r>
              <a:rPr lang="ru-RU" sz="2000" dirty="0">
                <a:solidFill>
                  <a:schemeClr val="tx1"/>
                </a:solidFill>
                <a:latin typeface="Times New Roman" pitchFamily="18" charset="0"/>
                <a:cs typeface="Times New Roman" pitchFamily="18" charset="0"/>
              </a:rPr>
              <a:t>повысилась до 99%.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Начато титрованное </a:t>
            </a:r>
            <a:r>
              <a:rPr lang="ru-RU" sz="2000" dirty="0">
                <a:solidFill>
                  <a:schemeClr val="tx1"/>
                </a:solidFill>
                <a:latin typeface="Times New Roman" pitchFamily="18" charset="0"/>
                <a:cs typeface="Times New Roman" pitchFamily="18" charset="0"/>
              </a:rPr>
              <a:t>введения </a:t>
            </a:r>
            <a:r>
              <a:rPr lang="ru-RU" sz="2000" dirty="0" err="1">
                <a:solidFill>
                  <a:schemeClr val="tx1"/>
                </a:solidFill>
                <a:latin typeface="Times New Roman" pitchFamily="18" charset="0"/>
                <a:cs typeface="Times New Roman" pitchFamily="18" charset="0"/>
              </a:rPr>
              <a:t>круарона</a:t>
            </a:r>
            <a:r>
              <a:rPr lang="ru-RU" sz="2000" dirty="0">
                <a:solidFill>
                  <a:schemeClr val="tx1"/>
                </a:solidFill>
                <a:latin typeface="Times New Roman" pitchFamily="18" charset="0"/>
                <a:cs typeface="Times New Roman" pitchFamily="18" charset="0"/>
              </a:rPr>
              <a:t> со скоростью 0,3 мг/кг/час, </a:t>
            </a:r>
            <a:r>
              <a:rPr lang="ru-RU" sz="2000" dirty="0" err="1">
                <a:solidFill>
                  <a:schemeClr val="tx1"/>
                </a:solidFill>
                <a:latin typeface="Times New Roman" pitchFamily="18" charset="0"/>
                <a:cs typeface="Times New Roman" pitchFamily="18" charset="0"/>
              </a:rPr>
              <a:t>тиопентала</a:t>
            </a:r>
            <a:r>
              <a:rPr lang="ru-RU" sz="2000" dirty="0">
                <a:solidFill>
                  <a:schemeClr val="tx1"/>
                </a:solidFill>
                <a:latin typeface="Times New Roman" pitchFamily="18" charset="0"/>
                <a:cs typeface="Times New Roman" pitchFamily="18" charset="0"/>
              </a:rPr>
              <a:t> натрия со скоростью 40 мг/час. На фоне проводимой </a:t>
            </a:r>
            <a:r>
              <a:rPr lang="ru-RU" sz="2000" dirty="0" err="1" smtClean="0">
                <a:solidFill>
                  <a:schemeClr val="tx1"/>
                </a:solidFill>
                <a:latin typeface="Times New Roman" pitchFamily="18" charset="0"/>
                <a:cs typeface="Times New Roman" pitchFamily="18" charset="0"/>
              </a:rPr>
              <a:t>дезинтоксикационной</a:t>
            </a:r>
            <a:r>
              <a:rPr lang="ru-RU" sz="2000" dirty="0" smtClean="0">
                <a:solidFill>
                  <a:schemeClr val="tx1"/>
                </a:solidFill>
                <a:latin typeface="Times New Roman" pitchFamily="18" charset="0"/>
                <a:cs typeface="Times New Roman" pitchFamily="18" charset="0"/>
              </a:rPr>
              <a:t> терапии </a:t>
            </a:r>
            <a:r>
              <a:rPr lang="ru-RU" sz="2000" dirty="0">
                <a:solidFill>
                  <a:schemeClr val="tx1"/>
                </a:solidFill>
                <a:latin typeface="Times New Roman" pitchFamily="18" charset="0"/>
                <a:cs typeface="Times New Roman" pitchFamily="18" charset="0"/>
              </a:rPr>
              <a:t>препаратов сохранялось повышение мышечного тонуса. Выражена </a:t>
            </a:r>
            <a:r>
              <a:rPr lang="ru-RU" sz="2000" dirty="0" err="1">
                <a:solidFill>
                  <a:schemeClr val="tx1"/>
                </a:solidFill>
                <a:latin typeface="Times New Roman" pitchFamily="18" charset="0"/>
                <a:cs typeface="Times New Roman" pitchFamily="18" charset="0"/>
              </a:rPr>
              <a:t>гиперсаливация</a:t>
            </a:r>
            <a:r>
              <a:rPr lang="ru-RU" sz="2000" dirty="0">
                <a:solidFill>
                  <a:schemeClr val="tx1"/>
                </a:solidFill>
                <a:latin typeface="Times New Roman" pitchFamily="18" charset="0"/>
                <a:cs typeface="Times New Roman" pitchFamily="18" charset="0"/>
              </a:rPr>
              <a:t>. </a:t>
            </a:r>
          </a:p>
          <a:p>
            <a:r>
              <a:rPr lang="ru-RU" sz="2000" dirty="0" smtClean="0">
                <a:solidFill>
                  <a:schemeClr val="tx1"/>
                </a:solidFill>
                <a:latin typeface="Times New Roman" pitchFamily="18" charset="0"/>
                <a:cs typeface="Times New Roman" pitchFamily="18" charset="0"/>
              </a:rPr>
              <a:t>13.08.20 (</a:t>
            </a:r>
            <a:r>
              <a:rPr lang="ru-RU" sz="2000" b="1" dirty="0" smtClean="0">
                <a:solidFill>
                  <a:schemeClr val="tx1"/>
                </a:solidFill>
                <a:latin typeface="Times New Roman" pitchFamily="18" charset="0"/>
                <a:cs typeface="Times New Roman" pitchFamily="18" charset="0"/>
              </a:rPr>
              <a:t>12-й день болезни</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отмечается выраженное напряжение мышц грудной клетки, мимической мускулатуры, живота, судорожные подергивания в области правой ноги. Увеличена доза </a:t>
            </a:r>
            <a:r>
              <a:rPr lang="ru-RU" sz="2000" dirty="0" err="1">
                <a:solidFill>
                  <a:schemeClr val="tx1"/>
                </a:solidFill>
                <a:latin typeface="Times New Roman" pitchFamily="18" charset="0"/>
                <a:cs typeface="Times New Roman" pitchFamily="18" charset="0"/>
              </a:rPr>
              <a:t>круарона</a:t>
            </a:r>
            <a:r>
              <a:rPr lang="ru-RU" sz="2000" dirty="0">
                <a:solidFill>
                  <a:schemeClr val="tx1"/>
                </a:solidFill>
                <a:latin typeface="Times New Roman" pitchFamily="18" charset="0"/>
                <a:cs typeface="Times New Roman" pitchFamily="18" charset="0"/>
              </a:rPr>
              <a:t> до 0,75 мг/кг/час. В терапию включена </a:t>
            </a:r>
            <a:r>
              <a:rPr lang="ru-RU" sz="2000" dirty="0" err="1">
                <a:solidFill>
                  <a:schemeClr val="tx1"/>
                </a:solidFill>
                <a:latin typeface="Times New Roman" pitchFamily="18" charset="0"/>
                <a:cs typeface="Times New Roman" pitchFamily="18" charset="0"/>
              </a:rPr>
              <a:t>инфузия</a:t>
            </a:r>
            <a:r>
              <a:rPr lang="ru-RU" sz="2000" dirty="0">
                <a:solidFill>
                  <a:schemeClr val="tx1"/>
                </a:solidFill>
                <a:latin typeface="Times New Roman" pitchFamily="18" charset="0"/>
                <a:cs typeface="Times New Roman" pitchFamily="18" charset="0"/>
              </a:rPr>
              <a:t> натрия </a:t>
            </a:r>
            <a:r>
              <a:rPr lang="ru-RU" sz="2000" dirty="0" err="1">
                <a:solidFill>
                  <a:schemeClr val="tx1"/>
                </a:solidFill>
                <a:latin typeface="Times New Roman" pitchFamily="18" charset="0"/>
                <a:cs typeface="Times New Roman" pitchFamily="18" charset="0"/>
              </a:rPr>
              <a:t>оксибата</a:t>
            </a:r>
            <a:r>
              <a:rPr lang="ru-RU" sz="2000" dirty="0">
                <a:solidFill>
                  <a:schemeClr val="tx1"/>
                </a:solidFill>
                <a:latin typeface="Times New Roman" pitchFamily="18" charset="0"/>
                <a:cs typeface="Times New Roman" pitchFamily="18" charset="0"/>
              </a:rPr>
              <a:t> 20% со скоростью 1,04 мл/час. Ребенок медикаментозно </a:t>
            </a:r>
            <a:r>
              <a:rPr lang="ru-RU" sz="2000" dirty="0" err="1">
                <a:solidFill>
                  <a:schemeClr val="tx1"/>
                </a:solidFill>
                <a:latin typeface="Times New Roman" pitchFamily="18" charset="0"/>
                <a:cs typeface="Times New Roman" pitchFamily="18" charset="0"/>
              </a:rPr>
              <a:t>седирован</a:t>
            </a:r>
            <a:r>
              <a:rPr lang="ru-RU" sz="2000" dirty="0">
                <a:solidFill>
                  <a:schemeClr val="tx1"/>
                </a:solidFill>
                <a:latin typeface="Times New Roman" pitchFamily="18" charset="0"/>
                <a:cs typeface="Times New Roman" pitchFamily="18" charset="0"/>
              </a:rPr>
              <a:t>. Проводилось парентеральное питание в режиме </a:t>
            </a:r>
            <a:r>
              <a:rPr lang="ru-RU" sz="2000" dirty="0" err="1">
                <a:solidFill>
                  <a:schemeClr val="tx1"/>
                </a:solidFill>
                <a:latin typeface="Times New Roman" pitchFamily="18" charset="0"/>
                <a:cs typeface="Times New Roman" pitchFamily="18" charset="0"/>
              </a:rPr>
              <a:t>гипералиментации</a:t>
            </a:r>
            <a:r>
              <a:rPr lang="ru-RU" sz="2000" dirty="0">
                <a:solidFill>
                  <a:schemeClr val="tx1"/>
                </a:solidFill>
                <a:latin typeface="Times New Roman" pitchFamily="18" charset="0"/>
                <a:cs typeface="Times New Roman" pitchFamily="18" charset="0"/>
              </a:rPr>
              <a:t>. </a:t>
            </a: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06094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b="1" dirty="0">
                <a:latin typeface="Times New Roman" pitchFamily="18" charset="0"/>
                <a:cs typeface="Times New Roman" pitchFamily="18" charset="0"/>
              </a:rPr>
              <a:t>Лечение:</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152400" y="2625969"/>
            <a:ext cx="11816862" cy="3821723"/>
          </a:xfrm>
        </p:spPr>
        <p:txBody>
          <a:bodyPr>
            <a:noAutofit/>
          </a:bodyPr>
          <a:lstStyle/>
          <a:p>
            <a:r>
              <a:rPr lang="ru-RU" sz="2000" dirty="0">
                <a:solidFill>
                  <a:schemeClr val="tx1"/>
                </a:solidFill>
                <a:latin typeface="Times New Roman" pitchFamily="18" charset="0"/>
                <a:cs typeface="Times New Roman" pitchFamily="18" charset="0"/>
              </a:rPr>
              <a:t>16.08 – </a:t>
            </a:r>
            <a:r>
              <a:rPr lang="ru-RU" sz="2000" dirty="0" smtClean="0">
                <a:solidFill>
                  <a:schemeClr val="tx1"/>
                </a:solidFill>
                <a:latin typeface="Times New Roman" pitchFamily="18" charset="0"/>
                <a:cs typeface="Times New Roman" pitchFamily="18" charset="0"/>
              </a:rPr>
              <a:t>17.08.20 (</a:t>
            </a:r>
            <a:r>
              <a:rPr lang="ru-RU" sz="2000" b="1" dirty="0" smtClean="0">
                <a:solidFill>
                  <a:schemeClr val="tx1"/>
                </a:solidFill>
                <a:latin typeface="Times New Roman" pitchFamily="18" charset="0"/>
                <a:cs typeface="Times New Roman" pitchFamily="18" charset="0"/>
              </a:rPr>
              <a:t>15-16 день болезни</a:t>
            </a:r>
            <a:r>
              <a:rPr lang="ru-RU" sz="2000" dirty="0" smtClean="0">
                <a:solidFill>
                  <a:schemeClr val="tx1"/>
                </a:solidFill>
                <a:latin typeface="Times New Roman" pitchFamily="18" charset="0"/>
                <a:cs typeface="Times New Roman" pitchFamily="18" charset="0"/>
              </a:rPr>
              <a:t>) в состоянии наметилось улучшение, </a:t>
            </a:r>
            <a:r>
              <a:rPr lang="ru-RU" sz="2000" dirty="0">
                <a:solidFill>
                  <a:schemeClr val="tx1"/>
                </a:solidFill>
                <a:latin typeface="Times New Roman" pitchFamily="18" charset="0"/>
                <a:cs typeface="Times New Roman" pitchFamily="18" charset="0"/>
              </a:rPr>
              <a:t>судорог и повышения мышечного тонуса не повторялось. </a:t>
            </a:r>
            <a:r>
              <a:rPr lang="ru-RU" sz="2000" dirty="0" smtClean="0">
                <a:solidFill>
                  <a:schemeClr val="tx1"/>
                </a:solidFill>
                <a:latin typeface="Times New Roman" pitchFamily="18" charset="0"/>
                <a:cs typeface="Times New Roman" pitchFamily="18" charset="0"/>
              </a:rPr>
              <a:t>В терапии проведена коррекция антиконвульсантов.</a:t>
            </a:r>
          </a:p>
          <a:p>
            <a:r>
              <a:rPr lang="ru-RU" sz="2000" dirty="0" smtClean="0">
                <a:solidFill>
                  <a:schemeClr val="tx1"/>
                </a:solidFill>
                <a:latin typeface="Times New Roman" pitchFamily="18" charset="0"/>
                <a:cs typeface="Times New Roman" pitchFamily="18" charset="0"/>
              </a:rPr>
              <a:t>18.08.20 (</a:t>
            </a:r>
            <a:r>
              <a:rPr lang="ru-RU" sz="2000" b="1" dirty="0" smtClean="0">
                <a:solidFill>
                  <a:schemeClr val="tx1"/>
                </a:solidFill>
                <a:latin typeface="Times New Roman" pitchFamily="18" charset="0"/>
                <a:cs typeface="Times New Roman" pitchFamily="18" charset="0"/>
              </a:rPr>
              <a:t>17-й день болезни</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по </a:t>
            </a:r>
            <a:r>
              <a:rPr lang="ru-RU" sz="2000" dirty="0" err="1">
                <a:solidFill>
                  <a:schemeClr val="tx1"/>
                </a:solidFill>
                <a:latin typeface="Times New Roman" pitchFamily="18" charset="0"/>
                <a:cs typeface="Times New Roman" pitchFamily="18" charset="0"/>
              </a:rPr>
              <a:t>назогастральному</a:t>
            </a:r>
            <a:r>
              <a:rPr lang="ru-RU" sz="2000" dirty="0">
                <a:solidFill>
                  <a:schemeClr val="tx1"/>
                </a:solidFill>
                <a:latin typeface="Times New Roman" pitchFamily="18" charset="0"/>
                <a:cs typeface="Times New Roman" pitchFamily="18" charset="0"/>
              </a:rPr>
              <a:t> зонду появилось </a:t>
            </a:r>
            <a:r>
              <a:rPr lang="ru-RU" sz="2000" dirty="0" smtClean="0">
                <a:solidFill>
                  <a:schemeClr val="tx1"/>
                </a:solidFill>
                <a:latin typeface="Times New Roman" pitchFamily="18" charset="0"/>
                <a:cs typeface="Times New Roman" pitchFamily="18" charset="0"/>
              </a:rPr>
              <a:t>застойное </a:t>
            </a:r>
            <a:r>
              <a:rPr lang="ru-RU" sz="2000" dirty="0">
                <a:solidFill>
                  <a:schemeClr val="tx1"/>
                </a:solidFill>
                <a:latin typeface="Times New Roman" pitchFamily="18" charset="0"/>
                <a:cs typeface="Times New Roman" pitchFamily="18" charset="0"/>
              </a:rPr>
              <a:t>отделяемое по типу кофейной гущи. ДВС купирован трансфузией </a:t>
            </a:r>
            <a:r>
              <a:rPr lang="ru-RU" sz="2000" dirty="0" err="1">
                <a:solidFill>
                  <a:schemeClr val="tx1"/>
                </a:solidFill>
                <a:latin typeface="Times New Roman" pitchFamily="18" charset="0"/>
                <a:cs typeface="Times New Roman" pitchFamily="18" charset="0"/>
              </a:rPr>
              <a:t>одногрупной</a:t>
            </a:r>
            <a:r>
              <a:rPr lang="ru-RU" sz="2000" dirty="0">
                <a:solidFill>
                  <a:schemeClr val="tx1"/>
                </a:solidFill>
                <a:latin typeface="Times New Roman" pitchFamily="18" charset="0"/>
                <a:cs typeface="Times New Roman" pitchFamily="18" charset="0"/>
              </a:rPr>
              <a:t> свежезамороженной </a:t>
            </a:r>
            <a:r>
              <a:rPr lang="ru-RU" sz="2000" dirty="0" err="1">
                <a:solidFill>
                  <a:schemeClr val="tx1"/>
                </a:solidFill>
                <a:latin typeface="Times New Roman" pitchFamily="18" charset="0"/>
                <a:cs typeface="Times New Roman" pitchFamily="18" charset="0"/>
              </a:rPr>
              <a:t>лейкофильтрованной</a:t>
            </a:r>
            <a:r>
              <a:rPr lang="ru-RU" sz="2000" dirty="0">
                <a:solidFill>
                  <a:schemeClr val="tx1"/>
                </a:solidFill>
                <a:latin typeface="Times New Roman" pitchFamily="18" charset="0"/>
                <a:cs typeface="Times New Roman" pitchFamily="18" charset="0"/>
              </a:rPr>
              <a:t> плазмы. В течении нескольких дней удалось снизить </a:t>
            </a:r>
            <a:r>
              <a:rPr lang="en-US" sz="2000" dirty="0">
                <a:solidFill>
                  <a:schemeClr val="tx1"/>
                </a:solidFill>
                <a:latin typeface="Times New Roman" pitchFamily="18" charset="0"/>
                <a:cs typeface="Times New Roman" pitchFamily="18" charset="0"/>
              </a:rPr>
              <a:t>Fi O</a:t>
            </a:r>
            <a:r>
              <a:rPr lang="ru-RU" sz="2000" dirty="0">
                <a:solidFill>
                  <a:schemeClr val="tx1"/>
                </a:solidFill>
                <a:latin typeface="Times New Roman" pitchFamily="18" charset="0"/>
                <a:cs typeface="Times New Roman" pitchFamily="18" charset="0"/>
              </a:rPr>
              <a:t>2 до 25</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сатурацию удерживает в пределах 97-99</a:t>
            </a:r>
            <a:r>
              <a:rPr lang="ru-RU" sz="2000" dirty="0" smtClean="0">
                <a:solidFill>
                  <a:schemeClr val="tx1"/>
                </a:solidFill>
                <a:latin typeface="Times New Roman" pitchFamily="18" charset="0"/>
                <a:cs typeface="Times New Roman" pitchFamily="18" charset="0"/>
              </a:rPr>
              <a:t>%.</a:t>
            </a:r>
          </a:p>
          <a:p>
            <a:r>
              <a:rPr lang="ru-RU" sz="2000" dirty="0">
                <a:solidFill>
                  <a:schemeClr val="tx1"/>
                </a:solidFill>
                <a:latin typeface="Times New Roman" pitchFamily="18" charset="0"/>
                <a:cs typeface="Times New Roman" pitchFamily="18" charset="0"/>
              </a:rPr>
              <a:t>Ребёнок постоянно лихорадит на субфебрильных цифрах с периодическим </a:t>
            </a:r>
            <a:r>
              <a:rPr lang="ru-RU" sz="2000" dirty="0" err="1">
                <a:solidFill>
                  <a:schemeClr val="tx1"/>
                </a:solidFill>
                <a:latin typeface="Times New Roman" pitchFamily="18" charset="0"/>
                <a:cs typeface="Times New Roman" pitchFamily="18" charset="0"/>
              </a:rPr>
              <a:t>подьемом</a:t>
            </a:r>
            <a:r>
              <a:rPr lang="ru-RU" sz="2000" dirty="0">
                <a:solidFill>
                  <a:schemeClr val="tx1"/>
                </a:solidFill>
                <a:latin typeface="Times New Roman" pitchFamily="18" charset="0"/>
                <a:cs typeface="Times New Roman" pitchFamily="18" charset="0"/>
              </a:rPr>
              <a:t> до фебрильных.  На тактильные, звуковые </a:t>
            </a:r>
            <a:r>
              <a:rPr lang="ru-RU" sz="2000" dirty="0" smtClean="0">
                <a:solidFill>
                  <a:schemeClr val="tx1"/>
                </a:solidFill>
                <a:latin typeface="Times New Roman" pitchFamily="18" charset="0"/>
                <a:cs typeface="Times New Roman" pitchFamily="18" charset="0"/>
              </a:rPr>
              <a:t>раздражители, </a:t>
            </a:r>
            <a:r>
              <a:rPr lang="ru-RU" sz="2000" dirty="0">
                <a:solidFill>
                  <a:schemeClr val="tx1"/>
                </a:solidFill>
                <a:latin typeface="Times New Roman" pitchFamily="18" charset="0"/>
                <a:cs typeface="Times New Roman" pitchFamily="18" charset="0"/>
              </a:rPr>
              <a:t>манипуляции, осмотр отмечаются тонические судороги мышц грудной клетки, нижних конечностей продолжительностью до 30 сек. . Постепенное снижение </a:t>
            </a:r>
            <a:r>
              <a:rPr lang="ru-RU" sz="2000" dirty="0" smtClean="0">
                <a:solidFill>
                  <a:schemeClr val="tx1"/>
                </a:solidFill>
                <a:latin typeface="Times New Roman" pitchFamily="18" charset="0"/>
                <a:cs typeface="Times New Roman" pitchFamily="18" charset="0"/>
              </a:rPr>
              <a:t>дозы </a:t>
            </a:r>
            <a:r>
              <a:rPr lang="ru-RU" sz="2000" dirty="0" err="1" smtClean="0">
                <a:solidFill>
                  <a:schemeClr val="tx1"/>
                </a:solidFill>
                <a:latin typeface="Times New Roman" pitchFamily="18" charset="0"/>
                <a:cs typeface="Times New Roman" pitchFamily="18" charset="0"/>
              </a:rPr>
              <a:t>круарона</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с последующей отменой. </a:t>
            </a:r>
          </a:p>
          <a:p>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66386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b="1" dirty="0">
                <a:latin typeface="Times New Roman" pitchFamily="18" charset="0"/>
                <a:cs typeface="Times New Roman" pitchFamily="18" charset="0"/>
              </a:rPr>
              <a:t>Лечение:</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285750" y="2602523"/>
            <a:ext cx="11343542" cy="3563816"/>
          </a:xfrm>
        </p:spPr>
        <p:txBody>
          <a:bodyPr>
            <a:noAutofit/>
          </a:bodyPr>
          <a:lstStyle/>
          <a:p>
            <a:r>
              <a:rPr lang="ru-RU" sz="2000" dirty="0" smtClean="0">
                <a:solidFill>
                  <a:schemeClr val="tx1"/>
                </a:solidFill>
                <a:latin typeface="Times New Roman" pitchFamily="18" charset="0"/>
                <a:cs typeface="Times New Roman" pitchFamily="18" charset="0"/>
              </a:rPr>
              <a:t>Состояние ребенка </a:t>
            </a:r>
            <a:r>
              <a:rPr lang="ru-RU" sz="2000" dirty="0">
                <a:solidFill>
                  <a:schemeClr val="tx1"/>
                </a:solidFill>
                <a:latin typeface="Times New Roman" pitchFamily="18" charset="0"/>
                <a:cs typeface="Times New Roman" pitchFamily="18" charset="0"/>
              </a:rPr>
              <a:t>нормализуется, </a:t>
            </a:r>
            <a:r>
              <a:rPr lang="ru-RU" sz="2000" dirty="0" smtClean="0">
                <a:solidFill>
                  <a:schemeClr val="tx1"/>
                </a:solidFill>
                <a:latin typeface="Times New Roman" pitchFamily="18" charset="0"/>
                <a:cs typeface="Times New Roman" pitchFamily="18" charset="0"/>
              </a:rPr>
              <a:t>постепенное снижение дозы антиконвульсантов </a:t>
            </a:r>
            <a:r>
              <a:rPr lang="ru-RU" sz="2000" dirty="0">
                <a:solidFill>
                  <a:schemeClr val="tx1"/>
                </a:solidFill>
                <a:latin typeface="Times New Roman" pitchFamily="18" charset="0"/>
                <a:cs typeface="Times New Roman" pitchFamily="18" charset="0"/>
              </a:rPr>
              <a:t>с последующей </a:t>
            </a:r>
            <a:r>
              <a:rPr lang="ru-RU" sz="2000" dirty="0" smtClean="0">
                <a:solidFill>
                  <a:schemeClr val="tx1"/>
                </a:solidFill>
                <a:latin typeface="Times New Roman" pitchFamily="18" charset="0"/>
                <a:cs typeface="Times New Roman" pitchFamily="18" charset="0"/>
              </a:rPr>
              <a:t>отменой.</a:t>
            </a:r>
          </a:p>
          <a:p>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В динамике: </a:t>
            </a:r>
            <a:r>
              <a:rPr lang="ru-RU" sz="2000" dirty="0">
                <a:solidFill>
                  <a:schemeClr val="tx1"/>
                </a:solidFill>
                <a:latin typeface="Times New Roman" pitchFamily="18" charset="0"/>
                <a:cs typeface="Times New Roman" pitchFamily="18" charset="0"/>
              </a:rPr>
              <a:t>р</a:t>
            </a:r>
            <a:r>
              <a:rPr lang="ru-RU" sz="2000" dirty="0" smtClean="0">
                <a:solidFill>
                  <a:schemeClr val="tx1"/>
                </a:solidFill>
                <a:latin typeface="Times New Roman" pitchFamily="18" charset="0"/>
                <a:cs typeface="Times New Roman" pitchFamily="18" charset="0"/>
              </a:rPr>
              <a:t>ебенок </a:t>
            </a:r>
            <a:r>
              <a:rPr lang="ru-RU" sz="2000" dirty="0">
                <a:solidFill>
                  <a:schemeClr val="tx1"/>
                </a:solidFill>
                <a:latin typeface="Times New Roman" pitchFamily="18" charset="0"/>
                <a:cs typeface="Times New Roman" pitchFamily="18" charset="0"/>
              </a:rPr>
              <a:t>в сознании, доступен </a:t>
            </a:r>
            <a:r>
              <a:rPr lang="ru-RU" sz="2000" dirty="0" smtClean="0">
                <a:solidFill>
                  <a:schemeClr val="tx1"/>
                </a:solidFill>
                <a:latin typeface="Times New Roman" pitchFamily="18" charset="0"/>
                <a:cs typeface="Times New Roman" pitchFamily="18" charset="0"/>
              </a:rPr>
              <a:t>адекватному контакту</a:t>
            </a:r>
            <a:r>
              <a:rPr lang="ru-RU" sz="2000" dirty="0">
                <a:solidFill>
                  <a:schemeClr val="tx1"/>
                </a:solidFill>
                <a:latin typeface="Times New Roman" pitchFamily="18" charset="0"/>
                <a:cs typeface="Times New Roman" pitchFamily="18" charset="0"/>
              </a:rPr>
              <a:t>, открывает глаза, следит за предметами, </a:t>
            </a:r>
            <a:r>
              <a:rPr lang="ru-RU" sz="2000" dirty="0" smtClean="0">
                <a:solidFill>
                  <a:schemeClr val="tx1"/>
                </a:solidFill>
                <a:latin typeface="Times New Roman" pitchFamily="18" charset="0"/>
                <a:cs typeface="Times New Roman" pitchFamily="18" charset="0"/>
              </a:rPr>
              <a:t>жестами </a:t>
            </a:r>
            <a:r>
              <a:rPr lang="ru-RU" sz="2000" dirty="0">
                <a:solidFill>
                  <a:schemeClr val="tx1"/>
                </a:solidFill>
                <a:latin typeface="Times New Roman" pitchFamily="18" charset="0"/>
                <a:cs typeface="Times New Roman" pitchFamily="18" charset="0"/>
              </a:rPr>
              <a:t>отвечает на вопросы. Движения в конечностях более активны. Мышечный тонус остается повышенным. Отменена </a:t>
            </a:r>
            <a:r>
              <a:rPr lang="ru-RU" sz="2000" dirty="0" err="1">
                <a:solidFill>
                  <a:schemeClr val="tx1"/>
                </a:solidFill>
                <a:latin typeface="Times New Roman" pitchFamily="18" charset="0"/>
                <a:cs typeface="Times New Roman" pitchFamily="18" charset="0"/>
              </a:rPr>
              <a:t>инфузия</a:t>
            </a:r>
            <a:r>
              <a:rPr lang="ru-RU" sz="2000" dirty="0">
                <a:solidFill>
                  <a:schemeClr val="tx1"/>
                </a:solidFill>
                <a:latin typeface="Times New Roman" pitchFamily="18" charset="0"/>
                <a:cs typeface="Times New Roman" pitchFamily="18" charset="0"/>
              </a:rPr>
              <a:t> натрия </a:t>
            </a:r>
            <a:r>
              <a:rPr lang="ru-RU" sz="2000" dirty="0" err="1" smtClean="0">
                <a:solidFill>
                  <a:schemeClr val="tx1"/>
                </a:solidFill>
                <a:latin typeface="Times New Roman" pitchFamily="18" charset="0"/>
                <a:cs typeface="Times New Roman" pitchFamily="18" charset="0"/>
              </a:rPr>
              <a:t>оксибата</a:t>
            </a:r>
            <a:r>
              <a:rPr lang="ru-RU" sz="2000" dirty="0" smtClean="0">
                <a:solidFill>
                  <a:schemeClr val="tx1"/>
                </a:solidFill>
                <a:latin typeface="Times New Roman" pitchFamily="18" charset="0"/>
                <a:cs typeface="Times New Roman" pitchFamily="18" charset="0"/>
              </a:rPr>
              <a:t>. </a:t>
            </a:r>
          </a:p>
          <a:p>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26.08.20 (</a:t>
            </a:r>
            <a:r>
              <a:rPr lang="ru-RU" sz="2000" b="1" dirty="0" smtClean="0">
                <a:solidFill>
                  <a:schemeClr val="tx1"/>
                </a:solidFill>
                <a:latin typeface="Times New Roman" pitchFamily="18" charset="0"/>
                <a:cs typeface="Times New Roman" pitchFamily="18" charset="0"/>
              </a:rPr>
              <a:t>25-й день болезни</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ребенок </a:t>
            </a:r>
            <a:r>
              <a:rPr lang="ru-RU" sz="2000" dirty="0" err="1">
                <a:solidFill>
                  <a:schemeClr val="tx1"/>
                </a:solidFill>
                <a:latin typeface="Times New Roman" pitchFamily="18" charset="0"/>
                <a:cs typeface="Times New Roman" pitchFamily="18" charset="0"/>
              </a:rPr>
              <a:t>экстубирован</a:t>
            </a:r>
            <a:r>
              <a:rPr lang="ru-RU" sz="2000" dirty="0">
                <a:solidFill>
                  <a:schemeClr val="tx1"/>
                </a:solidFill>
                <a:latin typeface="Times New Roman" pitchFamily="18" charset="0"/>
                <a:cs typeface="Times New Roman" pitchFamily="18" charset="0"/>
              </a:rPr>
              <a:t>. Дыхание через естественные дыхательные пути адекватное. Стал более спокойным</a:t>
            </a:r>
            <a:r>
              <a:rPr lang="ru-RU"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a:p>
            <a:endParaRPr lang="ru-RU" sz="1600" dirty="0"/>
          </a:p>
        </p:txBody>
      </p:sp>
    </p:spTree>
    <p:extLst>
      <p:ext uri="{BB962C8B-B14F-4D97-AF65-F5344CB8AC3E}">
        <p14:creationId xmlns:p14="http://schemas.microsoft.com/office/powerpoint/2010/main" xmlns="" val="2707617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9970" y="1043354"/>
            <a:ext cx="11359662" cy="621323"/>
          </a:xfrm>
        </p:spPr>
        <p:txBody>
          <a:bodyPr/>
          <a:lstStyle/>
          <a:p>
            <a:pPr algn="ctr"/>
            <a:r>
              <a:rPr lang="ru-RU" sz="4400" b="1" dirty="0">
                <a:latin typeface="Times New Roman" pitchFamily="18" charset="0"/>
                <a:cs typeface="Times New Roman" pitchFamily="18" charset="0"/>
              </a:rPr>
              <a:t>Объективно на момент перевода ребенка из </a:t>
            </a:r>
            <a:r>
              <a:rPr lang="ru-RU" sz="4400" b="1" dirty="0" smtClean="0">
                <a:latin typeface="Times New Roman" pitchFamily="18" charset="0"/>
                <a:cs typeface="Times New Roman" pitchFamily="18" charset="0"/>
              </a:rPr>
              <a:t>ОИТДИ </a:t>
            </a:r>
            <a:r>
              <a:rPr lang="ru-RU" sz="4400" b="1" dirty="0">
                <a:latin typeface="Times New Roman" pitchFamily="18" charset="0"/>
                <a:cs typeface="Times New Roman" pitchFamily="18" charset="0"/>
              </a:rPr>
              <a:t>в </a:t>
            </a:r>
            <a:r>
              <a:rPr lang="ru-RU" sz="4400" b="1" dirty="0" smtClean="0">
                <a:latin typeface="Times New Roman" pitchFamily="18" charset="0"/>
                <a:cs typeface="Times New Roman" pitchFamily="18" charset="0"/>
              </a:rPr>
              <a:t>неврологическое отделение РДКБ: </a:t>
            </a:r>
            <a:endParaRPr lang="ru-RU" sz="4400" dirty="0">
              <a:latin typeface="Times New Roman" pitchFamily="18" charset="0"/>
              <a:cs typeface="Times New Roman" pitchFamily="18" charset="0"/>
            </a:endParaRPr>
          </a:p>
        </p:txBody>
      </p:sp>
      <p:sp>
        <p:nvSpPr>
          <p:cNvPr id="3" name="Объект 2"/>
          <p:cNvSpPr>
            <a:spLocks noGrp="1"/>
          </p:cNvSpPr>
          <p:nvPr>
            <p:ph idx="1"/>
          </p:nvPr>
        </p:nvSpPr>
        <p:spPr>
          <a:xfrm>
            <a:off x="128954" y="2508738"/>
            <a:ext cx="11887200" cy="4173415"/>
          </a:xfrm>
        </p:spPr>
        <p:txBody>
          <a:bodyPr>
            <a:noAutofit/>
          </a:bodyPr>
          <a:lstStyle/>
          <a:p>
            <a:r>
              <a:rPr lang="ru-RU" sz="2000" dirty="0">
                <a:solidFill>
                  <a:schemeClr val="tx1"/>
                </a:solidFill>
                <a:latin typeface="Times New Roman" pitchFamily="18" charset="0"/>
                <a:cs typeface="Times New Roman" pitchFamily="18" charset="0"/>
              </a:rPr>
              <a:t>Т- 36,8С; ЧСС-111 в мин; ЧДД-20; АД-112/68; </a:t>
            </a:r>
            <a:r>
              <a:rPr lang="en-US" sz="2000" dirty="0" err="1">
                <a:solidFill>
                  <a:schemeClr val="tx1"/>
                </a:solidFill>
                <a:latin typeface="Times New Roman" pitchFamily="18" charset="0"/>
                <a:cs typeface="Times New Roman" pitchFamily="18" charset="0"/>
              </a:rPr>
              <a:t>SpO</a:t>
            </a:r>
            <a:r>
              <a:rPr lang="ru-RU" sz="2000" dirty="0">
                <a:solidFill>
                  <a:schemeClr val="tx1"/>
                </a:solidFill>
                <a:latin typeface="Times New Roman" pitchFamily="18" charset="0"/>
                <a:cs typeface="Times New Roman" pitchFamily="18" charset="0"/>
              </a:rPr>
              <a:t>2-99%.</a:t>
            </a:r>
            <a:br>
              <a:rPr lang="ru-RU" sz="2000" dirty="0">
                <a:solidFill>
                  <a:schemeClr val="tx1"/>
                </a:solidFill>
                <a:latin typeface="Times New Roman" pitchFamily="18" charset="0"/>
                <a:cs typeface="Times New Roman" pitchFamily="18" charset="0"/>
              </a:rPr>
            </a:br>
            <a:r>
              <a:rPr lang="ru-RU" sz="2000" dirty="0">
                <a:solidFill>
                  <a:schemeClr val="tx1"/>
                </a:solidFill>
                <a:latin typeface="Times New Roman" pitchFamily="18" charset="0"/>
                <a:cs typeface="Times New Roman" pitchFamily="18" charset="0"/>
              </a:rPr>
              <a:t>Общее состояние ребенка тяжелое. Тяжесть обусловлена общим мышечным </a:t>
            </a:r>
            <a:r>
              <a:rPr lang="ru-RU" sz="2000" dirty="0" err="1">
                <a:solidFill>
                  <a:schemeClr val="tx1"/>
                </a:solidFill>
                <a:latin typeface="Times New Roman" pitchFamily="18" charset="0"/>
                <a:cs typeface="Times New Roman" pitchFamily="18" charset="0"/>
              </a:rPr>
              <a:t>гипертонусом</a:t>
            </a:r>
            <a:r>
              <a:rPr lang="ru-RU" sz="2000" dirty="0">
                <a:solidFill>
                  <a:schemeClr val="tx1"/>
                </a:solidFill>
                <a:latin typeface="Times New Roman" pitchFamily="18" charset="0"/>
                <a:cs typeface="Times New Roman" pitchFamily="18" charset="0"/>
              </a:rPr>
              <a:t>. В течение суток не лихорадил. В сознании. Ночь провел относительно спокойно. Команды выполняет. На вопросы отвечает без задержки, правильно. Ест самостоятельно. Мышечный тонус повышен. Движения в конечностях </a:t>
            </a:r>
            <a:r>
              <a:rPr lang="ru-RU" sz="2000" dirty="0" smtClean="0">
                <a:solidFill>
                  <a:schemeClr val="tx1"/>
                </a:solidFill>
                <a:latin typeface="Times New Roman" pitchFamily="18" charset="0"/>
                <a:cs typeface="Times New Roman" pitchFamily="18" charset="0"/>
              </a:rPr>
              <a:t>ограничены, больше </a:t>
            </a:r>
            <a:r>
              <a:rPr lang="ru-RU" sz="2000" dirty="0">
                <a:solidFill>
                  <a:schemeClr val="tx1"/>
                </a:solidFill>
                <a:latin typeface="Times New Roman" pitchFamily="18" charset="0"/>
                <a:cs typeface="Times New Roman" pitchFamily="18" charset="0"/>
              </a:rPr>
              <a:t>в нижних, но становятся более активными. Зрачки на свет реагируют, равны. Кожные покровы и видимые слизистые розовые, чистые, влажные. Тургор и эластичность тканей не снижены. На правой стопе </a:t>
            </a:r>
            <a:r>
              <a:rPr lang="ru-RU" sz="2000" dirty="0" smtClean="0">
                <a:solidFill>
                  <a:schemeClr val="tx1"/>
                </a:solidFill>
                <a:latin typeface="Times New Roman" pitchFamily="18" charset="0"/>
                <a:cs typeface="Times New Roman" pitchFamily="18" charset="0"/>
              </a:rPr>
              <a:t>- асептическая </a:t>
            </a:r>
            <a:r>
              <a:rPr lang="ru-RU" sz="2000" dirty="0">
                <a:solidFill>
                  <a:schemeClr val="tx1"/>
                </a:solidFill>
                <a:latin typeface="Times New Roman" pitchFamily="18" charset="0"/>
                <a:cs typeface="Times New Roman" pitchFamily="18" charset="0"/>
              </a:rPr>
              <a:t>повязка, сухая. Дыхание </a:t>
            </a:r>
            <a:r>
              <a:rPr lang="ru-RU" sz="2000" dirty="0" smtClean="0">
                <a:solidFill>
                  <a:schemeClr val="tx1"/>
                </a:solidFill>
                <a:latin typeface="Times New Roman" pitchFamily="18" charset="0"/>
                <a:cs typeface="Times New Roman" pitchFamily="18" charset="0"/>
              </a:rPr>
              <a:t>самостоятельное, </a:t>
            </a:r>
            <a:r>
              <a:rPr lang="ru-RU" sz="2000" dirty="0">
                <a:solidFill>
                  <a:schemeClr val="tx1"/>
                </a:solidFill>
                <a:latin typeface="Times New Roman" pitchFamily="18" charset="0"/>
                <a:cs typeface="Times New Roman" pitchFamily="18" charset="0"/>
              </a:rPr>
              <a:t>через естественные дыхательные пути. Сатурацию удерживает. Редкий кашель. Со стороны внутренних органов без особенностей. Стул, мочеиспускание в </a:t>
            </a:r>
            <a:r>
              <a:rPr lang="ru-RU" sz="2000" dirty="0" smtClean="0">
                <a:solidFill>
                  <a:schemeClr val="tx1"/>
                </a:solidFill>
                <a:latin typeface="Times New Roman" pitchFamily="18" charset="0"/>
                <a:cs typeface="Times New Roman" pitchFamily="18" charset="0"/>
              </a:rPr>
              <a:t>норме.</a:t>
            </a:r>
          </a:p>
          <a:p>
            <a:r>
              <a:rPr lang="ru-RU" sz="2000" dirty="0" smtClean="0">
                <a:solidFill>
                  <a:schemeClr val="tx1"/>
                </a:solidFill>
                <a:latin typeface="Times New Roman" pitchFamily="18" charset="0"/>
                <a:cs typeface="Times New Roman" pitchFamily="18" charset="0"/>
              </a:rPr>
              <a:t>29.08.20 (</a:t>
            </a:r>
            <a:r>
              <a:rPr lang="ru-RU" sz="2000" b="1" dirty="0" smtClean="0">
                <a:solidFill>
                  <a:schemeClr val="tx1"/>
                </a:solidFill>
                <a:latin typeface="Times New Roman" pitchFamily="18" charset="0"/>
                <a:cs typeface="Times New Roman" pitchFamily="18" charset="0"/>
              </a:rPr>
              <a:t>28-ой день болезни</a:t>
            </a:r>
            <a:r>
              <a:rPr lang="ru-RU" sz="2000" dirty="0" smtClean="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осмотр </a:t>
            </a:r>
            <a:r>
              <a:rPr lang="ru-RU" sz="2000" b="1" dirty="0" smtClean="0">
                <a:solidFill>
                  <a:schemeClr val="tx1"/>
                </a:solidFill>
                <a:latin typeface="Times New Roman" pitchFamily="18" charset="0"/>
                <a:cs typeface="Times New Roman" pitchFamily="18" charset="0"/>
              </a:rPr>
              <a:t>невролога</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р</a:t>
            </a:r>
            <a:r>
              <a:rPr lang="ru-RU" sz="2000" dirty="0" smtClean="0">
                <a:solidFill>
                  <a:schemeClr val="tx1"/>
                </a:solidFill>
                <a:latin typeface="Times New Roman" pitchFamily="18" charset="0"/>
                <a:cs typeface="Times New Roman" pitchFamily="18" charset="0"/>
              </a:rPr>
              <a:t>ебёнок </a:t>
            </a:r>
            <a:r>
              <a:rPr lang="ru-RU" sz="2000" dirty="0">
                <a:solidFill>
                  <a:schemeClr val="tx1"/>
                </a:solidFill>
                <a:latin typeface="Times New Roman" pitchFamily="18" charset="0"/>
                <a:cs typeface="Times New Roman" pitchFamily="18" charset="0"/>
              </a:rPr>
              <a:t>в сознании. Отвечает на вопросы. Команды понимает и выполняет. Глазные щели </a:t>
            </a:r>
            <a:r>
              <a:rPr lang="en-US" sz="2000" dirty="0">
                <a:solidFill>
                  <a:schemeClr val="tx1"/>
                </a:solidFill>
                <a:latin typeface="Times New Roman" pitchFamily="18" charset="0"/>
                <a:cs typeface="Times New Roman" pitchFamily="18" charset="0"/>
              </a:rPr>
              <a:t>D</a:t>
            </a:r>
            <a:r>
              <a:rPr lang="ru-RU" sz="2000" dirty="0">
                <a:solidFill>
                  <a:schemeClr val="tx1"/>
                </a:solidFill>
                <a:latin typeface="Times New Roman" pitchFamily="18" charset="0"/>
                <a:cs typeface="Times New Roman" pitchFamily="18" charset="0"/>
              </a:rPr>
              <a:t>=</a:t>
            </a:r>
            <a:r>
              <a:rPr lang="en-US" sz="2000" dirty="0">
                <a:solidFill>
                  <a:schemeClr val="tx1"/>
                </a:solidFill>
                <a:latin typeface="Times New Roman" pitchFamily="18" charset="0"/>
                <a:cs typeface="Times New Roman" pitchFamily="18" charset="0"/>
              </a:rPr>
              <a:t>S</a:t>
            </a:r>
            <a:r>
              <a:rPr lang="ru-RU" sz="2000" dirty="0">
                <a:solidFill>
                  <a:schemeClr val="tx1"/>
                </a:solidFill>
                <a:latin typeface="Times New Roman" pitchFamily="18" charset="0"/>
                <a:cs typeface="Times New Roman" pitchFamily="18" charset="0"/>
              </a:rPr>
              <a:t>, зрачки </a:t>
            </a:r>
            <a:r>
              <a:rPr lang="en-US" sz="2000" dirty="0">
                <a:solidFill>
                  <a:schemeClr val="tx1"/>
                </a:solidFill>
                <a:latin typeface="Times New Roman" pitchFamily="18" charset="0"/>
                <a:cs typeface="Times New Roman" pitchFamily="18" charset="0"/>
              </a:rPr>
              <a:t>D</a:t>
            </a:r>
            <a:r>
              <a:rPr lang="ru-RU" sz="2000" dirty="0">
                <a:solidFill>
                  <a:schemeClr val="tx1"/>
                </a:solidFill>
                <a:latin typeface="Times New Roman" pitchFamily="18" charset="0"/>
                <a:cs typeface="Times New Roman" pitchFamily="18" charset="0"/>
              </a:rPr>
              <a:t>=</a:t>
            </a:r>
            <a:r>
              <a:rPr lang="en-US" sz="2000" dirty="0">
                <a:solidFill>
                  <a:schemeClr val="tx1"/>
                </a:solidFill>
                <a:latin typeface="Times New Roman" pitchFamily="18" charset="0"/>
                <a:cs typeface="Times New Roman" pitchFamily="18" charset="0"/>
              </a:rPr>
              <a:t>S</a:t>
            </a:r>
            <a:r>
              <a:rPr lang="ru-RU" sz="2000" dirty="0">
                <a:solidFill>
                  <a:schemeClr val="tx1"/>
                </a:solidFill>
                <a:latin typeface="Times New Roman" pitchFamily="18" charset="0"/>
                <a:cs typeface="Times New Roman" pitchFamily="18" charset="0"/>
              </a:rPr>
              <a:t>, фотореакция сохранена. Лицо симметрично. Сухожильные рефлексы высокие, в левой руке значительно ниже. Мышечный тонус высокий, выше в правой ноге</a:t>
            </a:r>
            <a:r>
              <a:rPr lang="ru-RU" sz="2000" dirty="0" smtClean="0">
                <a:solidFill>
                  <a:schemeClr val="tx1"/>
                </a:solidFill>
                <a:latin typeface="Times New Roman" pitchFamily="18" charset="0"/>
                <a:cs typeface="Times New Roman" pitchFamily="18" charset="0"/>
              </a:rPr>
              <a:t>. Показан </a:t>
            </a:r>
            <a:r>
              <a:rPr lang="ru-RU" sz="2000" b="1" dirty="0" smtClean="0">
                <a:solidFill>
                  <a:schemeClr val="tx1"/>
                </a:solidFill>
                <a:latin typeface="Times New Roman" pitchFamily="18" charset="0"/>
                <a:cs typeface="Times New Roman" pitchFamily="18" charset="0"/>
              </a:rPr>
              <a:t>перевод в детское неврологическое отделение </a:t>
            </a:r>
            <a:r>
              <a:rPr lang="ru-RU" sz="2000" dirty="0" smtClean="0">
                <a:solidFill>
                  <a:schemeClr val="tx1"/>
                </a:solidFill>
                <a:latin typeface="Times New Roman" pitchFamily="18" charset="0"/>
                <a:cs typeface="Times New Roman" pitchFamily="18" charset="0"/>
              </a:rPr>
              <a:t>РДКБ г. Донецка.</a:t>
            </a:r>
            <a:endParaRPr lang="ru-RU" sz="2000" dirty="0">
              <a:solidFill>
                <a:schemeClr val="tx1"/>
              </a:solidFill>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171104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Выводы</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457200" y="3188677"/>
            <a:ext cx="11160369" cy="2989385"/>
          </a:xfrm>
        </p:spPr>
        <p:txBody>
          <a:bodyPr>
            <a:normAutofit/>
          </a:bodyPr>
          <a:lstStyle/>
          <a:p>
            <a:r>
              <a:rPr lang="ru-RU" sz="2000" dirty="0" smtClean="0">
                <a:latin typeface="Times New Roman" pitchFamily="18" charset="0"/>
                <a:cs typeface="Times New Roman" pitchFamily="18" charset="0"/>
              </a:rPr>
              <a:t>Столбняк – это управляемая инфекция, проводится плановая вакцинация согласно календаря профилактических прививок от 2017г. МЗ ДНР.</a:t>
            </a:r>
          </a:p>
          <a:p>
            <a:r>
              <a:rPr lang="ru-RU" sz="2000" dirty="0" smtClean="0">
                <a:latin typeface="Times New Roman" pitchFamily="18" charset="0"/>
                <a:cs typeface="Times New Roman" pitchFamily="18" charset="0"/>
              </a:rPr>
              <a:t>Своевременная экстренная профилактика и хирургическая обработка ран предотвращает от развития тяжелейшей болезни и неблагоприятного исхода заболевания.</a:t>
            </a:r>
          </a:p>
          <a:p>
            <a:r>
              <a:rPr lang="ru-RU" sz="2000" b="1" dirty="0" smtClean="0">
                <a:latin typeface="Times New Roman" pitchFamily="18" charset="0"/>
                <a:cs typeface="Times New Roman" pitchFamily="18" charset="0"/>
              </a:rPr>
              <a:t>Залог здоровья - прививка! </a:t>
            </a:r>
            <a:r>
              <a:rPr lang="ru-RU" sz="2000" dirty="0" smtClean="0">
                <a:latin typeface="Times New Roman" pitchFamily="18" charset="0"/>
                <a:cs typeface="Times New Roman" pitchFamily="18" charset="0"/>
              </a:rPr>
              <a:t>Легче предупредить, чем лечить.</a:t>
            </a:r>
          </a:p>
        </p:txBody>
      </p:sp>
    </p:spTree>
    <p:extLst>
      <p:ext uri="{BB962C8B-B14F-4D97-AF65-F5344CB8AC3E}">
        <p14:creationId xmlns:p14="http://schemas.microsoft.com/office/powerpoint/2010/main" xmlns="" val="2497995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11071" y="2958585"/>
            <a:ext cx="8761413" cy="706964"/>
          </a:xfrm>
        </p:spPr>
        <p:txBody>
          <a:bodyPr/>
          <a:lstStyle/>
          <a:p>
            <a:pPr algn="ctr"/>
            <a:r>
              <a:rPr lang="ru-RU" b="1" dirty="0" smtClean="0">
                <a:ln w="22225">
                  <a:solidFill>
                    <a:schemeClr val="accent2"/>
                  </a:solidFill>
                  <a:prstDash val="solid"/>
                </a:ln>
                <a:solidFill>
                  <a:schemeClr val="accent2">
                    <a:lumMod val="40000"/>
                    <a:lumOff val="60000"/>
                  </a:schemeClr>
                </a:solidFill>
              </a:rPr>
              <a:t>Спасибо за внимание!</a:t>
            </a:r>
            <a:endParaRPr lang="ru-RU"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785302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867509"/>
            <a:ext cx="8761413" cy="973014"/>
          </a:xfrm>
        </p:spPr>
        <p:txBody>
          <a:bodyPr/>
          <a:lstStyle/>
          <a:p>
            <a:pPr algn="ctr"/>
            <a:r>
              <a:rPr lang="ru-RU" sz="6600" dirty="0" smtClean="0">
                <a:latin typeface="Times New Roman" pitchFamily="18" charset="0"/>
                <a:cs typeface="Times New Roman" pitchFamily="18" charset="0"/>
              </a:rPr>
              <a:t>Этиология</a:t>
            </a:r>
            <a:endParaRPr lang="ru-RU" sz="6600" dirty="0">
              <a:latin typeface="Times New Roman" pitchFamily="18" charset="0"/>
              <a:cs typeface="Times New Roman" pitchFamily="18" charset="0"/>
            </a:endParaRPr>
          </a:p>
        </p:txBody>
      </p:sp>
      <p:sp>
        <p:nvSpPr>
          <p:cNvPr id="3" name="Объект 2"/>
          <p:cNvSpPr>
            <a:spLocks noGrp="1"/>
          </p:cNvSpPr>
          <p:nvPr>
            <p:ph sz="half" idx="1"/>
          </p:nvPr>
        </p:nvSpPr>
        <p:spPr>
          <a:xfrm>
            <a:off x="269631" y="2555630"/>
            <a:ext cx="6142892" cy="4034739"/>
          </a:xfrm>
        </p:spPr>
        <p:txBody>
          <a:bodyPr>
            <a:noAutofit/>
          </a:bodyPr>
          <a:lstStyle/>
          <a:p>
            <a:r>
              <a:rPr lang="ru-RU" sz="2000" dirty="0">
                <a:solidFill>
                  <a:schemeClr val="tx1"/>
                </a:solidFill>
                <a:latin typeface="Times New Roman" pitchFamily="18" charset="0"/>
                <a:cs typeface="Times New Roman" pitchFamily="18" charset="0"/>
              </a:rPr>
              <a:t>Возбудитель </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клостридия</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a:t>
            </a:r>
            <a:r>
              <a:rPr lang="en-US" sz="2000" dirty="0" err="1">
                <a:solidFill>
                  <a:schemeClr val="tx1"/>
                </a:solidFill>
                <a:latin typeface="Times New Roman" pitchFamily="18" charset="0"/>
                <a:cs typeface="Times New Roman" pitchFamily="18" charset="0"/>
              </a:rPr>
              <a:t>Cl</a:t>
            </a:r>
            <a:r>
              <a:rPr lang="ru-RU"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tetani</a:t>
            </a:r>
            <a:r>
              <a:rPr lang="ru-RU" sz="2000" dirty="0">
                <a:solidFill>
                  <a:schemeClr val="tx1"/>
                </a:solidFill>
                <a:latin typeface="Times New Roman" pitchFamily="18" charset="0"/>
                <a:cs typeface="Times New Roman" pitchFamily="18" charset="0"/>
              </a:rPr>
              <a:t>), крупная грамположительная анаэробная палочка, которая выделяет экзотоксин, сильнейший бактериальный яд. </a:t>
            </a:r>
          </a:p>
          <a:p>
            <a:r>
              <a:rPr lang="ru-RU" sz="2000" dirty="0" smtClean="0">
                <a:solidFill>
                  <a:schemeClr val="tx1"/>
                </a:solidFill>
                <a:latin typeface="Times New Roman" pitchFamily="18" charset="0"/>
                <a:cs typeface="Times New Roman" pitchFamily="18" charset="0"/>
              </a:rPr>
              <a:t>Возбудитель </a:t>
            </a:r>
            <a:r>
              <a:rPr lang="ru-RU" sz="2000" dirty="0">
                <a:solidFill>
                  <a:schemeClr val="tx1"/>
                </a:solidFill>
                <a:latin typeface="Times New Roman" pitchFamily="18" charset="0"/>
                <a:cs typeface="Times New Roman" pitchFamily="18" charset="0"/>
              </a:rPr>
              <a:t>может существовать как в споровой, так и в вегетативной формах</a:t>
            </a:r>
            <a:r>
              <a:rPr lang="ru-RU" sz="2000" dirty="0" smtClean="0">
                <a:solidFill>
                  <a:schemeClr val="tx1"/>
                </a:solidFill>
                <a:latin typeface="Times New Roman" pitchFamily="18" charset="0"/>
                <a:cs typeface="Times New Roman" pitchFamily="18" charset="0"/>
              </a:rPr>
              <a:t>.</a:t>
            </a:r>
          </a:p>
          <a:p>
            <a:pPr lvl="0">
              <a:buClr>
                <a:srgbClr val="F5A408"/>
              </a:buClr>
            </a:pPr>
            <a:r>
              <a:rPr lang="ru-RU" sz="2000" dirty="0">
                <a:solidFill>
                  <a:schemeClr val="tx1"/>
                </a:solidFill>
                <a:latin typeface="Times New Roman" pitchFamily="18" charset="0"/>
                <a:cs typeface="Times New Roman" pitchFamily="18" charset="0"/>
              </a:rPr>
              <a:t>Вегетативные формы образуются в анаэробных условиях.</a:t>
            </a:r>
          </a:p>
          <a:p>
            <a:r>
              <a:rPr lang="ru-RU" sz="2000" dirty="0" smtClean="0">
                <a:solidFill>
                  <a:schemeClr val="tx1"/>
                </a:solidFill>
                <a:latin typeface="Times New Roman" pitchFamily="18" charset="0"/>
                <a:cs typeface="Times New Roman" pitchFamily="18" charset="0"/>
              </a:rPr>
              <a:t>При </a:t>
            </a:r>
            <a:r>
              <a:rPr lang="ru-RU" sz="2000" dirty="0">
                <a:solidFill>
                  <a:schemeClr val="tx1"/>
                </a:solidFill>
                <a:latin typeface="Times New Roman" pitchFamily="18" charset="0"/>
                <a:cs typeface="Times New Roman" pitchFamily="18" charset="0"/>
              </a:rPr>
              <a:t>неблагоприятных условиях переходят в споровую форму, очень устойчивую во внешней </a:t>
            </a:r>
            <a:r>
              <a:rPr lang="ru-RU" sz="2000" dirty="0" smtClean="0">
                <a:solidFill>
                  <a:schemeClr val="tx1"/>
                </a:solidFill>
                <a:latin typeface="Times New Roman" pitchFamily="18" charset="0"/>
                <a:cs typeface="Times New Roman" pitchFamily="18" charset="0"/>
              </a:rPr>
              <a:t>среде.</a:t>
            </a:r>
            <a:endParaRPr lang="ru-RU" sz="2000" dirty="0">
              <a:solidFill>
                <a:schemeClr val="tx1"/>
              </a:solidFill>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pic>
        <p:nvPicPr>
          <p:cNvPr id="1026" name="Picture 2" descr="Столбняк Профилактика болезни Методы лечения"/>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6752492" y="2509716"/>
            <a:ext cx="4841631" cy="3873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9899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Эпидемиология</a:t>
            </a:r>
            <a:endParaRPr lang="ru-RU" sz="6600" dirty="0">
              <a:latin typeface="Times New Roman" pitchFamily="18" charset="0"/>
              <a:cs typeface="Times New Roman" pitchFamily="18" charset="0"/>
            </a:endParaRPr>
          </a:p>
        </p:txBody>
      </p:sp>
      <p:sp>
        <p:nvSpPr>
          <p:cNvPr id="3" name="Объект 2"/>
          <p:cNvSpPr>
            <a:spLocks noGrp="1"/>
          </p:cNvSpPr>
          <p:nvPr>
            <p:ph sz="half" idx="1"/>
          </p:nvPr>
        </p:nvSpPr>
        <p:spPr>
          <a:xfrm>
            <a:off x="164123" y="2532184"/>
            <a:ext cx="7432431" cy="4220307"/>
          </a:xfrm>
        </p:spPr>
        <p:txBody>
          <a:bodyPr>
            <a:noAutofit/>
          </a:bodyPr>
          <a:lstStyle/>
          <a:p>
            <a:r>
              <a:rPr lang="ru-RU" sz="2000" dirty="0" smtClean="0">
                <a:solidFill>
                  <a:schemeClr val="tx1"/>
                </a:solidFill>
                <a:latin typeface="Times New Roman" pitchFamily="18" charset="0"/>
                <a:cs typeface="Times New Roman" pitchFamily="18" charset="0"/>
              </a:rPr>
              <a:t>Источник инфекции: травоядные </a:t>
            </a:r>
            <a:r>
              <a:rPr lang="ru-RU" sz="2000" dirty="0">
                <a:solidFill>
                  <a:schemeClr val="tx1"/>
                </a:solidFill>
                <a:latin typeface="Times New Roman" pitchFamily="18" charset="0"/>
                <a:cs typeface="Times New Roman" pitchFamily="18" charset="0"/>
              </a:rPr>
              <a:t>животные и реже здоровый человек, в кишечнике которых обитают вегетативные формы столбнячной палочки.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Попадая </a:t>
            </a:r>
            <a:r>
              <a:rPr lang="ru-RU" sz="2000" dirty="0">
                <a:solidFill>
                  <a:schemeClr val="tx1"/>
                </a:solidFill>
                <a:latin typeface="Times New Roman" pitchFamily="18" charset="0"/>
                <a:cs typeface="Times New Roman" pitchFamily="18" charset="0"/>
              </a:rPr>
              <a:t>с фекалиями в почву, они превращаются в споры и сохраняются в ней десятки лет. </a:t>
            </a:r>
            <a:r>
              <a:rPr lang="ru-RU" sz="2000" dirty="0" smtClean="0">
                <a:solidFill>
                  <a:schemeClr val="tx1"/>
                </a:solidFill>
                <a:latin typeface="Times New Roman" pitchFamily="18" charset="0"/>
                <a:cs typeface="Times New Roman" pitchFamily="18" charset="0"/>
              </a:rPr>
              <a:t>С </a:t>
            </a:r>
            <a:r>
              <a:rPr lang="ru-RU" sz="2000" dirty="0">
                <a:solidFill>
                  <a:schemeClr val="tx1"/>
                </a:solidFill>
                <a:latin typeface="Times New Roman" pitchFamily="18" charset="0"/>
                <a:cs typeface="Times New Roman" pitchFamily="18" charset="0"/>
              </a:rPr>
              <a:t>пылью споры разносятся </a:t>
            </a:r>
            <a:r>
              <a:rPr lang="ru-RU" sz="2000" dirty="0" smtClean="0">
                <a:solidFill>
                  <a:schemeClr val="tx1"/>
                </a:solidFill>
                <a:latin typeface="Times New Roman" pitchFamily="18" charset="0"/>
                <a:cs typeface="Times New Roman" pitchFamily="18" charset="0"/>
              </a:rPr>
              <a:t>повсюду</a:t>
            </a:r>
            <a:r>
              <a:rPr lang="ru-RU" sz="2000" dirty="0">
                <a:solidFill>
                  <a:schemeClr val="tx1"/>
                </a:solidFill>
                <a:latin typeface="Times New Roman" pitchFamily="18" charset="0"/>
                <a:cs typeface="Times New Roman" pitchFamily="18" charset="0"/>
              </a:rPr>
              <a:t>, попадают в жилище, на одежду, обувь, кожу. </a:t>
            </a:r>
          </a:p>
          <a:p>
            <a:r>
              <a:rPr lang="ru-RU" sz="2000" dirty="0" smtClean="0">
                <a:solidFill>
                  <a:schemeClr val="tx1"/>
                </a:solidFill>
                <a:latin typeface="Times New Roman" pitchFamily="18" charset="0"/>
                <a:cs typeface="Times New Roman" pitchFamily="18" charset="0"/>
              </a:rPr>
              <a:t>Заболеваемость:10 </a:t>
            </a:r>
            <a:r>
              <a:rPr lang="ru-RU" sz="2000" dirty="0">
                <a:solidFill>
                  <a:schemeClr val="tx1"/>
                </a:solidFill>
                <a:latin typeface="Times New Roman" pitchFamily="18" charset="0"/>
                <a:cs typeface="Times New Roman" pitchFamily="18" charset="0"/>
              </a:rPr>
              <a:t>- 50 случаев на 100 000 населения в развивающихся </a:t>
            </a:r>
            <a:r>
              <a:rPr lang="ru-RU" sz="2000" dirty="0" smtClean="0">
                <a:solidFill>
                  <a:schemeClr val="tx1"/>
                </a:solidFill>
                <a:latin typeface="Times New Roman" pitchFamily="18" charset="0"/>
                <a:cs typeface="Times New Roman" pitchFamily="18" charset="0"/>
              </a:rPr>
              <a:t>странах;</a:t>
            </a:r>
            <a:r>
              <a:rPr lang="ru-RU" sz="2000" dirty="0">
                <a:solidFill>
                  <a:schemeClr val="tx1"/>
                </a:solidFill>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0,1 </a:t>
            </a:r>
            <a:r>
              <a:rPr lang="ru-RU" sz="2000" dirty="0">
                <a:solidFill>
                  <a:schemeClr val="tx1"/>
                </a:solidFill>
                <a:latin typeface="Times New Roman" pitchFamily="18" charset="0"/>
                <a:cs typeface="Times New Roman" pitchFamily="18" charset="0"/>
              </a:rPr>
              <a:t>– 0,6 </a:t>
            </a:r>
            <a:r>
              <a:rPr lang="ru-RU" sz="2000" dirty="0" smtClean="0">
                <a:solidFill>
                  <a:schemeClr val="tx1"/>
                </a:solidFill>
                <a:latin typeface="Times New Roman" pitchFamily="18" charset="0"/>
                <a:cs typeface="Times New Roman" pitchFamily="18" charset="0"/>
              </a:rPr>
              <a:t>– с </a:t>
            </a:r>
            <a:r>
              <a:rPr lang="ru-RU" sz="2000" dirty="0" err="1" smtClean="0">
                <a:solidFill>
                  <a:schemeClr val="tx1"/>
                </a:solidFill>
                <a:latin typeface="Times New Roman" pitchFamily="18" charset="0"/>
                <a:cs typeface="Times New Roman" pitchFamily="18" charset="0"/>
              </a:rPr>
              <a:t>иммуннопрофилактикой</a:t>
            </a:r>
            <a:r>
              <a:rPr lang="ru-RU" sz="2000" dirty="0" smtClean="0">
                <a:solidFill>
                  <a:schemeClr val="tx1"/>
                </a:solidFill>
                <a:latin typeface="Times New Roman" pitchFamily="18" charset="0"/>
                <a:cs typeface="Times New Roman" pitchFamily="18" charset="0"/>
              </a:rPr>
              <a:t>.</a:t>
            </a:r>
          </a:p>
          <a:p>
            <a:r>
              <a:rPr lang="ru-RU" sz="2000" dirty="0">
                <a:solidFill>
                  <a:schemeClr val="tx1"/>
                </a:solidFill>
                <a:latin typeface="Times New Roman" pitchFamily="18" charset="0"/>
                <a:cs typeface="Times New Roman" pitchFamily="18" charset="0"/>
              </a:rPr>
              <a:t>Среди детей 80 % случаев столбняка приходится на новорождённых (при инфицировании через пуповину</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а также на мальчиков до 15 лет из-за повышенного травматизма</a:t>
            </a:r>
            <a:r>
              <a:rPr lang="ru-RU" sz="2000" dirty="0" smtClean="0">
                <a:solidFill>
                  <a:schemeClr val="tx1"/>
                </a:solidFill>
                <a:latin typeface="Times New Roman" pitchFamily="18" charset="0"/>
                <a:cs typeface="Times New Roman" pitchFamily="18" charset="0"/>
              </a:rPr>
              <a:t>.</a:t>
            </a:r>
          </a:p>
          <a:p>
            <a:pPr marL="0" indent="0">
              <a:buNone/>
            </a:pPr>
            <a:r>
              <a:rPr lang="ru-RU" sz="2000" dirty="0">
                <a:solidFill>
                  <a:schemeClr val="tx1"/>
                </a:solidFill>
                <a:latin typeface="Times New Roman" pitchFamily="18" charset="0"/>
                <a:cs typeface="Times New Roman" pitchFamily="18" charset="0"/>
              </a:rPr>
              <a:t/>
            </a:r>
            <a:br>
              <a:rPr lang="ru-RU" sz="2000" dirty="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pic>
        <p:nvPicPr>
          <p:cNvPr id="4098" name="Picture 2" descr="Вопрос 1 - Картинка 5526/53"/>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tretch>
            <a:fillRect/>
          </a:stretch>
        </p:blipFill>
        <p:spPr bwMode="auto">
          <a:xfrm>
            <a:off x="7784122" y="2384697"/>
            <a:ext cx="4104787" cy="2668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727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Эпидемиология</a:t>
            </a:r>
            <a:endParaRPr lang="ru-RU" sz="6600" dirty="0">
              <a:latin typeface="Times New Roman" pitchFamily="18" charset="0"/>
              <a:cs typeface="Times New Roman" pitchFamily="18" charset="0"/>
            </a:endParaRPr>
          </a:p>
        </p:txBody>
      </p:sp>
      <p:sp>
        <p:nvSpPr>
          <p:cNvPr id="3" name="Объект 2"/>
          <p:cNvSpPr>
            <a:spLocks noGrp="1"/>
          </p:cNvSpPr>
          <p:nvPr>
            <p:ph sz="half" idx="1"/>
          </p:nvPr>
        </p:nvSpPr>
        <p:spPr>
          <a:xfrm>
            <a:off x="246185" y="2731476"/>
            <a:ext cx="6400800" cy="3716216"/>
          </a:xfrm>
        </p:spPr>
        <p:txBody>
          <a:bodyPr>
            <a:normAutofit/>
          </a:bodyPr>
          <a:lstStyle/>
          <a:p>
            <a:r>
              <a:rPr lang="ru-RU" sz="2000" dirty="0" smtClean="0">
                <a:solidFill>
                  <a:schemeClr val="tx1"/>
                </a:solidFill>
                <a:latin typeface="Times New Roman" pitchFamily="18" charset="0"/>
                <a:cs typeface="Times New Roman" pitchFamily="18" charset="0"/>
              </a:rPr>
              <a:t>Механизм </a:t>
            </a:r>
            <a:r>
              <a:rPr lang="ru-RU" sz="2000" dirty="0">
                <a:solidFill>
                  <a:schemeClr val="tx1"/>
                </a:solidFill>
                <a:latin typeface="Times New Roman" pitchFamily="18" charset="0"/>
                <a:cs typeface="Times New Roman" pitchFamily="18" charset="0"/>
              </a:rPr>
              <a:t>передачи инфекции – </a:t>
            </a:r>
            <a:r>
              <a:rPr lang="ru-RU" sz="2000" dirty="0" smtClean="0">
                <a:solidFill>
                  <a:schemeClr val="tx1"/>
                </a:solidFill>
                <a:latin typeface="Times New Roman" pitchFamily="18" charset="0"/>
                <a:cs typeface="Times New Roman" pitchFamily="18" charset="0"/>
              </a:rPr>
              <a:t>контактный.</a:t>
            </a:r>
          </a:p>
          <a:p>
            <a:r>
              <a:rPr lang="ru-RU" sz="2000" dirty="0" smtClean="0">
                <a:solidFill>
                  <a:schemeClr val="tx1"/>
                </a:solidFill>
                <a:latin typeface="Times New Roman" pitchFamily="18" charset="0"/>
                <a:cs typeface="Times New Roman" pitchFamily="18" charset="0"/>
              </a:rPr>
              <a:t>Передача </a:t>
            </a:r>
            <a:r>
              <a:rPr lang="ru-RU" sz="2000" dirty="0">
                <a:solidFill>
                  <a:schemeClr val="tx1"/>
                </a:solidFill>
                <a:latin typeface="Times New Roman" pitchFamily="18" charset="0"/>
                <a:cs typeface="Times New Roman" pitchFamily="18" charset="0"/>
              </a:rPr>
              <a:t>возбудителя от больного человека </a:t>
            </a:r>
            <a:r>
              <a:rPr lang="ru-RU" sz="2000" b="1" dirty="0">
                <a:solidFill>
                  <a:schemeClr val="tx1"/>
                </a:solidFill>
                <a:latin typeface="Times New Roman" pitchFamily="18" charset="0"/>
                <a:cs typeface="Times New Roman" pitchFamily="18" charset="0"/>
              </a:rPr>
              <a:t>не </a:t>
            </a:r>
            <a:r>
              <a:rPr lang="ru-RU" sz="2000" dirty="0" smtClean="0">
                <a:solidFill>
                  <a:schemeClr val="tx1"/>
                </a:solidFill>
                <a:latin typeface="Times New Roman" pitchFamily="18" charset="0"/>
                <a:cs typeface="Times New Roman" pitchFamily="18" charset="0"/>
              </a:rPr>
              <a:t>зафиксирована.</a:t>
            </a:r>
          </a:p>
          <a:p>
            <a:r>
              <a:rPr lang="ru-RU" sz="2000" dirty="0" smtClean="0">
                <a:solidFill>
                  <a:schemeClr val="tx1"/>
                </a:solidFill>
                <a:latin typeface="Times New Roman" pitchFamily="18" charset="0"/>
                <a:cs typeface="Times New Roman" pitchFamily="18" charset="0"/>
              </a:rPr>
              <a:t>Восприимчивость </a:t>
            </a:r>
            <a:r>
              <a:rPr lang="ru-RU" sz="2000" dirty="0">
                <a:solidFill>
                  <a:schemeClr val="tx1"/>
                </a:solidFill>
                <a:latin typeface="Times New Roman" pitchFamily="18" charset="0"/>
                <a:cs typeface="Times New Roman" pitchFamily="18" charset="0"/>
              </a:rPr>
              <a:t>к столбняку высокая, чаще болеют сельские </a:t>
            </a:r>
            <a:r>
              <a:rPr lang="ru-RU" sz="2000" dirty="0" smtClean="0">
                <a:solidFill>
                  <a:schemeClr val="tx1"/>
                </a:solidFill>
                <a:latin typeface="Times New Roman" pitchFamily="18" charset="0"/>
                <a:cs typeface="Times New Roman" pitchFamily="18" charset="0"/>
              </a:rPr>
              <a:t>жители.</a:t>
            </a:r>
          </a:p>
          <a:p>
            <a:r>
              <a:rPr lang="ru-RU" sz="2000" dirty="0" smtClean="0">
                <a:solidFill>
                  <a:schemeClr val="tx1"/>
                </a:solidFill>
                <a:latin typeface="Times New Roman" pitchFamily="18" charset="0"/>
                <a:cs typeface="Times New Roman" pitchFamily="18" charset="0"/>
              </a:rPr>
              <a:t>После </a:t>
            </a:r>
            <a:r>
              <a:rPr lang="ru-RU" sz="2000" dirty="0">
                <a:solidFill>
                  <a:schemeClr val="tx1"/>
                </a:solidFill>
                <a:latin typeface="Times New Roman" pitchFamily="18" charset="0"/>
                <a:cs typeface="Times New Roman" pitchFamily="18" charset="0"/>
              </a:rPr>
              <a:t>перенесенного заболевания иммунитет </a:t>
            </a:r>
            <a:r>
              <a:rPr lang="ru-RU" sz="2000" b="1" dirty="0">
                <a:solidFill>
                  <a:schemeClr val="tx1"/>
                </a:solidFill>
                <a:latin typeface="Times New Roman" pitchFamily="18" charset="0"/>
                <a:cs typeface="Times New Roman" pitchFamily="18" charset="0"/>
              </a:rPr>
              <a:t>не </a:t>
            </a:r>
            <a:r>
              <a:rPr lang="ru-RU" sz="2000" dirty="0">
                <a:solidFill>
                  <a:schemeClr val="tx1"/>
                </a:solidFill>
                <a:latin typeface="Times New Roman" pitchFamily="18" charset="0"/>
                <a:cs typeface="Times New Roman" pitchFamily="18" charset="0"/>
              </a:rPr>
              <a:t>формируется, </a:t>
            </a:r>
            <a:r>
              <a:rPr lang="ru-RU" sz="2000" dirty="0" smtClean="0">
                <a:solidFill>
                  <a:schemeClr val="tx1"/>
                </a:solidFill>
                <a:latin typeface="Times New Roman" pitchFamily="18" charset="0"/>
                <a:cs typeface="Times New Roman" pitchFamily="18" charset="0"/>
              </a:rPr>
              <a:t>необходима иммунизация.</a:t>
            </a:r>
          </a:p>
          <a:p>
            <a:r>
              <a:rPr lang="ru-RU" sz="2000" dirty="0">
                <a:solidFill>
                  <a:schemeClr val="tx1"/>
                </a:solidFill>
                <a:latin typeface="Times New Roman" pitchFamily="18" charset="0"/>
                <a:cs typeface="Times New Roman" pitchFamily="18" charset="0"/>
              </a:rPr>
              <a:t>В мире ежегодно умирает от столбняка около 160 000 </a:t>
            </a:r>
            <a:r>
              <a:rPr lang="ru-RU" sz="2000" dirty="0" smtClean="0">
                <a:solidFill>
                  <a:schemeClr val="tx1"/>
                </a:solidFill>
                <a:latin typeface="Times New Roman" pitchFamily="18" charset="0"/>
                <a:cs typeface="Times New Roman" pitchFamily="18" charset="0"/>
              </a:rPr>
              <a:t>человек по данным ВОЗ.</a:t>
            </a:r>
            <a:endParaRPr lang="ru-RU" sz="2000" dirty="0">
              <a:solidFill>
                <a:schemeClr val="tx1"/>
              </a:solidFill>
              <a:latin typeface="Times New Roman" pitchFamily="18" charset="0"/>
              <a:cs typeface="Times New Roman" pitchFamily="18" charset="0"/>
            </a:endParaRPr>
          </a:p>
          <a:p>
            <a:endParaRPr lang="ru-RU" sz="2000" dirty="0">
              <a:solidFill>
                <a:schemeClr val="tx1"/>
              </a:solidFill>
              <a:latin typeface="Times New Roman" pitchFamily="18" charset="0"/>
              <a:cs typeface="Times New Roman" pitchFamily="18" charset="0"/>
            </a:endParaRPr>
          </a:p>
          <a:p>
            <a:endParaRPr lang="ru-RU" dirty="0"/>
          </a:p>
        </p:txBody>
      </p:sp>
      <p:pic>
        <p:nvPicPr>
          <p:cNvPr id="9218" name="Picture 2" descr="Рабочий визит Владимира Путина в Мордовию Экономика Лента новостей"/>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05116" y="2508677"/>
            <a:ext cx="4814815" cy="30246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903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4954" y="715108"/>
            <a:ext cx="8761413" cy="1195754"/>
          </a:xfrm>
        </p:spPr>
        <p:txBody>
          <a:bodyPr/>
          <a:lstStyle/>
          <a:p>
            <a:pPr algn="ctr"/>
            <a:r>
              <a:rPr lang="ru-RU" sz="6600" dirty="0" smtClean="0">
                <a:latin typeface="Times New Roman" pitchFamily="18" charset="0"/>
                <a:cs typeface="Times New Roman" pitchFamily="18" charset="0"/>
              </a:rPr>
              <a:t>Патогенез</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328246" y="2661138"/>
            <a:ext cx="11301046" cy="3997570"/>
          </a:xfrm>
        </p:spPr>
        <p:txBody>
          <a:bodyPr>
            <a:normAutofit/>
          </a:bodyPr>
          <a:lstStyle/>
          <a:p>
            <a:r>
              <a:rPr lang="ru-RU" sz="2400" dirty="0">
                <a:solidFill>
                  <a:schemeClr val="tx1"/>
                </a:solidFill>
                <a:latin typeface="Times New Roman" pitchFamily="18" charset="0"/>
                <a:cs typeface="Times New Roman" pitchFamily="18" charset="0"/>
              </a:rPr>
              <a:t>Входными воротами при столбняке служат поврежденная кожа и слизистые</a:t>
            </a:r>
            <a:r>
              <a:rPr lang="ru-RU" sz="2400" dirty="0" smtClean="0">
                <a:solidFill>
                  <a:schemeClr val="tx1"/>
                </a:solidFill>
                <a:latin typeface="Times New Roman" pitchFamily="18" charset="0"/>
                <a:cs typeface="Times New Roman" pitchFamily="18" charset="0"/>
              </a:rPr>
              <a:t>.</a:t>
            </a:r>
          </a:p>
          <a:p>
            <a:r>
              <a:rPr lang="ru-RU" sz="2400" dirty="0" smtClean="0">
                <a:solidFill>
                  <a:schemeClr val="tx1"/>
                </a:solidFill>
                <a:latin typeface="Times New Roman" pitchFamily="18" charset="0"/>
                <a:cs typeface="Times New Roman" pitchFamily="18" charset="0"/>
              </a:rPr>
              <a:t>Особенно </a:t>
            </a:r>
            <a:r>
              <a:rPr lang="ru-RU" sz="2400" dirty="0">
                <a:solidFill>
                  <a:schemeClr val="tx1"/>
                </a:solidFill>
                <a:latin typeface="Times New Roman" pitchFamily="18" charset="0"/>
                <a:cs typeface="Times New Roman" pitchFamily="18" charset="0"/>
              </a:rPr>
              <a:t>опасны колотые раны и раны, имеющие глубокие карманы, где создаются анаэробные условия, способствующие размножению возбудителя и накоплению </a:t>
            </a:r>
            <a:r>
              <a:rPr lang="ru-RU" sz="2400" dirty="0" smtClean="0">
                <a:solidFill>
                  <a:schemeClr val="tx1"/>
                </a:solidFill>
                <a:latin typeface="Times New Roman" pitchFamily="18" charset="0"/>
                <a:cs typeface="Times New Roman" pitchFamily="18" charset="0"/>
              </a:rPr>
              <a:t>экзотоксина.</a:t>
            </a:r>
          </a:p>
          <a:p>
            <a:r>
              <a:rPr lang="ru-RU" sz="2400" dirty="0" smtClean="0">
                <a:solidFill>
                  <a:schemeClr val="tx1"/>
                </a:solidFill>
                <a:latin typeface="Times New Roman" pitchFamily="18" charset="0"/>
                <a:cs typeface="Times New Roman" pitchFamily="18" charset="0"/>
              </a:rPr>
              <a:t>Токсин </a:t>
            </a:r>
            <a:r>
              <a:rPr lang="ru-RU" sz="2400" dirty="0">
                <a:solidFill>
                  <a:schemeClr val="tx1"/>
                </a:solidFill>
                <a:latin typeface="Times New Roman" pitchFamily="18" charset="0"/>
                <a:cs typeface="Times New Roman" pitchFamily="18" charset="0"/>
              </a:rPr>
              <a:t>с током крови и по нервным волокнам попадает в головной и спинной мозг, нарушает проведение нервных импульсов, вызывая тоническое напряжение мышц и их судорожное сокращение. </a:t>
            </a:r>
          </a:p>
          <a:p>
            <a:r>
              <a:rPr lang="ru-RU" sz="2400" dirty="0" smtClean="0">
                <a:solidFill>
                  <a:schemeClr val="tx1"/>
                </a:solidFill>
                <a:latin typeface="Times New Roman" pitchFamily="18" charset="0"/>
                <a:cs typeface="Times New Roman" pitchFamily="18" charset="0"/>
              </a:rPr>
              <a:t>Поражение </a:t>
            </a:r>
            <a:r>
              <a:rPr lang="ru-RU" sz="2400" dirty="0">
                <a:solidFill>
                  <a:schemeClr val="tx1"/>
                </a:solidFill>
                <a:latin typeface="Times New Roman" pitchFamily="18" charset="0"/>
                <a:cs typeface="Times New Roman" pitchFamily="18" charset="0"/>
              </a:rPr>
              <a:t>важнейших центров продолговатого мозга может привести к остановке дыхания и сердечной деятельности.</a:t>
            </a:r>
          </a:p>
          <a:p>
            <a:endParaRPr lang="ru-RU" dirty="0"/>
          </a:p>
        </p:txBody>
      </p:sp>
    </p:spTree>
    <p:extLst>
      <p:ext uri="{BB962C8B-B14F-4D97-AF65-F5344CB8AC3E}">
        <p14:creationId xmlns:p14="http://schemas.microsoft.com/office/powerpoint/2010/main" xmlns="" val="4021829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Столбняк (Tetenus) :: Kvels, г. Курган"/>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2094" y="2306505"/>
            <a:ext cx="2319400" cy="222879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Praxis: More along the lines of what you can be doing now instead of merely gnashing teeth in frustration."/>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716070" y="4542277"/>
            <a:ext cx="2997938" cy="209926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Заголовок 3"/>
          <p:cNvSpPr>
            <a:spLocks noGrp="1"/>
          </p:cNvSpPr>
          <p:nvPr>
            <p:ph type="title"/>
          </p:nvPr>
        </p:nvSpPr>
        <p:spPr/>
        <p:txBody>
          <a:bodyPr/>
          <a:lstStyle/>
          <a:p>
            <a:pPr algn="ctr"/>
            <a:r>
              <a:rPr lang="ru-RU" sz="6600" dirty="0" smtClean="0"/>
              <a:t>Клиника</a:t>
            </a:r>
            <a:endParaRPr lang="ru-RU" sz="6600" dirty="0"/>
          </a:p>
        </p:txBody>
      </p:sp>
      <p:sp>
        <p:nvSpPr>
          <p:cNvPr id="3" name="Объект 2"/>
          <p:cNvSpPr>
            <a:spLocks noGrp="1"/>
          </p:cNvSpPr>
          <p:nvPr>
            <p:ph sz="half" idx="1"/>
          </p:nvPr>
        </p:nvSpPr>
        <p:spPr>
          <a:xfrm>
            <a:off x="82063" y="2315903"/>
            <a:ext cx="7620000" cy="4377974"/>
          </a:xfrm>
        </p:spPr>
        <p:txBody>
          <a:bodyPr/>
          <a:lstStyle/>
          <a:p>
            <a:r>
              <a:rPr lang="ru-RU" sz="2000" dirty="0">
                <a:solidFill>
                  <a:schemeClr val="tx1"/>
                </a:solidFill>
                <a:latin typeface="Times New Roman" pitchFamily="18" charset="0"/>
                <a:cs typeface="Times New Roman" pitchFamily="18" charset="0"/>
              </a:rPr>
              <a:t>Инкубационный период от 5 до 14 дней (иногда до 30 дней). </a:t>
            </a:r>
          </a:p>
          <a:p>
            <a:r>
              <a:rPr lang="ru-RU" sz="2000" dirty="0" smtClean="0">
                <a:solidFill>
                  <a:schemeClr val="tx1"/>
                </a:solidFill>
                <a:latin typeface="Times New Roman" pitchFamily="18" charset="0"/>
                <a:cs typeface="Times New Roman" pitchFamily="18" charset="0"/>
              </a:rPr>
              <a:t>Начало острое, реже бывают продромальные явления: </a:t>
            </a:r>
            <a:r>
              <a:rPr lang="ru-RU" sz="2000" dirty="0">
                <a:solidFill>
                  <a:schemeClr val="tx1"/>
                </a:solidFill>
                <a:latin typeface="Times New Roman" pitchFamily="18" charset="0"/>
                <a:cs typeface="Times New Roman" pitchFamily="18" charset="0"/>
              </a:rPr>
              <a:t>головная боль, раздражительность, потливость, напряжение и подергивание мышц вокруг раны</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Начальным симптомом </a:t>
            </a:r>
            <a:r>
              <a:rPr lang="ru-RU" sz="2000" dirty="0">
                <a:solidFill>
                  <a:schemeClr val="tx1"/>
                </a:solidFill>
                <a:latin typeface="Times New Roman" pitchFamily="18" charset="0"/>
                <a:cs typeface="Times New Roman" pitchFamily="18" charset="0"/>
              </a:rPr>
              <a:t>является </a:t>
            </a:r>
            <a:r>
              <a:rPr lang="ru-RU" sz="2000" b="1" dirty="0">
                <a:solidFill>
                  <a:schemeClr val="tx1"/>
                </a:solidFill>
                <a:latin typeface="Times New Roman" pitchFamily="18" charset="0"/>
                <a:cs typeface="Times New Roman" pitchFamily="18" charset="0"/>
              </a:rPr>
              <a:t>тризм</a:t>
            </a:r>
            <a:r>
              <a:rPr lang="ru-RU" sz="2000" dirty="0">
                <a:solidFill>
                  <a:schemeClr val="tx1"/>
                </a:solidFill>
                <a:latin typeface="Times New Roman" pitchFamily="18" charset="0"/>
                <a:cs typeface="Times New Roman" pitchFamily="18" charset="0"/>
              </a:rPr>
              <a:t> – напряжение и судорожное сокращение жевательных </a:t>
            </a:r>
            <a:r>
              <a:rPr lang="ru-RU" sz="2000" dirty="0" smtClean="0">
                <a:solidFill>
                  <a:schemeClr val="tx1"/>
                </a:solidFill>
                <a:latin typeface="Times New Roman" pitchFamily="18" charset="0"/>
                <a:cs typeface="Times New Roman" pitchFamily="18" charset="0"/>
              </a:rPr>
              <a:t>мышц, не возможно открыть </a:t>
            </a:r>
            <a:r>
              <a:rPr lang="ru-RU" sz="2000" dirty="0">
                <a:solidFill>
                  <a:schemeClr val="tx1"/>
                </a:solidFill>
                <a:latin typeface="Times New Roman" pitchFamily="18" charset="0"/>
                <a:cs typeface="Times New Roman" pitchFamily="18" charset="0"/>
              </a:rPr>
              <a:t>рот -  «челюсть-замок</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Поражение мимических мышц, </a:t>
            </a:r>
            <a:r>
              <a:rPr lang="ru-RU" sz="2000" dirty="0">
                <a:solidFill>
                  <a:schemeClr val="tx1"/>
                </a:solidFill>
                <a:latin typeface="Times New Roman" pitchFamily="18" charset="0"/>
                <a:cs typeface="Times New Roman" pitchFamily="18" charset="0"/>
              </a:rPr>
              <a:t>что придает лицу своеобразное выражение (одновременно улыбки и </a:t>
            </a:r>
            <a:r>
              <a:rPr lang="ru-RU" sz="2000" dirty="0" smtClean="0">
                <a:solidFill>
                  <a:schemeClr val="tx1"/>
                </a:solidFill>
                <a:latin typeface="Times New Roman" pitchFamily="18" charset="0"/>
                <a:cs typeface="Times New Roman" pitchFamily="18" charset="0"/>
              </a:rPr>
              <a:t>плача) - </a:t>
            </a:r>
            <a:r>
              <a:rPr lang="ru-RU" sz="2000" b="1" dirty="0" smtClean="0">
                <a:solidFill>
                  <a:schemeClr val="tx1"/>
                </a:solidFill>
                <a:latin typeface="Times New Roman" pitchFamily="18" charset="0"/>
                <a:cs typeface="Times New Roman" pitchFamily="18" charset="0"/>
              </a:rPr>
              <a:t>сардоническая улыбка:</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лоб наморщен, рот растянут в улыбке, углы его опущены.</a:t>
            </a:r>
          </a:p>
          <a:p>
            <a:endParaRPr lang="ru-RU" sz="2000" dirty="0">
              <a:solidFill>
                <a:schemeClr val="tx1"/>
              </a:solidFill>
              <a:latin typeface="Times New Roman" pitchFamily="18" charset="0"/>
              <a:cs typeface="Times New Roman" pitchFamily="18" charset="0"/>
            </a:endParaRPr>
          </a:p>
          <a:p>
            <a:endParaRPr lang="ru-RU" sz="2000" dirty="0">
              <a:solidFill>
                <a:schemeClr val="tx1"/>
              </a:solidFill>
              <a:latin typeface="Times New Roman" pitchFamily="18" charset="0"/>
              <a:cs typeface="Times New Roman" pitchFamily="18" charset="0"/>
            </a:endParaRPr>
          </a:p>
          <a:p>
            <a:pPr marL="0" indent="0">
              <a:buNone/>
            </a:pPr>
            <a:endParaRPr lang="ru-RU" dirty="0"/>
          </a:p>
        </p:txBody>
      </p:sp>
      <p:sp>
        <p:nvSpPr>
          <p:cNvPr id="2" name="Объект 1"/>
          <p:cNvSpPr>
            <a:spLocks noGrp="1"/>
          </p:cNvSpPr>
          <p:nvPr>
            <p:ph sz="half" idx="2"/>
          </p:nvPr>
        </p:nvSpPr>
        <p:spPr>
          <a:xfrm>
            <a:off x="7050318" y="-475929"/>
            <a:ext cx="4825159" cy="3377705"/>
          </a:xfrm>
        </p:spPr>
        <p:txBody>
          <a:bodyPr/>
          <a:lstStyle/>
          <a:p>
            <a:endParaRPr lang="ru-RU" dirty="0"/>
          </a:p>
        </p:txBody>
      </p:sp>
    </p:spTree>
    <p:extLst>
      <p:ext uri="{BB962C8B-B14F-4D97-AF65-F5344CB8AC3E}">
        <p14:creationId xmlns:p14="http://schemas.microsoft.com/office/powerpoint/2010/main" xmlns="" val="1608278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sz="6600" dirty="0" smtClean="0">
                <a:latin typeface="Times New Roman" pitchFamily="18" charset="0"/>
                <a:cs typeface="Times New Roman" pitchFamily="18" charset="0"/>
              </a:rPr>
              <a:t>Клиника</a:t>
            </a:r>
            <a:endParaRPr lang="ru-RU" sz="6600" dirty="0">
              <a:latin typeface="Times New Roman" pitchFamily="18" charset="0"/>
              <a:cs typeface="Times New Roman" pitchFamily="18" charset="0"/>
            </a:endParaRPr>
          </a:p>
        </p:txBody>
      </p:sp>
      <p:sp>
        <p:nvSpPr>
          <p:cNvPr id="6" name="Объект 5"/>
          <p:cNvSpPr>
            <a:spLocks noGrp="1"/>
          </p:cNvSpPr>
          <p:nvPr>
            <p:ph idx="1"/>
          </p:nvPr>
        </p:nvSpPr>
        <p:spPr>
          <a:xfrm>
            <a:off x="128954" y="2297723"/>
            <a:ext cx="7596554" cy="4431323"/>
          </a:xfrm>
        </p:spPr>
        <p:txBody>
          <a:bodyPr>
            <a:normAutofit fontScale="92500" lnSpcReduction="20000"/>
          </a:bodyPr>
          <a:lstStyle/>
          <a:p>
            <a:r>
              <a:rPr lang="ru-RU" sz="2200" dirty="0">
                <a:solidFill>
                  <a:schemeClr val="tx1"/>
                </a:solidFill>
                <a:latin typeface="Times New Roman" pitchFamily="18" charset="0"/>
                <a:cs typeface="Times New Roman" pitchFamily="18" charset="0"/>
              </a:rPr>
              <a:t>Р</a:t>
            </a:r>
            <a:r>
              <a:rPr lang="ru-RU" sz="2200" dirty="0" smtClean="0">
                <a:solidFill>
                  <a:schemeClr val="tx1"/>
                </a:solidFill>
                <a:latin typeface="Times New Roman" pitchFamily="18" charset="0"/>
                <a:cs typeface="Times New Roman" pitchFamily="18" charset="0"/>
              </a:rPr>
              <a:t>азвивается </a:t>
            </a:r>
            <a:r>
              <a:rPr lang="ru-RU" sz="2200" dirty="0">
                <a:solidFill>
                  <a:schemeClr val="tx1"/>
                </a:solidFill>
                <a:latin typeface="Times New Roman" pitchFamily="18" charset="0"/>
                <a:cs typeface="Times New Roman" pitchFamily="18" charset="0"/>
              </a:rPr>
              <a:t>ригидность </a:t>
            </a:r>
            <a:r>
              <a:rPr lang="ru-RU" sz="2200" dirty="0" smtClean="0">
                <a:solidFill>
                  <a:schemeClr val="tx1"/>
                </a:solidFill>
                <a:latin typeface="Times New Roman" pitchFamily="18" charset="0"/>
                <a:cs typeface="Times New Roman" pitchFamily="18" charset="0"/>
              </a:rPr>
              <a:t>мышц </a:t>
            </a:r>
            <a:r>
              <a:rPr lang="ru-RU" sz="2200" dirty="0">
                <a:solidFill>
                  <a:schemeClr val="tx1"/>
                </a:solidFill>
                <a:latin typeface="Times New Roman" pitchFamily="18" charset="0"/>
                <a:cs typeface="Times New Roman" pitchFamily="18" charset="0"/>
              </a:rPr>
              <a:t>затылка, шеи, спины, живота, </a:t>
            </a:r>
            <a:r>
              <a:rPr lang="ru-RU" sz="2200" dirty="0" smtClean="0">
                <a:solidFill>
                  <a:schemeClr val="tx1"/>
                </a:solidFill>
                <a:latin typeface="Times New Roman" pitchFamily="18" charset="0"/>
                <a:cs typeface="Times New Roman" pitchFamily="18" charset="0"/>
              </a:rPr>
              <a:t>конечностей. Больной </a:t>
            </a:r>
            <a:r>
              <a:rPr lang="ru-RU" sz="2200" dirty="0">
                <a:solidFill>
                  <a:schemeClr val="tx1"/>
                </a:solidFill>
                <a:latin typeface="Times New Roman" pitchFamily="18" charset="0"/>
                <a:cs typeface="Times New Roman" pitchFamily="18" charset="0"/>
              </a:rPr>
              <a:t>выгибается дугой в постели, упираясь только затылком и пятками (</a:t>
            </a:r>
            <a:r>
              <a:rPr lang="ru-RU" sz="2200" b="1" dirty="0" err="1">
                <a:solidFill>
                  <a:schemeClr val="tx1"/>
                </a:solidFill>
                <a:latin typeface="Times New Roman" pitchFamily="18" charset="0"/>
                <a:cs typeface="Times New Roman" pitchFamily="18" charset="0"/>
              </a:rPr>
              <a:t>опистотонус</a:t>
            </a:r>
            <a:r>
              <a:rPr lang="ru-RU" sz="2200" dirty="0" smtClean="0">
                <a:solidFill>
                  <a:schemeClr val="tx1"/>
                </a:solidFill>
                <a:latin typeface="Times New Roman" pitchFamily="18" charset="0"/>
                <a:cs typeface="Times New Roman" pitchFamily="18" charset="0"/>
              </a:rPr>
              <a:t>). Живот становится </a:t>
            </a:r>
            <a:r>
              <a:rPr lang="ru-RU" sz="2200" dirty="0">
                <a:solidFill>
                  <a:schemeClr val="tx1"/>
                </a:solidFill>
                <a:latin typeface="Times New Roman" pitchFamily="18" charset="0"/>
                <a:cs typeface="Times New Roman" pitchFamily="18" charset="0"/>
              </a:rPr>
              <a:t>твердым, </a:t>
            </a:r>
            <a:r>
              <a:rPr lang="ru-RU" sz="2200" dirty="0" smtClean="0">
                <a:solidFill>
                  <a:schemeClr val="tx1"/>
                </a:solidFill>
                <a:latin typeface="Times New Roman" pitchFamily="18" charset="0"/>
                <a:cs typeface="Times New Roman" pitchFamily="18" charset="0"/>
              </a:rPr>
              <a:t>доскообразным. </a:t>
            </a:r>
          </a:p>
          <a:p>
            <a:r>
              <a:rPr lang="ru-RU" sz="2200" dirty="0" smtClean="0">
                <a:solidFill>
                  <a:schemeClr val="tx1"/>
                </a:solidFill>
                <a:latin typeface="Times New Roman" pitchFamily="18" charset="0"/>
                <a:cs typeface="Times New Roman" pitchFamily="18" charset="0"/>
              </a:rPr>
              <a:t>Возникающие </a:t>
            </a:r>
            <a:r>
              <a:rPr lang="ru-RU" sz="2200" dirty="0">
                <a:solidFill>
                  <a:schemeClr val="tx1"/>
                </a:solidFill>
                <a:latin typeface="Times New Roman" pitchFamily="18" charset="0"/>
                <a:cs typeface="Times New Roman" pitchFamily="18" charset="0"/>
              </a:rPr>
              <a:t>болезненные судорожные сокращения различных мышечных групп (клонические судороги), </a:t>
            </a:r>
            <a:r>
              <a:rPr lang="ru-RU" sz="2200" dirty="0" smtClean="0">
                <a:solidFill>
                  <a:schemeClr val="tx1"/>
                </a:solidFill>
                <a:latin typeface="Times New Roman" pitchFamily="18" charset="0"/>
                <a:cs typeface="Times New Roman" pitchFamily="18" charset="0"/>
              </a:rPr>
              <a:t>длятся </a:t>
            </a:r>
            <a:r>
              <a:rPr lang="ru-RU" sz="2200" dirty="0">
                <a:solidFill>
                  <a:schemeClr val="tx1"/>
                </a:solidFill>
                <a:latin typeface="Times New Roman" pitchFamily="18" charset="0"/>
                <a:cs typeface="Times New Roman" pitchFamily="18" charset="0"/>
              </a:rPr>
              <a:t>от нескольких секунд до нескольких минут. </a:t>
            </a:r>
            <a:r>
              <a:rPr lang="ru-RU" sz="2200" dirty="0" smtClean="0">
                <a:solidFill>
                  <a:schemeClr val="tx1"/>
                </a:solidFill>
                <a:latin typeface="Times New Roman" pitchFamily="18" charset="0"/>
                <a:cs typeface="Times New Roman" pitchFamily="18" charset="0"/>
              </a:rPr>
              <a:t>В </a:t>
            </a:r>
            <a:r>
              <a:rPr lang="ru-RU" sz="2200" dirty="0">
                <a:solidFill>
                  <a:schemeClr val="tx1"/>
                </a:solidFill>
                <a:latin typeface="Times New Roman" pitchFamily="18" charset="0"/>
                <a:cs typeface="Times New Roman" pitchFamily="18" charset="0"/>
              </a:rPr>
              <a:t>легких случаях они появляются 1-2 раза в сутки, а в тяжелых – продолжаются </a:t>
            </a:r>
            <a:r>
              <a:rPr lang="ru-RU" sz="2200" dirty="0" smtClean="0">
                <a:solidFill>
                  <a:schemeClr val="tx1"/>
                </a:solidFill>
                <a:latin typeface="Times New Roman" pitchFamily="18" charset="0"/>
                <a:cs typeface="Times New Roman" pitchFamily="18" charset="0"/>
              </a:rPr>
              <a:t>непрерывно. Любые раздражители могут провоцировать судороги: </a:t>
            </a:r>
            <a:r>
              <a:rPr lang="ru-RU" sz="2200" dirty="0">
                <a:solidFill>
                  <a:schemeClr val="tx1"/>
                </a:solidFill>
                <a:latin typeface="Times New Roman" pitchFamily="18" charset="0"/>
                <a:cs typeface="Times New Roman" pitchFamily="18" charset="0"/>
              </a:rPr>
              <a:t>звук, свет, </a:t>
            </a:r>
            <a:r>
              <a:rPr lang="ru-RU" sz="2200" dirty="0" smtClean="0">
                <a:solidFill>
                  <a:schemeClr val="tx1"/>
                </a:solidFill>
                <a:latin typeface="Times New Roman" pitchFamily="18" charset="0"/>
                <a:cs typeface="Times New Roman" pitchFamily="18" charset="0"/>
              </a:rPr>
              <a:t>сквозняк.</a:t>
            </a:r>
          </a:p>
          <a:p>
            <a:r>
              <a:rPr lang="ru-RU" sz="2200" dirty="0" smtClean="0">
                <a:solidFill>
                  <a:schemeClr val="tx1"/>
                </a:solidFill>
                <a:latin typeface="Times New Roman" pitchFamily="18" charset="0"/>
                <a:cs typeface="Times New Roman" pitchFamily="18" charset="0"/>
              </a:rPr>
              <a:t>Обильное потоотделение. Температура повышается </a:t>
            </a:r>
            <a:r>
              <a:rPr lang="ru-RU" sz="2200" dirty="0">
                <a:solidFill>
                  <a:schemeClr val="tx1"/>
                </a:solidFill>
                <a:latin typeface="Times New Roman" pitchFamily="18" charset="0"/>
                <a:cs typeface="Times New Roman" pitchFamily="18" charset="0"/>
              </a:rPr>
              <a:t>до 39-40</a:t>
            </a:r>
            <a:r>
              <a:rPr lang="ru-RU" sz="2200" baseline="30000" dirty="0">
                <a:solidFill>
                  <a:schemeClr val="tx1"/>
                </a:solidFill>
                <a:latin typeface="Times New Roman" pitchFamily="18" charset="0"/>
                <a:cs typeface="Times New Roman" pitchFamily="18" charset="0"/>
              </a:rPr>
              <a:t>о</a:t>
            </a:r>
            <a:r>
              <a:rPr lang="ru-RU" sz="2200" dirty="0">
                <a:solidFill>
                  <a:schemeClr val="tx1"/>
                </a:solidFill>
                <a:latin typeface="Times New Roman" pitchFamily="18" charset="0"/>
                <a:cs typeface="Times New Roman" pitchFamily="18" charset="0"/>
              </a:rPr>
              <a:t>С.</a:t>
            </a:r>
          </a:p>
          <a:p>
            <a:r>
              <a:rPr lang="ru-RU" sz="2200" dirty="0" smtClean="0">
                <a:solidFill>
                  <a:schemeClr val="tx1"/>
                </a:solidFill>
                <a:latin typeface="Times New Roman" pitchFamily="18" charset="0"/>
                <a:cs typeface="Times New Roman" pitchFamily="18" charset="0"/>
              </a:rPr>
              <a:t>Нарушается </a:t>
            </a:r>
            <a:r>
              <a:rPr lang="ru-RU" sz="2200" dirty="0">
                <a:solidFill>
                  <a:schemeClr val="tx1"/>
                </a:solidFill>
                <a:latin typeface="Times New Roman" pitchFamily="18" charset="0"/>
                <a:cs typeface="Times New Roman" pitchFamily="18" charset="0"/>
              </a:rPr>
              <a:t>деятельность сердечно-сосудистой и дыхательной систем. </a:t>
            </a:r>
            <a:r>
              <a:rPr lang="ru-RU" sz="2200" dirty="0" smtClean="0">
                <a:solidFill>
                  <a:schemeClr val="tx1"/>
                </a:solidFill>
                <a:latin typeface="Times New Roman" pitchFamily="18" charset="0"/>
                <a:cs typeface="Times New Roman" pitchFamily="18" charset="0"/>
              </a:rPr>
              <a:t>Паралич </a:t>
            </a:r>
            <a:r>
              <a:rPr lang="ru-RU" sz="2200" dirty="0">
                <a:solidFill>
                  <a:schemeClr val="tx1"/>
                </a:solidFill>
                <a:latin typeface="Times New Roman" pitchFamily="18" charset="0"/>
                <a:cs typeface="Times New Roman" pitchFamily="18" charset="0"/>
              </a:rPr>
              <a:t>дыхательных мышц и важнейших центров продолговатого </a:t>
            </a:r>
            <a:r>
              <a:rPr lang="ru-RU" sz="2200" dirty="0" smtClean="0">
                <a:solidFill>
                  <a:schemeClr val="tx1"/>
                </a:solidFill>
                <a:latin typeface="Times New Roman" pitchFamily="18" charset="0"/>
                <a:cs typeface="Times New Roman" pitchFamily="18" charset="0"/>
              </a:rPr>
              <a:t>мозга приводит к </a:t>
            </a:r>
            <a:r>
              <a:rPr lang="ru-RU" sz="2200" dirty="0">
                <a:solidFill>
                  <a:schemeClr val="tx1"/>
                </a:solidFill>
                <a:latin typeface="Times New Roman" pitchFamily="18" charset="0"/>
                <a:cs typeface="Times New Roman" pitchFamily="18" charset="0"/>
              </a:rPr>
              <a:t>остановке </a:t>
            </a:r>
            <a:r>
              <a:rPr lang="ru-RU" sz="2200" dirty="0" smtClean="0">
                <a:solidFill>
                  <a:schemeClr val="tx1"/>
                </a:solidFill>
                <a:latin typeface="Times New Roman" pitchFamily="18" charset="0"/>
                <a:cs typeface="Times New Roman" pitchFamily="18" charset="0"/>
              </a:rPr>
              <a:t>дыхания </a:t>
            </a:r>
            <a:r>
              <a:rPr lang="ru-RU" sz="2200" dirty="0">
                <a:solidFill>
                  <a:schemeClr val="tx1"/>
                </a:solidFill>
                <a:latin typeface="Times New Roman" pitchFamily="18" charset="0"/>
                <a:cs typeface="Times New Roman" pitchFamily="18" charset="0"/>
              </a:rPr>
              <a:t>и сердечной деятельности.</a:t>
            </a:r>
          </a:p>
          <a:p>
            <a:endParaRPr lang="ru-RU" sz="2000" dirty="0">
              <a:solidFill>
                <a:schemeClr val="tx1"/>
              </a:solidFill>
              <a:latin typeface="Times New Roman" pitchFamily="18" charset="0"/>
              <a:cs typeface="Times New Roman" pitchFamily="18" charset="0"/>
            </a:endParaRPr>
          </a:p>
        </p:txBody>
      </p:sp>
      <p:pic>
        <p:nvPicPr>
          <p:cNvPr id="4" name="Picture 2" descr="проколол ногу - Здоровье - Форум.Астрахань.Ру"/>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8261028" y="2290397"/>
            <a:ext cx="3653859" cy="188402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Лекция мнемотурнир для учащихся третьего курса специальности 2-79 01 01 &quot;Лечебное дело&quot;"/>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815550" y="4467462"/>
            <a:ext cx="3391711" cy="21570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5836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latin typeface="Times New Roman" pitchFamily="18" charset="0"/>
                <a:cs typeface="Times New Roman" pitchFamily="18" charset="0"/>
              </a:rPr>
              <a:t>Диагностика</a:t>
            </a:r>
            <a:endParaRPr lang="ru-RU" sz="6600" dirty="0">
              <a:latin typeface="Times New Roman" pitchFamily="18" charset="0"/>
              <a:cs typeface="Times New Roman" pitchFamily="18" charset="0"/>
            </a:endParaRPr>
          </a:p>
        </p:txBody>
      </p:sp>
      <p:sp>
        <p:nvSpPr>
          <p:cNvPr id="3" name="Объект 2"/>
          <p:cNvSpPr>
            <a:spLocks noGrp="1"/>
          </p:cNvSpPr>
          <p:nvPr>
            <p:ph idx="1"/>
          </p:nvPr>
        </p:nvSpPr>
        <p:spPr>
          <a:xfrm>
            <a:off x="293078" y="3024554"/>
            <a:ext cx="11488614" cy="3071446"/>
          </a:xfrm>
        </p:spPr>
        <p:txBody>
          <a:bodyPr/>
          <a:lstStyle/>
          <a:p>
            <a:r>
              <a:rPr lang="ru-RU" sz="2000" dirty="0">
                <a:solidFill>
                  <a:schemeClr val="tx1"/>
                </a:solidFill>
                <a:latin typeface="Times New Roman" pitchFamily="18" charset="0"/>
                <a:cs typeface="Times New Roman" pitchFamily="18" charset="0"/>
              </a:rPr>
              <a:t>Основана на </a:t>
            </a:r>
            <a:r>
              <a:rPr lang="ru-RU" sz="2000" dirty="0" smtClean="0">
                <a:solidFill>
                  <a:schemeClr val="tx1"/>
                </a:solidFill>
                <a:latin typeface="Times New Roman" pitchFamily="18" charset="0"/>
                <a:cs typeface="Times New Roman" pitchFamily="18" charset="0"/>
              </a:rPr>
              <a:t>анамнезе: предшествующие </a:t>
            </a:r>
            <a:r>
              <a:rPr lang="ru-RU" sz="2000" dirty="0">
                <a:solidFill>
                  <a:schemeClr val="tx1"/>
                </a:solidFill>
                <a:latin typeface="Times New Roman" pitchFamily="18" charset="0"/>
                <a:cs typeface="Times New Roman" pitchFamily="18" charset="0"/>
              </a:rPr>
              <a:t>ранения и </a:t>
            </a:r>
            <a:r>
              <a:rPr lang="ru-RU" sz="2000" dirty="0" smtClean="0">
                <a:solidFill>
                  <a:schemeClr val="tx1"/>
                </a:solidFill>
                <a:latin typeface="Times New Roman" pitchFamily="18" charset="0"/>
                <a:cs typeface="Times New Roman" pitchFamily="18" charset="0"/>
              </a:rPr>
              <a:t>травмы; </a:t>
            </a:r>
          </a:p>
          <a:p>
            <a:r>
              <a:rPr lang="ru-RU" sz="2000" dirty="0" smtClean="0">
                <a:solidFill>
                  <a:schemeClr val="tx1"/>
                </a:solidFill>
                <a:latin typeface="Times New Roman" pitchFamily="18" charset="0"/>
                <a:cs typeface="Times New Roman" pitchFamily="18" charset="0"/>
              </a:rPr>
              <a:t>Типичных клинических симптомах: тризм</a:t>
            </a:r>
            <a:r>
              <a:rPr lang="ru-RU" sz="2000" dirty="0">
                <a:solidFill>
                  <a:schemeClr val="tx1"/>
                </a:solidFill>
                <a:latin typeface="Times New Roman" pitchFamily="18" charset="0"/>
                <a:cs typeface="Times New Roman" pitchFamily="18" charset="0"/>
              </a:rPr>
              <a:t>, сардоническая улыбка, </a:t>
            </a:r>
            <a:r>
              <a:rPr lang="ru-RU" sz="2000" dirty="0" err="1" smtClean="0">
                <a:solidFill>
                  <a:schemeClr val="tx1"/>
                </a:solidFill>
                <a:latin typeface="Times New Roman" pitchFamily="18" charset="0"/>
                <a:cs typeface="Times New Roman" pitchFamily="18" charset="0"/>
              </a:rPr>
              <a:t>опистотонус</a:t>
            </a:r>
            <a:r>
              <a:rPr lang="ru-RU" sz="2000" dirty="0" smtClean="0">
                <a:solidFill>
                  <a:schemeClr val="tx1"/>
                </a:solidFill>
                <a:latin typeface="Times New Roman" pitchFamily="18" charset="0"/>
                <a:cs typeface="Times New Roman" pitchFamily="18" charset="0"/>
              </a:rPr>
              <a:t>;</a:t>
            </a:r>
          </a:p>
          <a:p>
            <a:r>
              <a:rPr lang="ru-RU" sz="2000" dirty="0" smtClean="0">
                <a:solidFill>
                  <a:schemeClr val="tx1"/>
                </a:solidFill>
                <a:latin typeface="Times New Roman" pitchFamily="18" charset="0"/>
                <a:cs typeface="Times New Roman" pitchFamily="18" charset="0"/>
              </a:rPr>
              <a:t>Лабораторные методы имеют </a:t>
            </a:r>
            <a:r>
              <a:rPr lang="ru-RU" sz="2000" dirty="0">
                <a:solidFill>
                  <a:schemeClr val="tx1"/>
                </a:solidFill>
                <a:latin typeface="Times New Roman" pitchFamily="18" charset="0"/>
                <a:cs typeface="Times New Roman" pitchFamily="18" charset="0"/>
              </a:rPr>
              <a:t>второстепенное </a:t>
            </a:r>
            <a:r>
              <a:rPr lang="ru-RU" sz="2000" dirty="0" smtClean="0">
                <a:solidFill>
                  <a:schemeClr val="tx1"/>
                </a:solidFill>
                <a:latin typeface="Times New Roman" pitchFamily="18" charset="0"/>
                <a:cs typeface="Times New Roman" pitchFamily="18" charset="0"/>
              </a:rPr>
              <a:t>значение (серологические </a:t>
            </a:r>
            <a:r>
              <a:rPr lang="ru-RU" sz="2000" dirty="0">
                <a:solidFill>
                  <a:schemeClr val="tx1"/>
                </a:solidFill>
                <a:latin typeface="Times New Roman" pitchFamily="18" charset="0"/>
                <a:cs typeface="Times New Roman" pitchFamily="18" charset="0"/>
              </a:rPr>
              <a:t>методы обнаружения антител в крови свидетельствуют лишь о прививочном </a:t>
            </a:r>
            <a:r>
              <a:rPr lang="ru-RU" sz="2000" dirty="0" smtClean="0">
                <a:solidFill>
                  <a:schemeClr val="tx1"/>
                </a:solidFill>
                <a:latin typeface="Times New Roman" pitchFamily="18" charset="0"/>
                <a:cs typeface="Times New Roman" pitchFamily="18" charset="0"/>
              </a:rPr>
              <a:t>иммунитете); </a:t>
            </a:r>
          </a:p>
          <a:p>
            <a:r>
              <a:rPr lang="ru-RU" sz="2000" dirty="0" smtClean="0">
                <a:solidFill>
                  <a:schemeClr val="tx1"/>
                </a:solidFill>
                <a:latin typeface="Times New Roman" pitchFamily="18" charset="0"/>
                <a:cs typeface="Times New Roman" pitchFamily="18" charset="0"/>
              </a:rPr>
              <a:t>Бактериологические </a:t>
            </a:r>
            <a:r>
              <a:rPr lang="ru-RU" sz="2000" dirty="0">
                <a:solidFill>
                  <a:schemeClr val="tx1"/>
                </a:solidFill>
                <a:latin typeface="Times New Roman" pitchFamily="18" charset="0"/>
                <a:cs typeface="Times New Roman" pitchFamily="18" charset="0"/>
              </a:rPr>
              <a:t>методы – микроскопия отделяемого ран или посев </a:t>
            </a:r>
            <a:r>
              <a:rPr lang="ru-RU" sz="2000" dirty="0" smtClean="0">
                <a:solidFill>
                  <a:schemeClr val="tx1"/>
                </a:solidFill>
                <a:latin typeface="Times New Roman" pitchFamily="18" charset="0"/>
                <a:cs typeface="Times New Roman" pitchFamily="18" charset="0"/>
              </a:rPr>
              <a:t>материала </a:t>
            </a:r>
            <a:r>
              <a:rPr lang="ru-RU" sz="2000" dirty="0">
                <a:solidFill>
                  <a:schemeClr val="tx1"/>
                </a:solidFill>
                <a:latin typeface="Times New Roman" pitchFamily="18" charset="0"/>
                <a:cs typeface="Times New Roman" pitchFamily="18" charset="0"/>
              </a:rPr>
              <a:t>на специальные питательные </a:t>
            </a:r>
            <a:r>
              <a:rPr lang="ru-RU" sz="2000" dirty="0" smtClean="0">
                <a:solidFill>
                  <a:schemeClr val="tx1"/>
                </a:solidFill>
                <a:latin typeface="Times New Roman" pitchFamily="18" charset="0"/>
                <a:cs typeface="Times New Roman" pitchFamily="18" charset="0"/>
              </a:rPr>
              <a:t>среды.</a:t>
            </a:r>
            <a:endParaRPr lang="ru-RU" sz="2000" dirty="0">
              <a:solidFill>
                <a:schemeClr val="tx1"/>
              </a:solidFill>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xmlns="" val="14480664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Совет директоров">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757</TotalTime>
  <Words>2133</Words>
  <Application>Microsoft Office PowerPoint</Application>
  <PresentationFormat>Произвольный</PresentationFormat>
  <Paragraphs>154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Совет директоров</vt:lpstr>
      <vt:lpstr>   ГОО ВПО ДОННМУ ИМ. М. ГОРЬКОГО Кафедра детских инфекционных болезней Случай столбняка в практике врача детского инфекциониста</vt:lpstr>
      <vt:lpstr>Определение</vt:lpstr>
      <vt:lpstr>Этиология</vt:lpstr>
      <vt:lpstr>Эпидемиология</vt:lpstr>
      <vt:lpstr>Эпидемиология</vt:lpstr>
      <vt:lpstr>Патогенез</vt:lpstr>
      <vt:lpstr>Клиника</vt:lpstr>
      <vt:lpstr>Клиника</vt:lpstr>
      <vt:lpstr>Диагностика</vt:lpstr>
      <vt:lpstr>Дифференциальная диагностика</vt:lpstr>
      <vt:lpstr>Лечение</vt:lpstr>
      <vt:lpstr>Выписка реконвалесцентов</vt:lpstr>
      <vt:lpstr>Профилактика</vt:lpstr>
      <vt:lpstr> Специфическая экстренная профилактика </vt:lpstr>
      <vt:lpstr>Клинический случай</vt:lpstr>
      <vt:lpstr>Анамнез заболевания: </vt:lpstr>
      <vt:lpstr>Объективно при поступлении: </vt:lpstr>
      <vt:lpstr>Обследование</vt:lpstr>
      <vt:lpstr>Обследование</vt:lpstr>
      <vt:lpstr>Обследование</vt:lpstr>
      <vt:lpstr>Лечение:</vt:lpstr>
      <vt:lpstr>Лечение:</vt:lpstr>
      <vt:lpstr>Лечение:</vt:lpstr>
      <vt:lpstr>Лечение:</vt:lpstr>
      <vt:lpstr>Объективно на момент перевода ребенка из ОИТДИ в неврологическое отделение РДКБ: </vt:lpstr>
      <vt:lpstr>Выводы</vt:lpstr>
      <vt:lpstr>Спасибо за внимание!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Столбняк</dc:title>
  <dc:creator>NotePad.by</dc:creator>
  <cp:lastModifiedBy>Андрей</cp:lastModifiedBy>
  <cp:revision>68</cp:revision>
  <dcterms:created xsi:type="dcterms:W3CDTF">2015-03-21T16:21:33Z</dcterms:created>
  <dcterms:modified xsi:type="dcterms:W3CDTF">2020-10-31T07:10:53Z</dcterms:modified>
</cp:coreProperties>
</file>