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71" r:id="rId4"/>
    <p:sldId id="272" r:id="rId5"/>
    <p:sldId id="269" r:id="rId6"/>
    <p:sldId id="270" r:id="rId7"/>
    <p:sldId id="277" r:id="rId8"/>
    <p:sldId id="279" r:id="rId9"/>
    <p:sldId id="278" r:id="rId10"/>
    <p:sldId id="280" r:id="rId11"/>
    <p:sldId id="258" r:id="rId12"/>
    <p:sldId id="282" r:id="rId13"/>
    <p:sldId id="264" r:id="rId14"/>
    <p:sldId id="283" r:id="rId15"/>
    <p:sldId id="276" r:id="rId16"/>
    <p:sldId id="281" r:id="rId17"/>
    <p:sldId id="284" r:id="rId18"/>
    <p:sldId id="274" r:id="rId19"/>
    <p:sldId id="285" r:id="rId20"/>
    <p:sldId id="286" r:id="rId21"/>
    <p:sldId id="287" r:id="rId22"/>
    <p:sldId id="28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577" autoAdjust="0"/>
  </p:normalViewPr>
  <p:slideViewPr>
    <p:cSldViewPr>
      <p:cViewPr varScale="1">
        <p:scale>
          <a:sx n="73" d="100"/>
          <a:sy n="73" d="100"/>
        </p:scale>
        <p:origin x="-12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76673"/>
            <a:ext cx="7342584" cy="312377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effectLst/>
                <a:latin typeface="Times New Roman" pitchFamily="18" charset="0"/>
                <a:cs typeface="Times New Roman" pitchFamily="18" charset="0"/>
              </a:rPr>
              <a:t>Опухоли яичника в практике детского гинеколога. </a:t>
            </a:r>
            <a:br>
              <a:rPr lang="ru-RU" sz="4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effectLst/>
                <a:latin typeface="Times New Roman" pitchFamily="18" charset="0"/>
                <a:cs typeface="Times New Roman" pitchFamily="18" charset="0"/>
              </a:rPr>
              <a:t>Клинический случай.</a:t>
            </a:r>
            <a:endParaRPr lang="ru-RU" sz="48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365104"/>
            <a:ext cx="4555232" cy="2016224"/>
          </a:xfrm>
        </p:spPr>
        <p:txBody>
          <a:bodyPr>
            <a:normAutofit lnSpcReduction="10000"/>
          </a:bodyPr>
          <a:lstStyle/>
          <a:p>
            <a:pPr marL="26988"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Республиканский внештатный гинеколог детского и подросткового возраста МЗ ЛНР,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8"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канд. мед. наук Тысячка Г.М.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25144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223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764704"/>
            <a:ext cx="7498080" cy="5483696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УЗИ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ОМТ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места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жительства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ВПР матки, матка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рудиментарным,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функционирующим,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несообщающимся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основной полостью рогом. Гиперплазия эндометрия.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Гематометра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рудиментарного рога.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УЗИ ОМТ перед операцией:</a:t>
            </a:r>
            <a:r>
              <a:rPr lang="ru-RU" dirty="0" smtClean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матка 33*21*27 мм,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М-эхо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4мм. Яичники чётко не визуализируются. В брюшной полости образование неоднородное 138*112*110мм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УЗИ ОМТ при выписке: матка 27*16*19мм, М-эхо – линейное. Правый яичник – 18*13*15мм.</a:t>
            </a:r>
          </a:p>
        </p:txBody>
      </p:sp>
    </p:spTree>
    <p:extLst>
      <p:ext uri="{BB962C8B-B14F-4D97-AF65-F5344CB8AC3E}">
        <p14:creationId xmlns:p14="http://schemas.microsoft.com/office/powerpoint/2010/main" val="4280504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04664"/>
            <a:ext cx="7498080" cy="1800200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effectLst/>
                <a:latin typeface="Times New Roman" pitchFamily="18" charset="0"/>
                <a:cs typeface="Times New Roman" pitchFamily="18" charset="0"/>
              </a:rPr>
              <a:t>Операция: Нижне-срединная лапаротомия. Удаление левых придатков. Биопсия правого яичника и </a:t>
            </a:r>
            <a: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  <a:t>брыжеечного </a:t>
            </a:r>
            <a:r>
              <a:rPr lang="ru-RU" sz="3100" dirty="0">
                <a:effectLst/>
                <a:latin typeface="Times New Roman" pitchFamily="18" charset="0"/>
                <a:cs typeface="Times New Roman" pitchFamily="18" charset="0"/>
              </a:rPr>
              <a:t>л/у. Дренирование брюшной полости</a:t>
            </a:r>
            <a:r>
              <a:rPr lang="ru-RU" dirty="0">
                <a:effectLst/>
              </a:rPr>
              <a:t>.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1026" name="Picture 2" descr="C:\Users\Галина\Downloads\image-0-02-05-9e2caca4b85962b162b7d6b70a8c5ee4a1218e69894c5b80ad43c5a62e349962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20435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Галина\Downloads\image-0-02-05-a0dfa993740fb25e18f72b24768a8f22dc65cc5e902096c80608441ec121ff92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739" y="2204864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066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509120"/>
            <a:ext cx="7498080" cy="2232248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 время операции: объёмное образование с плотной белесоватой неоднородной капсулой 15*13*10см, исходящее из левого яичника. Матка больше возрастной нормы. Левая маточная труба резко гиперемирована, отёчна. Правый яичник 25*20*15мм, без особенностей. Правая маточная труба без особенностей. </a:t>
            </a:r>
            <a:endParaRPr lang="ru-RU" dirty="0"/>
          </a:p>
        </p:txBody>
      </p:sp>
      <p:pic>
        <p:nvPicPr>
          <p:cNvPr id="4" name="Picture 2" descr="C:\Users\Галина\Downloads\image-0-02-05-c6031937516e30b7d16ca5b3adb0ca2d62c1afd6aaebb3ae6fa1ae459b639835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21866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Галина\Downloads\image-0-02-05-cc87232b2073e2d27bc196effc0d58be0153ecaaf9ba24f44c601fb1b213b799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145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Галина\Downloads\image-0-02-05-b24c135e3833f3599d4a02c675b479aca33aebc1ddfacd2bc845d2e930587b18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1043" y="2057400"/>
            <a:ext cx="360045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Галина\Downloads\image-0-02-05-15e9bfb0e4b6bcea3d875c4b60e8e408a008b5097179b80330984e36cb22d8c1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877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869160"/>
            <a:ext cx="7498080" cy="1584176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разрезе: структура неоднородная, центральная часть образования представлена распадающейся тканью с большими сгустками крови,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перефирия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4см – неоднородная ткань багрового цвета.</a:t>
            </a:r>
          </a:p>
          <a:p>
            <a:endParaRPr lang="ru-RU" dirty="0"/>
          </a:p>
        </p:txBody>
      </p:sp>
      <p:pic>
        <p:nvPicPr>
          <p:cNvPr id="5" name="Picture 2" descr="C:\Users\Галина\Downloads\20170924_1118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7499350" cy="421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413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Галина\Downloads\20170924_1118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38908"/>
            <a:ext cx="7499350" cy="421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2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Гистологическое заключение</a:t>
            </a: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Левый яичник увеличен за счёт опухоли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размером 14*9*6см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разрезе пёстрый вид за счёт обширных некрозов и кровоизлияний. В левом яичнике опухоль желточного мешка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(опухоль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эндодермального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синуса). В трубе венозное полнокровие стенки. Опухоль яичника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некрозами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кровоизлияниями. В биоптате правого яичника фолликулярная киста. Брыжеечный л/у с отёком синусов.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497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/>
                <a:latin typeface="Times New Roman" pitchFamily="18" charset="0"/>
                <a:cs typeface="Times New Roman" pitchFamily="18" charset="0"/>
              </a:rPr>
              <a:t>Клинический случай </a:t>
            </a:r>
            <a:r>
              <a:rPr lang="en-US" b="1" dirty="0" smtClean="0">
                <a:effectLst/>
                <a:latin typeface="Times New Roman" pitchFamily="18" charset="0"/>
                <a:cs typeface="Times New Roman" pitchFamily="18" charset="0"/>
              </a:rPr>
              <a:t>II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Больная Р., 13 лет.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Рост – 163см. Вес – 62,5кг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Жалобы на боли внизу живота в течении 3 суток.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Менструальная функция без особенностей. Менструальный возраст 1 год.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Диагноз: Опухоль правого яичника. Перитонит.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Оментит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527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146250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УЗИ ОМТ: Неоднородное </a:t>
            </a: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образование справа от матки 113*108*102мм с множественными </a:t>
            </a:r>
            <a:r>
              <a:rPr lang="ru-RU" sz="3200" dirty="0" err="1">
                <a:effectLst/>
                <a:latin typeface="Times New Roman" pitchFamily="18" charset="0"/>
                <a:cs typeface="Times New Roman" pitchFamily="18" charset="0"/>
              </a:rPr>
              <a:t>анэхогенными</a:t>
            </a: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 включениями до 12мм в диаметре.</a:t>
            </a:r>
            <a:b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Галина\Downloads\20191108_1406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57" y="2492896"/>
            <a:ext cx="7499350" cy="421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99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764704"/>
            <a:ext cx="7498080" cy="5483696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Нижне-срединная лапаротомия. Удаление опухоли правого яичника. Биопсия обоих яичников. Резекция пряди сальника. Дренирование брюшной полости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Интраоперационно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опухоль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правого яичника 15*13*12см, плотная, неправильной формы, багрово-фиолетового цвета,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фиксирована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рыхлыми спайками. Исходит из правого яичника, ножка частично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некротизирована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Образование практически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самоампутировалось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Яичники и маточные трубы отёчны и гиперемированы.</a:t>
            </a:r>
          </a:p>
        </p:txBody>
      </p:sp>
    </p:spTree>
    <p:extLst>
      <p:ext uri="{BB962C8B-B14F-4D97-AF65-F5344CB8AC3E}">
        <p14:creationId xmlns:p14="http://schemas.microsoft.com/office/powerpoint/2010/main" val="1284849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237626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истологическая 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классификация опухолей яичников, принятая ВОЗ в 2014 году с учетом современных представлений о патогенезе опухолей яичника, а также их молекулярно-генетических и биологических особенностей.</a:t>
            </a:r>
            <a:b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276872"/>
            <a:ext cx="7498080" cy="4581128"/>
          </a:xfrm>
        </p:spPr>
        <p:txBody>
          <a:bodyPr>
            <a:normAutofit fontScale="55000" lnSpcReduction="2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Опухолеподобные поражения яичников: фолликулярные кисты, кисты желтого тела,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лютеомы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беременности и др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Опухоли яичников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2296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эпителиальные,</a:t>
            </a:r>
          </a:p>
          <a:p>
            <a:pPr marL="82296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стромальные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82296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мезенхимальные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опухоли,</a:t>
            </a:r>
          </a:p>
          <a:p>
            <a:pPr marL="82296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опухоли стромы полового тяжа,</a:t>
            </a:r>
          </a:p>
          <a:p>
            <a:pPr marL="82296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герминогенные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опухоли,</a:t>
            </a:r>
          </a:p>
          <a:p>
            <a:pPr marL="82296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смешанные,</a:t>
            </a:r>
          </a:p>
          <a:p>
            <a:pPr marL="82296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лимфопролиферативные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заболевания,</a:t>
            </a:r>
          </a:p>
          <a:p>
            <a:pPr marL="82296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опухолеподобные заболевания,</a:t>
            </a:r>
          </a:p>
          <a:p>
            <a:pPr marL="82296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вторичные (метастатические) опухоли.</a:t>
            </a:r>
          </a:p>
          <a:p>
            <a:pPr marL="82296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каждой из групп опухолей яичника выделяют доброкачественные и злокачественные варианты.</a:t>
            </a:r>
          </a:p>
        </p:txBody>
      </p:sp>
    </p:spTree>
    <p:extLst>
      <p:ext uri="{BB962C8B-B14F-4D97-AF65-F5344CB8AC3E}">
        <p14:creationId xmlns:p14="http://schemas.microsoft.com/office/powerpoint/2010/main" val="3771293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764656"/>
            <a:ext cx="7498080" cy="176068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Цитологическое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исследование выпота брюшной полости: в препарате на фоне эритроцитов лейкоциты ( преимущественно нейтрофилы)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2/3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поле зрения, макрофаги 0-2, клетки мезотелия в небольшом количестве без признаков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атипии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2" descr="C:\Users\Галина\Downloads\20190905_1524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6615366" cy="377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725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653136"/>
            <a:ext cx="7498080" cy="1944216"/>
          </a:xfrm>
        </p:spPr>
        <p:txBody>
          <a:bodyPr>
            <a:normAutofit fontScale="55000" lnSpcReduction="20000"/>
          </a:bodyPr>
          <a:lstStyle/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Гистологическое заключение:</a:t>
            </a:r>
          </a:p>
          <a:p>
            <a:pPr marL="82296" indent="0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Текаклеточная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опухоль (текома) с нарушением кровообращения, очаговыми кровоизлияниями и некрозами.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яичниках признаки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стромальной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гиперплазии, примордиальных фолликулов много. Капсула утолщена.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Прядь сальника с очаговыми кровоизлияниями, воспалительной инфильтрацией, с большим количеством макрофагов.</a:t>
            </a:r>
          </a:p>
          <a:p>
            <a:endParaRPr lang="ru-RU" dirty="0"/>
          </a:p>
        </p:txBody>
      </p:sp>
      <p:pic>
        <p:nvPicPr>
          <p:cNvPr id="4" name="Picture 2" descr="C:\Users\Галина\Downloads\20190905_1524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88640"/>
            <a:ext cx="7499350" cy="421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968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7488832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9817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Структура образований яичников в детском возрасте</a:t>
            </a: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060848"/>
            <a:ext cx="7498080" cy="418755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65-70% - функциональные кисты,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параовариальные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кисты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25-30% - доброкачественные опухоли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5% - злокачественные опухоли (преобладают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дисгерминомы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опухоли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эндодермального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синуса,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эмбриональные карциномы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незрелые тератомы )</a:t>
            </a:r>
          </a:p>
          <a:p>
            <a:pPr marL="82296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671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261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  <a:latin typeface="Times New Roman" pitchFamily="18" charset="0"/>
                <a:cs typeface="Times New Roman" pitchFamily="18" charset="0"/>
              </a:rPr>
              <a:t>D27 - доброкачественное   новообразование яичников</a:t>
            </a:r>
            <a:br>
              <a:rPr lang="ru-RU" b="1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844824"/>
            <a:ext cx="7498080" cy="4403576"/>
          </a:xfrm>
        </p:spPr>
        <p:txBody>
          <a:bodyPr/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Герминогенные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опухоли яичников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тератомы;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дисгерминомы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Истинные эпителиальные опухоли: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серозные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цистаденомы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муцинозные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цистаденомы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Гонадобластомы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Опухоли стромы полового тяжа. </a:t>
            </a:r>
          </a:p>
        </p:txBody>
      </p:sp>
    </p:spTree>
    <p:extLst>
      <p:ext uri="{BB962C8B-B14F-4D97-AF65-F5344CB8AC3E}">
        <p14:creationId xmlns:p14="http://schemas.microsoft.com/office/powerpoint/2010/main" val="3283507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9817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Опухоли </a:t>
            </a:r>
            <a:r>
              <a:rPr lang="ru-RU" sz="3600" b="1" dirty="0">
                <a:effectLst/>
                <a:latin typeface="Times New Roman" pitchFamily="18" charset="0"/>
                <a:cs typeface="Times New Roman" pitchFamily="18" charset="0"/>
              </a:rPr>
              <a:t>яичников в подавляющем большинстве случаев протекают </a:t>
            </a: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бессимптомно !</a:t>
            </a:r>
            <a:endParaRPr lang="ru-RU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132856"/>
            <a:ext cx="7498080" cy="41155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54" y="2060848"/>
            <a:ext cx="4225652" cy="46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24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5416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effectLst/>
                <a:latin typeface="Times New Roman" pitchFamily="18" charset="0"/>
                <a:cs typeface="Times New Roman" pitchFamily="18" charset="0"/>
              </a:rPr>
              <a:t>Клинические симптомы появляются при:</a:t>
            </a:r>
            <a:br>
              <a:rPr lang="ru-RU" sz="4000" b="1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1350577"/>
            <a:ext cx="5921052" cy="525658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возникновении осложнений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перекрут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ножки опухоли, разрыв, кровоизлияние,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нагноение)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симптомы "острого живота";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развитии асцита, гидроторакса;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гормональной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опухоли.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6" y="3356992"/>
            <a:ext cx="2683396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074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Клинический случай </a:t>
            </a:r>
            <a:r>
              <a:rPr lang="en-US" b="1" dirty="0" smtClean="0"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Больная Б., 11 лет.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Инвалид детства.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Рост -145см, вес – 32кг.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Половая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формула Ма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Жалобы на фебрильную температуру 3 недели, кровянистые выделения из половых путей 10 дней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Живот увеличен объёмным образованием, исходящим 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достигающего пупка. Образование плотное, безболезненное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Выделение из половых путей кровянистые умеренные.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Диагноз: Опухоль левого яичника. Болезнь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Олье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180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823122"/>
            <a:ext cx="7498080" cy="1425277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Болезнь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Олье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это редкая патология, которая проявляется в аномальном развитии костного скелета.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7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916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506290"/>
          </a:xfrm>
        </p:spPr>
        <p:txBody>
          <a:bodyPr>
            <a:noAutofit/>
          </a:bodyPr>
          <a:lstStyle/>
          <a:p>
            <a:pPr algn="just"/>
            <a:r>
              <a:rPr lang="uk-UA" sz="3200" dirty="0" smtClean="0">
                <a:effectLst/>
                <a:latin typeface="Times New Roman" pitchFamily="18" charset="0"/>
                <a:cs typeface="Times New Roman" pitchFamily="18" charset="0"/>
              </a:rPr>
              <a:t>«У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этой группы пациентов имеется высокий риск</a:t>
            </a:r>
            <a:r>
              <a:rPr lang="en-US" sz="32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развития глиом, </a:t>
            </a:r>
            <a:r>
              <a:rPr lang="ru-RU" sz="3200" dirty="0" err="1">
                <a:effectLst/>
                <a:latin typeface="Times New Roman" pitchFamily="18" charset="0"/>
                <a:cs typeface="Times New Roman" pitchFamily="18" charset="0"/>
              </a:rPr>
              <a:t>аденокарцином</a:t>
            </a: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 желудочно-кишечного тракта, образований</a:t>
            </a:r>
            <a:r>
              <a:rPr lang="en-US" sz="32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яичников и карциномы поджелудочной</a:t>
            </a:r>
            <a:r>
              <a:rPr lang="en-US" sz="32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железы» </a:t>
            </a:r>
            <a:r>
              <a:rPr lang="en-US" sz="32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2780928"/>
            <a:ext cx="5153776" cy="1728192"/>
          </a:xfrm>
        </p:spPr>
        <p:txBody>
          <a:bodyPr>
            <a:normAutofit fontScale="85000" lnSpcReduction="20000"/>
          </a:bodyPr>
          <a:lstStyle/>
          <a:p>
            <a:pPr marL="82296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Клиническое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наблюдение за малигнизацией очага в крыловидной кости при множественном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хондроматозе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костей (болезнь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Олье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с помощью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МРТ. </a:t>
            </a:r>
          </a:p>
          <a:p>
            <a:pPr marL="82296" indent="0" algn="just">
              <a:buNone/>
            </a:pP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Белов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С.А.,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Белышева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Е.С.  </a:t>
            </a:r>
          </a:p>
          <a:p>
            <a:pPr marL="82296" indent="0" algn="just">
              <a:buNone/>
            </a:pP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Первый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Московский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государственный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медицинский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университет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И.М.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Сеченова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47625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6846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387</TotalTime>
  <Words>788</Words>
  <Application>Microsoft Office PowerPoint</Application>
  <PresentationFormat>Экран (4:3)</PresentationFormat>
  <Paragraphs>67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Опухоли яичника в практике детского гинеколога.  Клинический случай.</vt:lpstr>
      <vt:lpstr>Гистологическая классификация опухолей яичников, принятая ВОЗ в 2014 году с учетом современных представлений о патогенезе опухолей яичника, а также их молекулярно-генетических и биологических особенностей. </vt:lpstr>
      <vt:lpstr>Структура образований яичников в детском возрасте</vt:lpstr>
      <vt:lpstr>D27 - доброкачественное   новообразование яичников </vt:lpstr>
      <vt:lpstr>! Опухоли яичников в подавляющем большинстве случаев протекают бессимптомно !</vt:lpstr>
      <vt:lpstr>Клинические симптомы появляются при: </vt:lpstr>
      <vt:lpstr>Клинический случай I</vt:lpstr>
      <vt:lpstr>Презентация PowerPoint</vt:lpstr>
      <vt:lpstr>«У этой группы пациентов имеется высокий риск развития глиом, аденокарцином желудочно-кишечного тракта, образований яичников и карциномы поджелудочной железы»  </vt:lpstr>
      <vt:lpstr>Презентация PowerPoint</vt:lpstr>
      <vt:lpstr>Операция: Нижне-срединная лапаротомия. Удаление левых придатков. Биопсия правого яичника и брыжеечного л/у. Дренирование брюшной полости. </vt:lpstr>
      <vt:lpstr>Презентация PowerPoint</vt:lpstr>
      <vt:lpstr>Презентация PowerPoint</vt:lpstr>
      <vt:lpstr>Презентация PowerPoint</vt:lpstr>
      <vt:lpstr>Презентация PowerPoint</vt:lpstr>
      <vt:lpstr>Гистологическое заключение</vt:lpstr>
      <vt:lpstr>Клинический случай II</vt:lpstr>
      <vt:lpstr>УЗИ ОМТ: Неоднородное образование справа от матки 113*108*102мм с множественными анэхогенными включениями до 12мм в диаметре.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Тысячка</dc:creator>
  <cp:lastModifiedBy>Галина Тысячка</cp:lastModifiedBy>
  <cp:revision>24</cp:revision>
  <dcterms:created xsi:type="dcterms:W3CDTF">2019-10-23T17:56:50Z</dcterms:created>
  <dcterms:modified xsi:type="dcterms:W3CDTF">2019-11-09T16:19:57Z</dcterms:modified>
</cp:coreProperties>
</file>