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uttwulf" initials="B" lastIdx="1" clrIdx="0">
    <p:extLst>
      <p:ext uri="{19B8F6BF-5375-455C-9EA6-DF929625EA0E}">
        <p15:presenceInfo xmlns:p15="http://schemas.microsoft.com/office/powerpoint/2012/main" xmlns="" userId="Bluttwul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 dirty="0">
                <a:solidFill>
                  <a:srgbClr val="101466"/>
                </a:solidFill>
              </a:rPr>
              <a:t>Основная группа</a:t>
            </a:r>
          </a:p>
        </c:rich>
      </c:tx>
      <c:layout>
        <c:manualLayout>
          <c:xMode val="edge"/>
          <c:yMode val="edge"/>
          <c:x val="6.139912355675968E-2"/>
          <c:y val="1.562533260485479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4764654678245186E-4"/>
          <c:y val="0.22452433600567681"/>
          <c:w val="0.77696058838990778"/>
          <c:h val="0.772889481813848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93-420B-9112-E07F57FD56E6}"/>
              </c:ext>
            </c:extLst>
          </c:dPt>
          <c:dLbls>
            <c:dLbl>
              <c:idx val="0"/>
              <c:layout>
                <c:manualLayout>
                  <c:x val="-0.14477431928154361"/>
                  <c:y val="3.1457505928787995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93-420B-9112-E07F57FD56E6}"/>
                </c:ext>
              </c:extLst>
            </c:dLbl>
            <c:dLbl>
              <c:idx val="1"/>
              <c:layout>
                <c:manualLayout>
                  <c:x val="9.8924325096888685E-2"/>
                  <c:y val="-0.2390278134703859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59,0%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E93-420B-9112-E07F57FD56E6}"/>
                </c:ext>
              </c:extLst>
            </c:dLbl>
            <c:dLbl>
              <c:idx val="2"/>
              <c:layout>
                <c:manualLayout>
                  <c:x val="0.13020432403218868"/>
                  <c:y val="7.0774634216429377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93-420B-9112-E07F57FD56E6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некомплаентны</c:v>
                </c:pt>
                <c:pt idx="1">
                  <c:v>частично комплаентны</c:v>
                </c:pt>
                <c:pt idx="2">
                  <c:v>комплаентны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0.35000000000000014</c:v>
                </c:pt>
                <c:pt idx="1">
                  <c:v>0.35000000000000014</c:v>
                </c:pt>
                <c:pt idx="2">
                  <c:v>0.30000000000000016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E93-420B-9112-E07F57FD56E6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72762580216177175"/>
          <c:y val="7.270807587555642E-3"/>
          <c:w val="0.27237419783822864"/>
          <c:h val="0.96391051867493738"/>
        </c:manualLayout>
      </c:layout>
      <c:txPr>
        <a:bodyPr/>
        <a:lstStyle/>
        <a:p>
          <a:pPr>
            <a:defRPr sz="1600" b="1">
              <a:solidFill>
                <a:srgbClr val="101466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7524448698771136"/>
          <c:y val="3.5060396515082554E-2"/>
          <c:w val="0.75373344487910665"/>
          <c:h val="0.9298792069698359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solidFill>
              <a:srgbClr val="141D6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0.35000000000000014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20-4233-B995-DB94D120CA2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сравнения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20-4233-B995-DB94D120CA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20-4233-B995-DB94D120CA2A}"/>
            </c:ext>
          </c:extLst>
        </c:ser>
        <c:dLbls/>
        <c:axId val="114471296"/>
        <c:axId val="114472832"/>
      </c:barChart>
      <c:catAx>
        <c:axId val="114471296"/>
        <c:scaling>
          <c:orientation val="minMax"/>
        </c:scaling>
        <c:delete val="1"/>
        <c:axPos val="b"/>
        <c:numFmt formatCode="General" sourceLinked="0"/>
        <c:tickLblPos val="none"/>
        <c:crossAx val="114472832"/>
        <c:crosses val="autoZero"/>
        <c:auto val="1"/>
        <c:lblAlgn val="ctr"/>
        <c:lblOffset val="100"/>
      </c:catAx>
      <c:valAx>
        <c:axId val="114472832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4712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2845566910475933"/>
          <c:y val="3.5060396515082554E-2"/>
          <c:w val="0.87154433089524053"/>
          <c:h val="0.9298792069698362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комплаентные</c:v>
                </c:pt>
              </c:strCache>
            </c:strRef>
          </c:tx>
          <c:spPr>
            <a:solidFill>
              <a:srgbClr val="141D6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9.5000000000000015E-2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0C-4CC4-A554-4FB83202A45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 комплаентные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0C-4CC4-A554-4FB83202A4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8.7000000000000022E-2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00C-4CC4-A554-4FB83202A45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не-комплаентные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00C-4CC4-A554-4FB83202A45F}"/>
            </c:ext>
          </c:extLst>
        </c:ser>
        <c:dLbls/>
        <c:axId val="116720768"/>
        <c:axId val="116722304"/>
      </c:barChart>
      <c:catAx>
        <c:axId val="116720768"/>
        <c:scaling>
          <c:orientation val="minMax"/>
        </c:scaling>
        <c:delete val="1"/>
        <c:axPos val="b"/>
        <c:numFmt formatCode="General" sourceLinked="0"/>
        <c:tickLblPos val="none"/>
        <c:crossAx val="116722304"/>
        <c:crosses val="autoZero"/>
        <c:auto val="1"/>
        <c:lblAlgn val="ctr"/>
        <c:lblOffset val="100"/>
      </c:catAx>
      <c:valAx>
        <c:axId val="116722304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67207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>
        <c:manualLayout>
          <c:layoutTarget val="inner"/>
          <c:xMode val="edge"/>
          <c:yMode val="edge"/>
          <c:x val="0.17344164061668171"/>
          <c:y val="2.8626783801631792E-2"/>
          <c:w val="0.7209091894234938"/>
          <c:h val="0.83977202483196278"/>
        </c:manualLayout>
      </c:layout>
      <c:line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strRef>
              <c:f>Лист1!$A$2:$A$9</c:f>
              <c:strCache>
                <c:ptCount val="8"/>
                <c:pt idx="0">
                  <c:v>ФФ</c:v>
                </c:pt>
                <c:pt idx="1">
                  <c:v>РФФ</c:v>
                </c:pt>
                <c:pt idx="2">
                  <c:v>ИБ</c:v>
                </c:pt>
                <c:pt idx="3">
                  <c:v>ОСЗ</c:v>
                </c:pt>
                <c:pt idx="4">
                  <c:v>ЖА</c:v>
                </c:pt>
                <c:pt idx="5">
                  <c:v>СФ</c:v>
                </c:pt>
                <c:pt idx="6">
                  <c:v>РЭФ</c:v>
                </c:pt>
                <c:pt idx="7">
                  <c:v>ПЗ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77</c:v>
                </c:pt>
                <c:pt idx="1">
                  <c:v>76.900000000000006</c:v>
                </c:pt>
                <c:pt idx="2">
                  <c:v>78.3</c:v>
                </c:pt>
                <c:pt idx="3">
                  <c:v>71</c:v>
                </c:pt>
                <c:pt idx="4">
                  <c:v>64.8</c:v>
                </c:pt>
                <c:pt idx="5">
                  <c:v>66</c:v>
                </c:pt>
                <c:pt idx="6">
                  <c:v>74.400000000000006</c:v>
                </c:pt>
                <c:pt idx="7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BC-447F-A249-4126EB4659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сравнения</c:v>
                </c:pt>
              </c:strCache>
            </c:strRef>
          </c:tx>
          <c:spPr>
            <a:ln w="38100">
              <a:solidFill>
                <a:srgbClr val="00B050"/>
              </a:solidFill>
              <a:prstDash val="dash"/>
            </a:ln>
          </c:spPr>
          <c:cat>
            <c:strRef>
              <c:f>Лист1!$A$2:$A$9</c:f>
              <c:strCache>
                <c:ptCount val="8"/>
                <c:pt idx="0">
                  <c:v>ФФ</c:v>
                </c:pt>
                <c:pt idx="1">
                  <c:v>РФФ</c:v>
                </c:pt>
                <c:pt idx="2">
                  <c:v>ИБ</c:v>
                </c:pt>
                <c:pt idx="3">
                  <c:v>ОСЗ</c:v>
                </c:pt>
                <c:pt idx="4">
                  <c:v>ЖА</c:v>
                </c:pt>
                <c:pt idx="5">
                  <c:v>СФ</c:v>
                </c:pt>
                <c:pt idx="6">
                  <c:v>РЭФ</c:v>
                </c:pt>
                <c:pt idx="7">
                  <c:v>ПЗ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84.9</c:v>
                </c:pt>
                <c:pt idx="1">
                  <c:v>88.8</c:v>
                </c:pt>
                <c:pt idx="2">
                  <c:v>88</c:v>
                </c:pt>
                <c:pt idx="3">
                  <c:v>78.8</c:v>
                </c:pt>
                <c:pt idx="4">
                  <c:v>70.8</c:v>
                </c:pt>
                <c:pt idx="5">
                  <c:v>78.5</c:v>
                </c:pt>
                <c:pt idx="6">
                  <c:v>87.6</c:v>
                </c:pt>
                <c:pt idx="7">
                  <c:v>79.099999999999994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BC-447F-A249-4126EB4659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контроля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cat>
            <c:strRef>
              <c:f>Лист1!$A$2:$A$9</c:f>
              <c:strCache>
                <c:ptCount val="8"/>
                <c:pt idx="0">
                  <c:v>ФФ</c:v>
                </c:pt>
                <c:pt idx="1">
                  <c:v>РФФ</c:v>
                </c:pt>
                <c:pt idx="2">
                  <c:v>ИБ</c:v>
                </c:pt>
                <c:pt idx="3">
                  <c:v>ОСЗ</c:v>
                </c:pt>
                <c:pt idx="4">
                  <c:v>ЖА</c:v>
                </c:pt>
                <c:pt idx="5">
                  <c:v>СФ</c:v>
                </c:pt>
                <c:pt idx="6">
                  <c:v>РЭФ</c:v>
                </c:pt>
                <c:pt idx="7">
                  <c:v>ПЗ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89.2</c:v>
                </c:pt>
                <c:pt idx="1">
                  <c:v>92</c:v>
                </c:pt>
                <c:pt idx="2">
                  <c:v>91.6</c:v>
                </c:pt>
                <c:pt idx="3">
                  <c:v>81.400000000000006</c:v>
                </c:pt>
                <c:pt idx="4">
                  <c:v>72.2</c:v>
                </c:pt>
                <c:pt idx="5">
                  <c:v>81.8</c:v>
                </c:pt>
                <c:pt idx="6">
                  <c:v>92.1</c:v>
                </c:pt>
                <c:pt idx="7">
                  <c:v>84.6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BC-447F-A249-4126EB4659AA}"/>
            </c:ext>
          </c:extLst>
        </c:ser>
        <c:dLbls/>
        <c:axId val="116754688"/>
        <c:axId val="116772864"/>
        <c:axId val="113531968"/>
      </c:line3DChart>
      <c:catAx>
        <c:axId val="116754688"/>
        <c:scaling>
          <c:orientation val="minMax"/>
        </c:scaling>
        <c:axPos val="b"/>
        <c:majorGridlines/>
        <c:numFmt formatCode="General" sourceLinked="1"/>
        <c:tickLblPos val="nextTo"/>
        <c:crossAx val="116772864"/>
        <c:crosses val="autoZero"/>
        <c:auto val="1"/>
        <c:lblAlgn val="ctr"/>
        <c:lblOffset val="100"/>
      </c:catAx>
      <c:valAx>
        <c:axId val="11677286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16754688"/>
        <c:crosses val="autoZero"/>
        <c:crossBetween val="between"/>
      </c:valAx>
      <c:serAx>
        <c:axId val="113531968"/>
        <c:scaling>
          <c:orientation val="minMax"/>
        </c:scaling>
        <c:axPos val="b"/>
        <c:tickLblPos val="nextTo"/>
        <c:crossAx val="116772864"/>
        <c:crosses val="autoZero"/>
      </c:serAx>
    </c:plotArea>
    <c:legend>
      <c:legendPos val="b"/>
      <c:layout>
        <c:manualLayout>
          <c:xMode val="edge"/>
          <c:yMode val="edge"/>
          <c:x val="0"/>
          <c:y val="0.88828109692563417"/>
          <c:w val="0.99614219583325481"/>
          <c:h val="0.1005984475613135"/>
        </c:manualLayout>
      </c:layout>
      <c:spPr>
        <a:solidFill>
          <a:schemeClr val="bg1"/>
        </a:solidFill>
        <a:ln>
          <a:solidFill>
            <a:prstClr val="black"/>
          </a:solidFill>
        </a:ln>
      </c:spPr>
      <c:txPr>
        <a:bodyPr/>
        <a:lstStyle/>
        <a:p>
          <a:pPr>
            <a:defRPr sz="1500" b="1" baseline="0">
              <a:latin typeface="Arial" pitchFamily="34" charset="0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r">
              <a:defRPr>
                <a:solidFill>
                  <a:schemeClr val="bg1"/>
                </a:solidFill>
              </a:defRPr>
            </a:pPr>
            <a:r>
              <a:rPr lang="ru-RU" dirty="0">
                <a:solidFill>
                  <a:srgbClr val="101466"/>
                </a:solidFill>
              </a:rPr>
              <a:t>Группа сравнения</a:t>
            </a:r>
          </a:p>
        </c:rich>
      </c:tx>
      <c:layout>
        <c:manualLayout>
          <c:xMode val="edge"/>
          <c:yMode val="edge"/>
          <c:x val="0.30070191289986892"/>
          <c:y val="6.446132468735525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464086732679819E-2"/>
          <c:y val="0.2338170758804578"/>
          <c:w val="0.8067519684574056"/>
          <c:h val="0.766182924119542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1D-4C03-868C-DFDEBD38ABFC}"/>
              </c:ext>
            </c:extLst>
          </c:dPt>
          <c:dLbls>
            <c:dLbl>
              <c:idx val="0"/>
              <c:layout>
                <c:manualLayout>
                  <c:x val="-0.1398748904442717"/>
                  <c:y val="8.8480620208865685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D-4C03-868C-DFDEBD38ABFC}"/>
                </c:ext>
              </c:extLst>
            </c:dLbl>
            <c:dLbl>
              <c:idx val="1"/>
              <c:layout>
                <c:manualLayout>
                  <c:x val="-7.0096884001047605E-2"/>
                  <c:y val="-0.2725707244649591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59,0%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F1D-4C03-868C-DFDEBD38ABFC}"/>
                </c:ext>
              </c:extLst>
            </c:dLbl>
            <c:dLbl>
              <c:idx val="2"/>
              <c:layout>
                <c:manualLayout>
                  <c:x val="8.8561460124697247E-2"/>
                  <c:y val="8.0837398538210037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D-4C03-868C-DFDEBD38ABFC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некомплаентны</c:v>
                </c:pt>
                <c:pt idx="1">
                  <c:v>частично комплаентны</c:v>
                </c:pt>
                <c:pt idx="2">
                  <c:v>комплаентны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0.32500000000000018</c:v>
                </c:pt>
                <c:pt idx="1">
                  <c:v>0.35000000000000014</c:v>
                </c:pt>
                <c:pt idx="2">
                  <c:v>0.32500000000000018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F1D-4C03-868C-DFDEBD38ABFC}"/>
            </c:ext>
          </c:extLst>
        </c:ser>
        <c:dLbls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 dirty="0">
                <a:solidFill>
                  <a:srgbClr val="101466"/>
                </a:solidFill>
              </a:rPr>
              <a:t>Основная группа</a:t>
            </a:r>
          </a:p>
        </c:rich>
      </c:tx>
      <c:layout>
        <c:manualLayout>
          <c:xMode val="edge"/>
          <c:yMode val="edge"/>
          <c:x val="6.1399173804536723E-2"/>
          <c:y val="3.439895567159204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4764654678245229E-4"/>
          <c:y val="0.19607767595715167"/>
          <c:w val="0.80790009471850188"/>
          <c:h val="0.80133614186237323"/>
        </c:manualLayout>
      </c:layout>
      <c:pie3DChart>
        <c:varyColors val="1"/>
        <c:dLbls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r">
              <a:defRPr>
                <a:solidFill>
                  <a:schemeClr val="bg1"/>
                </a:solidFill>
              </a:defRPr>
            </a:pPr>
            <a:r>
              <a:rPr lang="ru-RU" dirty="0">
                <a:solidFill>
                  <a:srgbClr val="101466"/>
                </a:solidFill>
              </a:rPr>
              <a:t>Группа сравнения</a:t>
            </a:r>
          </a:p>
        </c:rich>
      </c:tx>
      <c:layout>
        <c:manualLayout>
          <c:xMode val="edge"/>
          <c:yMode val="edge"/>
          <c:x val="0.33319538592584053"/>
          <c:y val="6.446132468735525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1696340429162493E-2"/>
          <c:y val="0.23381697876000793"/>
          <c:w val="0.8067519684574056"/>
          <c:h val="0.766182924119542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BD-43DE-85E0-76914F0BFD5C}"/>
              </c:ext>
            </c:extLst>
          </c:dPt>
          <c:dLbls>
            <c:dLbl>
              <c:idx val="0"/>
              <c:layout>
                <c:manualLayout>
                  <c:x val="-9.4149518366272153E-2"/>
                  <c:y val="7.7457539440062256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BD-43DE-85E0-76914F0BFD5C}"/>
                </c:ext>
              </c:extLst>
            </c:dLbl>
            <c:dLbl>
              <c:idx val="1"/>
              <c:layout>
                <c:manualLayout>
                  <c:x val="1.1555557612940139E-2"/>
                  <c:y val="9.320144983890679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BD-43DE-85E0-76914F0BFD5C}"/>
                </c:ext>
              </c:extLst>
            </c:dLbl>
            <c:dLbl>
              <c:idx val="2"/>
              <c:layout>
                <c:manualLayout>
                  <c:x val="0.13755287478346026"/>
                  <c:y val="-0.18037709351738704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BD-43DE-85E0-76914F0BFD5C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некомплаентны</c:v>
                </c:pt>
                <c:pt idx="1">
                  <c:v>частично комплаентны</c:v>
                </c:pt>
                <c:pt idx="2">
                  <c:v>комплаентны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0.05</c:v>
                </c:pt>
                <c:pt idx="1">
                  <c:v>0.2</c:v>
                </c:pt>
                <c:pt idx="2">
                  <c:v>0.75000000000000011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BD-43DE-85E0-76914F0BFD5C}"/>
            </c:ext>
          </c:extLst>
        </c:ser>
        <c:dLbls/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 dirty="0">
                <a:solidFill>
                  <a:srgbClr val="101466"/>
                </a:solidFill>
              </a:rPr>
              <a:t>Основная группа</a:t>
            </a:r>
          </a:p>
        </c:rich>
      </c:tx>
      <c:layout>
        <c:manualLayout>
          <c:xMode val="edge"/>
          <c:yMode val="edge"/>
          <c:x val="6.1399173804536689E-2"/>
          <c:y val="3.439895567159204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252910934928031E-2"/>
          <c:y val="0.21780209851486423"/>
          <c:w val="0.77696058838990789"/>
          <c:h val="0.772889481813849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explosion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3-455F-44DA-91D9-5463FE2DCEA7}"/>
              </c:ext>
            </c:extLst>
          </c:dPt>
          <c:dPt>
            <c:idx val="2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5F-44DA-91D9-5463FE2DCEA7}"/>
              </c:ext>
            </c:extLst>
          </c:dPt>
          <c:dLbls>
            <c:dLbl>
              <c:idx val="0"/>
              <c:layout>
                <c:manualLayout>
                  <c:x val="-7.1286791504780539E-2"/>
                  <c:y val="8.8480488699908683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5F-44DA-91D9-5463FE2DCEA7}"/>
                </c:ext>
              </c:extLst>
            </c:dLbl>
            <c:dLbl>
              <c:idx val="1"/>
              <c:layout>
                <c:manualLayout>
                  <c:x val="-7.0096884001047577E-2"/>
                  <c:y val="-0.272570724464959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59,0%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55F-44DA-91D9-5463FE2DCEA7}"/>
                </c:ext>
              </c:extLst>
            </c:dLbl>
            <c:dLbl>
              <c:idx val="2"/>
              <c:layout>
                <c:manualLayout>
                  <c:x val="8.8561460124697164E-2"/>
                  <c:y val="8.0837398538209967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5F-44DA-91D9-5463FE2DCEA7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некомплаентны</c:v>
                </c:pt>
                <c:pt idx="1">
                  <c:v>частично комплаентны</c:v>
                </c:pt>
                <c:pt idx="2">
                  <c:v>комплаентны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0.35000000000000014</c:v>
                </c:pt>
                <c:pt idx="1">
                  <c:v>0.35000000000000014</c:v>
                </c:pt>
                <c:pt idx="2">
                  <c:v>0.30000000000000016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55F-44DA-91D9-5463FE2DCEA7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76499777841724081"/>
          <c:y val="9.0973136183277487E-2"/>
          <c:w val="0.23500222158275921"/>
          <c:h val="0.87864082166381707"/>
        </c:manualLayout>
      </c:layout>
      <c:txPr>
        <a:bodyPr/>
        <a:lstStyle/>
        <a:p>
          <a:pPr>
            <a:defRPr sz="1600" b="1">
              <a:solidFill>
                <a:srgbClr val="101466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7524448698771117"/>
          <c:y val="3.5060396515082554E-2"/>
          <c:w val="0.75373344487910665"/>
          <c:h val="0.929879206969835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solidFill>
              <a:srgbClr val="141D6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0.47500000000000014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95-4471-BE9C-4025BF560B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сравнения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95-4471-BE9C-4025BF560B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0.87500000000000033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595-4471-BE9C-4025BF560BBE}"/>
            </c:ext>
          </c:extLst>
        </c:ser>
        <c:dLbls/>
        <c:axId val="111263104"/>
        <c:axId val="111289856"/>
      </c:barChart>
      <c:catAx>
        <c:axId val="111263104"/>
        <c:scaling>
          <c:orientation val="minMax"/>
        </c:scaling>
        <c:delete val="1"/>
        <c:axPos val="b"/>
        <c:numFmt formatCode="General" sourceLinked="0"/>
        <c:tickLblPos val="none"/>
        <c:crossAx val="111289856"/>
        <c:crosses val="autoZero"/>
        <c:auto val="1"/>
        <c:lblAlgn val="ctr"/>
        <c:lblOffset val="100"/>
      </c:catAx>
      <c:valAx>
        <c:axId val="111289856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63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2845566910475942"/>
          <c:y val="3.5060396515082554E-2"/>
          <c:w val="0.87154433089524053"/>
          <c:h val="0.9298792069698358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комплаентные</c:v>
                </c:pt>
              </c:strCache>
            </c:strRef>
          </c:tx>
          <c:spPr>
            <a:solidFill>
              <a:srgbClr val="141D62"/>
            </a:solidFill>
          </c:spPr>
          <c:dPt>
            <c:idx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01-4B2F-A064-3A75C91721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0.95200000000000029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01-4B2F-A064-3A75C917210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 комплаентные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1-4B2F-A064-3A75C9172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0.56499999999999995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B01-4B2F-A064-3A75C917210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не-комплаентные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6.7000000000000004E-2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B01-4B2F-A064-3A75C9172106}"/>
            </c:ext>
          </c:extLst>
        </c:ser>
        <c:dLbls/>
        <c:axId val="112606592"/>
        <c:axId val="112624768"/>
      </c:barChart>
      <c:catAx>
        <c:axId val="112606592"/>
        <c:scaling>
          <c:orientation val="minMax"/>
        </c:scaling>
        <c:delete val="1"/>
        <c:axPos val="b"/>
        <c:numFmt formatCode="General" sourceLinked="0"/>
        <c:tickLblPos val="none"/>
        <c:crossAx val="112624768"/>
        <c:crosses val="autoZero"/>
        <c:auto val="1"/>
        <c:lblAlgn val="ctr"/>
        <c:lblOffset val="100"/>
      </c:catAx>
      <c:valAx>
        <c:axId val="112624768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26065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7524448698771125"/>
          <c:y val="3.5060396515082554E-2"/>
          <c:w val="0.75373344487910665"/>
          <c:h val="0.9298792069698357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основная группа</c:v>
                </c:pt>
              </c:strCache>
            </c:strRef>
          </c:tx>
          <c:spPr>
            <a:solidFill>
              <a:srgbClr val="141D62"/>
            </a:solidFill>
          </c:spPr>
          <c:dLbls>
            <c:dLbl>
              <c:idx val="0"/>
              <c:layout>
                <c:manualLayout>
                  <c:x val="0.19736837561164627"/>
                  <c:y val="1.3498664982033281E-7"/>
                </c:manualLayout>
              </c:layout>
              <c:dLblPos val="outEnd"/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256139601201915"/>
                      <c:h val="0.130448398653373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122-43E5-B9FD-1F5BAA13F9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0.37500000000000017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22-43E5-B9FD-1F5BAA13F9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группа сравнения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22-43E5-B9FD-1F5BAA13F9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0.17500000000000004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122-43E5-B9FD-1F5BAA13F911}"/>
            </c:ext>
          </c:extLst>
        </c:ser>
        <c:dLbls/>
        <c:axId val="111286912"/>
        <c:axId val="111317376"/>
      </c:barChart>
      <c:catAx>
        <c:axId val="111286912"/>
        <c:scaling>
          <c:orientation val="minMax"/>
        </c:scaling>
        <c:delete val="1"/>
        <c:axPos val="b"/>
        <c:numFmt formatCode="General" sourceLinked="0"/>
        <c:tickLblPos val="none"/>
        <c:crossAx val="111317376"/>
        <c:crosses val="autoZero"/>
        <c:auto val="1"/>
        <c:lblAlgn val="ctr"/>
        <c:lblOffset val="100"/>
      </c:catAx>
      <c:valAx>
        <c:axId val="111317376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869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2845566910475939"/>
          <c:y val="3.5060396515082554E-2"/>
          <c:w val="0.87154433089524053"/>
          <c:h val="0.9298792069698359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комплаентные</c:v>
                </c:pt>
              </c:strCache>
            </c:strRef>
          </c:tx>
          <c:spPr>
            <a:solidFill>
              <a:srgbClr val="141D62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9.5000000000000043E-2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0B-49A5-A8C5-ADBC6E0C2F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частично комплаентные</c:v>
                </c:pt>
              </c:strCache>
            </c:strRef>
          </c:tx>
          <c:dLbls>
            <c:dLbl>
              <c:idx val="0"/>
              <c:layout>
                <c:manualLayout>
                  <c:x val="2.1212599014399191E-3"/>
                  <c:y val="0"/>
                </c:manualLayout>
              </c:layout>
              <c:showVal val="1"/>
              <c:showSerName val="1"/>
              <c:separator>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0B-49A5-A8C5-ADBC6E0C2F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separator>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0.26100000000000001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50B-49A5-A8C5-ADBC6E0C2F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не-комплаентные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SerNam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50B-49A5-A8C5-ADBC6E0C2FF5}"/>
            </c:ext>
          </c:extLst>
        </c:ser>
        <c:dLbls/>
        <c:axId val="114426624"/>
        <c:axId val="114428160"/>
      </c:barChart>
      <c:catAx>
        <c:axId val="114426624"/>
        <c:scaling>
          <c:orientation val="minMax"/>
        </c:scaling>
        <c:delete val="1"/>
        <c:axPos val="b"/>
        <c:numFmt formatCode="General" sourceLinked="0"/>
        <c:tickLblPos val="none"/>
        <c:crossAx val="114428160"/>
        <c:crosses val="autoZero"/>
        <c:auto val="1"/>
        <c:lblAlgn val="ctr"/>
        <c:lblOffset val="100"/>
      </c:catAx>
      <c:valAx>
        <c:axId val="114428160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4266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1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1104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9922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2658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6561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6604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4069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79202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7482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737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1537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1712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44113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4488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79707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6986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5404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A7D5-C4A0-4800-8319-0539C52FA364}" type="datetimeFigureOut">
              <a:rPr lang="x-none" smtClean="0"/>
              <a:pPr/>
              <a:t>27.10.2020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9CDFCF-BE6A-4991-A4A1-A2E52ED9CA3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039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693B82-C615-4576-991D-2E2724BD2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18" y="360924"/>
            <a:ext cx="9712758" cy="58585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defRPr/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ГОО ВПО «ДОНЕЦКИЙ НАЦИОНАЛЬНЫЙ МЕДИЦИНСКИЙ УНИВЕРСИТЕТ</a:t>
            </a:r>
            <a:b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ИМ. М. ГОРЬКОГО»</a:t>
            </a:r>
            <a:endParaRPr lang="x-none" sz="1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385B90-D7F4-4F36-BA0C-A69021727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660033"/>
                </a:solidFill>
              </a:rPr>
              <a:t>ОЦЕНКА ВЛИЯНИЯ УРОВНЯ РОДИТЕЛЬСКОЙ ПРИВЕРЖЕННОСТИ НА ЭФФЕКТИВНОСТЬ ЛЕЧЕНИЯ ХРОНИЧЕСКОЙ ГАСТРОДУОДЕНАЛЬНОЙ ПАТОЛОГИИ У ДЕТЕЙ</a:t>
            </a:r>
            <a:r>
              <a:rPr lang="ru-RU" b="1" dirty="0"/>
              <a:t> </a:t>
            </a:r>
          </a:p>
          <a:p>
            <a:pPr marL="0" indent="0" algn="ctr">
              <a:buNone/>
            </a:pPr>
            <a:endParaRPr lang="ru-RU" b="1" u="sng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b="1" u="sng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b="1" u="sng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Докладчик:</a:t>
            </a:r>
            <a:r>
              <a:rPr lang="ru-RU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Ассистент кафедры фармакологии и клинической фармакологии им. проф. Комиссарова И.В.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Баринова </a:t>
            </a:r>
            <a:r>
              <a:rPr lang="ru-RU" b="1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Анна Сергеевна</a:t>
            </a:r>
          </a:p>
          <a:p>
            <a:pPr algn="ctr">
              <a:lnSpc>
                <a:spcPct val="80000"/>
              </a:lnSpc>
              <a:defRPr/>
            </a:pPr>
            <a:endParaRPr lang="ru-RU" altLang="ru-RU" b="1" dirty="0">
              <a:solidFill>
                <a:srgbClr val="660033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A9DC4B3-0237-48A0-B98F-64EA7AFE0F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76622" y="103452"/>
            <a:ext cx="1215378" cy="10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990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E2BE84-5A7D-4EF2-9F30-0BAFBECE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30570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660033"/>
                </a:solidFill>
              </a:rPr>
              <a:t>ЭФФЕКТИВНОСТЬ ЭРАДИКАЦИИ НР ОТ УРОВНЯ РОДИТЕЛЬСКОГО КОМПЛАЕНСА</a:t>
            </a:r>
            <a:endParaRPr lang="x-none" sz="2400" b="1" dirty="0">
              <a:solidFill>
                <a:srgbClr val="660033"/>
              </a:solidFill>
            </a:endParaRP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xmlns="" id="{1979E465-0103-476D-8E19-E73DCB11E2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219161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21485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B24AEB-B7DE-4C0B-803E-54AD073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69455"/>
            <a:ext cx="8915399" cy="130232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660033"/>
                </a:solidFill>
              </a:rPr>
              <a:t>ДИНАМИКА КЛИНИЧЕСКИХ СИНДРОМОВ В ЗАВИСИМОСТИ ОТ УРОВНЯ РОДИТЕЛЬСКОГО КОМПЛАЕНСА</a:t>
            </a:r>
            <a:endParaRPr lang="x-none" sz="2400" b="1" dirty="0">
              <a:solidFill>
                <a:srgbClr val="660033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6C188B-C8AF-4A2E-87B7-EF75E668E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2" y="1745674"/>
            <a:ext cx="8124970" cy="803292"/>
          </a:xfrm>
        </p:spPr>
        <p:txBody>
          <a:bodyPr/>
          <a:lstStyle/>
          <a:p>
            <a:pPr lvl="0" algn="ctr" defTabSz="914400">
              <a:spcBef>
                <a:spcPts val="0"/>
              </a:spcBef>
              <a:buClrTx/>
            </a:pPr>
            <a:r>
              <a:rPr lang="ru-RU" sz="1800" b="1" dirty="0">
                <a:solidFill>
                  <a:srgbClr val="660033"/>
                </a:solidFill>
                <a:latin typeface="Calibri"/>
              </a:rPr>
              <a:t>НАЛИЧИЕ АБДОМИНАЛЬНОГО БОЛЕВОГО СИНДРОМА </a:t>
            </a:r>
          </a:p>
          <a:p>
            <a:endParaRPr lang="x-none" dirty="0"/>
          </a:p>
        </p:txBody>
      </p:sp>
      <p:graphicFrame>
        <p:nvGraphicFramePr>
          <p:cNvPr id="7" name="Содержимое 3">
            <a:extLst>
              <a:ext uri="{FF2B5EF4-FFF2-40B4-BE49-F238E27FC236}">
                <a16:creationId xmlns:a16="http://schemas.microsoft.com/office/drawing/2014/main" xmlns="" id="{70F1F9BA-4132-4F69-8A66-2BF7301510F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182625476"/>
              </p:ext>
            </p:extLst>
          </p:nvPr>
        </p:nvGraphicFramePr>
        <p:xfrm>
          <a:off x="2589212" y="2198255"/>
          <a:ext cx="4343401" cy="370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3">
            <a:extLst>
              <a:ext uri="{FF2B5EF4-FFF2-40B4-BE49-F238E27FC236}">
                <a16:creationId xmlns:a16="http://schemas.microsoft.com/office/drawing/2014/main" xmlns="" id="{2DE29867-7120-4CEC-BB4B-9164C64AC18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984666089"/>
              </p:ext>
            </p:extLst>
          </p:nvPr>
        </p:nvGraphicFramePr>
        <p:xfrm>
          <a:off x="7167563" y="2195081"/>
          <a:ext cx="4338637" cy="3704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55539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7FC2FA-9DC6-4E9B-BA65-E54160FDC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660033"/>
                </a:solidFill>
              </a:rPr>
              <a:t>ДИНАМИКА</a:t>
            </a: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400" b="1" dirty="0">
                <a:solidFill>
                  <a:srgbClr val="660033"/>
                </a:solidFill>
              </a:rPr>
              <a:t>КЛИНИЧЕСКИХ СИНДРОМОВ В ЗАВИСИМОСТИ ОТ УРОВНЯ РОДИТЕЛЬСКОГО КОМПЛАЕНСА</a:t>
            </a:r>
            <a:endParaRPr lang="x-none" sz="2400" b="1" dirty="0">
              <a:solidFill>
                <a:srgbClr val="660033"/>
              </a:solidFill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43FF2947-C4A9-40F1-A668-220D6AD960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32912" y="1905000"/>
            <a:ext cx="4599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solidFill>
                  <a:srgbClr val="660033"/>
                </a:solidFill>
                <a:latin typeface="Calibri"/>
              </a:rPr>
              <a:t>НАЛИЧИЕ</a:t>
            </a:r>
            <a:r>
              <a:rPr lang="ru-RU" b="1" dirty="0">
                <a:solidFill>
                  <a:srgbClr val="660033"/>
                </a:solidFill>
              </a:rPr>
              <a:t> </a:t>
            </a:r>
            <a:r>
              <a:rPr lang="ru-RU" sz="1800" b="1" dirty="0">
                <a:solidFill>
                  <a:srgbClr val="660033"/>
                </a:solidFill>
                <a:latin typeface="Calibri"/>
              </a:rPr>
              <a:t>ДИСПЕПТИЧЕСКОГО</a:t>
            </a:r>
            <a:r>
              <a:rPr lang="ru-RU" b="1" dirty="0">
                <a:solidFill>
                  <a:srgbClr val="660033"/>
                </a:solidFill>
              </a:rPr>
              <a:t> </a:t>
            </a:r>
            <a:r>
              <a:rPr lang="ru-RU" sz="1800" b="1" dirty="0">
                <a:solidFill>
                  <a:srgbClr val="660033"/>
                </a:solidFill>
                <a:latin typeface="Calibri"/>
              </a:rPr>
              <a:t>СИНДРОМА</a:t>
            </a:r>
            <a:r>
              <a:rPr lang="ru-RU" b="1" dirty="0">
                <a:solidFill>
                  <a:srgbClr val="660033"/>
                </a:solidFill>
              </a:rPr>
              <a:t> </a:t>
            </a:r>
          </a:p>
        </p:txBody>
      </p:sp>
      <p:graphicFrame>
        <p:nvGraphicFramePr>
          <p:cNvPr id="9" name="Содержимое 3">
            <a:extLst>
              <a:ext uri="{FF2B5EF4-FFF2-40B4-BE49-F238E27FC236}">
                <a16:creationId xmlns:a16="http://schemas.microsoft.com/office/drawing/2014/main" xmlns="" id="{638392DF-20C9-40AC-BA89-9A02D61D788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589213" y="2549525"/>
          <a:ext cx="43434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3">
            <a:extLst>
              <a:ext uri="{FF2B5EF4-FFF2-40B4-BE49-F238E27FC236}">
                <a16:creationId xmlns:a16="http://schemas.microsoft.com/office/drawing/2014/main" xmlns="" id="{371DA1E6-F614-451F-B685-4FA2458D25C9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7167563" y="2546350"/>
          <a:ext cx="4338637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20339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D1A16E-C444-4981-89E5-80FE1240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325" y="306333"/>
            <a:ext cx="8911687" cy="12808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ПОКАЗАТЕЛИ КЖ СРЕДИ ОБСЛЕДОВАННЫХ ГРУПП ПАЦИЕНТОВ СОГЛАСНО ПРОТОКОЛУ SF-36</a:t>
            </a:r>
            <a:endParaRPr lang="x-none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94ADB5-C719-4AA7-9FDD-B2FC5B81D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dirty="0"/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xmlns="" id="{6BAE1A67-6B9A-4221-A676-F2C4D22BEC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64549762"/>
              </p:ext>
            </p:extLst>
          </p:nvPr>
        </p:nvGraphicFramePr>
        <p:xfrm>
          <a:off x="2589212" y="1378891"/>
          <a:ext cx="6067182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2">
            <a:extLst>
              <a:ext uri="{FF2B5EF4-FFF2-40B4-BE49-F238E27FC236}">
                <a16:creationId xmlns:a16="http://schemas.microsoft.com/office/drawing/2014/main" xmlns="" id="{7D6A2BB3-F3AE-42C7-AB25-FAC29BB2D74E}"/>
              </a:ext>
            </a:extLst>
          </p:cNvPr>
          <p:cNvSpPr txBox="1">
            <a:spLocks/>
          </p:cNvSpPr>
          <p:nvPr/>
        </p:nvSpPr>
        <p:spPr>
          <a:xfrm>
            <a:off x="8987044" y="1256145"/>
            <a:ext cx="2752373" cy="5523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ФФ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Физическое функционирование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РФФ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Ролевое физическое функционирование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ИБ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Интенсивность боли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ОСЗ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Общее состояние здоровья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ЖА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Жизненная активность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СФ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Социальное функционирование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РЭФ</a:t>
            </a:r>
            <a:r>
              <a:rPr lang="ru-RU" sz="175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Ролевое эмоциональное функционирование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5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ПС</a:t>
            </a:r>
            <a:r>
              <a:rPr lang="ru-RU" sz="17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Психическое здоровье</a:t>
            </a:r>
          </a:p>
        </p:txBody>
      </p:sp>
    </p:spTree>
    <p:extLst>
      <p:ext uri="{BB962C8B-B14F-4D97-AF65-F5344CB8AC3E}">
        <p14:creationId xmlns:p14="http://schemas.microsoft.com/office/powerpoint/2010/main" xmlns="" val="407841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4AD641-D738-428D-AE7E-6B0F8820A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969" y="641866"/>
            <a:ext cx="8584061" cy="1053770"/>
          </a:xfrm>
        </p:spPr>
        <p:txBody>
          <a:bodyPr/>
          <a:lstStyle/>
          <a:p>
            <a:r>
              <a:rPr lang="ru-RU" b="1" dirty="0">
                <a:solidFill>
                  <a:srgbClr val="141D62"/>
                </a:solidFill>
              </a:rPr>
              <a:t>Выводы</a:t>
            </a:r>
            <a:endParaRPr lang="x-none" b="1" dirty="0">
              <a:solidFill>
                <a:srgbClr val="141D6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E267C8-D521-462B-892B-4172C1C44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630" y="1618695"/>
            <a:ext cx="8915400" cy="3777622"/>
          </a:xfrm>
        </p:spPr>
        <p:txBody>
          <a:bodyPr/>
          <a:lstStyle/>
          <a:p>
            <a:r>
              <a:rPr lang="ru-RU" b="1" dirty="0">
                <a:solidFill>
                  <a:srgbClr val="660033"/>
                </a:solidFill>
              </a:rPr>
              <a:t>Развитие хронической </a:t>
            </a:r>
            <a:r>
              <a:rPr lang="ru-RU" b="1" dirty="0" err="1">
                <a:solidFill>
                  <a:srgbClr val="660033"/>
                </a:solidFill>
              </a:rPr>
              <a:t>гастродуоденальной</a:t>
            </a:r>
            <a:r>
              <a:rPr lang="ru-RU" b="1" dirty="0">
                <a:solidFill>
                  <a:srgbClr val="660033"/>
                </a:solidFill>
              </a:rPr>
              <a:t> патологией, ассоциированной с НР, у детей приводит к значительному снижению качество жизни, как показателей физического, так и психологического здоровья. </a:t>
            </a:r>
            <a:r>
              <a:rPr lang="ru-RU" b="1" dirty="0">
                <a:solidFill>
                  <a:srgbClr val="101466"/>
                </a:solidFill>
              </a:rPr>
              <a:t>Высокий уровень приверженности </a:t>
            </a:r>
            <a:r>
              <a:rPr lang="ru-RU" b="1" dirty="0">
                <a:solidFill>
                  <a:srgbClr val="660033"/>
                </a:solidFill>
              </a:rPr>
              <a:t>к проводимой антихеликобактерной терапии </a:t>
            </a:r>
            <a:r>
              <a:rPr lang="ru-RU" b="1" dirty="0">
                <a:solidFill>
                  <a:srgbClr val="101466"/>
                </a:solidFill>
              </a:rPr>
              <a:t>позволяет повысить качество жизни</a:t>
            </a:r>
            <a:r>
              <a:rPr lang="ru-RU" b="1" dirty="0">
                <a:solidFill>
                  <a:srgbClr val="660033"/>
                </a:solidFill>
              </a:rPr>
              <a:t> у данных пациентов по показателям как физического, так и психологического здоровья.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14521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DC18DA8-3763-4F07-8354-2CD5A577B8F2}"/>
              </a:ext>
            </a:extLst>
          </p:cNvPr>
          <p:cNvSpPr/>
          <p:nvPr/>
        </p:nvSpPr>
        <p:spPr>
          <a:xfrm>
            <a:off x="1633376" y="810634"/>
            <a:ext cx="735082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660033"/>
                </a:solidFill>
              </a:rPr>
              <a:t>На сегодняшний день инфекция Н</a:t>
            </a:r>
            <a:r>
              <a:rPr lang="en-US" b="1" dirty="0" err="1">
                <a:solidFill>
                  <a:srgbClr val="660033"/>
                </a:solidFill>
              </a:rPr>
              <a:t>elicobacter</a:t>
            </a:r>
            <a:r>
              <a:rPr lang="en-US" b="1" dirty="0">
                <a:solidFill>
                  <a:srgbClr val="660033"/>
                </a:solidFill>
              </a:rPr>
              <a:t> pylori</a:t>
            </a:r>
            <a:r>
              <a:rPr lang="ru-RU" b="1" dirty="0">
                <a:solidFill>
                  <a:srgbClr val="660033"/>
                </a:solidFill>
              </a:rPr>
              <a:t> (</a:t>
            </a:r>
            <a:r>
              <a:rPr lang="en-US" b="1" dirty="0">
                <a:solidFill>
                  <a:srgbClr val="660033"/>
                </a:solidFill>
              </a:rPr>
              <a:t>HP</a:t>
            </a:r>
            <a:r>
              <a:rPr lang="ru-RU" b="1" dirty="0">
                <a:solidFill>
                  <a:srgbClr val="660033"/>
                </a:solidFill>
              </a:rPr>
              <a:t>) рассматривается как основная причина развития хронической </a:t>
            </a:r>
            <a:r>
              <a:rPr lang="ru-RU" b="1" dirty="0" err="1">
                <a:solidFill>
                  <a:srgbClr val="660033"/>
                </a:solidFill>
              </a:rPr>
              <a:t>гастродуоденальной</a:t>
            </a:r>
            <a:r>
              <a:rPr lang="ru-RU" b="1" dirty="0">
                <a:solidFill>
                  <a:srgbClr val="660033"/>
                </a:solidFill>
              </a:rPr>
              <a:t> патологии (ХГДП) среди пациентов всех возрастных групп.</a:t>
            </a:r>
          </a:p>
          <a:p>
            <a:pPr algn="r"/>
            <a:r>
              <a:rPr lang="ru-RU" sz="1400" b="1" i="1" dirty="0">
                <a:solidFill>
                  <a:srgbClr val="141D62"/>
                </a:solidFill>
              </a:rPr>
              <a:t>Мalfertheiner M. </a:t>
            </a:r>
            <a:r>
              <a:rPr lang="en-US" sz="1400" b="1" i="1" dirty="0">
                <a:solidFill>
                  <a:srgbClr val="141D62"/>
                </a:solidFill>
              </a:rPr>
              <a:t>V</a:t>
            </a:r>
            <a:r>
              <a:rPr lang="ru-RU" sz="1400" b="1" i="1" dirty="0">
                <a:solidFill>
                  <a:srgbClr val="141D62"/>
                </a:solidFill>
              </a:rPr>
              <a:t>. </a:t>
            </a:r>
            <a:r>
              <a:rPr lang="ru-RU" sz="1400" b="1" i="1" dirty="0" err="1">
                <a:solidFill>
                  <a:srgbClr val="141D62"/>
                </a:solidFill>
              </a:rPr>
              <a:t>et</a:t>
            </a:r>
            <a:r>
              <a:rPr lang="ru-RU" sz="1400" b="1" i="1" dirty="0">
                <a:solidFill>
                  <a:srgbClr val="141D62"/>
                </a:solidFill>
              </a:rPr>
              <a:t> </a:t>
            </a:r>
            <a:r>
              <a:rPr lang="ru-RU" sz="1400" b="1" i="1" dirty="0" err="1">
                <a:solidFill>
                  <a:srgbClr val="141D62"/>
                </a:solidFill>
              </a:rPr>
              <a:t>al</a:t>
            </a:r>
            <a:r>
              <a:rPr lang="ru-RU" sz="1400" b="1" i="1" dirty="0">
                <a:solidFill>
                  <a:srgbClr val="141D62"/>
                </a:solidFill>
              </a:rPr>
              <a:t>., 2017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B2697C5-59DC-46F2-B687-8AEBD5CAA5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8121" y="3515557"/>
            <a:ext cx="3238500" cy="3200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7476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D0AE068-B101-4EE1-96C8-1822ED1F755F}"/>
              </a:ext>
            </a:extLst>
          </p:cNvPr>
          <p:cNvSpPr/>
          <p:nvPr/>
        </p:nvSpPr>
        <p:spPr>
          <a:xfrm>
            <a:off x="1599211" y="-1496"/>
            <a:ext cx="6096000" cy="923330"/>
          </a:xfrm>
          <a:prstGeom prst="rect">
            <a:avLst/>
          </a:prstGeom>
          <a:solidFill>
            <a:srgbClr val="0070C0"/>
          </a:solidFill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80</a:t>
            </a:r>
            <a:r>
              <a:rPr lang="ru-RU" b="1" dirty="0">
                <a:solidFill>
                  <a:schemeClr val="bg1"/>
                </a:solidFill>
                <a:sym typeface="Symbol"/>
              </a:rPr>
              <a:t>-</a:t>
            </a:r>
            <a:r>
              <a:rPr lang="ru-RU" b="1" dirty="0">
                <a:solidFill>
                  <a:schemeClr val="bg1"/>
                </a:solidFill>
              </a:rPr>
              <a:t>100 % случаев язвенной болезни (ЯБ) обусловлены инфицированием НР.</a:t>
            </a:r>
          </a:p>
          <a:p>
            <a:pPr algn="r"/>
            <a:r>
              <a:rPr lang="ru-RU" sz="1400" b="1" i="1" dirty="0">
                <a:solidFill>
                  <a:schemeClr val="bg1"/>
                </a:solidFill>
              </a:rPr>
              <a:t>Корниенко Е. А., 2011; </a:t>
            </a:r>
            <a:r>
              <a:rPr lang="ru-RU" sz="1400" b="1" i="1" dirty="0" err="1">
                <a:solidFill>
                  <a:schemeClr val="bg1"/>
                </a:solidFill>
              </a:rPr>
              <a:t>Нижевич</a:t>
            </a:r>
            <a:r>
              <a:rPr lang="ru-RU" sz="1400" b="1" i="1" dirty="0">
                <a:solidFill>
                  <a:schemeClr val="bg1"/>
                </a:solidFill>
              </a:rPr>
              <a:t> А. А., 2012</a:t>
            </a:r>
            <a:r>
              <a:rPr lang="ru-RU" b="1" i="1" dirty="0">
                <a:solidFill>
                  <a:schemeClr val="bg1"/>
                </a:solidFill>
              </a:rPr>
              <a:t>.</a:t>
            </a:r>
            <a:r>
              <a:rPr lang="ru-RU" b="1" i="1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9785C84-5313-4DC6-B520-EDA07589F1A1}"/>
              </a:ext>
            </a:extLst>
          </p:cNvPr>
          <p:cNvSpPr/>
          <p:nvPr/>
        </p:nvSpPr>
        <p:spPr>
          <a:xfrm>
            <a:off x="6096000" y="5657671"/>
            <a:ext cx="6096000" cy="1200329"/>
          </a:xfrm>
          <a:prstGeom prst="rect">
            <a:avLst/>
          </a:prstGeom>
          <a:solidFill>
            <a:srgbClr val="0070C0"/>
          </a:solidFill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Распространенность инфекции НР среди детского населения земного шара достигает 70 %. </a:t>
            </a:r>
          </a:p>
          <a:p>
            <a:pPr algn="r"/>
            <a:r>
              <a:rPr lang="ru-RU" b="1" dirty="0" err="1">
                <a:solidFill>
                  <a:schemeClr val="bg1"/>
                </a:solidFill>
              </a:rPr>
              <a:t>Эрдес</a:t>
            </a:r>
            <a:r>
              <a:rPr lang="ru-RU" b="1" dirty="0">
                <a:solidFill>
                  <a:schemeClr val="bg1"/>
                </a:solidFill>
              </a:rPr>
              <a:t> С. И., 2011 </a:t>
            </a:r>
          </a:p>
        </p:txBody>
      </p:sp>
    </p:spTree>
    <p:extLst>
      <p:ext uri="{BB962C8B-B14F-4D97-AF65-F5344CB8AC3E}">
        <p14:creationId xmlns:p14="http://schemas.microsoft.com/office/powerpoint/2010/main" xmlns="" val="80237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40E90D5-2705-42B2-A54C-5E0293C20E09}"/>
              </a:ext>
            </a:extLst>
          </p:cNvPr>
          <p:cNvSpPr/>
          <p:nvPr/>
        </p:nvSpPr>
        <p:spPr>
          <a:xfrm>
            <a:off x="1707472" y="55910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u-RU" altLang="en-US" b="1" dirty="0">
                <a:solidFill>
                  <a:srgbClr val="660033"/>
                </a:solidFill>
              </a:rPr>
              <a:t>Эрадикация</a:t>
            </a:r>
            <a:r>
              <a:rPr lang="ru-RU" altLang="en-US" dirty="0"/>
              <a:t> </a:t>
            </a:r>
            <a:r>
              <a:rPr lang="ru-RU" altLang="en-US" b="1" dirty="0">
                <a:solidFill>
                  <a:srgbClr val="660033"/>
                </a:solidFill>
              </a:rPr>
              <a:t>инфекции</a:t>
            </a:r>
            <a:r>
              <a:rPr lang="ru-RU" altLang="en-US" dirty="0"/>
              <a:t> </a:t>
            </a:r>
            <a:r>
              <a:rPr lang="ru-RU" altLang="en-US" b="1" dirty="0">
                <a:solidFill>
                  <a:srgbClr val="660033"/>
                </a:solidFill>
              </a:rPr>
              <a:t>НР является главным принципом лечения пациентов с язвенной болезнью желудка и двенадцатиперстной кишки 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uk-UA" altLang="en-US" b="1" dirty="0">
                <a:solidFill>
                  <a:srgbClr val="660033"/>
                </a:solidFill>
              </a:rPr>
              <a:t>F. </a:t>
            </a:r>
            <a:r>
              <a:rPr lang="uk-UA" altLang="en-US" b="1" dirty="0" err="1">
                <a:solidFill>
                  <a:srgbClr val="660033"/>
                </a:solidFill>
              </a:rPr>
              <a:t>Megraud</a:t>
            </a:r>
            <a:r>
              <a:rPr lang="uk-UA" altLang="en-US" b="1" dirty="0">
                <a:solidFill>
                  <a:srgbClr val="660033"/>
                </a:solidFill>
              </a:rPr>
              <a:t>, 2012</a:t>
            </a:r>
            <a:r>
              <a:rPr lang="ru-RU" altLang="en-US" b="1" dirty="0">
                <a:solidFill>
                  <a:srgbClr val="660033"/>
                </a:solidFill>
              </a:rPr>
              <a:t> 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ru-RU" altLang="en-US" b="1" dirty="0">
                <a:solidFill>
                  <a:srgbClr val="660033"/>
                </a:solidFill>
              </a:rPr>
              <a:t>И.В. </a:t>
            </a:r>
            <a:r>
              <a:rPr lang="ru-RU" altLang="en-US" b="1" dirty="0" err="1">
                <a:solidFill>
                  <a:srgbClr val="660033"/>
                </a:solidFill>
              </a:rPr>
              <a:t>Маев</a:t>
            </a:r>
            <a:r>
              <a:rPr lang="ru-RU" altLang="en-US" b="1" dirty="0">
                <a:solidFill>
                  <a:srgbClr val="660033"/>
                </a:solidFill>
              </a:rPr>
              <a:t>, 2013</a:t>
            </a:r>
            <a:r>
              <a:rPr lang="ru-RU" altLang="en-US" sz="1400" dirty="0"/>
              <a:t>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28BB09F-8F11-49B9-B3DD-9576410CAA5E}"/>
              </a:ext>
            </a:extLst>
          </p:cNvPr>
          <p:cNvSpPr/>
          <p:nvPr/>
        </p:nvSpPr>
        <p:spPr>
          <a:xfrm>
            <a:off x="5462726" y="337501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660033"/>
                </a:solidFill>
              </a:rPr>
              <a:t>Успешный результат лечения хронической соматической патологии зависит от регулярного выполнения пациентом назначений лечащего врача. </a:t>
            </a:r>
          </a:p>
          <a:p>
            <a:r>
              <a:rPr lang="ru-RU" b="1" dirty="0">
                <a:solidFill>
                  <a:srgbClr val="660033"/>
                </a:solidFill>
              </a:rPr>
              <a:t>Учитывая, что в амбулаторных условиях в педиатрической практике контроль за соблюдением терапии пациентов ложится на их родителей, важным фактором в оптимизации проводимого лечения является повышение уровня родительской </a:t>
            </a:r>
            <a:r>
              <a:rPr lang="ru-RU" b="1" dirty="0" err="1">
                <a:solidFill>
                  <a:srgbClr val="660033"/>
                </a:solidFill>
              </a:rPr>
              <a:t>комплаентности</a:t>
            </a:r>
            <a:r>
              <a:rPr lang="ru-RU" b="1" dirty="0">
                <a:solidFill>
                  <a:srgbClr val="660033"/>
                </a:solidFill>
              </a:rPr>
              <a:t>.</a:t>
            </a:r>
          </a:p>
          <a:p>
            <a:pPr algn="r">
              <a:buNone/>
            </a:pPr>
            <a:r>
              <a:rPr lang="ru-RU" b="1" i="1" dirty="0">
                <a:solidFill>
                  <a:srgbClr val="101466"/>
                </a:solidFill>
              </a:rPr>
              <a:t>Налетов А.В., Вьюниченко Ю.С., 2018 </a:t>
            </a:r>
            <a:endParaRPr lang="ru-RU" i="1" dirty="0">
              <a:solidFill>
                <a:srgbClr val="1014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BA0ABC-B26B-44B2-ABCE-6C0F3F73A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41D62"/>
                </a:solidFill>
              </a:rPr>
              <a:t>Цель</a:t>
            </a:r>
            <a:r>
              <a:rPr lang="ru-RU" dirty="0"/>
              <a:t> </a:t>
            </a:r>
            <a:r>
              <a:rPr lang="ru-RU" b="1" dirty="0">
                <a:solidFill>
                  <a:srgbClr val="141D62"/>
                </a:solidFill>
              </a:rPr>
              <a:t>исследования</a:t>
            </a:r>
            <a:endParaRPr lang="x-none" b="1" dirty="0">
              <a:solidFill>
                <a:srgbClr val="141D62"/>
              </a:solidFill>
            </a:endParaRPr>
          </a:p>
        </p:txBody>
      </p:sp>
      <p:sp>
        <p:nvSpPr>
          <p:cNvPr id="4" name="Скругленный прямоугольник 6">
            <a:extLst>
              <a:ext uri="{FF2B5EF4-FFF2-40B4-BE49-F238E27FC236}">
                <a16:creationId xmlns:a16="http://schemas.microsoft.com/office/drawing/2014/main" xmlns="" id="{53FCA457-2DC1-4149-B2CE-8489FC94340B}"/>
              </a:ext>
            </a:extLst>
          </p:cNvPr>
          <p:cNvSpPr/>
          <p:nvPr/>
        </p:nvSpPr>
        <p:spPr>
          <a:xfrm>
            <a:off x="2254258" y="1669867"/>
            <a:ext cx="8302905" cy="2680460"/>
          </a:xfrm>
          <a:prstGeom prst="roundRect">
            <a:avLst/>
          </a:prstGeom>
          <a:gradFill flip="none" rotWithShape="1">
            <a:gsLst>
              <a:gs pos="0">
                <a:srgbClr val="7030A0"/>
              </a:gs>
              <a:gs pos="97814">
                <a:srgbClr val="00B0F0"/>
              </a:gs>
              <a:gs pos="100000">
                <a:srgbClr val="00B0F0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/>
              <a:t>Определить влияние уровня комплаентности родителей к проводимой </a:t>
            </a:r>
            <a:r>
              <a:rPr lang="ru-RU" sz="2400" b="1" dirty="0" err="1"/>
              <a:t>антихеликобактерной</a:t>
            </a:r>
            <a:r>
              <a:rPr lang="ru-RU" sz="2400" b="1" dirty="0"/>
              <a:t> терапии на эффективность </a:t>
            </a:r>
            <a:r>
              <a:rPr lang="ru-RU" sz="2400" b="1" dirty="0" err="1"/>
              <a:t>эрадикации</a:t>
            </a:r>
            <a:r>
              <a:rPr lang="ru-RU" sz="2400" b="1" dirty="0"/>
              <a:t> </a:t>
            </a:r>
            <a:r>
              <a:rPr lang="en-US" sz="2400" b="1" dirty="0"/>
              <a:t>H</a:t>
            </a:r>
            <a:r>
              <a:rPr lang="ru-RU" sz="2400" b="1" dirty="0"/>
              <a:t>Р, динамику клинических симптомов заболевания и качество жизни (КЖ) у детей с ЯБ двенадцатиперстной кишки (ДПК).</a:t>
            </a:r>
          </a:p>
        </p:txBody>
      </p:sp>
    </p:spTree>
    <p:extLst>
      <p:ext uri="{BB962C8B-B14F-4D97-AF65-F5344CB8AC3E}">
        <p14:creationId xmlns:p14="http://schemas.microsoft.com/office/powerpoint/2010/main" xmlns="" val="102004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30FBE7-C223-4D26-826B-0F2BB21B1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388" y="354604"/>
            <a:ext cx="9229620" cy="807526"/>
          </a:xfrm>
        </p:spPr>
        <p:txBody>
          <a:bodyPr/>
          <a:lstStyle/>
          <a:p>
            <a:r>
              <a:rPr lang="ru-RU" b="1" dirty="0">
                <a:solidFill>
                  <a:srgbClr val="141D62"/>
                </a:solidFill>
              </a:rPr>
              <a:t>Дизайн исследования</a:t>
            </a:r>
            <a:endParaRPr lang="x-none" b="1" dirty="0">
              <a:solidFill>
                <a:srgbClr val="141D62"/>
              </a:solidFill>
            </a:endParaRPr>
          </a:p>
        </p:txBody>
      </p:sp>
      <p:sp>
        <p:nvSpPr>
          <p:cNvPr id="4" name="Скругленный прямоугольник 9">
            <a:extLst>
              <a:ext uri="{FF2B5EF4-FFF2-40B4-BE49-F238E27FC236}">
                <a16:creationId xmlns:a16="http://schemas.microsoft.com/office/drawing/2014/main" xmlns="" id="{4FDCB2BB-5AE8-44CD-BCC3-BEF96B4C9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201" y="1215237"/>
            <a:ext cx="9587344" cy="1182255"/>
          </a:xfrm>
          <a:prstGeom prst="roundRect">
            <a:avLst/>
          </a:prstGeom>
          <a:noFill/>
          <a:ln w="28575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marL="0" algn="ctr"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</a:rPr>
              <a:t>изучено влияния уровня родительской приверженности на эффективность терапии детей с ХГДП;</a:t>
            </a:r>
          </a:p>
          <a:p>
            <a:pPr marL="0" algn="ctr"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</a:rPr>
              <a:t>оценено качество работы центра по повышению родительской комплаентности;</a:t>
            </a:r>
          </a:p>
          <a:p>
            <a:pPr marL="0" algn="ctr"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</a:rPr>
              <a:t>определена эффективность работы провизора в отношении повышения родительской </a:t>
            </a:r>
            <a:r>
              <a:rPr lang="ru-RU" b="1" dirty="0" err="1">
                <a:solidFill>
                  <a:srgbClr val="660033"/>
                </a:solidFill>
              </a:rPr>
              <a:t>комплаентности</a:t>
            </a:r>
            <a:r>
              <a:rPr lang="ru-RU" b="1" dirty="0">
                <a:solidFill>
                  <a:srgbClr val="660033"/>
                </a:solidFill>
              </a:rPr>
              <a:t>.</a:t>
            </a:r>
          </a:p>
        </p:txBody>
      </p:sp>
      <p:sp>
        <p:nvSpPr>
          <p:cNvPr id="5" name="AutoShape 18">
            <a:extLst>
              <a:ext uri="{FF2B5EF4-FFF2-40B4-BE49-F238E27FC236}">
                <a16:creationId xmlns:a16="http://schemas.microsoft.com/office/drawing/2014/main" xmlns="" id="{9BC4C535-30D2-4336-B542-E75501A1B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890" y="2734592"/>
            <a:ext cx="4553528" cy="115212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/>
              <a:t>Основная группа (40 детей  с ЯБ) – </a:t>
            </a:r>
          </a:p>
          <a:p>
            <a:pPr algn="ctr"/>
            <a:r>
              <a:rPr lang="ru-RU" b="1" dirty="0"/>
              <a:t>проконсультированы </a:t>
            </a:r>
          </a:p>
          <a:p>
            <a:pPr algn="ctr"/>
            <a:r>
              <a:rPr lang="ru-RU" b="1" dirty="0"/>
              <a:t>детским гастроэнтерологом</a:t>
            </a:r>
          </a:p>
        </p:txBody>
      </p:sp>
      <p:sp>
        <p:nvSpPr>
          <p:cNvPr id="6" name="AutoShape 18">
            <a:extLst>
              <a:ext uri="{FF2B5EF4-FFF2-40B4-BE49-F238E27FC236}">
                <a16:creationId xmlns:a16="http://schemas.microsoft.com/office/drawing/2014/main" xmlns="" id="{24AF3E95-246F-47B4-B347-A699137F5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927" y="2746063"/>
            <a:ext cx="4895273" cy="115212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933FF">
                  <a:gamma/>
                  <a:shade val="46275"/>
                  <a:invGamma/>
                </a:srgbClr>
              </a:gs>
              <a:gs pos="100000">
                <a:srgbClr val="9933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700" b="1" dirty="0">
                <a:solidFill>
                  <a:schemeClr val="bg1"/>
                </a:solidFill>
              </a:rPr>
              <a:t>Группа сравнения (40 детей с ЯБ) – </a:t>
            </a:r>
          </a:p>
          <a:p>
            <a:pPr algn="ctr"/>
            <a:r>
              <a:rPr lang="ru-RU" sz="1700" b="1" dirty="0">
                <a:solidFill>
                  <a:schemeClr val="bg1"/>
                </a:solidFill>
              </a:rPr>
              <a:t>проведен </a:t>
            </a:r>
            <a:r>
              <a:rPr lang="ru-RU" sz="1700" b="1" dirty="0">
                <a:solidFill>
                  <a:srgbClr val="FFFF00"/>
                </a:solidFill>
              </a:rPr>
              <a:t>«тренинг комплаентности» </a:t>
            </a:r>
          </a:p>
          <a:p>
            <a:pPr algn="ctr"/>
            <a:r>
              <a:rPr lang="ru-RU" sz="1700" b="1" dirty="0">
                <a:solidFill>
                  <a:schemeClr val="bg1"/>
                </a:solidFill>
              </a:rPr>
              <a:t>в условиях </a:t>
            </a:r>
            <a:r>
              <a:rPr lang="ru-RU" sz="1700" b="1" dirty="0">
                <a:solidFill>
                  <a:srgbClr val="FFFF00"/>
                </a:solidFill>
              </a:rPr>
              <a:t>центра </a:t>
            </a:r>
          </a:p>
          <a:p>
            <a:pPr algn="ctr"/>
            <a:r>
              <a:rPr lang="ru-RU" sz="1700" b="1" dirty="0">
                <a:solidFill>
                  <a:srgbClr val="FFFF00"/>
                </a:solidFill>
              </a:rPr>
              <a:t>повышения родительской комплаентности</a:t>
            </a:r>
          </a:p>
        </p:txBody>
      </p:sp>
      <p:sp>
        <p:nvSpPr>
          <p:cNvPr id="7" name="Стрелка вниз 11">
            <a:extLst>
              <a:ext uri="{FF2B5EF4-FFF2-40B4-BE49-F238E27FC236}">
                <a16:creationId xmlns:a16="http://schemas.microsoft.com/office/drawing/2014/main" xmlns="" id="{2A76E30A-985C-479F-B696-3A97222DFCBF}"/>
              </a:ext>
            </a:extLst>
          </p:cNvPr>
          <p:cNvSpPr/>
          <p:nvPr/>
        </p:nvSpPr>
        <p:spPr>
          <a:xfrm>
            <a:off x="3366654" y="2458030"/>
            <a:ext cx="484632" cy="288032"/>
          </a:xfrm>
          <a:prstGeom prst="downArrow">
            <a:avLst/>
          </a:prstGeom>
          <a:solidFill>
            <a:srgbClr val="66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16">
            <a:extLst>
              <a:ext uri="{FF2B5EF4-FFF2-40B4-BE49-F238E27FC236}">
                <a16:creationId xmlns:a16="http://schemas.microsoft.com/office/drawing/2014/main" xmlns="" id="{66498D52-7BBE-4166-9D6C-14FE4E2EFD34}"/>
              </a:ext>
            </a:extLst>
          </p:cNvPr>
          <p:cNvSpPr/>
          <p:nvPr/>
        </p:nvSpPr>
        <p:spPr>
          <a:xfrm>
            <a:off x="8689247" y="2458030"/>
            <a:ext cx="484632" cy="288032"/>
          </a:xfrm>
          <a:prstGeom prst="downArrow">
            <a:avLst/>
          </a:prstGeom>
          <a:solidFill>
            <a:srgbClr val="6600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12">
            <a:extLst>
              <a:ext uri="{FF2B5EF4-FFF2-40B4-BE49-F238E27FC236}">
                <a16:creationId xmlns:a16="http://schemas.microsoft.com/office/drawing/2014/main" xmlns="" id="{A8478B91-DD98-4C39-8A22-3C7AF8ABD22B}"/>
              </a:ext>
            </a:extLst>
          </p:cNvPr>
          <p:cNvSpPr/>
          <p:nvPr/>
        </p:nvSpPr>
        <p:spPr>
          <a:xfrm>
            <a:off x="2750452" y="4186222"/>
            <a:ext cx="7200800" cy="648072"/>
          </a:xfrm>
          <a:prstGeom prst="roundRect">
            <a:avLst/>
          </a:prstGeom>
          <a:noFill/>
          <a:ln w="28575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</a:rPr>
              <a:t>Оценена эффективность лечения: </a:t>
            </a:r>
            <a:r>
              <a:rPr lang="ru-RU" b="1" dirty="0" err="1">
                <a:solidFill>
                  <a:srgbClr val="660033"/>
                </a:solidFill>
              </a:rPr>
              <a:t>эрадикация</a:t>
            </a:r>
            <a:r>
              <a:rPr lang="ru-RU" b="1" dirty="0">
                <a:solidFill>
                  <a:srgbClr val="660033"/>
                </a:solidFill>
              </a:rPr>
              <a:t> НР, наличие симптомов, качество жизни</a:t>
            </a:r>
          </a:p>
        </p:txBody>
      </p:sp>
      <p:sp>
        <p:nvSpPr>
          <p:cNvPr id="11" name="AutoShape 18">
            <a:extLst>
              <a:ext uri="{FF2B5EF4-FFF2-40B4-BE49-F238E27FC236}">
                <a16:creationId xmlns:a16="http://schemas.microsoft.com/office/drawing/2014/main" xmlns="" id="{6FA8D9F7-3290-4165-89F3-BF14023B8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950" y="4966840"/>
            <a:ext cx="3283232" cy="7200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I </a:t>
            </a:r>
            <a:r>
              <a:rPr lang="uk-UA" b="1" dirty="0" err="1"/>
              <a:t>группа</a:t>
            </a:r>
            <a:r>
              <a:rPr lang="ru-RU" b="1" dirty="0"/>
              <a:t> – </a:t>
            </a:r>
          </a:p>
          <a:p>
            <a:pPr algn="ctr"/>
            <a:r>
              <a:rPr lang="ru-RU" b="1" dirty="0" err="1"/>
              <a:t>некомплаентные</a:t>
            </a:r>
            <a:r>
              <a:rPr lang="ru-RU" b="1" dirty="0"/>
              <a:t> родители</a:t>
            </a:r>
          </a:p>
        </p:txBody>
      </p:sp>
      <p:sp>
        <p:nvSpPr>
          <p:cNvPr id="12" name="AutoShape 18">
            <a:extLst>
              <a:ext uri="{FF2B5EF4-FFF2-40B4-BE49-F238E27FC236}">
                <a16:creationId xmlns:a16="http://schemas.microsoft.com/office/drawing/2014/main" xmlns="" id="{3CEBFA2B-6D87-4C68-BCEE-036102287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783" y="4966840"/>
            <a:ext cx="3024336" cy="7200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II </a:t>
            </a:r>
            <a:r>
              <a:rPr lang="uk-UA" b="1" dirty="0" err="1"/>
              <a:t>группа</a:t>
            </a:r>
            <a:r>
              <a:rPr lang="ru-RU" b="1" dirty="0"/>
              <a:t> – </a:t>
            </a:r>
          </a:p>
          <a:p>
            <a:pPr algn="ctr"/>
            <a:r>
              <a:rPr lang="uk-UA" b="1" dirty="0" err="1"/>
              <a:t>частично</a:t>
            </a:r>
            <a:r>
              <a:rPr lang="uk-UA" b="1" dirty="0"/>
              <a:t> </a:t>
            </a:r>
            <a:r>
              <a:rPr lang="ru-RU" b="1" dirty="0" err="1"/>
              <a:t>комплаентные</a:t>
            </a:r>
            <a:r>
              <a:rPr lang="ru-RU" b="1" dirty="0"/>
              <a:t> </a:t>
            </a:r>
          </a:p>
          <a:p>
            <a:pPr algn="ctr"/>
            <a:r>
              <a:rPr lang="ru-RU" b="1" dirty="0"/>
              <a:t>родители</a:t>
            </a:r>
          </a:p>
        </p:txBody>
      </p:sp>
      <p:sp>
        <p:nvSpPr>
          <p:cNvPr id="13" name="AutoShape 18">
            <a:extLst>
              <a:ext uri="{FF2B5EF4-FFF2-40B4-BE49-F238E27FC236}">
                <a16:creationId xmlns:a16="http://schemas.microsoft.com/office/drawing/2014/main" xmlns="" id="{FCC7FD65-D958-4EC2-9DC4-9CDF8BCE1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8939" y="4975790"/>
            <a:ext cx="2771800" cy="7200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III </a:t>
            </a:r>
            <a:r>
              <a:rPr lang="uk-UA" b="1" dirty="0" err="1"/>
              <a:t>группа</a:t>
            </a:r>
            <a:r>
              <a:rPr lang="ru-RU" b="1" dirty="0"/>
              <a:t> – </a:t>
            </a:r>
          </a:p>
          <a:p>
            <a:pPr algn="ctr"/>
            <a:r>
              <a:rPr lang="ru-RU" b="1" dirty="0" err="1"/>
              <a:t>комплаентные</a:t>
            </a:r>
            <a:r>
              <a:rPr lang="ru-RU" b="1" dirty="0"/>
              <a:t> родители</a:t>
            </a:r>
          </a:p>
        </p:txBody>
      </p:sp>
      <p:sp>
        <p:nvSpPr>
          <p:cNvPr id="14" name="Скругленный прямоугольник 20">
            <a:extLst>
              <a:ext uri="{FF2B5EF4-FFF2-40B4-BE49-F238E27FC236}">
                <a16:creationId xmlns:a16="http://schemas.microsoft.com/office/drawing/2014/main" xmlns="" id="{61CF197D-DD5F-4797-B3C0-6627844B81F1}"/>
              </a:ext>
            </a:extLst>
          </p:cNvPr>
          <p:cNvSpPr/>
          <p:nvPr/>
        </p:nvSpPr>
        <p:spPr>
          <a:xfrm>
            <a:off x="2685798" y="5974952"/>
            <a:ext cx="7200800" cy="648072"/>
          </a:xfrm>
          <a:prstGeom prst="roundRect">
            <a:avLst/>
          </a:prstGeom>
          <a:noFill/>
          <a:ln w="28575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ru-RU" b="1" dirty="0">
                <a:solidFill>
                  <a:srgbClr val="660033"/>
                </a:solidFill>
              </a:rPr>
              <a:t>Оценена эффективность лечения: </a:t>
            </a:r>
            <a:r>
              <a:rPr lang="ru-RU" b="1" dirty="0" err="1">
                <a:solidFill>
                  <a:srgbClr val="660033"/>
                </a:solidFill>
              </a:rPr>
              <a:t>эрадикация</a:t>
            </a:r>
            <a:r>
              <a:rPr lang="ru-RU" b="1" dirty="0">
                <a:solidFill>
                  <a:srgbClr val="660033"/>
                </a:solidFill>
              </a:rPr>
              <a:t> НР, наличие симптомов, качество жизни</a:t>
            </a:r>
          </a:p>
        </p:txBody>
      </p:sp>
    </p:spTree>
    <p:extLst>
      <p:ext uri="{BB962C8B-B14F-4D97-AF65-F5344CB8AC3E}">
        <p14:creationId xmlns:p14="http://schemas.microsoft.com/office/powerpoint/2010/main" xmlns="" val="80180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E7DAFE-1152-45D2-94E0-C13DC5079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660033"/>
                </a:solidFill>
              </a:rPr>
              <a:t>изучено влияния уровня родительской приверженности на эффективность терапии детей с ХГДП</a:t>
            </a:r>
            <a:endParaRPr lang="x-none" sz="2800" dirty="0"/>
          </a:p>
        </p:txBody>
      </p:sp>
      <p:graphicFrame>
        <p:nvGraphicFramePr>
          <p:cNvPr id="5" name="Содержимое 3">
            <a:extLst>
              <a:ext uri="{FF2B5EF4-FFF2-40B4-BE49-F238E27FC236}">
                <a16:creationId xmlns:a16="http://schemas.microsoft.com/office/drawing/2014/main" xmlns="" id="{ED6DB25D-A9B8-4E00-9272-4DDEBA7846A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430959399"/>
              </p:ext>
            </p:extLst>
          </p:nvPr>
        </p:nvGraphicFramePr>
        <p:xfrm>
          <a:off x="2201661" y="2392218"/>
          <a:ext cx="4974994" cy="333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>
            <a:extLst>
              <a:ext uri="{FF2B5EF4-FFF2-40B4-BE49-F238E27FC236}">
                <a16:creationId xmlns:a16="http://schemas.microsoft.com/office/drawing/2014/main" xmlns="" id="{952D56DE-7450-483D-95C9-250AABCA01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45701396"/>
              </p:ext>
            </p:extLst>
          </p:nvPr>
        </p:nvGraphicFramePr>
        <p:xfrm>
          <a:off x="7004482" y="2125663"/>
          <a:ext cx="4605627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3F4571B-B168-4D35-A1EC-697E4A7CBC95}"/>
              </a:ext>
            </a:extLst>
          </p:cNvPr>
          <p:cNvSpPr/>
          <p:nvPr/>
        </p:nvSpPr>
        <p:spPr>
          <a:xfrm>
            <a:off x="5940791" y="1912555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660033"/>
                </a:solidFill>
              </a:rPr>
              <a:t>ИСХОДНО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372919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>
            <a:extLst>
              <a:ext uri="{FF2B5EF4-FFF2-40B4-BE49-F238E27FC236}">
                <a16:creationId xmlns:a16="http://schemas.microsoft.com/office/drawing/2014/main" xmlns="" id="{579B9484-A639-4929-A41E-A08E0EFA51B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302061632"/>
              </p:ext>
            </p:extLst>
          </p:nvPr>
        </p:nvGraphicFramePr>
        <p:xfrm>
          <a:off x="5994400" y="2586182"/>
          <a:ext cx="908050" cy="3325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>
            <a:extLst>
              <a:ext uri="{FF2B5EF4-FFF2-40B4-BE49-F238E27FC236}">
                <a16:creationId xmlns:a16="http://schemas.microsoft.com/office/drawing/2014/main" xmlns="" id="{A311ADB5-1016-4B72-9A74-5C2126DF59F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715888087"/>
              </p:ext>
            </p:extLst>
          </p:nvPr>
        </p:nvGraphicFramePr>
        <p:xfrm>
          <a:off x="7533120" y="2283402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98486211-E46F-44EA-88EA-445F17FF28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660033"/>
                </a:solidFill>
              </a:rPr>
              <a:t>оценено качество работы центра по повышению родительской </a:t>
            </a:r>
            <a:r>
              <a:rPr lang="ru-RU" sz="2400" b="1" dirty="0" err="1">
                <a:solidFill>
                  <a:srgbClr val="660033"/>
                </a:solidFill>
              </a:rPr>
              <a:t>комплаентности</a:t>
            </a:r>
            <a:r>
              <a:rPr lang="ru-RU" sz="2400" b="1" dirty="0">
                <a:solidFill>
                  <a:srgbClr val="660033"/>
                </a:solidFill>
              </a:rPr>
              <a:t/>
            </a:r>
            <a:br>
              <a:rPr lang="ru-RU" sz="2400" b="1" dirty="0">
                <a:solidFill>
                  <a:srgbClr val="660033"/>
                </a:solidFill>
              </a:rPr>
            </a:br>
            <a:r>
              <a:rPr lang="ru-RU" sz="2400" b="1" dirty="0">
                <a:solidFill>
                  <a:srgbClr val="660033"/>
                </a:solidFill>
              </a:rPr>
              <a:t/>
            </a:r>
            <a:br>
              <a:rPr lang="ru-RU" sz="2400" b="1" dirty="0">
                <a:solidFill>
                  <a:srgbClr val="660033"/>
                </a:solidFill>
              </a:rPr>
            </a:br>
            <a:r>
              <a:rPr lang="ru-RU" sz="1800" b="1" dirty="0">
                <a:solidFill>
                  <a:srgbClr val="660033"/>
                </a:solidFill>
              </a:rPr>
              <a:t>ТРЕНИНГ КОМПЛАЕНТНОСТИ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F1B3E37-2D0F-4B35-87D6-780F9D781E6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8149" y="2193548"/>
            <a:ext cx="646232" cy="688908"/>
          </a:xfrm>
          <a:prstGeom prst="rect">
            <a:avLst/>
          </a:prstGeom>
        </p:spPr>
      </p:pic>
      <p:graphicFrame>
        <p:nvGraphicFramePr>
          <p:cNvPr id="9" name="Содержимое 3">
            <a:extLst>
              <a:ext uri="{FF2B5EF4-FFF2-40B4-BE49-F238E27FC236}">
                <a16:creationId xmlns:a16="http://schemas.microsoft.com/office/drawing/2014/main" xmlns="" id="{62252281-F9A8-4BC6-B5F2-EF1430A6ED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00389415"/>
              </p:ext>
            </p:extLst>
          </p:nvPr>
        </p:nvGraphicFramePr>
        <p:xfrm>
          <a:off x="2086985" y="2455535"/>
          <a:ext cx="4535055" cy="377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359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447348-34B1-48D4-BE86-A41E32FE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220349"/>
            <a:ext cx="8911687" cy="128089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660033"/>
                </a:solidFill>
              </a:rPr>
              <a:t>ЭФФЕКТИВНОСТЬ ЭРАДИКАЦИИ НР</a:t>
            </a:r>
            <a:r>
              <a:rPr lang="en-US" sz="2400" b="1" dirty="0">
                <a:solidFill>
                  <a:srgbClr val="660033"/>
                </a:solidFill>
              </a:rPr>
              <a:t> </a:t>
            </a:r>
            <a:r>
              <a:rPr lang="ru-RU" sz="2400" b="1" dirty="0">
                <a:solidFill>
                  <a:srgbClr val="660033"/>
                </a:solidFill>
              </a:rPr>
              <a:t>В ГРУППЕ СРАВНЕНИЯ</a:t>
            </a:r>
            <a:endParaRPr lang="x-none" sz="2400" b="1" dirty="0">
              <a:solidFill>
                <a:srgbClr val="660033"/>
              </a:solidFill>
            </a:endParaRP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xmlns="" id="{485602E4-6B64-42CF-8B6B-0526E5E1A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491259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8240629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1157</TotalTime>
  <Words>552</Words>
  <Application>Microsoft Office PowerPoint</Application>
  <PresentationFormat>Произвольный</PresentationFormat>
  <Paragraphs>85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ГОО ВПО «ДОНЕЦКИЙ НАЦИОНАЛЬНЫЙ МЕДИЦИНСКИЙ УНИВЕРСИТЕТ  ИМ. М. ГОРЬКОГО»</vt:lpstr>
      <vt:lpstr>Слайд 2</vt:lpstr>
      <vt:lpstr>Слайд 3</vt:lpstr>
      <vt:lpstr>Слайд 4</vt:lpstr>
      <vt:lpstr>Цель исследования</vt:lpstr>
      <vt:lpstr>Дизайн исследования</vt:lpstr>
      <vt:lpstr>изучено влияния уровня родительской приверженности на эффективность терапии детей с ХГДП</vt:lpstr>
      <vt:lpstr>оценено качество работы центра по повышению родительской комплаентности  ТРЕНИНГ КОМПЛАЕНТНОСТИ</vt:lpstr>
      <vt:lpstr>ЭФФЕКТИВНОСТЬ ЭРАДИКАЦИИ НР В ГРУППЕ СРАВНЕНИЯ</vt:lpstr>
      <vt:lpstr>ЭФФЕКТИВНОСТЬ ЭРАДИКАЦИИ НР ОТ УРОВНЯ РОДИТЕЛЬСКОГО КОМПЛАЕНСА</vt:lpstr>
      <vt:lpstr>ДИНАМИКА КЛИНИЧЕСКИХ СИНДРОМОВ В ЗАВИСИМОСТИ ОТ УРОВНЯ РОДИТЕЛЬСКОГО КОМПЛАЕНСА</vt:lpstr>
      <vt:lpstr>ДИНАМИКА КЛИНИЧЕСКИХ СИНДРОМОВ В ЗАВИСИМОСТИ ОТ УРОВНЯ РОДИТЕЛЬСКОГО КОМПЛАЕНСА</vt:lpstr>
      <vt:lpstr>ПОКАЗАТЕЛИ КЖ СРЕДИ ОБСЛЕДОВАННЫХ ГРУПП ПАЦИЕНТОВ СОГЛАСНО ПРОТОКОЛУ SF-36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Bluttwulf</dc:creator>
  <cp:lastModifiedBy>Андрей</cp:lastModifiedBy>
  <cp:revision>33</cp:revision>
  <dcterms:created xsi:type="dcterms:W3CDTF">2020-10-24T15:13:26Z</dcterms:created>
  <dcterms:modified xsi:type="dcterms:W3CDTF">2020-10-27T13:37:16Z</dcterms:modified>
</cp:coreProperties>
</file>