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7"/>
  </p:notesMasterIdLst>
  <p:sldIdLst>
    <p:sldId id="256" r:id="rId3"/>
    <p:sldId id="288" r:id="rId4"/>
    <p:sldId id="257" r:id="rId5"/>
    <p:sldId id="258" r:id="rId6"/>
    <p:sldId id="260" r:id="rId7"/>
    <p:sldId id="259" r:id="rId8"/>
    <p:sldId id="283" r:id="rId9"/>
    <p:sldId id="284" r:id="rId10"/>
    <p:sldId id="285" r:id="rId11"/>
    <p:sldId id="286" r:id="rId12"/>
    <p:sldId id="287" r:id="rId13"/>
    <p:sldId id="261" r:id="rId14"/>
    <p:sldId id="278" r:id="rId15"/>
    <p:sldId id="280" r:id="rId16"/>
  </p:sldIdLst>
  <p:sldSz cx="9144000" cy="6858000" type="screen4x3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>
        <p:scale>
          <a:sx n="75" d="100"/>
          <a:sy n="75" d="100"/>
        </p:scale>
        <p:origin x="-132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C7012C2B-3219-4004-AB2E-973BFF396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15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36BC4F0-1B6F-4EAE-A17A-5AD359008805}" type="slidenum">
              <a:rPr lang="ru-RU" smtClean="0">
                <a:latin typeface="Times New Roman" pitchFamily="18" charset="0"/>
                <a:cs typeface="Segoe UI" pitchFamily="34" charset="0"/>
              </a:rPr>
              <a:pPr>
                <a:buFont typeface="Times New Roman" pitchFamily="18" charset="0"/>
                <a:buNone/>
              </a:pPr>
              <a:t>1</a:t>
            </a:fld>
            <a:endParaRPr lang="ru-RU" smtClean="0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5BBB4AA-9DBB-4CFB-98C8-D0048C20E774}" type="slidenum">
              <a:rPr lang="ru-RU" smtClean="0">
                <a:latin typeface="Times New Roman" pitchFamily="18" charset="0"/>
                <a:cs typeface="Segoe UI" pitchFamily="34" charset="0"/>
              </a:rPr>
              <a:pPr>
                <a:buFont typeface="Times New Roman" pitchFamily="18" charset="0"/>
                <a:buNone/>
              </a:pPr>
              <a:t>14</a:t>
            </a:fld>
            <a:endParaRPr lang="ru-RU" smtClean="0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5315D5D-F5DA-40F1-8CF5-4EAACBF50000}" type="slidenum">
              <a:rPr lang="ru-RU" smtClean="0">
                <a:latin typeface="Times New Roman" pitchFamily="18" charset="0"/>
                <a:cs typeface="Segoe UI" pitchFamily="34" charset="0"/>
              </a:rPr>
              <a:pPr>
                <a:buFont typeface="Times New Roman" pitchFamily="18" charset="0"/>
                <a:buNone/>
              </a:pPr>
              <a:t>3</a:t>
            </a:fld>
            <a:endParaRPr lang="ru-RU" smtClean="0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E395036-BD0B-4541-BC0D-661F2DE02549}" type="slidenum">
              <a:rPr lang="ru-RU" smtClean="0">
                <a:latin typeface="Times New Roman" pitchFamily="18" charset="0"/>
                <a:cs typeface="Segoe UI" pitchFamily="34" charset="0"/>
              </a:rPr>
              <a:pPr>
                <a:buFont typeface="Times New Roman" pitchFamily="18" charset="0"/>
                <a:buNone/>
              </a:pPr>
              <a:t>4</a:t>
            </a:fld>
            <a:endParaRPr lang="ru-RU" smtClean="0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A53BE45-A503-4572-802C-EBF354F56C8C}" type="slidenum">
              <a:rPr lang="ru-RU" smtClean="0">
                <a:latin typeface="Times New Roman" pitchFamily="18" charset="0"/>
                <a:cs typeface="Segoe UI" pitchFamily="34" charset="0"/>
              </a:rPr>
              <a:pPr>
                <a:buFont typeface="Times New Roman" pitchFamily="18" charset="0"/>
                <a:buNone/>
              </a:pPr>
              <a:t>5</a:t>
            </a:fld>
            <a:endParaRPr lang="ru-RU" smtClean="0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DFFF200-217E-4C6A-975A-872394C7E5C1}" type="slidenum">
              <a:rPr lang="ru-RU" smtClean="0">
                <a:latin typeface="Times New Roman" pitchFamily="18" charset="0"/>
                <a:cs typeface="Segoe UI" pitchFamily="34" charset="0"/>
              </a:rPr>
              <a:pPr>
                <a:buFont typeface="Times New Roman" pitchFamily="18" charset="0"/>
                <a:buNone/>
              </a:pPr>
              <a:t>6</a:t>
            </a:fld>
            <a:endParaRPr lang="ru-RU" smtClean="0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fld id="{BCB0C90A-87A0-4984-874A-743CBA160C6C}" type="slidenum">
              <a:rPr lang="ru-RU" sz="1400">
                <a:solidFill>
                  <a:srgbClr val="000000"/>
                </a:solidFill>
                <a:cs typeface="Segoe UI" pitchFamily="34" charset="0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</a:pPr>
              <a:t>7</a:t>
            </a:fld>
            <a:endParaRPr lang="ru-RU" sz="1400">
              <a:solidFill>
                <a:srgbClr val="000000"/>
              </a:solidFill>
              <a:cs typeface="Segoe UI" pitchFamily="34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fld id="{9E5C0DCD-6F4C-49C4-B177-DF15F00E30E3}" type="slidenum">
              <a:rPr lang="ru-RU" sz="1400">
                <a:solidFill>
                  <a:srgbClr val="000000"/>
                </a:solidFill>
                <a:cs typeface="Segoe UI" pitchFamily="34" charset="0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</a:pPr>
              <a:t>8</a:t>
            </a:fld>
            <a:endParaRPr lang="ru-RU" sz="1400">
              <a:solidFill>
                <a:srgbClr val="000000"/>
              </a:solidFill>
              <a:cs typeface="Segoe UI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8D1B15F-E641-41F3-8ABF-E29B95709713}" type="slidenum">
              <a:rPr lang="ru-RU" smtClean="0">
                <a:latin typeface="Times New Roman" pitchFamily="18" charset="0"/>
                <a:cs typeface="Segoe UI" pitchFamily="34" charset="0"/>
              </a:rPr>
              <a:pPr>
                <a:buFont typeface="Times New Roman" pitchFamily="18" charset="0"/>
                <a:buNone/>
              </a:pPr>
              <a:t>12</a:t>
            </a:fld>
            <a:endParaRPr lang="ru-RU" smtClean="0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98B0B35-1D51-4E04-A3BF-425F3FCEDB1B}" type="slidenum">
              <a:rPr lang="ru-RU" smtClean="0">
                <a:latin typeface="Times New Roman" pitchFamily="18" charset="0"/>
                <a:cs typeface="Segoe UI" pitchFamily="34" charset="0"/>
              </a:rPr>
              <a:pPr>
                <a:buFont typeface="Times New Roman" pitchFamily="18" charset="0"/>
                <a:buNone/>
              </a:pPr>
              <a:t>13</a:t>
            </a:fld>
            <a:endParaRPr lang="ru-RU" smtClean="0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14.5.17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20CE0-6088-4D05-8086-567CE29D7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14.5.17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4C201-2956-4151-8ECB-6CB3C2AA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14.5.17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58FEB-C2AE-4A9C-96A6-99E150449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14.5.17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D0D34-75DF-493E-920D-80E6EBB4F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14.5.17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A0F6-01FD-4473-897A-BBE09E0F4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14.5.17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9CD0E-424C-4D1C-97E9-2068DD03E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14.5.17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7D151-501D-4FAA-A9A8-0A2C5A107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14.5.17</a:t>
            </a: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F4CA0-A7B4-4C57-81B8-C593EE790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14.5.17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8A444-4E32-48D5-91B6-7CEBB5388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14.5.17</a:t>
            </a:r>
          </a:p>
        </p:txBody>
      </p:sp>
      <p:sp>
        <p:nvSpPr>
          <p:cNvPr id="3" name="Rectangle 4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6F9E3-ADF7-4F0C-93D5-6D012405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14.5.17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0882-7261-47C0-846B-49079B00D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14.5.17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3F4E8-94D9-460D-BBBE-4886C7256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14.5.17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DC0BF-9ED0-405A-BF4F-EDE4A9807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14.5.17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C7BF4-8EA9-4092-A161-89CE2182D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581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14.5.17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3AA1B-746C-4B61-90B5-CDDE0238E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14.5.17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A1E04-A44D-4B01-B2F4-004992D5F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14.5.17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3DA49-78B0-4790-80FB-5A050EE38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14.5.17</a:t>
            </a: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303BD-457C-4004-8F98-0DA69C518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14.5.17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6C10C-EDF4-4404-AFAA-DDE08AE01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14.5.17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82B13-3E99-4E2E-AF76-31B243F47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14.5.17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0BB57-8F92-4FCC-9278-9E49F9217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14.5.17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4F290-19BF-4936-8630-8A69ECB70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CC"/>
            </a:gs>
            <a:gs pos="100000">
              <a:srgbClr val="00274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1588" y="0"/>
            <a:ext cx="9147175" cy="6850063"/>
            <a:chOff x="1" y="0"/>
            <a:chExt cx="5762" cy="4315"/>
          </a:xfrm>
        </p:grpSpPr>
        <p:sp>
          <p:nvSpPr>
            <p:cNvPr id="2" name="AutoShape 2"/>
            <p:cNvSpPr>
              <a:spLocks noChangeArrowheads="1"/>
            </p:cNvSpPr>
            <p:nvPr/>
          </p:nvSpPr>
          <p:spPr bwMode="auto">
            <a:xfrm>
              <a:off x="5045" y="2626"/>
              <a:ext cx="718" cy="1689"/>
            </a:xfrm>
            <a:custGeom>
              <a:avLst/>
              <a:gdLst>
                <a:gd name="G0" fmla="+- 3171 0 0"/>
                <a:gd name="G1" fmla="+- 7452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5386" y="3794"/>
              <a:ext cx="377" cy="521"/>
            </a:xfrm>
            <a:custGeom>
              <a:avLst/>
              <a:gdLst>
                <a:gd name="G0" fmla="+- 1667 0 0"/>
                <a:gd name="G1" fmla="+- 2302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5680" y="4214"/>
              <a:ext cx="83" cy="101"/>
            </a:xfrm>
            <a:custGeom>
              <a:avLst/>
              <a:gdLst>
                <a:gd name="G0" fmla="+- 370 0 0"/>
                <a:gd name="G1" fmla="+- 450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grpSp>
          <p:nvGrpSpPr>
            <p:cNvPr id="1035" name="Group 5"/>
            <p:cNvGrpSpPr>
              <a:grpSpLocks/>
            </p:cNvGrpSpPr>
            <p:nvPr/>
          </p:nvGrpSpPr>
          <p:grpSpPr bwMode="auto">
            <a:xfrm>
              <a:off x="288" y="0"/>
              <a:ext cx="5097" cy="4315"/>
              <a:chOff x="288" y="0"/>
              <a:chExt cx="5097" cy="4315"/>
            </a:xfrm>
          </p:grpSpPr>
          <p:sp>
            <p:nvSpPr>
              <p:cNvPr id="3" name="AutoShape 6"/>
              <p:cNvSpPr>
                <a:spLocks noChangeArrowheads="1"/>
              </p:cNvSpPr>
              <p:nvPr/>
            </p:nvSpPr>
            <p:spPr bwMode="auto">
              <a:xfrm>
                <a:off x="2789" y="0"/>
                <a:ext cx="71" cy="4315"/>
              </a:xfrm>
              <a:custGeom>
                <a:avLst/>
                <a:gdLst>
                  <a:gd name="G0" fmla="+- 317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4" name="AutoShape 7"/>
              <p:cNvSpPr>
                <a:spLocks noChangeArrowheads="1"/>
              </p:cNvSpPr>
              <p:nvPr/>
            </p:nvSpPr>
            <p:spPr bwMode="auto">
              <a:xfrm>
                <a:off x="3089" y="0"/>
                <a:ext cx="173" cy="4315"/>
              </a:xfrm>
              <a:custGeom>
                <a:avLst/>
                <a:gdLst>
                  <a:gd name="G0" fmla="+- 767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1032" name="AutoShape 8"/>
              <p:cNvSpPr>
                <a:spLocks noChangeArrowheads="1"/>
              </p:cNvSpPr>
              <p:nvPr/>
            </p:nvSpPr>
            <p:spPr bwMode="auto">
              <a:xfrm>
                <a:off x="3358" y="0"/>
                <a:ext cx="336" cy="4315"/>
              </a:xfrm>
              <a:custGeom>
                <a:avLst/>
                <a:gdLst>
                  <a:gd name="G0" fmla="+- 1486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1033" name="AutoShape 9"/>
              <p:cNvSpPr>
                <a:spLocks noChangeArrowheads="1"/>
              </p:cNvSpPr>
              <p:nvPr/>
            </p:nvSpPr>
            <p:spPr bwMode="auto">
              <a:xfrm>
                <a:off x="3676" y="0"/>
                <a:ext cx="426" cy="4315"/>
              </a:xfrm>
              <a:custGeom>
                <a:avLst/>
                <a:gdLst>
                  <a:gd name="G0" fmla="+- 1883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1034" name="AutoShape 10"/>
              <p:cNvSpPr>
                <a:spLocks noChangeArrowheads="1"/>
              </p:cNvSpPr>
              <p:nvPr/>
            </p:nvSpPr>
            <p:spPr bwMode="auto">
              <a:xfrm>
                <a:off x="3946" y="0"/>
                <a:ext cx="557" cy="4315"/>
              </a:xfrm>
              <a:custGeom>
                <a:avLst/>
                <a:gdLst>
                  <a:gd name="G0" fmla="+- 2461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5" name="AutoShape 11"/>
              <p:cNvSpPr>
                <a:spLocks noChangeArrowheads="1"/>
              </p:cNvSpPr>
              <p:nvPr/>
            </p:nvSpPr>
            <p:spPr bwMode="auto">
              <a:xfrm>
                <a:off x="4246" y="0"/>
                <a:ext cx="689" cy="4315"/>
              </a:xfrm>
              <a:custGeom>
                <a:avLst/>
                <a:gdLst>
                  <a:gd name="G0" fmla="+- 3043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>
                <a:off x="4522" y="0"/>
                <a:ext cx="863" cy="4315"/>
              </a:xfrm>
              <a:custGeom>
                <a:avLst/>
                <a:gdLst>
                  <a:gd name="G0" fmla="+- 3810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1037" name="AutoShape 13"/>
              <p:cNvSpPr>
                <a:spLocks noChangeArrowheads="1"/>
              </p:cNvSpPr>
              <p:nvPr/>
            </p:nvSpPr>
            <p:spPr bwMode="auto">
              <a:xfrm>
                <a:off x="2399" y="0"/>
                <a:ext cx="149" cy="4315"/>
              </a:xfrm>
              <a:custGeom>
                <a:avLst/>
                <a:gdLst>
                  <a:gd name="G0" fmla="+- 661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/>
            </p:nvSpPr>
            <p:spPr bwMode="auto">
              <a:xfrm>
                <a:off x="1967" y="0"/>
                <a:ext cx="299" cy="4315"/>
              </a:xfrm>
              <a:custGeom>
                <a:avLst/>
                <a:gdLst>
                  <a:gd name="G0" fmla="+- 1323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1039" name="AutoShape 15"/>
              <p:cNvSpPr>
                <a:spLocks noChangeArrowheads="1"/>
              </p:cNvSpPr>
              <p:nvPr/>
            </p:nvSpPr>
            <p:spPr bwMode="auto">
              <a:xfrm>
                <a:off x="1566" y="0"/>
                <a:ext cx="424" cy="4315"/>
              </a:xfrm>
              <a:custGeom>
                <a:avLst/>
                <a:gdLst>
                  <a:gd name="G0" fmla="+- 1874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1040" name="AutoShape 16"/>
              <p:cNvSpPr>
                <a:spLocks noChangeArrowheads="1"/>
              </p:cNvSpPr>
              <p:nvPr/>
            </p:nvSpPr>
            <p:spPr bwMode="auto">
              <a:xfrm>
                <a:off x="1128" y="0"/>
                <a:ext cx="574" cy="4315"/>
              </a:xfrm>
              <a:custGeom>
                <a:avLst/>
                <a:gdLst>
                  <a:gd name="G0" fmla="+- 2536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1041" name="AutoShape 17"/>
              <p:cNvSpPr>
                <a:spLocks noChangeArrowheads="1"/>
              </p:cNvSpPr>
              <p:nvPr/>
            </p:nvSpPr>
            <p:spPr bwMode="auto">
              <a:xfrm>
                <a:off x="702" y="0"/>
                <a:ext cx="736" cy="4315"/>
              </a:xfrm>
              <a:custGeom>
                <a:avLst/>
                <a:gdLst>
                  <a:gd name="G0" fmla="+- 3250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1042" name="AutoShape 18"/>
              <p:cNvSpPr>
                <a:spLocks noChangeArrowheads="1"/>
              </p:cNvSpPr>
              <p:nvPr/>
            </p:nvSpPr>
            <p:spPr bwMode="auto">
              <a:xfrm>
                <a:off x="288" y="0"/>
                <a:ext cx="839" cy="4315"/>
              </a:xfrm>
              <a:custGeom>
                <a:avLst/>
                <a:gdLst>
                  <a:gd name="G0" fmla="+- 3704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</p:grp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6" y="2901"/>
              <a:ext cx="605" cy="1414"/>
            </a:xfrm>
            <a:custGeom>
              <a:avLst/>
              <a:gdLst>
                <a:gd name="G0" fmla="+- 2672 0 0"/>
                <a:gd name="G1" fmla="+- 6240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6" y="3890"/>
              <a:ext cx="227" cy="425"/>
            </a:xfrm>
            <a:custGeom>
              <a:avLst/>
              <a:gdLst>
                <a:gd name="G0" fmla="+- 1005 0 0"/>
                <a:gd name="G1" fmla="+- 1879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4776" y="0"/>
              <a:ext cx="983" cy="1785"/>
            </a:xfrm>
            <a:custGeom>
              <a:avLst/>
              <a:gdLst>
                <a:gd name="G0" fmla="+- 4339 0 0"/>
                <a:gd name="G1" fmla="+- 7876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60BF"/>
                </a:gs>
              </a:gsLst>
              <a:lin ang="5400000" scaled="1"/>
            </a:gra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5041" y="0"/>
              <a:ext cx="718" cy="844"/>
            </a:xfrm>
            <a:custGeom>
              <a:avLst/>
              <a:gdLst>
                <a:gd name="G0" fmla="+- 3171 0 0"/>
                <a:gd name="G1" fmla="+- 3726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rgbClr val="0066CC"/>
            </a:soli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5352" y="0"/>
              <a:ext cx="407" cy="413"/>
            </a:xfrm>
            <a:custGeom>
              <a:avLst/>
              <a:gdLst>
                <a:gd name="G0" fmla="+- 1799 0 0"/>
                <a:gd name="G1" fmla="+- 1826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rgbClr val="0066CC"/>
            </a:soli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6" y="0"/>
              <a:ext cx="857" cy="1408"/>
            </a:xfrm>
            <a:custGeom>
              <a:avLst/>
              <a:gdLst>
                <a:gd name="G0" fmla="+- 3784 0 0"/>
                <a:gd name="G1" fmla="+- 6213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60BF"/>
                </a:gs>
              </a:gsLst>
              <a:lin ang="5400000" scaled="1"/>
            </a:gra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>
              <a:off x="6" y="0"/>
              <a:ext cx="587" cy="598"/>
            </a:xfrm>
            <a:custGeom>
              <a:avLst/>
              <a:gdLst>
                <a:gd name="G0" fmla="+- 2593 0 0"/>
                <a:gd name="G1" fmla="+- 2641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66CC"/>
            </a:soli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6" y="0"/>
              <a:ext cx="269" cy="251"/>
            </a:xfrm>
            <a:custGeom>
              <a:avLst/>
              <a:gdLst>
                <a:gd name="G0" fmla="+- 1191 0 0"/>
                <a:gd name="G1" fmla="+- 1111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66CC"/>
            </a:soli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>
              <a:off x="1" y="2749"/>
              <a:ext cx="5757" cy="0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>
              <a:off x="1" y="2356"/>
              <a:ext cx="5757" cy="0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" y="3142"/>
              <a:ext cx="5757" cy="0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" y="392"/>
              <a:ext cx="5757" cy="1570"/>
              <a:chOff x="1" y="392"/>
              <a:chExt cx="5757" cy="1570"/>
            </a:xfrm>
          </p:grpSpPr>
          <p:sp>
            <p:nvSpPr>
              <p:cNvPr id="1055" name="Line 31"/>
              <p:cNvSpPr>
                <a:spLocks noChangeShapeType="1"/>
              </p:cNvSpPr>
              <p:nvPr/>
            </p:nvSpPr>
            <p:spPr bwMode="auto">
              <a:xfrm>
                <a:off x="1" y="784"/>
                <a:ext cx="5757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1056" name="Line 32"/>
              <p:cNvSpPr>
                <a:spLocks noChangeShapeType="1"/>
              </p:cNvSpPr>
              <p:nvPr/>
            </p:nvSpPr>
            <p:spPr bwMode="auto">
              <a:xfrm>
                <a:off x="1" y="1963"/>
                <a:ext cx="5757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1057" name="Line 33"/>
              <p:cNvSpPr>
                <a:spLocks noChangeShapeType="1"/>
              </p:cNvSpPr>
              <p:nvPr/>
            </p:nvSpPr>
            <p:spPr bwMode="auto">
              <a:xfrm>
                <a:off x="1" y="1570"/>
                <a:ext cx="5757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1058" name="Line 34"/>
              <p:cNvSpPr>
                <a:spLocks noChangeShapeType="1"/>
              </p:cNvSpPr>
              <p:nvPr/>
            </p:nvSpPr>
            <p:spPr bwMode="auto">
              <a:xfrm>
                <a:off x="1" y="1177"/>
                <a:ext cx="5757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1059" name="Line 35"/>
              <p:cNvSpPr>
                <a:spLocks noChangeShapeType="1"/>
              </p:cNvSpPr>
              <p:nvPr/>
            </p:nvSpPr>
            <p:spPr bwMode="auto">
              <a:xfrm>
                <a:off x="1" y="392"/>
                <a:ext cx="5757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</p:grp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>
              <a:off x="1" y="3928"/>
              <a:ext cx="5757" cy="0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>
              <a:off x="1" y="3535"/>
              <a:ext cx="5757" cy="0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</p:grpSp>
      <p:sp>
        <p:nvSpPr>
          <p:cNvPr id="1062" name="Rectangle 3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2013" cy="4556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000">
                <a:solidFill>
                  <a:srgbClr val="FFFFFF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r>
              <a:rPr lang="ru-RU"/>
              <a:t>14.5.17</a:t>
            </a:r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064" name="Rectangle 4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000">
                <a:solidFill>
                  <a:srgbClr val="FFFFFF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9234DD17-8224-40D5-A029-A0AA8FAF5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0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1031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sldNum="0" hdr="0" ftr="0"/>
  <p:txStyles>
    <p:titleStyle>
      <a:lvl1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Times New Roman" pitchFamily="18" charset="0"/>
        </a:defRPr>
      </a:lvl1pPr>
      <a:lvl2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Times New Roman" pitchFamily="16" charset="0"/>
          <a:cs typeface="Times New Roman" pitchFamily="18" charset="0"/>
        </a:defRPr>
      </a:lvl2pPr>
      <a:lvl3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Times New Roman" pitchFamily="16" charset="0"/>
          <a:cs typeface="Times New Roman" pitchFamily="18" charset="0"/>
        </a:defRPr>
      </a:lvl3pPr>
      <a:lvl4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Times New Roman" pitchFamily="16" charset="0"/>
          <a:cs typeface="Times New Roman" pitchFamily="18" charset="0"/>
        </a:defRPr>
      </a:lvl4pPr>
      <a:lvl5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Times New Roman" pitchFamily="16" charset="0"/>
          <a:cs typeface="Times New Roman" pitchFamily="18" charset="0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imes New Roman" pitchFamily="16" charset="0"/>
          <a:cs typeface="Lucida Sans Unicode" charset="0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imes New Roman" pitchFamily="16" charset="0"/>
          <a:cs typeface="Lucida Sans Unicode" charset="0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imes New Roman" pitchFamily="16" charset="0"/>
          <a:cs typeface="Lucida Sans Unicode" charset="0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imes New Roman" pitchFamily="16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101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n-lt"/>
          <a:ea typeface="+mn-ea"/>
          <a:cs typeface="Times New Roman" pitchFamily="18" charset="0"/>
        </a:defRPr>
      </a:lvl1pPr>
      <a:lvl2pPr marL="742950" indent="-285750" algn="l" defTabSz="449263" rtl="0" eaLnBrk="0" fontAlgn="base" hangingPunct="0">
        <a:lnSpc>
          <a:spcPct val="101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cs typeface="Times New Roman" pitchFamily="18" charset="0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Times New Roman" pitchFamily="18" charset="0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Times New Roman" pitchFamily="18" charset="0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Times New Roman" pitchFamily="18" charset="0"/>
        </a:defRPr>
      </a:lvl5pPr>
      <a:lvl6pPr marL="2514600" indent="-228600" algn="l" defTabSz="449263" rtl="0" fontAlgn="base" hangingPunct="0">
        <a:lnSpc>
          <a:spcPct val="101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101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101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101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CC"/>
            </a:gs>
            <a:gs pos="100000">
              <a:srgbClr val="00274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1588" y="0"/>
            <a:ext cx="9147175" cy="6850063"/>
            <a:chOff x="1" y="0"/>
            <a:chExt cx="5762" cy="4315"/>
          </a:xfrm>
        </p:grpSpPr>
        <p:sp>
          <p:nvSpPr>
            <p:cNvPr id="2050" name="AutoShape 2"/>
            <p:cNvSpPr>
              <a:spLocks noChangeArrowheads="1"/>
            </p:cNvSpPr>
            <p:nvPr/>
          </p:nvSpPr>
          <p:spPr bwMode="auto">
            <a:xfrm>
              <a:off x="5045" y="2626"/>
              <a:ext cx="718" cy="1689"/>
            </a:xfrm>
            <a:custGeom>
              <a:avLst/>
              <a:gdLst>
                <a:gd name="G0" fmla="+- 3171 0 0"/>
                <a:gd name="G1" fmla="+- 7452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5386" y="3794"/>
              <a:ext cx="377" cy="521"/>
            </a:xfrm>
            <a:custGeom>
              <a:avLst/>
              <a:gdLst>
                <a:gd name="G0" fmla="+- 1667 0 0"/>
                <a:gd name="G1" fmla="+- 2302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5680" y="4214"/>
              <a:ext cx="83" cy="101"/>
            </a:xfrm>
            <a:custGeom>
              <a:avLst/>
              <a:gdLst>
                <a:gd name="G0" fmla="+- 370 0 0"/>
                <a:gd name="G1" fmla="+- 450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grpSp>
          <p:nvGrpSpPr>
            <p:cNvPr id="13323" name="Group 5"/>
            <p:cNvGrpSpPr>
              <a:grpSpLocks/>
            </p:cNvGrpSpPr>
            <p:nvPr/>
          </p:nvGrpSpPr>
          <p:grpSpPr bwMode="auto">
            <a:xfrm>
              <a:off x="288" y="0"/>
              <a:ext cx="5097" cy="4315"/>
              <a:chOff x="288" y="0"/>
              <a:chExt cx="5097" cy="4315"/>
            </a:xfrm>
          </p:grpSpPr>
          <p:sp>
            <p:nvSpPr>
              <p:cNvPr id="2054" name="AutoShape 6"/>
              <p:cNvSpPr>
                <a:spLocks noChangeArrowheads="1"/>
              </p:cNvSpPr>
              <p:nvPr/>
            </p:nvSpPr>
            <p:spPr bwMode="auto">
              <a:xfrm>
                <a:off x="2789" y="0"/>
                <a:ext cx="71" cy="4315"/>
              </a:xfrm>
              <a:custGeom>
                <a:avLst/>
                <a:gdLst>
                  <a:gd name="G0" fmla="+- 317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2055" name="AutoShape 7"/>
              <p:cNvSpPr>
                <a:spLocks noChangeArrowheads="1"/>
              </p:cNvSpPr>
              <p:nvPr/>
            </p:nvSpPr>
            <p:spPr bwMode="auto">
              <a:xfrm>
                <a:off x="3089" y="0"/>
                <a:ext cx="173" cy="4315"/>
              </a:xfrm>
              <a:custGeom>
                <a:avLst/>
                <a:gdLst>
                  <a:gd name="G0" fmla="+- 767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2056" name="AutoShape 8"/>
              <p:cNvSpPr>
                <a:spLocks noChangeArrowheads="1"/>
              </p:cNvSpPr>
              <p:nvPr/>
            </p:nvSpPr>
            <p:spPr bwMode="auto">
              <a:xfrm>
                <a:off x="3358" y="0"/>
                <a:ext cx="336" cy="4315"/>
              </a:xfrm>
              <a:custGeom>
                <a:avLst/>
                <a:gdLst>
                  <a:gd name="G0" fmla="+- 1486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2057" name="AutoShape 9"/>
              <p:cNvSpPr>
                <a:spLocks noChangeArrowheads="1"/>
              </p:cNvSpPr>
              <p:nvPr/>
            </p:nvSpPr>
            <p:spPr bwMode="auto">
              <a:xfrm>
                <a:off x="3676" y="0"/>
                <a:ext cx="426" cy="4315"/>
              </a:xfrm>
              <a:custGeom>
                <a:avLst/>
                <a:gdLst>
                  <a:gd name="G0" fmla="+- 1883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2058" name="AutoShape 10"/>
              <p:cNvSpPr>
                <a:spLocks noChangeArrowheads="1"/>
              </p:cNvSpPr>
              <p:nvPr/>
            </p:nvSpPr>
            <p:spPr bwMode="auto">
              <a:xfrm>
                <a:off x="3946" y="0"/>
                <a:ext cx="557" cy="4315"/>
              </a:xfrm>
              <a:custGeom>
                <a:avLst/>
                <a:gdLst>
                  <a:gd name="G0" fmla="+- 2461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2059" name="AutoShape 11"/>
              <p:cNvSpPr>
                <a:spLocks noChangeArrowheads="1"/>
              </p:cNvSpPr>
              <p:nvPr/>
            </p:nvSpPr>
            <p:spPr bwMode="auto">
              <a:xfrm>
                <a:off x="4246" y="0"/>
                <a:ext cx="689" cy="4315"/>
              </a:xfrm>
              <a:custGeom>
                <a:avLst/>
                <a:gdLst>
                  <a:gd name="G0" fmla="+- 3043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2060" name="AutoShape 12"/>
              <p:cNvSpPr>
                <a:spLocks noChangeArrowheads="1"/>
              </p:cNvSpPr>
              <p:nvPr/>
            </p:nvSpPr>
            <p:spPr bwMode="auto">
              <a:xfrm>
                <a:off x="4522" y="0"/>
                <a:ext cx="863" cy="4315"/>
              </a:xfrm>
              <a:custGeom>
                <a:avLst/>
                <a:gdLst>
                  <a:gd name="G0" fmla="+- 3810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2061" name="AutoShape 13"/>
              <p:cNvSpPr>
                <a:spLocks noChangeArrowheads="1"/>
              </p:cNvSpPr>
              <p:nvPr/>
            </p:nvSpPr>
            <p:spPr bwMode="auto">
              <a:xfrm>
                <a:off x="2399" y="0"/>
                <a:ext cx="149" cy="4315"/>
              </a:xfrm>
              <a:custGeom>
                <a:avLst/>
                <a:gdLst>
                  <a:gd name="G0" fmla="+- 661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2062" name="AutoShape 14"/>
              <p:cNvSpPr>
                <a:spLocks noChangeArrowheads="1"/>
              </p:cNvSpPr>
              <p:nvPr/>
            </p:nvSpPr>
            <p:spPr bwMode="auto">
              <a:xfrm>
                <a:off x="1967" y="0"/>
                <a:ext cx="299" cy="4315"/>
              </a:xfrm>
              <a:custGeom>
                <a:avLst/>
                <a:gdLst>
                  <a:gd name="G0" fmla="+- 1323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2063" name="AutoShape 15"/>
              <p:cNvSpPr>
                <a:spLocks noChangeArrowheads="1"/>
              </p:cNvSpPr>
              <p:nvPr/>
            </p:nvSpPr>
            <p:spPr bwMode="auto">
              <a:xfrm>
                <a:off x="1566" y="0"/>
                <a:ext cx="424" cy="4315"/>
              </a:xfrm>
              <a:custGeom>
                <a:avLst/>
                <a:gdLst>
                  <a:gd name="G0" fmla="+- 1874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2064" name="AutoShape 16"/>
              <p:cNvSpPr>
                <a:spLocks noChangeArrowheads="1"/>
              </p:cNvSpPr>
              <p:nvPr/>
            </p:nvSpPr>
            <p:spPr bwMode="auto">
              <a:xfrm>
                <a:off x="1128" y="0"/>
                <a:ext cx="574" cy="4315"/>
              </a:xfrm>
              <a:custGeom>
                <a:avLst/>
                <a:gdLst>
                  <a:gd name="G0" fmla="+- 2536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2065" name="AutoShape 17"/>
              <p:cNvSpPr>
                <a:spLocks noChangeArrowheads="1"/>
              </p:cNvSpPr>
              <p:nvPr/>
            </p:nvSpPr>
            <p:spPr bwMode="auto">
              <a:xfrm>
                <a:off x="702" y="0"/>
                <a:ext cx="736" cy="4315"/>
              </a:xfrm>
              <a:custGeom>
                <a:avLst/>
                <a:gdLst>
                  <a:gd name="G0" fmla="+- 3250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2066" name="AutoShape 18"/>
              <p:cNvSpPr>
                <a:spLocks noChangeArrowheads="1"/>
              </p:cNvSpPr>
              <p:nvPr/>
            </p:nvSpPr>
            <p:spPr bwMode="auto">
              <a:xfrm>
                <a:off x="288" y="0"/>
                <a:ext cx="839" cy="4315"/>
              </a:xfrm>
              <a:custGeom>
                <a:avLst/>
                <a:gdLst>
                  <a:gd name="G0" fmla="+- 3704 0 0"/>
                  <a:gd name="G1" fmla="+- 1903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36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</p:grpSp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>
              <a:off x="6" y="2901"/>
              <a:ext cx="605" cy="1414"/>
            </a:xfrm>
            <a:custGeom>
              <a:avLst/>
              <a:gdLst>
                <a:gd name="G0" fmla="+- 2672 0 0"/>
                <a:gd name="G1" fmla="+- 6240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2068" name="AutoShape 20"/>
            <p:cNvSpPr>
              <a:spLocks noChangeArrowheads="1"/>
            </p:cNvSpPr>
            <p:nvPr/>
          </p:nvSpPr>
          <p:spPr bwMode="auto">
            <a:xfrm>
              <a:off x="6" y="3890"/>
              <a:ext cx="227" cy="425"/>
            </a:xfrm>
            <a:custGeom>
              <a:avLst/>
              <a:gdLst>
                <a:gd name="G0" fmla="+- 1005 0 0"/>
                <a:gd name="G1" fmla="+- 1879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>
              <a:off x="4776" y="0"/>
              <a:ext cx="983" cy="1785"/>
            </a:xfrm>
            <a:custGeom>
              <a:avLst/>
              <a:gdLst>
                <a:gd name="G0" fmla="+- 4339 0 0"/>
                <a:gd name="G1" fmla="+- 7876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60BF"/>
                </a:gs>
              </a:gsLst>
              <a:lin ang="5400000" scaled="1"/>
            </a:gra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>
              <a:off x="5041" y="0"/>
              <a:ext cx="718" cy="844"/>
            </a:xfrm>
            <a:custGeom>
              <a:avLst/>
              <a:gdLst>
                <a:gd name="G0" fmla="+- 3171 0 0"/>
                <a:gd name="G1" fmla="+- 3726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rgbClr val="0066CC"/>
            </a:soli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2071" name="AutoShape 23"/>
            <p:cNvSpPr>
              <a:spLocks noChangeArrowheads="1"/>
            </p:cNvSpPr>
            <p:nvPr/>
          </p:nvSpPr>
          <p:spPr bwMode="auto">
            <a:xfrm>
              <a:off x="5352" y="0"/>
              <a:ext cx="407" cy="413"/>
            </a:xfrm>
            <a:custGeom>
              <a:avLst/>
              <a:gdLst>
                <a:gd name="G0" fmla="+- 1799 0 0"/>
                <a:gd name="G1" fmla="+- 1826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rgbClr val="0066CC"/>
            </a:soli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2072" name="AutoShape 24"/>
            <p:cNvSpPr>
              <a:spLocks noChangeArrowheads="1"/>
            </p:cNvSpPr>
            <p:nvPr/>
          </p:nvSpPr>
          <p:spPr bwMode="auto">
            <a:xfrm>
              <a:off x="6" y="0"/>
              <a:ext cx="857" cy="1408"/>
            </a:xfrm>
            <a:custGeom>
              <a:avLst/>
              <a:gdLst>
                <a:gd name="G0" fmla="+- 3784 0 0"/>
                <a:gd name="G1" fmla="+- 6213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60BF"/>
                </a:gs>
              </a:gsLst>
              <a:lin ang="5400000" scaled="1"/>
            </a:gra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>
              <a:off x="6" y="0"/>
              <a:ext cx="587" cy="598"/>
            </a:xfrm>
            <a:custGeom>
              <a:avLst/>
              <a:gdLst>
                <a:gd name="G0" fmla="+- 2593 0 0"/>
                <a:gd name="G1" fmla="+- 2641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66CC"/>
            </a:soli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2074" name="AutoShape 26"/>
            <p:cNvSpPr>
              <a:spLocks noChangeArrowheads="1"/>
            </p:cNvSpPr>
            <p:nvPr/>
          </p:nvSpPr>
          <p:spPr bwMode="auto">
            <a:xfrm>
              <a:off x="6" y="0"/>
              <a:ext cx="269" cy="251"/>
            </a:xfrm>
            <a:custGeom>
              <a:avLst/>
              <a:gdLst>
                <a:gd name="G0" fmla="+- 1191 0 0"/>
                <a:gd name="G1" fmla="+- 1111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66CC"/>
            </a:soli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>
              <a:off x="1" y="2749"/>
              <a:ext cx="5757" cy="0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>
              <a:off x="1" y="2356"/>
              <a:ext cx="5757" cy="0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>
              <a:off x="1" y="3142"/>
              <a:ext cx="5757" cy="0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grpSp>
          <p:nvGrpSpPr>
            <p:cNvPr id="13335" name="Group 30"/>
            <p:cNvGrpSpPr>
              <a:grpSpLocks/>
            </p:cNvGrpSpPr>
            <p:nvPr/>
          </p:nvGrpSpPr>
          <p:grpSpPr bwMode="auto">
            <a:xfrm>
              <a:off x="1" y="392"/>
              <a:ext cx="5757" cy="1570"/>
              <a:chOff x="1" y="392"/>
              <a:chExt cx="5757" cy="1570"/>
            </a:xfrm>
          </p:grpSpPr>
          <p:sp>
            <p:nvSpPr>
              <p:cNvPr id="2079" name="Line 31"/>
              <p:cNvSpPr>
                <a:spLocks noChangeShapeType="1"/>
              </p:cNvSpPr>
              <p:nvPr/>
            </p:nvSpPr>
            <p:spPr bwMode="auto">
              <a:xfrm>
                <a:off x="1" y="784"/>
                <a:ext cx="5757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2080" name="Line 32"/>
              <p:cNvSpPr>
                <a:spLocks noChangeShapeType="1"/>
              </p:cNvSpPr>
              <p:nvPr/>
            </p:nvSpPr>
            <p:spPr bwMode="auto">
              <a:xfrm>
                <a:off x="1" y="1963"/>
                <a:ext cx="5757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2081" name="Line 33"/>
              <p:cNvSpPr>
                <a:spLocks noChangeShapeType="1"/>
              </p:cNvSpPr>
              <p:nvPr/>
            </p:nvSpPr>
            <p:spPr bwMode="auto">
              <a:xfrm>
                <a:off x="1" y="1570"/>
                <a:ext cx="5757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2082" name="Line 34"/>
              <p:cNvSpPr>
                <a:spLocks noChangeShapeType="1"/>
              </p:cNvSpPr>
              <p:nvPr/>
            </p:nvSpPr>
            <p:spPr bwMode="auto">
              <a:xfrm>
                <a:off x="1" y="1177"/>
                <a:ext cx="5757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/>
            </p:nvSpPr>
            <p:spPr bwMode="auto">
              <a:xfrm>
                <a:off x="1" y="392"/>
                <a:ext cx="5757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Lucida Sans Unicode" charset="0"/>
                </a:endParaRPr>
              </a:p>
            </p:txBody>
          </p:sp>
        </p:grpSp>
        <p:sp>
          <p:nvSpPr>
            <p:cNvPr id="2084" name="Line 36"/>
            <p:cNvSpPr>
              <a:spLocks noChangeShapeType="1"/>
            </p:cNvSpPr>
            <p:nvPr/>
          </p:nvSpPr>
          <p:spPr bwMode="auto">
            <a:xfrm>
              <a:off x="1" y="3928"/>
              <a:ext cx="5757" cy="0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>
              <a:off x="1" y="3535"/>
              <a:ext cx="5757" cy="0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Lucida Sans Unicode" charset="0"/>
              </a:endParaRPr>
            </a:p>
          </p:txBody>
        </p:sp>
      </p:grpSp>
      <p:sp>
        <p:nvSpPr>
          <p:cNvPr id="13315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8013" cy="11382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3316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0"/>
            <a:r>
              <a:rPr lang="en-GB" smtClean="0"/>
              <a:t>Седьмой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2088" name="Rectangle 40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2013" cy="4556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000">
                <a:solidFill>
                  <a:srgbClr val="FFFFFF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r>
              <a:rPr lang="ru-RU"/>
              <a:t>14.5.17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2090" name="Rectangle 4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000">
                <a:solidFill>
                  <a:srgbClr val="FFFFFF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9C80A05B-5837-454A-9F68-3B68D7F91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/>
  <p:txStyles>
    <p:titleStyle>
      <a:lvl1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Times New Roman" pitchFamily="18" charset="0"/>
        </a:defRPr>
      </a:lvl1pPr>
      <a:lvl2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Times New Roman" pitchFamily="16" charset="0"/>
          <a:cs typeface="Times New Roman" pitchFamily="18" charset="0"/>
        </a:defRPr>
      </a:lvl2pPr>
      <a:lvl3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Times New Roman" pitchFamily="16" charset="0"/>
          <a:cs typeface="Times New Roman" pitchFamily="18" charset="0"/>
        </a:defRPr>
      </a:lvl3pPr>
      <a:lvl4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Times New Roman" pitchFamily="16" charset="0"/>
          <a:cs typeface="Times New Roman" pitchFamily="18" charset="0"/>
        </a:defRPr>
      </a:lvl4pPr>
      <a:lvl5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Times New Roman" pitchFamily="16" charset="0"/>
          <a:cs typeface="Times New Roman" pitchFamily="18" charset="0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imes New Roman" pitchFamily="16" charset="0"/>
          <a:cs typeface="Lucida Sans Unicode" charset="0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imes New Roman" pitchFamily="16" charset="0"/>
          <a:cs typeface="Lucida Sans Unicode" charset="0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imes New Roman" pitchFamily="16" charset="0"/>
          <a:cs typeface="Lucida Sans Unicode" charset="0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imes New Roman" pitchFamily="16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101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n-lt"/>
          <a:ea typeface="+mn-ea"/>
          <a:cs typeface="Times New Roman" pitchFamily="18" charset="0"/>
        </a:defRPr>
      </a:lvl1pPr>
      <a:lvl2pPr marL="742950" indent="-285750" algn="l" defTabSz="449263" rtl="0" eaLnBrk="0" fontAlgn="base" hangingPunct="0">
        <a:lnSpc>
          <a:spcPct val="101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cs typeface="Times New Roman" pitchFamily="18" charset="0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Times New Roman" pitchFamily="18" charset="0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Times New Roman" pitchFamily="18" charset="0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Times New Roman" pitchFamily="18" charset="0"/>
        </a:defRPr>
      </a:lvl5pPr>
      <a:lvl6pPr marL="2514600" indent="-228600" algn="l" defTabSz="449263" rtl="0" fontAlgn="base" hangingPunct="0">
        <a:lnSpc>
          <a:spcPct val="101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101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101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101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042988" y="3141663"/>
            <a:ext cx="7343775" cy="13668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Экспериментально-морфологическое обоснование топической диагностики вторичного кровотечения при ранении ягодичных артерий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341438"/>
            <a:ext cx="1990725" cy="187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algn="ctr" rotWithShape="0">
              <a:srgbClr val="FFFFFF"/>
            </a:outerShdw>
          </a:effec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635375" y="4581525"/>
            <a:ext cx="5329238" cy="58947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endParaRPr lang="ru-RU" dirty="0">
              <a:solidFill>
                <a:srgbClr val="FFFFFF"/>
              </a:solidFill>
            </a:endParaRPr>
          </a:p>
          <a:p>
            <a:pPr hangingPunct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д.м.н</a:t>
            </a:r>
            <a:r>
              <a:rPr lang="ru-RU" dirty="0">
                <a:solidFill>
                  <a:srgbClr val="FFFFFF"/>
                </a:solidFill>
              </a:rPr>
              <a:t>., проф. Антипов Н.В.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779838" y="6165850"/>
            <a:ext cx="1655762" cy="3635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ru-RU">
                <a:solidFill>
                  <a:srgbClr val="FFFFFF"/>
                </a:solidFill>
              </a:rPr>
              <a:t>Донецк - 2018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331913" y="260350"/>
            <a:ext cx="6437312" cy="14620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ru-RU">
                <a:solidFill>
                  <a:srgbClr val="FFFFFF"/>
                </a:solidFill>
              </a:rPr>
              <a:t>ГОО ВПО «Донецкий национальный медицинский университет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ru-RU">
                <a:solidFill>
                  <a:srgbClr val="FFFFFF"/>
                </a:solidFill>
              </a:rPr>
              <a:t>имени М.Горького»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ru-RU">
                <a:solidFill>
                  <a:srgbClr val="FFFFFF"/>
                </a:solidFill>
              </a:rPr>
              <a:t>Кафедра оперативной хирургии и топографической анатомии</a:t>
            </a:r>
            <a:br>
              <a:rPr lang="ru-RU">
                <a:solidFill>
                  <a:srgbClr val="FFFFFF"/>
                </a:solidFill>
              </a:rPr>
            </a:br>
            <a:r>
              <a:rPr lang="ru-RU">
                <a:solidFill>
                  <a:srgbClr val="FFFFFF"/>
                </a:solidFill>
              </a:rPr>
              <a:t>Зав. кафедрой – д.м.н.,проф. Антипов Н.В.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DSC091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76250"/>
            <a:ext cx="7272338" cy="5453063"/>
          </a:xfrm>
          <a:prstGeom prst="rect">
            <a:avLst/>
          </a:prstGeom>
          <a:noFill/>
        </p:spPr>
      </p:pic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827088" y="6142038"/>
            <a:ext cx="6397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ru-RU" sz="2000">
                <a:solidFill>
                  <a:schemeClr val="bg1"/>
                </a:solidFill>
              </a:rPr>
              <a:t>Глубокие вены задней поверхности бедра. Верхняя треть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DSC095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20713"/>
            <a:ext cx="6832600" cy="5124450"/>
          </a:xfrm>
          <a:prstGeom prst="rect">
            <a:avLst/>
          </a:prstGeom>
          <a:noFill/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331913" y="5926138"/>
            <a:ext cx="6399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ru-RU" sz="2000">
                <a:solidFill>
                  <a:schemeClr val="bg1"/>
                </a:solidFill>
              </a:rPr>
              <a:t>Глубокие вены задней поверхности бедра. Средняя треть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68313" y="765175"/>
            <a:ext cx="8424862" cy="20161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447675" algn="ctr" hangingPunct="0">
              <a:lnSpc>
                <a:spcPct val="80000"/>
              </a:lnSpc>
              <a:spcBef>
                <a:spcPts val="4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>
                <a:solidFill>
                  <a:schemeClr val="bg1"/>
                </a:solidFill>
              </a:rPr>
              <a:t>ОСЛОЖНЕНИЯ</a:t>
            </a:r>
          </a:p>
          <a:p>
            <a:pPr marL="447675" algn="ctr" hangingPunct="0">
              <a:lnSpc>
                <a:spcPct val="80000"/>
              </a:lnSpc>
              <a:spcBef>
                <a:spcPts val="4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2000">
              <a:solidFill>
                <a:schemeClr val="bg1"/>
              </a:solidFill>
            </a:endParaRPr>
          </a:p>
          <a:p>
            <a:pPr marL="447675" algn="just" hangingPunct="0">
              <a:lnSpc>
                <a:spcPct val="80000"/>
              </a:lnSpc>
              <a:spcBef>
                <a:spcPts val="4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>
                <a:solidFill>
                  <a:schemeClr val="bg1"/>
                </a:solidFill>
              </a:rPr>
              <a:t>При проведении чрескостного элемента через венозное сплетение возможны:</a:t>
            </a:r>
          </a:p>
          <a:p>
            <a:pPr marL="447675" algn="just" hangingPunct="0">
              <a:lnSpc>
                <a:spcPct val="80000"/>
              </a:lnSpc>
              <a:spcBef>
                <a:spcPts val="4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2000">
              <a:solidFill>
                <a:schemeClr val="bg1"/>
              </a:solidFill>
            </a:endParaRPr>
          </a:p>
          <a:p>
            <a:pPr marL="447675" algn="just" hangingPunct="0">
              <a:lnSpc>
                <a:spcPct val="80000"/>
              </a:lnSpc>
              <a:spcBef>
                <a:spcPts val="4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>
                <a:solidFill>
                  <a:schemeClr val="bg1"/>
                </a:solidFill>
              </a:rPr>
              <a:t>- первичная травматизация сосудов и нервов</a:t>
            </a:r>
          </a:p>
          <a:p>
            <a:pPr marL="447675" algn="just" hangingPunct="0">
              <a:lnSpc>
                <a:spcPct val="80000"/>
              </a:lnSpc>
              <a:spcBef>
                <a:spcPts val="4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2000">
              <a:solidFill>
                <a:schemeClr val="bg1"/>
              </a:solidFill>
            </a:endParaRPr>
          </a:p>
          <a:p>
            <a:pPr marL="447675" algn="just" hangingPunct="0">
              <a:lnSpc>
                <a:spcPct val="80000"/>
              </a:lnSpc>
              <a:spcBef>
                <a:spcPts val="4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>
                <a:solidFill>
                  <a:schemeClr val="bg1"/>
                </a:solidFill>
              </a:rPr>
              <a:t>-хроническое сдавление стенки сосуда, атрофия, аррозивное кровотечение</a:t>
            </a:r>
          </a:p>
          <a:p>
            <a:pPr marL="447675" algn="just" hangingPunct="0">
              <a:lnSpc>
                <a:spcPct val="80000"/>
              </a:lnSpc>
              <a:spcBef>
                <a:spcPts val="4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2000">
              <a:solidFill>
                <a:schemeClr val="bg1"/>
              </a:solidFill>
            </a:endParaRPr>
          </a:p>
          <a:p>
            <a:pPr marL="447675" algn="just" hangingPunct="0">
              <a:lnSpc>
                <a:spcPct val="80000"/>
              </a:lnSpc>
              <a:spcBef>
                <a:spcPts val="4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>
                <a:solidFill>
                  <a:schemeClr val="bg1"/>
                </a:solidFill>
              </a:rPr>
              <a:t>- воспаление и тромбоз глубоких вен бедра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50825" y="765175"/>
            <a:ext cx="8640763" cy="56165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sz="2000">
                <a:solidFill>
                  <a:schemeClr val="bg1"/>
                </a:solidFill>
              </a:rPr>
              <a:t>	Исходя из опасности осложнений, позиции проведения:</a:t>
            </a:r>
          </a:p>
          <a:p>
            <a:pPr hangingPunct="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sz="2000">
                <a:solidFill>
                  <a:schemeClr val="bg1"/>
                </a:solidFill>
              </a:rPr>
              <a:t>	- на уровне </a:t>
            </a:r>
            <a:r>
              <a:rPr lang="en-US" sz="2000">
                <a:solidFill>
                  <a:schemeClr val="bg1"/>
                </a:solidFill>
              </a:rPr>
              <a:t>II -</a:t>
            </a:r>
            <a:r>
              <a:rPr lang="ru-RU" sz="2000">
                <a:solidFill>
                  <a:schemeClr val="bg1"/>
                </a:solidFill>
              </a:rPr>
              <a:t> рекомендуем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ru-RU" sz="2000">
                <a:solidFill>
                  <a:schemeClr val="bg1"/>
                </a:solidFill>
              </a:rPr>
              <a:t>№№ 5, 6,</a:t>
            </a:r>
            <a:r>
              <a:rPr lang="en-US" sz="2000">
                <a:solidFill>
                  <a:schemeClr val="bg1"/>
                </a:solidFill>
              </a:rPr>
              <a:t> 7</a:t>
            </a:r>
            <a:r>
              <a:rPr lang="ru-RU" sz="2000">
                <a:solidFill>
                  <a:schemeClr val="bg1"/>
                </a:solidFill>
              </a:rPr>
              <a:t>.</a:t>
            </a:r>
          </a:p>
          <a:p>
            <a:pPr hangingPunct="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sz="2000">
                <a:solidFill>
                  <a:schemeClr val="bg1"/>
                </a:solidFill>
              </a:rPr>
              <a:t>	- на уровне </a:t>
            </a:r>
            <a:r>
              <a:rPr lang="en-US" sz="2000">
                <a:solidFill>
                  <a:schemeClr val="bg1"/>
                </a:solidFill>
              </a:rPr>
              <a:t>III</a:t>
            </a:r>
            <a:r>
              <a:rPr lang="ru-RU" sz="2000">
                <a:solidFill>
                  <a:schemeClr val="bg1"/>
                </a:solidFill>
              </a:rPr>
              <a:t>, </a:t>
            </a:r>
            <a:r>
              <a:rPr lang="en-US" sz="2000">
                <a:solidFill>
                  <a:schemeClr val="bg1"/>
                </a:solidFill>
              </a:rPr>
              <a:t>IV – </a:t>
            </a:r>
            <a:r>
              <a:rPr lang="ru-RU" sz="2000">
                <a:solidFill>
                  <a:schemeClr val="bg1"/>
                </a:solidFill>
              </a:rPr>
              <a:t>рекомендуем №№ </a:t>
            </a:r>
            <a:r>
              <a:rPr lang="en-US" sz="2000">
                <a:solidFill>
                  <a:schemeClr val="bg1"/>
                </a:solidFill>
              </a:rPr>
              <a:t>6</a:t>
            </a:r>
            <a:r>
              <a:rPr lang="ru-RU" sz="2000">
                <a:solidFill>
                  <a:schemeClr val="bg1"/>
                </a:solidFill>
              </a:rPr>
              <a:t> , 7.</a:t>
            </a:r>
          </a:p>
          <a:p>
            <a:pPr hangingPunct="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sz="2000">
                <a:solidFill>
                  <a:schemeClr val="bg1"/>
                </a:solidFill>
              </a:rPr>
              <a:t>(соответствующие проведению через заднюю поверхность бедренной кости) рекомендовано считать </a:t>
            </a:r>
            <a:r>
              <a:rPr lang="ru-RU" sz="2000" u="sng">
                <a:solidFill>
                  <a:schemeClr val="bg1"/>
                </a:solidFill>
              </a:rPr>
              <a:t>потенциально неблагоприятными (позиции запрета)</a:t>
            </a:r>
            <a:r>
              <a:rPr lang="ru-RU" sz="2000">
                <a:solidFill>
                  <a:schemeClr val="bg1"/>
                </a:solidFill>
              </a:rPr>
              <a:t>.</a:t>
            </a:r>
          </a:p>
          <a:p>
            <a:pPr hangingPunct="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ru-RU" sz="2000">
              <a:solidFill>
                <a:schemeClr val="bg1"/>
              </a:solidFill>
            </a:endParaRPr>
          </a:p>
          <a:p>
            <a:pPr hangingPunct="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sz="2000">
                <a:solidFill>
                  <a:schemeClr val="bg1"/>
                </a:solidFill>
              </a:rPr>
              <a:t>Рекомендуется использование консольных </a:t>
            </a:r>
          </a:p>
          <a:p>
            <a:pPr hangingPunct="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sz="2000">
                <a:solidFill>
                  <a:schemeClr val="bg1"/>
                </a:solidFill>
              </a:rPr>
              <a:t>монолатеральных чрескостных элементов </a:t>
            </a:r>
          </a:p>
          <a:p>
            <a:pPr hangingPunct="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sz="2000">
                <a:solidFill>
                  <a:schemeClr val="bg1"/>
                </a:solidFill>
              </a:rPr>
              <a:t>(стержней-шурупов, консольных спиц) </a:t>
            </a:r>
          </a:p>
          <a:p>
            <a:pPr hangingPunct="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sz="2000">
                <a:solidFill>
                  <a:schemeClr val="bg1"/>
                </a:solidFill>
              </a:rPr>
              <a:t>в позициях 8, 9, 10, 11, 12  для уровней </a:t>
            </a:r>
            <a:r>
              <a:rPr lang="en-US" sz="2000">
                <a:solidFill>
                  <a:schemeClr val="bg1"/>
                </a:solidFill>
              </a:rPr>
              <a:t>II</a:t>
            </a:r>
            <a:r>
              <a:rPr lang="ru-RU" sz="2000">
                <a:solidFill>
                  <a:schemeClr val="bg1"/>
                </a:solidFill>
              </a:rPr>
              <a:t>-</a:t>
            </a:r>
            <a:r>
              <a:rPr lang="en-US" sz="2000">
                <a:solidFill>
                  <a:schemeClr val="bg1"/>
                </a:solidFill>
              </a:rPr>
              <a:t>IV</a:t>
            </a:r>
            <a:r>
              <a:rPr lang="ru-RU" sz="2000">
                <a:solidFill>
                  <a:schemeClr val="bg1"/>
                </a:solidFill>
              </a:rPr>
              <a:t>.</a:t>
            </a:r>
          </a:p>
          <a:p>
            <a:pPr hangingPunct="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sz="200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843213" y="176213"/>
            <a:ext cx="2808287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 anchor="ctr">
            <a:spAutoFit/>
          </a:bodyPr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ru-RU" sz="2400">
                <a:solidFill>
                  <a:srgbClr val="FFFFFF"/>
                </a:solidFill>
              </a:rPr>
              <a:t>ВЫВОДЫ</a:t>
            </a:r>
          </a:p>
        </p:txBody>
      </p:sp>
      <p:pic>
        <p:nvPicPr>
          <p:cNvPr id="71684" name="Picture 4" descr="18-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860800"/>
            <a:ext cx="2879725" cy="2736850"/>
          </a:xfrm>
          <a:prstGeom prst="rect">
            <a:avLst/>
          </a:prstGeom>
          <a:noFill/>
        </p:spPr>
      </p:pic>
      <p:pic>
        <p:nvPicPr>
          <p:cNvPr id="71685" name="Picture 5" descr="Снимок-экрана-2014-02-04-в-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349500"/>
            <a:ext cx="2879725" cy="42481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hqdefau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836613"/>
            <a:ext cx="6048375" cy="4537075"/>
          </a:xfrm>
          <a:prstGeom prst="rect">
            <a:avLst/>
          </a:prstGeom>
          <a:noFill/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276600" y="5661025"/>
            <a:ext cx="38163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hangingPunct="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684213" y="260350"/>
            <a:ext cx="7848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/>
            <a:r>
              <a:rPr lang="ru-RU" sz="2000" b="1">
                <a:solidFill>
                  <a:schemeClr val="bg1"/>
                </a:solidFill>
              </a:rPr>
              <a:t>АКТУАЛЬНОСТЬ</a:t>
            </a:r>
          </a:p>
          <a:p>
            <a:pPr algn="ctr" defTabSz="914400"/>
            <a:endParaRPr lang="ru-RU" sz="2000" b="1">
              <a:solidFill>
                <a:schemeClr val="bg1"/>
              </a:solidFill>
            </a:endParaRPr>
          </a:p>
          <a:p>
            <a:pPr defTabSz="914400"/>
            <a:r>
              <a:rPr lang="ru-RU" sz="2000">
                <a:solidFill>
                  <a:schemeClr val="bg1"/>
                </a:solidFill>
              </a:rPr>
              <a:t>Наружный чрескожный остеосинтез - скрепление отломков кости различными видами металлоконструкций (спицы, титановые стержни. Является стабильным и функциональным методом остеосинтеза (практически исключается вторичное смещение отломков, необходима ранняя активизация больного). 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611188" y="2924175"/>
            <a:ext cx="36004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ru-RU" sz="2000">
                <a:solidFill>
                  <a:schemeClr val="bg1"/>
                </a:solidFill>
              </a:rPr>
              <a:t>При проведении чрескостных элементов крайне важно знание топографии сосудисто-нервных пучков для исключения ятрогенной травмы поврежденной конечности.</a:t>
            </a:r>
          </a:p>
          <a:p>
            <a:pPr defTabSz="914400"/>
            <a:endParaRPr lang="ru-RU" sz="2000">
              <a:solidFill>
                <a:schemeClr val="bg1"/>
              </a:solidFill>
            </a:endParaRPr>
          </a:p>
        </p:txBody>
      </p:sp>
      <p:pic>
        <p:nvPicPr>
          <p:cNvPr id="80900" name="Picture 4" descr="Ilizarov_apparat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708275"/>
            <a:ext cx="4464050" cy="311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58775" y="476250"/>
            <a:ext cx="8785225" cy="5032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algn="ctr" hangingPunct="0">
              <a:lnSpc>
                <a:spcPct val="80000"/>
              </a:lnSpc>
              <a:spcBef>
                <a:spcPts val="4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sz="2400">
                <a:solidFill>
                  <a:srgbClr val="FFFFFF"/>
                </a:solidFill>
              </a:rPr>
              <a:t>ЦЕЛЬ ИССЛЕДОВАНИЯ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95288" y="1125538"/>
            <a:ext cx="8569325" cy="52292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sz="2000">
                <a:solidFill>
                  <a:srgbClr val="FFFFFF"/>
                </a:solidFill>
              </a:rPr>
              <a:t>        </a:t>
            </a:r>
          </a:p>
          <a:p>
            <a:pPr hangingPunct="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sz="2000">
                <a:solidFill>
                  <a:srgbClr val="FFFFFF"/>
                </a:solidFill>
              </a:rPr>
              <a:t>	1. Определить особенности кровоснабжения заднего фасциального ложа бедра. </a:t>
            </a:r>
          </a:p>
          <a:p>
            <a:pPr hangingPunct="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ru-RU" sz="2000">
              <a:solidFill>
                <a:srgbClr val="FFFFFF"/>
              </a:solidFill>
            </a:endParaRPr>
          </a:p>
          <a:p>
            <a:pPr hangingPunct="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sz="2000">
                <a:solidFill>
                  <a:srgbClr val="FFFFFF"/>
                </a:solidFill>
              </a:rPr>
              <a:t>	2. Разработать рекомендации к выполнению чрескостного остеосинтеза области верхней и средней трети бедра с учетом вариантной анатомии вен заднего фасциального ложа.</a:t>
            </a:r>
            <a:r>
              <a:rPr lang="ru-RU" sz="2000"/>
              <a:t> </a:t>
            </a:r>
            <a:endParaRPr lang="ru-RU" sz="2000">
              <a:solidFill>
                <a:srgbClr val="FFFFFF"/>
              </a:solidFill>
            </a:endParaRPr>
          </a:p>
          <a:p>
            <a:pPr hangingPunct="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ru-RU"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79388" y="333375"/>
            <a:ext cx="8785225" cy="5032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algn="ctr" hangingPunct="0">
              <a:lnSpc>
                <a:spcPct val="80000"/>
              </a:lnSpc>
              <a:spcBef>
                <a:spcPts val="4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sz="2400">
                <a:solidFill>
                  <a:srgbClr val="FFFFFF"/>
                </a:solidFill>
              </a:rPr>
              <a:t>МАТЕРИАЛ И МЕТОДЫ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95288" y="1125538"/>
            <a:ext cx="8569325" cy="52292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0">
              <a:lnSpc>
                <a:spcPct val="80000"/>
              </a:lnSpc>
              <a:spcBef>
                <a:spcPts val="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sz="2000">
                <a:solidFill>
                  <a:schemeClr val="bg1"/>
                </a:solidFill>
              </a:rPr>
              <a:t>В ходе исследования были препарированы 12 трупов (5 женских, 7 мужских) в возрасте от 23 до 46 лет. </a:t>
            </a:r>
          </a:p>
          <a:p>
            <a:pPr hangingPunct="0">
              <a:lnSpc>
                <a:spcPct val="80000"/>
              </a:lnSpc>
              <a:spcBef>
                <a:spcPts val="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ru-RU" sz="2000">
              <a:solidFill>
                <a:schemeClr val="bg1"/>
              </a:solidFill>
            </a:endParaRPr>
          </a:p>
          <a:p>
            <a:pPr hangingPunct="0">
              <a:lnSpc>
                <a:spcPct val="80000"/>
              </a:lnSpc>
              <a:spcBef>
                <a:spcPts val="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ru-RU" sz="2000">
              <a:solidFill>
                <a:schemeClr val="bg1"/>
              </a:solidFill>
            </a:endParaRPr>
          </a:p>
          <a:p>
            <a:pPr hangingPunct="0">
              <a:lnSpc>
                <a:spcPct val="80000"/>
              </a:lnSpc>
              <a:spcBef>
                <a:spcPts val="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sz="2000">
                <a:solidFill>
                  <a:schemeClr val="bg1"/>
                </a:solidFill>
              </a:rPr>
              <a:t>Выделены сосудистые пучки заднего мышечно-фасциального ложа, отмеченные особенности визуализированы контрастированием, проведено фотодокументирование. </a:t>
            </a:r>
          </a:p>
          <a:p>
            <a:pPr hangingPunct="0">
              <a:lnSpc>
                <a:spcPct val="80000"/>
              </a:lnSpc>
              <a:spcBef>
                <a:spcPts val="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ru-RU" sz="2000">
              <a:solidFill>
                <a:schemeClr val="bg1"/>
              </a:solidFill>
            </a:endParaRPr>
          </a:p>
          <a:p>
            <a:pPr hangingPunct="0">
              <a:lnSpc>
                <a:spcPct val="80000"/>
              </a:lnSpc>
              <a:spcBef>
                <a:spcPts val="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ru-RU" sz="2000">
              <a:solidFill>
                <a:schemeClr val="bg1"/>
              </a:solidFill>
            </a:endParaRPr>
          </a:p>
          <a:p>
            <a:pPr hangingPunct="0">
              <a:lnSpc>
                <a:spcPct val="80000"/>
              </a:lnSpc>
              <a:spcBef>
                <a:spcPts val="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sz="2000">
                <a:solidFill>
                  <a:schemeClr val="bg1"/>
                </a:solidFill>
              </a:rPr>
              <a:t>Полученные данные морфометрии обработаны в статистической программе </a:t>
            </a:r>
            <a:r>
              <a:rPr lang="en-US" sz="2000">
                <a:solidFill>
                  <a:schemeClr val="bg1"/>
                </a:solidFill>
              </a:rPr>
              <a:t>MedStat</a:t>
            </a:r>
            <a:r>
              <a:rPr lang="ru-RU" sz="200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68313" y="1014413"/>
            <a:ext cx="42481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000">
                <a:solidFill>
                  <a:schemeClr val="bg1"/>
                </a:solidFill>
              </a:rPr>
              <a:t>В 12 случаях (100%) глубокие вены бедра, прободающие вены с мышечными и поднадкостничными ветвями образовывали венозное сплетение в глубине заднего фасциального ложа бедра по задней поверхности бедренной кости в верхней и средней её трети. </a:t>
            </a:r>
            <a:endParaRPr lang="en-US" sz="2000">
              <a:solidFill>
                <a:schemeClr val="bg1"/>
              </a:solidFill>
            </a:endParaRPr>
          </a:p>
          <a:p>
            <a:pPr algn="just"/>
            <a:endParaRPr lang="en-US" sz="2000">
              <a:solidFill>
                <a:schemeClr val="bg1"/>
              </a:solidFill>
            </a:endParaRPr>
          </a:p>
          <a:p>
            <a:pPr algn="just"/>
            <a:r>
              <a:rPr lang="ru-RU" sz="2000">
                <a:solidFill>
                  <a:schemeClr val="bg1"/>
                </a:solidFill>
              </a:rPr>
              <a:t>Среднее расстояние от сплетения до основания малого вертела </a:t>
            </a:r>
            <a:r>
              <a:rPr lang="en-US" sz="2000">
                <a:solidFill>
                  <a:schemeClr val="bg1"/>
                </a:solidFill>
              </a:rPr>
              <a:t>(</a:t>
            </a:r>
            <a:r>
              <a:rPr lang="ru-RU" sz="2000">
                <a:solidFill>
                  <a:schemeClr val="bg1"/>
                </a:solidFill>
              </a:rPr>
              <a:t>костный ориентир) составляет 20,4±3,5мм. </a:t>
            </a:r>
          </a:p>
          <a:p>
            <a:pPr algn="just"/>
            <a:endParaRPr lang="ru-RU" sz="2000">
              <a:solidFill>
                <a:schemeClr val="bg1"/>
              </a:solidFill>
            </a:endParaRPr>
          </a:p>
          <a:p>
            <a:pPr algn="just"/>
            <a:r>
              <a:rPr lang="ru-RU" sz="2000">
                <a:solidFill>
                  <a:schemeClr val="bg1"/>
                </a:solidFill>
              </a:rPr>
              <a:t>Диаметр крупных сосудов сплетения:  6±1,4  -   8±1,7мм.</a:t>
            </a:r>
          </a:p>
        </p:txBody>
      </p:sp>
      <p:pic>
        <p:nvPicPr>
          <p:cNvPr id="38915" name="Picture 3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981075"/>
            <a:ext cx="4057650" cy="5183188"/>
          </a:xfrm>
          <a:prstGeom prst="rect">
            <a:avLst/>
          </a:prstGeom>
          <a:noFill/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779838" y="188913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ru-RU" sz="2400" b="1">
                <a:solidFill>
                  <a:schemeClr val="bg1"/>
                </a:solidFill>
              </a:rPr>
              <a:t>РЕЗУЛЬТАТЫ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ChangeArrowheads="1"/>
          </p:cNvSpPr>
          <p:nvPr/>
        </p:nvSpPr>
        <p:spPr bwMode="auto">
          <a:xfrm>
            <a:off x="179388" y="371475"/>
            <a:ext cx="88201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 sz="2000">
              <a:solidFill>
                <a:schemeClr val="bg1"/>
              </a:solidFill>
            </a:endParaRPr>
          </a:p>
          <a:p>
            <a:pPr algn="just"/>
            <a:r>
              <a:rPr lang="ru-RU" sz="2000">
                <a:solidFill>
                  <a:schemeClr val="bg1"/>
                </a:solidFill>
              </a:rPr>
              <a:t>Согласно методике унифицированного обозначения чрескостного остеосинтеза для уровней - позиции доступности (минимальной возможности травматизации сосудисто-нервных пучков): </a:t>
            </a:r>
          </a:p>
          <a:p>
            <a:pPr algn="just"/>
            <a:endParaRPr lang="ru-RU" sz="2000">
              <a:solidFill>
                <a:schemeClr val="bg1"/>
              </a:solidFill>
            </a:endParaRPr>
          </a:p>
          <a:p>
            <a:pPr algn="just"/>
            <a:r>
              <a:rPr lang="ru-RU" sz="2000" b="1">
                <a:solidFill>
                  <a:schemeClr val="bg1"/>
                </a:solidFill>
              </a:rPr>
              <a:t>Уровень </a:t>
            </a:r>
            <a:r>
              <a:rPr lang="en-US" sz="2000" b="1">
                <a:solidFill>
                  <a:schemeClr val="bg1"/>
                </a:solidFill>
              </a:rPr>
              <a:t>II</a:t>
            </a:r>
            <a:r>
              <a:rPr lang="en-US" sz="2000">
                <a:solidFill>
                  <a:schemeClr val="bg1"/>
                </a:solidFill>
              </a:rPr>
              <a:t> -  5</a:t>
            </a:r>
            <a:r>
              <a:rPr lang="ru-RU" sz="2000">
                <a:solidFill>
                  <a:schemeClr val="bg1"/>
                </a:solidFill>
              </a:rPr>
              <a:t>, 6, 7, 8, 9, 10, 11, 12</a:t>
            </a:r>
          </a:p>
          <a:p>
            <a:pPr algn="just"/>
            <a:endParaRPr lang="ru-RU" sz="2000">
              <a:solidFill>
                <a:schemeClr val="bg1"/>
              </a:solidFill>
            </a:endParaRPr>
          </a:p>
          <a:p>
            <a:pPr algn="just"/>
            <a:endParaRPr lang="ru-RU" sz="2000">
              <a:solidFill>
                <a:schemeClr val="bg1"/>
              </a:solidFill>
            </a:endParaRPr>
          </a:p>
          <a:p>
            <a:pPr algn="just"/>
            <a:endParaRPr lang="ru-RU" sz="2000">
              <a:solidFill>
                <a:schemeClr val="bg1"/>
              </a:solidFill>
            </a:endParaRPr>
          </a:p>
          <a:p>
            <a:pPr algn="just"/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32772" name="Picture 4" descr="2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205038"/>
            <a:ext cx="4248150" cy="41973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179388" y="163513"/>
            <a:ext cx="882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 sz="2000">
              <a:solidFill>
                <a:schemeClr val="bg1"/>
              </a:solidFill>
            </a:endParaRPr>
          </a:p>
          <a:p>
            <a:pPr algn="just"/>
            <a:r>
              <a:rPr lang="ru-RU" sz="2000">
                <a:solidFill>
                  <a:schemeClr val="bg1"/>
                </a:solidFill>
              </a:rPr>
              <a:t>Согласно методике унифицированного обозначения чрескостного остеосинтеза для уровней  - позиции доступности (минимальной возможности травматизации сосудисто-нервных пучков): </a:t>
            </a:r>
          </a:p>
          <a:p>
            <a:pPr algn="just"/>
            <a:endParaRPr lang="ru-RU" sz="2000">
              <a:solidFill>
                <a:schemeClr val="bg1"/>
              </a:solidFill>
            </a:endParaRPr>
          </a:p>
          <a:p>
            <a:pPr algn="just"/>
            <a:r>
              <a:rPr lang="ru-RU" sz="2000" b="1">
                <a:solidFill>
                  <a:schemeClr val="bg1"/>
                </a:solidFill>
              </a:rPr>
              <a:t>Уровень </a:t>
            </a:r>
            <a:r>
              <a:rPr lang="en-US" sz="2000" b="1">
                <a:solidFill>
                  <a:schemeClr val="bg1"/>
                </a:solidFill>
              </a:rPr>
              <a:t>III</a:t>
            </a:r>
            <a:r>
              <a:rPr lang="en-US" sz="2000">
                <a:solidFill>
                  <a:schemeClr val="bg1"/>
                </a:solidFill>
              </a:rPr>
              <a:t> -  </a:t>
            </a:r>
            <a:r>
              <a:rPr lang="ru-RU" sz="2000">
                <a:solidFill>
                  <a:schemeClr val="bg1"/>
                </a:solidFill>
              </a:rPr>
              <a:t>6, 7, 8, 9, 10, 11, 12</a:t>
            </a:r>
          </a:p>
          <a:p>
            <a:pPr algn="just"/>
            <a:endParaRPr lang="ru-RU" sz="2000">
              <a:solidFill>
                <a:schemeClr val="bg1"/>
              </a:solidFill>
            </a:endParaRPr>
          </a:p>
          <a:p>
            <a:pPr algn="just"/>
            <a:endParaRPr lang="ru-RU" sz="2000">
              <a:solidFill>
                <a:schemeClr val="bg1"/>
              </a:solidFill>
            </a:endParaRPr>
          </a:p>
        </p:txBody>
      </p:sp>
      <p:pic>
        <p:nvPicPr>
          <p:cNvPr id="34820" name="Picture 4" descr="3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700213"/>
            <a:ext cx="4652963" cy="4679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323850" y="404813"/>
            <a:ext cx="8820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solidFill>
                  <a:schemeClr val="bg1"/>
                </a:solidFill>
              </a:rPr>
              <a:t>Согласно методике унифицированного обозначения чрескостного остеосинтеза для уровней - позиции доступности (минимальной возможности травматизации сосудисто-нервных пучков): </a:t>
            </a:r>
          </a:p>
          <a:p>
            <a:pPr algn="just"/>
            <a:endParaRPr lang="en-US" sz="2000">
              <a:solidFill>
                <a:schemeClr val="bg1"/>
              </a:solidFill>
            </a:endParaRPr>
          </a:p>
          <a:p>
            <a:pPr algn="just"/>
            <a:r>
              <a:rPr lang="ru-RU" sz="2000" b="1">
                <a:solidFill>
                  <a:schemeClr val="bg1"/>
                </a:solidFill>
              </a:rPr>
              <a:t>Уровень </a:t>
            </a:r>
            <a:r>
              <a:rPr lang="en-US" sz="2000" b="1">
                <a:solidFill>
                  <a:schemeClr val="bg1"/>
                </a:solidFill>
              </a:rPr>
              <a:t>IV</a:t>
            </a:r>
            <a:r>
              <a:rPr lang="en-US" sz="2000">
                <a:solidFill>
                  <a:schemeClr val="bg1"/>
                </a:solidFill>
              </a:rPr>
              <a:t> -  </a:t>
            </a:r>
            <a:r>
              <a:rPr lang="ru-RU" sz="2000">
                <a:solidFill>
                  <a:schemeClr val="bg1"/>
                </a:solidFill>
              </a:rPr>
              <a:t>6, 7, 8, 9, 10, 11, 12</a:t>
            </a:r>
          </a:p>
          <a:p>
            <a:pPr algn="just"/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36868" name="Picture 4" descr="4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484313"/>
            <a:ext cx="4567237" cy="51133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DSC091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76250"/>
            <a:ext cx="6985000" cy="5238750"/>
          </a:xfrm>
          <a:prstGeom prst="rect">
            <a:avLst/>
          </a:prstGeom>
          <a:noFill/>
        </p:spPr>
      </p:pic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971550" y="5805488"/>
            <a:ext cx="849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ru-RU" sz="2000">
                <a:solidFill>
                  <a:schemeClr val="bg1"/>
                </a:solidFill>
              </a:rPr>
              <a:t>Глубокие вены задней поверхности бедра. Средняя треть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2372</TotalTime>
  <Words>379</Words>
  <Application>Microsoft Office PowerPoint</Application>
  <PresentationFormat>Экран (4:3)</PresentationFormat>
  <Paragraphs>77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Оформление по умолчанию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Данила</dc:creator>
  <cp:lastModifiedBy>ROGER</cp:lastModifiedBy>
  <cp:revision>180</cp:revision>
  <cp:lastPrinted>1601-01-01T00:00:00Z</cp:lastPrinted>
  <dcterms:created xsi:type="dcterms:W3CDTF">2012-04-22T08:55:47Z</dcterms:created>
  <dcterms:modified xsi:type="dcterms:W3CDTF">2020-11-13T09:03:39Z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