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94" r:id="rId3"/>
    <p:sldId id="268" r:id="rId4"/>
    <p:sldId id="258" r:id="rId5"/>
    <p:sldId id="269" r:id="rId6"/>
    <p:sldId id="262" r:id="rId7"/>
    <p:sldId id="272" r:id="rId8"/>
    <p:sldId id="273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7" r:id="rId18"/>
    <p:sldId id="288" r:id="rId19"/>
    <p:sldId id="290" r:id="rId20"/>
    <p:sldId id="292" r:id="rId21"/>
    <p:sldId id="293" r:id="rId22"/>
    <p:sldId id="29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3FFEE-948B-428C-847A-B9E2F8184376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83529-DE9D-4833-95EF-975337E29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3529-DE9D-4833-95EF-975337E2992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31662A-8A21-4EF5-B082-32AC93C39EBA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E25D98-D97E-4904-BA47-D1824908C7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188640"/>
            <a:ext cx="6120680" cy="6264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260648"/>
            <a:ext cx="6264696" cy="6192688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ГОО ВПО «ДОННМУ ИМЕНИ М. ГОРЬКОГО»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кафедра неврологии и медицинской генетики</a:t>
            </a:r>
            <a:br>
              <a:rPr lang="ru-RU" sz="1400" dirty="0" smtClean="0">
                <a:solidFill>
                  <a:schemeClr val="bg1"/>
                </a:solidFill>
              </a:rPr>
            </a:br>
            <a:endParaRPr lang="ru-RU" sz="1400" dirty="0" smtClean="0">
              <a:solidFill>
                <a:schemeClr val="bg1"/>
              </a:solidFill>
            </a:endParaRPr>
          </a:p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БОЛЕЗНЬ ПАРКИНСОНА: современный взгляд на терапию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Докладчик асс. </a:t>
            </a:r>
            <a:r>
              <a:rPr lang="ru-RU" sz="2400" dirty="0" err="1" smtClean="0">
                <a:solidFill>
                  <a:schemeClr val="bg1"/>
                </a:solidFill>
              </a:rPr>
              <a:t>Бубликова</a:t>
            </a:r>
            <a:r>
              <a:rPr lang="ru-RU" sz="2400" dirty="0" smtClean="0">
                <a:solidFill>
                  <a:schemeClr val="bg1"/>
                </a:solidFill>
              </a:rPr>
              <a:t> А.М.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Зав. кафедрой </a:t>
            </a:r>
            <a:r>
              <a:rPr lang="ru-RU" sz="2400" dirty="0" err="1" smtClean="0">
                <a:solidFill>
                  <a:schemeClr val="bg1"/>
                </a:solidFill>
              </a:rPr>
              <a:t>д.мед.н</a:t>
            </a:r>
            <a:r>
              <a:rPr lang="ru-RU" sz="2400" dirty="0" smtClean="0">
                <a:solidFill>
                  <a:schemeClr val="bg1"/>
                </a:solidFill>
              </a:rPr>
              <a:t>., проф. </a:t>
            </a:r>
            <a:r>
              <a:rPr lang="ru-RU" sz="2400" dirty="0" err="1" smtClean="0">
                <a:solidFill>
                  <a:schemeClr val="bg1"/>
                </a:solidFill>
              </a:rPr>
              <a:t>Статинова</a:t>
            </a:r>
            <a:r>
              <a:rPr lang="ru-RU" sz="2400" dirty="0" smtClean="0">
                <a:solidFill>
                  <a:schemeClr val="bg1"/>
                </a:solidFill>
              </a:rPr>
              <a:t> Е.А.</a:t>
            </a:r>
          </a:p>
          <a:p>
            <a:pPr algn="ctr"/>
            <a:r>
              <a:rPr lang="ru-RU" smtClean="0">
                <a:solidFill>
                  <a:schemeClr val="bg1"/>
                </a:solidFill>
              </a:rPr>
              <a:t>Донецк, 2020 </a:t>
            </a:r>
            <a:r>
              <a:rPr lang="ru-RU" dirty="0" smtClean="0">
                <a:solidFill>
                  <a:schemeClr val="bg1"/>
                </a:solidFill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pic>
        <p:nvPicPr>
          <p:cNvPr id="5" name="Содержимое 4" descr="item_4771_big.jpg.750x0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652120" y="908720"/>
            <a:ext cx="2376264" cy="2808312"/>
          </a:xfrm>
        </p:spPr>
      </p:pic>
      <p:sp>
        <p:nvSpPr>
          <p:cNvPr id="6" name="Прямоугольник 5"/>
          <p:cNvSpPr/>
          <p:nvPr/>
        </p:nvSpPr>
        <p:spPr>
          <a:xfrm>
            <a:off x="323528" y="908721"/>
            <a:ext cx="554461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u="sng" dirty="0" smtClean="0"/>
              <a:t>Третий принцип терапии </a:t>
            </a:r>
            <a:r>
              <a:rPr lang="ru-RU" dirty="0" smtClean="0"/>
              <a:t>(стимуляция  рецепторов чувствительных к ДА) обеспечивается  </a:t>
            </a:r>
            <a:r>
              <a:rPr lang="ru-RU" dirty="0" err="1" smtClean="0"/>
              <a:t>агонистами</a:t>
            </a:r>
            <a:r>
              <a:rPr lang="ru-RU" dirty="0" smtClean="0"/>
              <a:t>  </a:t>
            </a:r>
            <a:r>
              <a:rPr lang="ru-RU" dirty="0" err="1" smtClean="0"/>
              <a:t>дофаминовых</a:t>
            </a:r>
            <a:r>
              <a:rPr lang="ru-RU" dirty="0" smtClean="0"/>
              <a:t> рецепторов (АДР).  АДР  способны действовать непосредственно на постсинаптические </a:t>
            </a:r>
            <a:r>
              <a:rPr lang="ru-RU" dirty="0" err="1" smtClean="0"/>
              <a:t>ДА-рецепторы</a:t>
            </a:r>
            <a:r>
              <a:rPr lang="ru-RU" dirty="0" smtClean="0"/>
              <a:t>  “в обход”  дегенерированного   </a:t>
            </a:r>
            <a:r>
              <a:rPr lang="ru-RU" dirty="0" err="1" smtClean="0"/>
              <a:t>дофаминергического</a:t>
            </a:r>
            <a:r>
              <a:rPr lang="ru-RU" dirty="0" smtClean="0"/>
              <a:t>  нейрона. Наиболее популярны: </a:t>
            </a:r>
            <a:r>
              <a:rPr lang="ru-RU" dirty="0" err="1" smtClean="0"/>
              <a:t>прамипексол</a:t>
            </a:r>
            <a:r>
              <a:rPr lang="ru-RU" dirty="0" smtClean="0"/>
              <a:t> (</a:t>
            </a:r>
            <a:r>
              <a:rPr lang="ru-RU" dirty="0" err="1" smtClean="0"/>
              <a:t>мирапекс</a:t>
            </a:r>
            <a:r>
              <a:rPr lang="ru-RU" dirty="0" smtClean="0"/>
              <a:t>, </a:t>
            </a:r>
            <a:r>
              <a:rPr lang="ru-RU" dirty="0" err="1" smtClean="0"/>
              <a:t>прамипекс</a:t>
            </a:r>
            <a:r>
              <a:rPr lang="ru-RU" dirty="0" smtClean="0"/>
              <a:t>, </a:t>
            </a:r>
            <a:r>
              <a:rPr lang="ru-RU" dirty="0" err="1" smtClean="0"/>
              <a:t>мираксол</a:t>
            </a:r>
            <a:r>
              <a:rPr lang="ru-RU" dirty="0" smtClean="0"/>
              <a:t>), </a:t>
            </a:r>
            <a:r>
              <a:rPr lang="ru-RU" dirty="0" err="1" smtClean="0"/>
              <a:t>ропинирол</a:t>
            </a:r>
            <a:r>
              <a:rPr lang="ru-RU" dirty="0" smtClean="0"/>
              <a:t>, </a:t>
            </a:r>
            <a:r>
              <a:rPr lang="ru-RU" dirty="0" err="1" smtClean="0"/>
              <a:t>перголид</a:t>
            </a:r>
            <a:r>
              <a:rPr lang="ru-RU" dirty="0" smtClean="0"/>
              <a:t> и др. препараты.  Существуют пролонгированные формы АДР,  которые обладают  способностью  реже  вызывать лекарственные </a:t>
            </a:r>
            <a:r>
              <a:rPr lang="ru-RU" dirty="0" err="1" smtClean="0"/>
              <a:t>дискинезии</a:t>
            </a:r>
            <a:r>
              <a:rPr lang="ru-RU" dirty="0" smtClean="0"/>
              <a:t>. </a:t>
            </a:r>
            <a:r>
              <a:rPr lang="ru-RU" dirty="0" err="1" smtClean="0"/>
              <a:t>Трансдермальные</a:t>
            </a:r>
            <a:r>
              <a:rPr lang="ru-RU" dirty="0" smtClean="0"/>
              <a:t> формы  (пластырь </a:t>
            </a:r>
            <a:r>
              <a:rPr lang="ru-RU" dirty="0" err="1" smtClean="0"/>
              <a:t>Неупро</a:t>
            </a:r>
            <a:r>
              <a:rPr lang="ru-RU" dirty="0" smtClean="0"/>
              <a:t>, </a:t>
            </a:r>
            <a:r>
              <a:rPr lang="ru-RU" dirty="0" err="1" smtClean="0"/>
              <a:t>ротиготин</a:t>
            </a:r>
            <a:r>
              <a:rPr lang="ru-RU" dirty="0" smtClean="0"/>
              <a:t>) с  медленным  высвобождением действующего вещества.                     </a:t>
            </a:r>
          </a:p>
          <a:p>
            <a:r>
              <a:rPr lang="ru-RU" sz="1600" b="1" i="1" dirty="0" smtClean="0"/>
              <a:t>В настоящее время группа АДР  рассматривается  как базовая в общей стратегии лечения БП на всех ее стадиях, особенно у пациентов молодого возраста.</a:t>
            </a:r>
            <a:r>
              <a:rPr lang="en-US" sz="1600" dirty="0" smtClean="0"/>
              <a:t> </a:t>
            </a:r>
            <a:endParaRPr lang="ru-RU" sz="1600" dirty="0" smtClean="0"/>
          </a:p>
        </p:txBody>
      </p:sp>
      <p:pic>
        <p:nvPicPr>
          <p:cNvPr id="9" name="Picture 2" descr="https://www.apteka-kiev.com/drug_photos/small/TPZ91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573016"/>
            <a:ext cx="2304256" cy="259228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6210018"/>
            <a:ext cx="777686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Hauser RA, </a:t>
            </a:r>
            <a:r>
              <a:rPr lang="en-US" sz="1050" dirty="0" err="1" smtClean="0"/>
              <a:t>Schapira</a:t>
            </a:r>
            <a:r>
              <a:rPr lang="en-US" sz="1050" dirty="0" smtClean="0"/>
              <a:t> AH, </a:t>
            </a:r>
            <a:r>
              <a:rPr lang="en-US" sz="1050" dirty="0" err="1" smtClean="0"/>
              <a:t>Barone</a:t>
            </a:r>
            <a:r>
              <a:rPr lang="en-US" sz="1050" dirty="0" smtClean="0"/>
              <a:t> P, et al. Long-term safety and sustained efficacy of extended-release </a:t>
            </a:r>
            <a:r>
              <a:rPr lang="en-US" sz="1050" dirty="0" err="1" smtClean="0"/>
              <a:t>pramipexole</a:t>
            </a:r>
            <a:r>
              <a:rPr lang="en-US" sz="1050" dirty="0" smtClean="0"/>
              <a:t> in early and advanced Parkinson's disease. </a:t>
            </a:r>
            <a:r>
              <a:rPr lang="en-US" sz="1050" dirty="0" err="1" smtClean="0"/>
              <a:t>Eur</a:t>
            </a:r>
            <a:r>
              <a:rPr lang="en-US" sz="1050" dirty="0" smtClean="0"/>
              <a:t> J Neurol. 2014</a:t>
            </a:r>
            <a:r>
              <a:rPr lang="ru-RU" sz="1050" dirty="0" smtClean="0"/>
              <a:t> </a:t>
            </a:r>
            <a:r>
              <a:rPr lang="en-US" sz="1050" dirty="0" smtClean="0"/>
              <a:t>May; 21(5):736-43. </a:t>
            </a:r>
            <a:endParaRPr lang="ru-RU" sz="105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pic>
        <p:nvPicPr>
          <p:cNvPr id="4" name="Содержимое 3" descr="zagl8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36900" y="2981325"/>
            <a:ext cx="3105150" cy="1733550"/>
          </a:xfrm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67544" y="1221912"/>
            <a:ext cx="7416824" cy="2554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    Реализация </a:t>
            </a:r>
            <a:r>
              <a:rPr lang="ru-RU" sz="2000" b="1" u="sng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четвёртого принципа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smtClean="0">
                <a:latin typeface="+mj-lt"/>
              </a:rPr>
              <a:t>торможение процесса обратного поглощения ДА </a:t>
            </a:r>
            <a:r>
              <a:rPr lang="ru-RU" sz="2000" dirty="0" err="1" smtClean="0">
                <a:latin typeface="+mj-lt"/>
              </a:rPr>
              <a:t>пресинаптическими</a:t>
            </a:r>
            <a:r>
              <a:rPr lang="ru-RU" sz="2000" dirty="0" smtClean="0">
                <a:latin typeface="+mj-lt"/>
              </a:rPr>
              <a:t> структурами)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достигается назначением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трициклических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антидепрессантов: блокируя обратный захват дофамина,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трициклические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антидепрессанты потенцируют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дофаминергическую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трансмиссию и могут, следовательно, привлекаться для лечения болезни Паркинсона даже при отсутствии депрессии. 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6392" name="Picture 8" descr="http://zhivizdorovim.ru/images/stories/lekarstva/melipra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933056"/>
            <a:ext cx="2592288" cy="2592288"/>
          </a:xfrm>
          <a:prstGeom prst="rect">
            <a:avLst/>
          </a:prstGeom>
          <a:noFill/>
        </p:spPr>
      </p:pic>
      <p:pic>
        <p:nvPicPr>
          <p:cNvPr id="16394" name="Picture 10" descr="http://anri-pharm.com/image/cache/catalog/products_images/1/17592-saroten-25-mg-tabletki-100-28876-299x2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789040"/>
            <a:ext cx="201622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pic>
        <p:nvPicPr>
          <p:cNvPr id="5" name="Содержимое 4" descr="jumeks-5mg-50-tabletki-dok104316-500x50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980728"/>
            <a:ext cx="2448272" cy="2304256"/>
          </a:xfrm>
        </p:spPr>
      </p:pic>
      <p:sp>
        <p:nvSpPr>
          <p:cNvPr id="7" name="Прямоугольник 6"/>
          <p:cNvSpPr/>
          <p:nvPr/>
        </p:nvSpPr>
        <p:spPr>
          <a:xfrm>
            <a:off x="539552" y="1052736"/>
            <a:ext cx="45365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u="sng" dirty="0" smtClean="0"/>
              <a:t>Пятый принцип терапии </a:t>
            </a:r>
            <a:r>
              <a:rPr lang="ru-RU" u="sng" dirty="0" smtClean="0"/>
              <a:t> </a:t>
            </a:r>
            <a:r>
              <a:rPr lang="ru-RU" dirty="0" smtClean="0"/>
              <a:t>(торможение катаболизма ДА) получает всё большее  распространение. </a:t>
            </a:r>
          </a:p>
          <a:p>
            <a:pPr>
              <a:buNone/>
            </a:pPr>
            <a:r>
              <a:rPr lang="ru-RU" dirty="0" smtClean="0"/>
              <a:t>Особую популярность приобрели ингибиторы  </a:t>
            </a:r>
            <a:r>
              <a:rPr lang="ru-RU" dirty="0" err="1" smtClean="0"/>
              <a:t>моноаминооксидазы</a:t>
            </a:r>
            <a:r>
              <a:rPr lang="ru-RU" dirty="0" smtClean="0"/>
              <a:t> типа В (МАО-В), так как им приписывают, помимо  основного эффекта, продлевающего жизнь  дофамина в мозге, ещё  и  </a:t>
            </a:r>
            <a:r>
              <a:rPr lang="ru-RU" dirty="0" err="1" smtClean="0"/>
              <a:t>нейропротекторное</a:t>
            </a:r>
            <a:r>
              <a:rPr lang="ru-RU" dirty="0" smtClean="0"/>
              <a:t>  действие.</a:t>
            </a:r>
          </a:p>
          <a:p>
            <a:pPr>
              <a:buNone/>
            </a:pPr>
            <a:r>
              <a:rPr lang="ru-RU" dirty="0" smtClean="0"/>
              <a:t>Препарат </a:t>
            </a:r>
            <a:r>
              <a:rPr lang="ru-RU" dirty="0" err="1" smtClean="0"/>
              <a:t>селегилин</a:t>
            </a:r>
            <a:r>
              <a:rPr lang="ru-RU" dirty="0" smtClean="0"/>
              <a:t> (</a:t>
            </a:r>
            <a:r>
              <a:rPr lang="ru-RU" dirty="0" err="1" smtClean="0"/>
              <a:t>Юмекс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Ингибиторы  </a:t>
            </a:r>
            <a:r>
              <a:rPr lang="ru-RU" dirty="0" err="1" smtClean="0"/>
              <a:t>катехолметилтрансферазы</a:t>
            </a:r>
            <a:r>
              <a:rPr lang="ru-RU" dirty="0" smtClean="0"/>
              <a:t> (КОМТ): </a:t>
            </a:r>
            <a:r>
              <a:rPr lang="ru-RU" dirty="0" err="1" smtClean="0"/>
              <a:t>энтакапон</a:t>
            </a:r>
            <a:r>
              <a:rPr lang="ru-RU" dirty="0" smtClean="0"/>
              <a:t> (</a:t>
            </a:r>
            <a:r>
              <a:rPr lang="ru-RU" dirty="0" err="1" smtClean="0"/>
              <a:t>Комтан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Благодаря данной группе препаратов сглаживаются проявления таких побочных эффектов лечения </a:t>
            </a:r>
            <a:r>
              <a:rPr lang="ru-RU" dirty="0" err="1" smtClean="0"/>
              <a:t>леводопой</a:t>
            </a:r>
            <a:r>
              <a:rPr lang="ru-RU" dirty="0" smtClean="0"/>
              <a:t>, как моторные флюктуации (феномен «включения-выключения») на пике истощения дозы.</a:t>
            </a:r>
          </a:p>
        </p:txBody>
      </p:sp>
      <p:pic>
        <p:nvPicPr>
          <p:cNvPr id="15364" name="Picture 4" descr="http://lekinfo.com.ua/image/cache/data/Comtan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356992"/>
            <a:ext cx="2880320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СТРАТЕГИИ терапии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239000" cy="511256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1800" dirty="0" smtClean="0"/>
              <a:t>Все перечисленные типы </a:t>
            </a:r>
            <a:r>
              <a:rPr lang="ru-RU" sz="1800" dirty="0" err="1" smtClean="0"/>
              <a:t>антипаркинсонических</a:t>
            </a:r>
            <a:r>
              <a:rPr lang="ru-RU" sz="1800" dirty="0" smtClean="0"/>
              <a:t> средств имеют разную «точку приложения» в синапсе, хорошо сочетаются и предполагают совместное использование, так как, потенцируя эффект друг друга, позволяют оптимальным образом получить терапевтический эффект при минимальной дозе базового препарата.</a:t>
            </a:r>
          </a:p>
          <a:p>
            <a:pPr algn="just">
              <a:buNone/>
            </a:pPr>
            <a:r>
              <a:rPr lang="ru-RU" sz="1800" dirty="0" smtClean="0"/>
              <a:t>       </a:t>
            </a:r>
            <a:r>
              <a:rPr lang="ru-RU" sz="1600" b="1" i="1" dirty="0" smtClean="0"/>
              <a:t>Однако было бы неправильно начинать лечение с </a:t>
            </a:r>
            <a:r>
              <a:rPr lang="ru-RU" sz="1600" b="1" i="1" dirty="0" err="1" smtClean="0"/>
              <a:t>дофасодержащего</a:t>
            </a:r>
            <a:r>
              <a:rPr lang="ru-RU" sz="1600" b="1" i="1" dirty="0" smtClean="0"/>
              <a:t> препарата: поздние побочные эффекты неминуемо дадут о себе знать и попытки их преодоления далеко не всегда приводят к успеху.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Общее правило терапии БП стремление лечить начальные стадии заболевания не </a:t>
            </a:r>
            <a:r>
              <a:rPr lang="ru-RU" sz="1800" dirty="0" err="1" smtClean="0"/>
              <a:t>леводопой</a:t>
            </a:r>
            <a:r>
              <a:rPr lang="ru-RU" sz="1800" dirty="0" smtClean="0"/>
              <a:t>, а другими препаратами, например, из класса АДР.</a:t>
            </a:r>
          </a:p>
          <a:p>
            <a:pPr algn="just">
              <a:buNone/>
            </a:pPr>
            <a:r>
              <a:rPr lang="ru-RU" sz="1600" b="1" i="1" dirty="0" smtClean="0"/>
              <a:t>       Начало лечения </a:t>
            </a:r>
            <a:r>
              <a:rPr lang="ru-RU" sz="1600" b="1" i="1" dirty="0" err="1" smtClean="0"/>
              <a:t>леводопой</a:t>
            </a:r>
            <a:r>
              <a:rPr lang="ru-RU" sz="1600" b="1" i="1" dirty="0" smtClean="0"/>
              <a:t> должно в первую очередь подчиняться принципу «чем позже, тем лучше»; такая стратегия должна быть разумной: пациенту старше 60 – 70 лет рекомендуется сразу начинать лечение </a:t>
            </a:r>
            <a:r>
              <a:rPr lang="ru-RU" sz="1600" b="1" i="1" dirty="0" err="1" smtClean="0"/>
              <a:t>дофасодержащими</a:t>
            </a:r>
            <a:r>
              <a:rPr lang="ru-RU" sz="1600" b="1" i="1" dirty="0" smtClean="0"/>
              <a:t> препаратами.</a:t>
            </a:r>
          </a:p>
          <a:p>
            <a:pPr algn="just">
              <a:buNone/>
            </a:pP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165304"/>
            <a:ext cx="76328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100" dirty="0" smtClean="0"/>
              <a:t>Zhang J., Tan L.C. Revisiting the medical management of </a:t>
            </a:r>
            <a:r>
              <a:rPr lang="en-US" sz="1100" dirty="0" err="1" smtClean="0"/>
              <a:t>Parkin</a:t>
            </a:r>
            <a:r>
              <a:rPr lang="en-US" sz="1100" dirty="0" smtClean="0"/>
              <a:t>- </a:t>
            </a:r>
            <a:br>
              <a:rPr lang="en-US" sz="1100" dirty="0" smtClean="0"/>
            </a:br>
            <a:r>
              <a:rPr lang="en-US" sz="1100" dirty="0" smtClean="0"/>
              <a:t>son’s disease: </a:t>
            </a:r>
            <a:r>
              <a:rPr lang="en-US" sz="1100" dirty="0" err="1" smtClean="0"/>
              <a:t>levodopa</a:t>
            </a:r>
            <a:r>
              <a:rPr lang="en-US" sz="1100" dirty="0" smtClean="0"/>
              <a:t> versus dopamine agonist // </a:t>
            </a:r>
            <a:r>
              <a:rPr lang="en-US" sz="1100" dirty="0" err="1" smtClean="0"/>
              <a:t>Curr</a:t>
            </a:r>
            <a:r>
              <a:rPr lang="en-US" sz="1100" dirty="0" smtClean="0"/>
              <a:t>. </a:t>
            </a:r>
            <a:r>
              <a:rPr lang="en-US" sz="1100" dirty="0" err="1" smtClean="0"/>
              <a:t>Neuropharmacol</a:t>
            </a:r>
            <a:r>
              <a:rPr lang="en-US" sz="1100" dirty="0" smtClean="0"/>
              <a:t>. 2016. V. 14. P. 356-363</a:t>
            </a:r>
            <a:r>
              <a:rPr lang="ru-RU" sz="1100" dirty="0" smtClean="0"/>
              <a:t>.</a:t>
            </a:r>
            <a:endParaRPr lang="ru-RU" sz="11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СТРАТЕГИИ терапии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239000" cy="46805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800" dirty="0" smtClean="0"/>
              <a:t>Выбор конкретного препарата и способ его дозирования определяются, в первую очередь, стадией  заболевания и наличием или отсутствием </a:t>
            </a:r>
            <a:r>
              <a:rPr lang="ru-RU" sz="1800" dirty="0" err="1" smtClean="0"/>
              <a:t>ятрогенных</a:t>
            </a:r>
            <a:r>
              <a:rPr lang="ru-RU" sz="1800" dirty="0" smtClean="0"/>
              <a:t> побочных эффектов, а также типом новых симптомов, связанных с прогрессированием самого заболевания (деменция, депрессия, </a:t>
            </a:r>
            <a:r>
              <a:rPr lang="ru-RU" sz="1800" dirty="0" err="1" smtClean="0"/>
              <a:t>постуральные</a:t>
            </a:r>
            <a:r>
              <a:rPr lang="ru-RU" sz="1800" dirty="0" smtClean="0"/>
              <a:t> нарушения, дизартрия, периферическая вегетативная недостаточность, нарушения поведения, связанные с быстрым сном и др.)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Начальная стадия заболевания вполне успешно можно контролироваться  не </a:t>
            </a:r>
            <a:r>
              <a:rPr lang="ru-RU" sz="2000" dirty="0" err="1" smtClean="0"/>
              <a:t>леводопой</a:t>
            </a:r>
            <a:r>
              <a:rPr lang="ru-RU" sz="1800" dirty="0" smtClean="0"/>
              <a:t>!</a:t>
            </a:r>
          </a:p>
          <a:p>
            <a:pPr algn="just">
              <a:buNone/>
            </a:pPr>
            <a:r>
              <a:rPr lang="ru-RU" sz="2000" dirty="0" smtClean="0"/>
              <a:t>    </a:t>
            </a:r>
            <a:r>
              <a:rPr lang="ru-RU" sz="1800" b="1" i="1" dirty="0" err="1" smtClean="0"/>
              <a:t>Аминоадамантаны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агонисты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ДА-рецепторов</a:t>
            </a:r>
            <a:r>
              <a:rPr lang="ru-RU" sz="1800" b="1" i="1" dirty="0" smtClean="0"/>
              <a:t> и селективные ингибиторы МАО-В вполне подходят для этой цели, они улучшают отдалённый прогноз этих пациентов, обеспечивая отсрочку появления лекарственных </a:t>
            </a:r>
            <a:r>
              <a:rPr lang="ru-RU" sz="1800" b="1" i="1" dirty="0" err="1" smtClean="0"/>
              <a:t>дискинезий</a:t>
            </a:r>
            <a:r>
              <a:rPr lang="ru-RU" sz="1800" b="1" i="1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877272"/>
            <a:ext cx="76328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 smtClean="0"/>
              <a:t> </a:t>
            </a:r>
            <a:r>
              <a:rPr lang="en-US" sz="1100" dirty="0" err="1" smtClean="0"/>
              <a:t>Kalia</a:t>
            </a:r>
            <a:r>
              <a:rPr lang="en-US" sz="1100" dirty="0" smtClean="0"/>
              <a:t> L.V., </a:t>
            </a:r>
            <a:r>
              <a:rPr lang="en-US" sz="1100" dirty="0" err="1" smtClean="0"/>
              <a:t>Kalia</a:t>
            </a:r>
            <a:r>
              <a:rPr lang="en-US" sz="1100" dirty="0" smtClean="0"/>
              <a:t> S.K., Lang A.E. Disease-modifying strategies for Parkinson’s disease // </a:t>
            </a:r>
            <a:r>
              <a:rPr lang="en-US" sz="1100" dirty="0" err="1" smtClean="0"/>
              <a:t>Mov</a:t>
            </a:r>
            <a:r>
              <a:rPr lang="en-US" sz="1100" dirty="0" smtClean="0"/>
              <a:t>. </a:t>
            </a:r>
            <a:r>
              <a:rPr lang="en-US" sz="1100" dirty="0" err="1" smtClean="0"/>
              <a:t>Disord</a:t>
            </a:r>
            <a:r>
              <a:rPr lang="en-US" sz="1100" dirty="0" smtClean="0"/>
              <a:t>. 2015. V. 30. P 1442-1450. 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ПОБОЧНЫЕ ЭФФЕКТЫ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 Указанная базовая стратегия терапии болезни Паркинсона при длительном течении последней вынуждена подвергаться той или иной коррекции в связи с развитием поздних побочных эффектов и появлением новых </a:t>
            </a:r>
            <a:r>
              <a:rPr lang="ru-RU" dirty="0" err="1" smtClean="0"/>
              <a:t>труднокурабельных</a:t>
            </a:r>
            <a:r>
              <a:rPr lang="ru-RU" dirty="0" smtClean="0"/>
              <a:t> ситуаций, требующих компромиссного подхода к их разрешению.</a:t>
            </a:r>
          </a:p>
          <a:p>
            <a:pPr algn="just">
              <a:buNone/>
            </a:pPr>
            <a:r>
              <a:rPr lang="ru-RU" dirty="0" smtClean="0"/>
              <a:t>    Побочные эффекты лечения паркинсонизма </a:t>
            </a:r>
            <a:r>
              <a:rPr lang="ru-RU" dirty="0" err="1" smtClean="0"/>
              <a:t>дофасодержащими</a:t>
            </a:r>
            <a:r>
              <a:rPr lang="ru-RU" dirty="0" smtClean="0"/>
              <a:t> препаратами принято разделять на: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u="sng" dirty="0" smtClean="0"/>
              <a:t>ранние</a:t>
            </a:r>
            <a:r>
              <a:rPr lang="ru-RU" b="1" dirty="0" smtClean="0"/>
              <a:t> - </a:t>
            </a:r>
            <a:r>
              <a:rPr lang="ru-RU" dirty="0" smtClean="0"/>
              <a:t>обычно появляются в первые дни или недели лечения </a:t>
            </a:r>
            <a:r>
              <a:rPr lang="ru-RU" dirty="0" err="1" smtClean="0"/>
              <a:t>дофаминомиметиками</a:t>
            </a:r>
            <a:r>
              <a:rPr lang="ru-RU" dirty="0" smtClean="0"/>
              <a:t> (снижение аппетита, тошнота, рвота, ортостатическая гипотензия и др.)</a:t>
            </a:r>
            <a:endParaRPr lang="ru-RU" sz="2800" b="1" i="1" dirty="0" smtClean="0"/>
          </a:p>
          <a:p>
            <a:pPr algn="just">
              <a:buNone/>
            </a:pPr>
            <a:r>
              <a:rPr lang="ru-RU" sz="2800" b="1" i="1" dirty="0" smtClean="0"/>
              <a:t>    </a:t>
            </a:r>
            <a:r>
              <a:rPr lang="ru-RU" sz="2300" b="1" i="1" dirty="0" smtClean="0"/>
              <a:t>Адаптация больного к ранним побочным эффектам в большинстве случаев достигается снижением дозы препарата без назначения доп. лекарственных средств.</a:t>
            </a:r>
            <a:endParaRPr lang="ru-RU" sz="2300" dirty="0" smtClean="0"/>
          </a:p>
          <a:p>
            <a:pPr algn="just">
              <a:buFont typeface="Wingdings" pitchFamily="2" charset="2"/>
              <a:buChar char="q"/>
            </a:pPr>
            <a:r>
              <a:rPr lang="ru-RU" b="1" u="sng" dirty="0" smtClean="0"/>
              <a:t>поздние </a:t>
            </a:r>
            <a:r>
              <a:rPr lang="ru-RU" dirty="0" smtClean="0"/>
              <a:t>- наступают спустя 3–9 лет от начала терапии (ухудшение интеллектуальных способностей, тяжелые психические расстройства, флюктуации двигательного дефекта и </a:t>
            </a:r>
            <a:r>
              <a:rPr lang="ru-RU" dirty="0" err="1" smtClean="0"/>
              <a:t>дискинезии</a:t>
            </a:r>
            <a:r>
              <a:rPr lang="ru-RU" dirty="0" smtClean="0"/>
              <a:t>), они труднее поддаются коррекции и требуют дифференцированного терапевтического подхода.</a:t>
            </a:r>
          </a:p>
          <a:p>
            <a:pPr algn="just">
              <a:buNone/>
            </a:pPr>
            <a:r>
              <a:rPr lang="ru-RU" sz="2800" i="1" dirty="0" smtClean="0"/>
              <a:t>   </a:t>
            </a:r>
            <a:endParaRPr lang="ru-RU" sz="21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Побочные эффекты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27168" cy="554461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2900" dirty="0" smtClean="0"/>
              <a:t>Весь процесс лечения паркинсонизма можно разделить на этапы: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900" dirty="0" smtClean="0"/>
              <a:t>этап периода начального улучшения;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900" dirty="0" smtClean="0"/>
              <a:t>поздний этап с появлением новых симптомов и </a:t>
            </a:r>
            <a:r>
              <a:rPr lang="ru-RU" sz="2900" dirty="0" err="1" smtClean="0"/>
              <a:t>ятрогенных</a:t>
            </a:r>
            <a:r>
              <a:rPr lang="ru-RU" sz="2900" dirty="0" smtClean="0"/>
              <a:t> осложнений;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900" dirty="0" smtClean="0"/>
              <a:t>этап снижения эффективности терапии.</a:t>
            </a:r>
          </a:p>
          <a:p>
            <a:pPr algn="just">
              <a:buNone/>
            </a:pPr>
            <a:r>
              <a:rPr lang="ru-RU" sz="2900" dirty="0" smtClean="0"/>
              <a:t>         В начале лечения больной ощущает улучшение своего состояния в течение дня, а с течением времени  понимает, что время действия каждой принятой дозы постепенно укорачивается. </a:t>
            </a:r>
          </a:p>
          <a:p>
            <a:pPr algn="just">
              <a:buNone/>
            </a:pPr>
            <a:r>
              <a:rPr lang="ru-RU" sz="2900" dirty="0" smtClean="0"/>
              <a:t>    В связи с этим больному как бы «не хватает» действия препарата: перед каждым следующим приёмом он ощущает «провал» в своём самочувствии, во время которого возвращаются симптомы паркинсонизма. </a:t>
            </a:r>
          </a:p>
          <a:p>
            <a:pPr algn="just">
              <a:buNone/>
            </a:pPr>
            <a:r>
              <a:rPr lang="ru-RU" sz="2900" dirty="0" smtClean="0"/>
              <a:t>       </a:t>
            </a:r>
            <a:r>
              <a:rPr lang="ru-RU" b="1" i="1" dirty="0" smtClean="0"/>
              <a:t>Если в начале лечения эффект препаратов достаточно ровный в течение всего дня, то в дальнейшем он становится фрагментарным, флюктуирующим и, чтобы избежать этих колебаний самочувствия больной начинает сокращать интервалы между приёмами препарата, что в конце концов вынуждает его повышать суточную дозу препарата. </a:t>
            </a:r>
          </a:p>
          <a:p>
            <a:pPr algn="just">
              <a:buNone/>
            </a:pPr>
            <a:r>
              <a:rPr lang="ru-RU" sz="2900" dirty="0" smtClean="0"/>
              <a:t>    Возникает порочный круг, порождающий новые проблемы, многие из которых становятся труднопреодолимыми и нередко тупиковыми.</a:t>
            </a:r>
          </a:p>
          <a:p>
            <a:pPr algn="just">
              <a:buNone/>
            </a:pPr>
            <a:endParaRPr lang="ru-RU" sz="2900" dirty="0" smtClean="0"/>
          </a:p>
          <a:p>
            <a:pPr algn="just">
              <a:buNone/>
            </a:pPr>
            <a:endParaRPr lang="ru-RU" sz="2900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Побочные эффекты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344816" cy="53309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/>
              <a:t>Применение группы </a:t>
            </a:r>
            <a:r>
              <a:rPr lang="ru-RU" b="1" dirty="0" err="1" smtClean="0"/>
              <a:t>холинолитиков</a:t>
            </a:r>
            <a:r>
              <a:rPr lang="ru-RU" b="1" dirty="0" smtClean="0"/>
              <a:t> (</a:t>
            </a:r>
            <a:r>
              <a:rPr lang="ru-RU" b="1" dirty="0" err="1" smtClean="0"/>
              <a:t>циклодол</a:t>
            </a:r>
            <a:r>
              <a:rPr lang="ru-RU" b="1" dirty="0" smtClean="0"/>
              <a:t>) при паркинсонизме – ограничено к использованию.</a:t>
            </a:r>
          </a:p>
          <a:p>
            <a:pPr algn="just">
              <a:buNone/>
            </a:pPr>
            <a:r>
              <a:rPr lang="ru-RU" dirty="0" smtClean="0"/>
              <a:t>   </a:t>
            </a:r>
            <a:r>
              <a:rPr lang="ru-RU" sz="2200" dirty="0" err="1" smtClean="0"/>
              <a:t>Холинолитики</a:t>
            </a:r>
            <a:r>
              <a:rPr lang="ru-RU" sz="2200" dirty="0" smtClean="0"/>
              <a:t>, блокируя холинергические рецепторы, усугубляют холинергический дефицит в лобной коре и </a:t>
            </a:r>
            <a:r>
              <a:rPr lang="ru-RU" sz="2200" dirty="0" err="1" smtClean="0"/>
              <a:t>гиппокампе</a:t>
            </a:r>
            <a:r>
              <a:rPr lang="ru-RU" sz="2200" dirty="0" smtClean="0"/>
              <a:t>, увеличивая тем самым, риск развития психических, особенно </a:t>
            </a:r>
            <a:r>
              <a:rPr lang="ru-RU" sz="2200" dirty="0" err="1" smtClean="0"/>
              <a:t>мнестических</a:t>
            </a:r>
            <a:r>
              <a:rPr lang="ru-RU" sz="2200" dirty="0" smtClean="0"/>
              <a:t>  расстройств.  </a:t>
            </a:r>
          </a:p>
          <a:p>
            <a:pPr algn="just">
              <a:buNone/>
            </a:pPr>
            <a:r>
              <a:rPr lang="ru-RU" sz="2200" dirty="0" smtClean="0"/>
              <a:t>   Данная группа препаратов  противопоказана у пожилых больных, особенно с признаками или угрозой развития деменции.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Перспективы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2400" dirty="0" smtClean="0"/>
              <a:t>Мировой опыт использования </a:t>
            </a:r>
            <a:r>
              <a:rPr lang="ru-RU" sz="2400" dirty="0" err="1" smtClean="0"/>
              <a:t>дофаминергических</a:t>
            </a:r>
            <a:r>
              <a:rPr lang="ru-RU" sz="2400" dirty="0" smtClean="0"/>
              <a:t> средств, говорит о том, что симптоматическая терапия, по сути, не влияет на патогенез и сохраняет  </a:t>
            </a:r>
            <a:r>
              <a:rPr lang="ru-RU" sz="2400" dirty="0" err="1" smtClean="0"/>
              <a:t>прогредиентность</a:t>
            </a:r>
            <a:r>
              <a:rPr lang="ru-RU" sz="2400" dirty="0" smtClean="0"/>
              <a:t> болезни. </a:t>
            </a:r>
          </a:p>
          <a:p>
            <a:pPr algn="just">
              <a:buNone/>
            </a:pPr>
            <a:r>
              <a:rPr lang="ru-RU" sz="2400" dirty="0" smtClean="0"/>
              <a:t>       Для многих пациентов и врачей паркинсонизм превращается в тупиковую проблему, решение которой требует принципиально новых подходов к пониманию клеточных механизмов дегенеративного процесса при данном заболевании, что и является предметом дальнейших исследований. </a:t>
            </a:r>
          </a:p>
          <a:p>
            <a:pPr algn="just">
              <a:buNone/>
            </a:pPr>
            <a:r>
              <a:rPr lang="ru-RU" sz="2400" dirty="0" smtClean="0"/>
              <a:t>      Разрабатывается система реабилитации, направленная на обеспечение больному максимальных удобств в его повседневной бытовой деятельности, в которой важное место отводится также психологической и социальной поддержке.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Перспективы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  Перспективы в лечении болезни Паркинсона в настоящее время связывают с созданием и применением </a:t>
            </a:r>
            <a:r>
              <a:rPr lang="ru-RU" dirty="0" err="1" smtClean="0"/>
              <a:t>антиэксайтотоксических</a:t>
            </a:r>
            <a:r>
              <a:rPr lang="ru-RU" dirty="0" smtClean="0"/>
              <a:t> препаратов (</a:t>
            </a:r>
            <a:r>
              <a:rPr lang="ru-RU" dirty="0" err="1" smtClean="0"/>
              <a:t>антиглутаматных</a:t>
            </a:r>
            <a:r>
              <a:rPr lang="ru-RU" dirty="0" smtClean="0"/>
              <a:t> - </a:t>
            </a:r>
            <a:r>
              <a:rPr lang="ru-RU" dirty="0" err="1" smtClean="0"/>
              <a:t>рилузол</a:t>
            </a:r>
            <a:r>
              <a:rPr lang="ru-RU" dirty="0" smtClean="0"/>
              <a:t>, </a:t>
            </a:r>
            <a:r>
              <a:rPr lang="ru-RU" dirty="0" err="1" smtClean="0"/>
              <a:t>ремасемид</a:t>
            </a:r>
            <a:r>
              <a:rPr lang="ru-RU" dirty="0" smtClean="0"/>
              <a:t>), новых и более эффективных антиоксидантов (</a:t>
            </a:r>
            <a:r>
              <a:rPr lang="ru-RU" dirty="0" err="1" smtClean="0"/>
              <a:t>идебенон</a:t>
            </a:r>
            <a:r>
              <a:rPr lang="ru-RU" dirty="0" smtClean="0"/>
              <a:t> и др.), нейротрофических факторов (в первую очередь </a:t>
            </a:r>
            <a:r>
              <a:rPr lang="ru-RU" dirty="0" err="1" smtClean="0"/>
              <a:t>нейропептиды</a:t>
            </a:r>
            <a:r>
              <a:rPr lang="ru-RU" dirty="0" smtClean="0"/>
              <a:t> различных классов – GDNF, </a:t>
            </a:r>
            <a:r>
              <a:rPr lang="ru-RU" dirty="0" err="1" smtClean="0"/>
              <a:t>нейртурин</a:t>
            </a:r>
            <a:r>
              <a:rPr lang="ru-RU" dirty="0" smtClean="0"/>
              <a:t> и др.) и </a:t>
            </a:r>
            <a:r>
              <a:rPr lang="ru-RU" dirty="0" err="1" smtClean="0"/>
              <a:t>антиапоптозных</a:t>
            </a:r>
            <a:r>
              <a:rPr lang="ru-RU" dirty="0" smtClean="0"/>
              <a:t> средств.  </a:t>
            </a:r>
          </a:p>
          <a:p>
            <a:pPr algn="just">
              <a:buNone/>
            </a:pPr>
            <a:r>
              <a:rPr lang="ru-RU" dirty="0" smtClean="0"/>
              <a:t>    Сегодня существуют реальные предпосылки для привлечения методов и средств генной инженерии, а также </a:t>
            </a:r>
            <a:r>
              <a:rPr lang="ru-RU" dirty="0" err="1" smtClean="0"/>
              <a:t>иммуномодуляторов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   Считается, что возможным </a:t>
            </a:r>
            <a:r>
              <a:rPr lang="ru-RU" dirty="0" err="1" smtClean="0"/>
              <a:t>нейропротективным</a:t>
            </a:r>
            <a:r>
              <a:rPr lang="ru-RU" dirty="0" smtClean="0"/>
              <a:t> свойством при болезни Паркинсона будет обладать </a:t>
            </a:r>
            <a:r>
              <a:rPr lang="ru-RU" dirty="0" err="1" smtClean="0"/>
              <a:t>коэнзим</a:t>
            </a:r>
            <a:r>
              <a:rPr lang="ru-RU" dirty="0" smtClean="0"/>
              <a:t> Q10, защищающий </a:t>
            </a:r>
            <a:r>
              <a:rPr lang="ru-RU" dirty="0" err="1" smtClean="0"/>
              <a:t>митохондриальный</a:t>
            </a:r>
            <a:r>
              <a:rPr lang="ru-RU" dirty="0" smtClean="0"/>
              <a:t> комплекс от возможных токсических повреждений. </a:t>
            </a:r>
          </a:p>
          <a:p>
            <a:pPr algn="just">
              <a:buNone/>
            </a:pPr>
            <a:r>
              <a:rPr lang="ru-RU" dirty="0" smtClean="0"/>
              <a:t>    Не исключены применения витаминных комплексов (особенно витаминов Е и С), </a:t>
            </a:r>
            <a:r>
              <a:rPr lang="ru-RU" dirty="0" err="1" smtClean="0"/>
              <a:t>нейрометаболических</a:t>
            </a:r>
            <a:r>
              <a:rPr lang="ru-RU" dirty="0" smtClean="0"/>
              <a:t>, </a:t>
            </a:r>
            <a:r>
              <a:rPr lang="ru-RU" dirty="0" err="1" smtClean="0"/>
              <a:t>вазоактивных</a:t>
            </a:r>
            <a:r>
              <a:rPr lang="ru-RU" dirty="0" smtClean="0"/>
              <a:t> средств, традиционно привлекаемых для лечения этого сложного заболевания.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Актуальность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08720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Болезнь Паркинсона </a:t>
            </a:r>
            <a:r>
              <a:rPr lang="ru-RU" dirty="0" smtClean="0"/>
              <a:t>– хроническое прогрессирующее  </a:t>
            </a:r>
            <a:r>
              <a:rPr lang="ru-RU" dirty="0" err="1" smtClean="0"/>
              <a:t>нейродегенеративное</a:t>
            </a:r>
            <a:r>
              <a:rPr lang="ru-RU" dirty="0" smtClean="0"/>
              <a:t> заболевание ЦНС, проявляющееся характерными двигательными расстройствами в виде акинезии, тремора и мышечной ригидности, а также несколько менее выраженными нарушениями вегетативной регуляции, когнитивных функций, эмоциональной сферы.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348880"/>
            <a:ext cx="4248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Различают паркинсонизм:</a:t>
            </a:r>
          </a:p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первичный (</a:t>
            </a:r>
            <a:r>
              <a:rPr lang="ru-RU" dirty="0" err="1" smtClean="0"/>
              <a:t>идиопатический</a:t>
            </a:r>
            <a:r>
              <a:rPr lang="ru-RU" dirty="0" smtClean="0"/>
              <a:t>)</a:t>
            </a:r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болезнь Паркинсона</a:t>
            </a:r>
            <a:endParaRPr lang="en-US" dirty="0" smtClean="0"/>
          </a:p>
          <a:p>
            <a:pPr marL="400050" indent="-400050"/>
            <a:r>
              <a:rPr lang="en-US" dirty="0" smtClean="0"/>
              <a:t>     - </a:t>
            </a:r>
            <a:r>
              <a:rPr lang="ru-RU" dirty="0" err="1" smtClean="0"/>
              <a:t>ювенильный</a:t>
            </a:r>
            <a:r>
              <a:rPr lang="ru-RU" dirty="0" smtClean="0"/>
              <a:t> паркинсонизм</a:t>
            </a:r>
          </a:p>
          <a:p>
            <a:pPr marL="400050" indent="-400050"/>
            <a:r>
              <a:rPr lang="en-US" dirty="0" smtClean="0"/>
              <a:t>II.   </a:t>
            </a:r>
            <a:r>
              <a:rPr lang="ru-RU" dirty="0" smtClean="0"/>
              <a:t>вторичный  (симптоматический)</a:t>
            </a:r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сосудистый</a:t>
            </a:r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посттравматический</a:t>
            </a:r>
            <a:endParaRPr lang="en-US" dirty="0" smtClean="0"/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лекарственный </a:t>
            </a:r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постэнцефалитический  </a:t>
            </a:r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токсический </a:t>
            </a:r>
            <a:endParaRPr lang="en-US" dirty="0" smtClean="0"/>
          </a:p>
          <a:p>
            <a:pPr marL="400050" indent="-400050"/>
            <a:r>
              <a:rPr lang="en-US" dirty="0" smtClean="0"/>
              <a:t>     - </a:t>
            </a:r>
            <a:r>
              <a:rPr lang="ru-RU" dirty="0" smtClean="0"/>
              <a:t>метаболический</a:t>
            </a:r>
            <a:r>
              <a:rPr lang="en-US" dirty="0" smtClean="0"/>
              <a:t> </a:t>
            </a:r>
            <a:endParaRPr lang="ru-RU" dirty="0" smtClean="0"/>
          </a:p>
          <a:p>
            <a:pPr marL="400050" indent="-400050"/>
            <a:r>
              <a:rPr lang="en-US" dirty="0" smtClean="0"/>
              <a:t>III.</a:t>
            </a:r>
            <a:r>
              <a:rPr lang="ru-RU" dirty="0" smtClean="0"/>
              <a:t>  «Плюс паркинсонизм» (при различных формах  </a:t>
            </a:r>
            <a:r>
              <a:rPr lang="ru-RU" dirty="0" err="1" smtClean="0"/>
              <a:t>мультисистемной</a:t>
            </a:r>
            <a:r>
              <a:rPr lang="ru-RU" dirty="0" smtClean="0"/>
              <a:t> дегенерации) </a:t>
            </a:r>
            <a:endParaRPr lang="ru-RU" dirty="0"/>
          </a:p>
        </p:txBody>
      </p:sp>
      <p:pic>
        <p:nvPicPr>
          <p:cNvPr id="22530" name="Picture 2" descr="Болезнь Паркинсона сколько с ней живут: стадии по Хен Яру,  продолжительность жизни"/>
          <p:cNvPicPr>
            <a:picLocks noChangeAspect="1" noChangeArrowheads="1"/>
          </p:cNvPicPr>
          <p:nvPr/>
        </p:nvPicPr>
        <p:blipFill>
          <a:blip r:embed="rId2" cstate="print"/>
          <a:srcRect l="51974" t="24443"/>
          <a:stretch>
            <a:fillRect/>
          </a:stretch>
        </p:blipFill>
        <p:spPr bwMode="auto">
          <a:xfrm>
            <a:off x="5004048" y="2420888"/>
            <a:ext cx="3468854" cy="3692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Нейрохирургические методы лечения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239000" cy="482453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 smtClean="0"/>
              <a:t>      Одним из методов лечения паркинсонизма являются нейрохирургические операции: стереотаксические методы (деструкция или стимуляция определенных структур базальных ядер) и внутримозговая трансплантация эмбриональной ткани и </a:t>
            </a:r>
            <a:r>
              <a:rPr lang="ru-RU" sz="2400" dirty="0" err="1" smtClean="0"/>
              <a:t>мезенцефалона</a:t>
            </a:r>
            <a:r>
              <a:rPr lang="ru-RU" sz="2400" dirty="0" smtClean="0"/>
              <a:t> человека в подкорковые структуры.</a:t>
            </a:r>
          </a:p>
          <a:p>
            <a:pPr algn="just">
              <a:buNone/>
            </a:pPr>
            <a:r>
              <a:rPr lang="ru-RU" sz="2400" dirty="0" smtClean="0"/>
              <a:t>   Показаниями к стереотаксическим деструктивным операциям (вентролатеральная </a:t>
            </a:r>
            <a:r>
              <a:rPr lang="ru-RU" sz="2400" dirty="0" err="1" smtClean="0"/>
              <a:t>таламотомия</a:t>
            </a:r>
            <a:r>
              <a:rPr lang="ru-RU" sz="2400" dirty="0" smtClean="0"/>
              <a:t>, </a:t>
            </a:r>
            <a:r>
              <a:rPr lang="ru-RU" sz="2400" dirty="0" err="1" smtClean="0"/>
              <a:t>паллидотомия</a:t>
            </a:r>
            <a:r>
              <a:rPr lang="ru-RU" sz="2400" dirty="0" smtClean="0"/>
              <a:t>, </a:t>
            </a:r>
            <a:r>
              <a:rPr lang="ru-RU" sz="2400" dirty="0" err="1" smtClean="0"/>
              <a:t>таламо-субталамотомия</a:t>
            </a:r>
            <a:r>
              <a:rPr lang="ru-RU" sz="2400" dirty="0" smtClean="0"/>
              <a:t> и др.) служат клинические формы паркинсонизма со значительным односторонним преобладанием тремора и ригидности (</a:t>
            </a:r>
            <a:r>
              <a:rPr lang="ru-RU" sz="2400" dirty="0" err="1" smtClean="0"/>
              <a:t>гемипаркинсонизм</a:t>
            </a:r>
            <a:r>
              <a:rPr lang="ru-RU" sz="2400" dirty="0" smtClean="0"/>
              <a:t>), не поддающиеся фармакотерапии, а также наличие побочных реакций при назначении ППС.</a:t>
            </a:r>
          </a:p>
          <a:p>
            <a:pPr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6165304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1560" y="6144689"/>
            <a:ext cx="7272808" cy="430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Weaver, F., et al., 2009. Bilateral deep brain stimulation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best medical therapy for patients with advanced Parkinson disease: a randomized controlled trial.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JAMA 301, 63-73.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Нейрохирургические методы лечения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239000" cy="460851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Стереотаксическая стимуляция – хроническая электростимуляция подкорковых структур через имплантированные электроды – проводится с целью торможения тремора и ригидности. Она может комбинироваться с вентролатеральной </a:t>
            </a:r>
            <a:r>
              <a:rPr lang="ru-RU" dirty="0" err="1" smtClean="0"/>
              <a:t>таламотомией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Внутримозговая трансплантация </a:t>
            </a:r>
            <a:r>
              <a:rPr lang="ru-RU" dirty="0" err="1" smtClean="0"/>
              <a:t>дофаминергических</a:t>
            </a:r>
            <a:r>
              <a:rPr lang="ru-RU" dirty="0" smtClean="0"/>
              <a:t> нейронов </a:t>
            </a:r>
            <a:r>
              <a:rPr lang="ru-RU" dirty="0" err="1" smtClean="0"/>
              <a:t>мезенцефалона</a:t>
            </a:r>
            <a:r>
              <a:rPr lang="ru-RU" dirty="0" smtClean="0"/>
              <a:t> эмбриона человека остается до настоящего времени клинико-экспериментальной операцией, эффективность которой продолжает изучаться.</a:t>
            </a:r>
          </a:p>
          <a:p>
            <a:pPr algn="just">
              <a:buNone/>
            </a:pPr>
            <a:r>
              <a:rPr lang="ru-RU" dirty="0" smtClean="0"/>
              <a:t>    Внутримозговая трансплантация не приводит к полному исчезновению симптомов болезни, но значительно улучшает перспективы последующей фармакотерапии: у больных увеличивается продолжительность действия однократной дозы ДСС, уменьшается выраженность лекарственных </a:t>
            </a:r>
            <a:r>
              <a:rPr lang="ru-RU" dirty="0" err="1" smtClean="0"/>
              <a:t>дискинезий</a:t>
            </a:r>
            <a:r>
              <a:rPr lang="ru-RU" dirty="0" smtClean="0"/>
              <a:t>, в ряде случаев удается снизить суточную дозу ППС.  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6021288"/>
            <a:ext cx="7344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err="1" smtClean="0"/>
              <a:t>Kleiner-Fisman</a:t>
            </a:r>
            <a:r>
              <a:rPr lang="en-US" sz="1100" dirty="0" smtClean="0"/>
              <a:t>, G., et al., 2006. </a:t>
            </a:r>
            <a:r>
              <a:rPr lang="en-US" sz="1100" dirty="0" err="1" smtClean="0"/>
              <a:t>Subthalamic</a:t>
            </a:r>
            <a:r>
              <a:rPr lang="en-US" sz="1100" dirty="0" smtClean="0"/>
              <a:t> nucleus deep brain stimulation: summary and </a:t>
            </a:r>
            <a:r>
              <a:rPr lang="en-US" sz="1100" dirty="0" err="1" smtClean="0"/>
              <a:t>metaanalysis</a:t>
            </a:r>
            <a:r>
              <a:rPr lang="en-US" sz="1100" dirty="0" smtClean="0"/>
              <a:t> of outcomes. </a:t>
            </a:r>
            <a:r>
              <a:rPr lang="en-US" sz="1100" dirty="0" err="1" smtClean="0"/>
              <a:t>Mov</a:t>
            </a:r>
            <a:r>
              <a:rPr lang="en-US" sz="1100" dirty="0" smtClean="0"/>
              <a:t>. </a:t>
            </a:r>
            <a:r>
              <a:rPr lang="en-US" sz="1100" dirty="0" err="1" smtClean="0"/>
              <a:t>Disord</a:t>
            </a:r>
            <a:r>
              <a:rPr lang="en-US" sz="1100" dirty="0" smtClean="0"/>
              <a:t>. 21, S290-S304.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6048672" cy="4191744"/>
          </a:xfrm>
        </p:spPr>
        <p:txBody>
          <a:bodyPr/>
          <a:lstStyle/>
          <a:p>
            <a:pPr algn="ctr"/>
            <a:r>
              <a:rPr lang="ru-RU" sz="7200" dirty="0" smtClean="0"/>
              <a:t>Благодарю за внимание!!!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Актуальность и эпидемиология</a:t>
            </a:r>
            <a:endParaRPr lang="ru-RU" sz="2800" dirty="0"/>
          </a:p>
        </p:txBody>
      </p:sp>
      <p:pic>
        <p:nvPicPr>
          <p:cNvPr id="26626" name="Picture 2" descr="C:\Users\АНЯ\Desktop\2_6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7"/>
            <a:ext cx="3384376" cy="4896544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635896" y="980728"/>
            <a:ext cx="4392488" cy="496855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300" dirty="0" smtClean="0"/>
              <a:t>Среди хронических </a:t>
            </a:r>
          </a:p>
          <a:p>
            <a:pPr algn="just">
              <a:buNone/>
            </a:pPr>
            <a:r>
              <a:rPr lang="ru-RU" sz="3300" dirty="0" smtClean="0"/>
              <a:t>прогрессирующих  заболеваний</a:t>
            </a:r>
          </a:p>
          <a:p>
            <a:pPr algn="just">
              <a:buNone/>
            </a:pPr>
            <a:r>
              <a:rPr lang="ru-RU" sz="3300" dirty="0" smtClean="0"/>
              <a:t>ЦНС  паркинсонизм находится на </a:t>
            </a:r>
          </a:p>
          <a:p>
            <a:pPr algn="just">
              <a:buNone/>
            </a:pPr>
            <a:r>
              <a:rPr lang="ru-RU" sz="3300" dirty="0" smtClean="0"/>
              <a:t>втором месте после болезни</a:t>
            </a:r>
          </a:p>
          <a:p>
            <a:pPr algn="just">
              <a:buNone/>
            </a:pPr>
            <a:r>
              <a:rPr lang="ru-RU" sz="3300" dirty="0" smtClean="0"/>
              <a:t>Альцгеймера. </a:t>
            </a:r>
          </a:p>
          <a:p>
            <a:pPr algn="just">
              <a:buNone/>
            </a:pPr>
            <a:r>
              <a:rPr lang="ru-RU" sz="3300" dirty="0" smtClean="0"/>
              <a:t>По данным мировой статистики, </a:t>
            </a:r>
          </a:p>
          <a:p>
            <a:pPr algn="just">
              <a:buNone/>
            </a:pPr>
            <a:r>
              <a:rPr lang="ru-RU" sz="3300" dirty="0" smtClean="0"/>
              <a:t>частота паркинсонизма составляет  </a:t>
            </a:r>
          </a:p>
          <a:p>
            <a:pPr algn="just">
              <a:buNone/>
            </a:pPr>
            <a:r>
              <a:rPr lang="ru-RU" sz="3300" dirty="0" smtClean="0"/>
              <a:t>от  60  до 187 на 100 тыс. населения.</a:t>
            </a:r>
          </a:p>
          <a:p>
            <a:pPr algn="just">
              <a:buNone/>
            </a:pPr>
            <a:r>
              <a:rPr lang="ru-RU" sz="3300" dirty="0" smtClean="0"/>
              <a:t>Показатели распространённости  </a:t>
            </a:r>
          </a:p>
          <a:p>
            <a:pPr algn="just">
              <a:buNone/>
            </a:pPr>
            <a:r>
              <a:rPr lang="ru-RU" sz="3300" dirty="0" smtClean="0"/>
              <a:t>обнаруживают прямую связь с  </a:t>
            </a:r>
          </a:p>
          <a:p>
            <a:pPr algn="just">
              <a:buNone/>
            </a:pPr>
            <a:r>
              <a:rPr lang="ru-RU" sz="3300" dirty="0" smtClean="0"/>
              <a:t>возрастом, достигая 1% среди  лиц </a:t>
            </a:r>
          </a:p>
          <a:p>
            <a:pPr algn="just">
              <a:buNone/>
            </a:pPr>
            <a:r>
              <a:rPr lang="ru-RU" sz="3300" dirty="0" smtClean="0"/>
              <a:t>старше 60 лет. </a:t>
            </a:r>
          </a:p>
          <a:p>
            <a:pPr algn="just">
              <a:buNone/>
            </a:pPr>
            <a:r>
              <a:rPr lang="ru-RU" sz="3300" dirty="0" smtClean="0"/>
              <a:t>Типичный возраст манифестации</a:t>
            </a:r>
          </a:p>
          <a:p>
            <a:pPr algn="just">
              <a:buNone/>
            </a:pPr>
            <a:r>
              <a:rPr lang="ru-RU" sz="3300" dirty="0" smtClean="0"/>
              <a:t>первичного паркинсонизма 45-52 года. </a:t>
            </a:r>
          </a:p>
          <a:p>
            <a:pPr algn="just">
              <a:buNone/>
            </a:pPr>
            <a:r>
              <a:rPr lang="ru-RU" sz="3300" dirty="0" smtClean="0"/>
              <a:t>Мужчины по сравнению с женщинами</a:t>
            </a:r>
          </a:p>
          <a:p>
            <a:pPr algn="just">
              <a:buNone/>
            </a:pPr>
            <a:r>
              <a:rPr lang="ru-RU" sz="3300" dirty="0" smtClean="0"/>
              <a:t>болеют  несколько чаще.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79512" y="6125145"/>
            <a:ext cx="7920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/>
              <a:t>Jenner P, Morris H.R., Robbins T.W. et al. Parkinson’s disease -</a:t>
            </a:r>
            <a:r>
              <a:rPr lang="ru-RU" sz="1100" b="1" dirty="0" smtClean="0"/>
              <a:t> </a:t>
            </a:r>
            <a:r>
              <a:rPr lang="en-US" sz="1100" b="1" dirty="0" smtClean="0"/>
              <a:t>the debate on the clinical phenomenology,</a:t>
            </a:r>
            <a:r>
              <a:rPr lang="ru-RU" sz="1100" b="1" dirty="0" smtClean="0"/>
              <a:t> </a:t>
            </a:r>
            <a:r>
              <a:rPr lang="en-US" sz="1100" b="1" dirty="0" smtClean="0"/>
              <a:t>epidemiology</a:t>
            </a:r>
            <a:r>
              <a:rPr lang="ru-RU" sz="1100" b="1" dirty="0" smtClean="0"/>
              <a:t>,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aetiology</a:t>
            </a:r>
            <a:r>
              <a:rPr lang="en-US" sz="1100" b="1" dirty="0" smtClean="0"/>
              <a:t>, pathology and pathogenesis // J. Park. Dis. 2013.</a:t>
            </a:r>
            <a:endParaRPr lang="ru-RU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Актуальность и эпидемиология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632848" cy="5475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Число зарегистрированных случаев болезни</a:t>
            </a:r>
          </a:p>
          <a:p>
            <a:pPr algn="ctr">
              <a:buNone/>
            </a:pPr>
            <a:r>
              <a:rPr lang="ru-RU" sz="2800" dirty="0" smtClean="0"/>
              <a:t>Паркинсона не отражает реальной</a:t>
            </a:r>
          </a:p>
          <a:p>
            <a:pPr algn="ctr">
              <a:buNone/>
            </a:pPr>
            <a:r>
              <a:rPr lang="ru-RU" sz="2800" dirty="0" smtClean="0"/>
              <a:t>распространенности заболевания, что</a:t>
            </a:r>
          </a:p>
          <a:p>
            <a:pPr algn="ctr">
              <a:buNone/>
            </a:pPr>
            <a:r>
              <a:rPr lang="ru-RU" sz="2800" dirty="0" smtClean="0"/>
              <a:t>может быть связано с </a:t>
            </a:r>
            <a:r>
              <a:rPr lang="ru-RU" sz="2800" dirty="0" err="1" smtClean="0"/>
              <a:t>гиподиагностикой</a:t>
            </a:r>
            <a:r>
              <a:rPr lang="ru-RU" sz="2800" dirty="0" smtClean="0"/>
              <a:t> на</a:t>
            </a:r>
          </a:p>
          <a:p>
            <a:pPr algn="ctr">
              <a:buNone/>
            </a:pPr>
            <a:r>
              <a:rPr lang="ru-RU" sz="2800" dirty="0" smtClean="0"/>
              <a:t>начальных стадиях,  сложностями</a:t>
            </a:r>
          </a:p>
          <a:p>
            <a:pPr algn="ctr">
              <a:buNone/>
            </a:pPr>
            <a:r>
              <a:rPr lang="ru-RU" sz="2800" dirty="0" smtClean="0"/>
              <a:t>дифференциальной диагностики с</a:t>
            </a:r>
          </a:p>
          <a:p>
            <a:pPr algn="ctr">
              <a:buNone/>
            </a:pPr>
            <a:r>
              <a:rPr lang="ru-RU" sz="2800" dirty="0" smtClean="0"/>
              <a:t>многочисленными   экстрапирамидными</a:t>
            </a:r>
          </a:p>
          <a:p>
            <a:pPr algn="ctr">
              <a:buNone/>
            </a:pPr>
            <a:r>
              <a:rPr lang="ru-RU" sz="2800" dirty="0" smtClean="0"/>
              <a:t>расстройствами, в   клиническую картину</a:t>
            </a:r>
          </a:p>
          <a:p>
            <a:pPr algn="ctr">
              <a:buNone/>
            </a:pPr>
            <a:r>
              <a:rPr lang="ru-RU" sz="2800" dirty="0" smtClean="0"/>
              <a:t>которых, как правило, входит и</a:t>
            </a:r>
          </a:p>
          <a:p>
            <a:pPr algn="ctr">
              <a:buNone/>
            </a:pPr>
            <a:r>
              <a:rPr lang="ru-RU" sz="2800" dirty="0" err="1" smtClean="0"/>
              <a:t>паркинсонический</a:t>
            </a:r>
            <a:r>
              <a:rPr lang="ru-RU" sz="2800" dirty="0" smtClean="0"/>
              <a:t> синдром. </a:t>
            </a:r>
          </a:p>
          <a:p>
            <a:pPr algn="just">
              <a:buNone/>
            </a:pP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ЭТИОПАТОГЕНЕЗ</a:t>
            </a:r>
            <a:endParaRPr lang="ru-RU" dirty="0"/>
          </a:p>
        </p:txBody>
      </p:sp>
      <p:pic>
        <p:nvPicPr>
          <p:cNvPr id="28674" name="Picture 2" descr="C:\Users\АНЯ\Desktop\d5247a7262b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3528392" cy="3888432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07904" y="620688"/>
            <a:ext cx="4464496" cy="59766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  Причина гибели клеток черной</a:t>
            </a:r>
          </a:p>
          <a:p>
            <a:pPr algn="just">
              <a:buNone/>
            </a:pPr>
            <a:r>
              <a:rPr lang="ru-RU" sz="1800" dirty="0" smtClean="0"/>
              <a:t>субстанции  до конца неизвестна. </a:t>
            </a:r>
          </a:p>
          <a:p>
            <a:pPr algn="just">
              <a:buNone/>
            </a:pPr>
            <a:r>
              <a:rPr lang="ru-RU" sz="1800" dirty="0" smtClean="0"/>
              <a:t>Последние годы знания о патогенезе</a:t>
            </a:r>
          </a:p>
          <a:p>
            <a:pPr algn="just">
              <a:buNone/>
            </a:pPr>
            <a:r>
              <a:rPr lang="ru-RU" sz="1800" dirty="0" smtClean="0"/>
              <a:t>паркинсонизма расширились, </a:t>
            </a:r>
          </a:p>
          <a:p>
            <a:pPr algn="just">
              <a:buNone/>
            </a:pPr>
            <a:r>
              <a:rPr lang="ru-RU" sz="1800" dirty="0" smtClean="0"/>
              <a:t>значительная роль при этом отведена: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dirty="0" err="1" smtClean="0"/>
              <a:t>апоптозу</a:t>
            </a:r>
            <a:r>
              <a:rPr lang="ru-RU" sz="1800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dirty="0" err="1" smtClean="0"/>
              <a:t>оксидантному</a:t>
            </a:r>
            <a:r>
              <a:rPr lang="ru-RU" sz="1800" dirty="0" smtClean="0"/>
              <a:t> стрессу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dirty="0" smtClean="0"/>
              <a:t>феномену  </a:t>
            </a:r>
            <a:r>
              <a:rPr lang="ru-RU" sz="1800" dirty="0" err="1" smtClean="0"/>
              <a:t>эксайтотоксичности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  Уменьшение числа меланин – </a:t>
            </a:r>
          </a:p>
          <a:p>
            <a:pPr algn="just">
              <a:buNone/>
            </a:pPr>
            <a:r>
              <a:rPr lang="ru-RU" sz="1800" dirty="0" smtClean="0"/>
              <a:t>содержащих </a:t>
            </a:r>
            <a:r>
              <a:rPr lang="ru-RU" sz="1800" dirty="0" err="1" smtClean="0"/>
              <a:t>дофаминергических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нейронов компактной части черной </a:t>
            </a:r>
          </a:p>
          <a:p>
            <a:pPr algn="just">
              <a:buNone/>
            </a:pPr>
            <a:r>
              <a:rPr lang="ru-RU" sz="1800" dirty="0" smtClean="0"/>
              <a:t>субстанции и наличие  </a:t>
            </a:r>
          </a:p>
          <a:p>
            <a:pPr algn="just">
              <a:buNone/>
            </a:pPr>
            <a:r>
              <a:rPr lang="ru-RU" sz="1800" dirty="0" smtClean="0"/>
              <a:t>внутриклеточных  включений (</a:t>
            </a:r>
            <a:r>
              <a:rPr lang="ru-RU" sz="1800" b="1" dirty="0" smtClean="0"/>
              <a:t>телец</a:t>
            </a:r>
          </a:p>
          <a:p>
            <a:pPr algn="just">
              <a:buNone/>
            </a:pPr>
            <a:r>
              <a:rPr lang="ru-RU" sz="1800" b="1" dirty="0" smtClean="0"/>
              <a:t>Леви</a:t>
            </a:r>
            <a:r>
              <a:rPr lang="ru-RU" sz="1800" dirty="0" smtClean="0"/>
              <a:t>) в сохранившихся нейронах –</a:t>
            </a:r>
          </a:p>
          <a:p>
            <a:pPr algn="just">
              <a:buNone/>
            </a:pPr>
            <a:r>
              <a:rPr lang="ru-RU" sz="1800" b="1" dirty="0" smtClean="0"/>
              <a:t>признак болезни Паркинсона,</a:t>
            </a:r>
          </a:p>
          <a:p>
            <a:pPr algn="just">
              <a:buNone/>
            </a:pPr>
            <a:r>
              <a:rPr lang="ru-RU" sz="1800" dirty="0" smtClean="0"/>
              <a:t>который  не  является</a:t>
            </a:r>
          </a:p>
          <a:p>
            <a:pPr algn="just">
              <a:buNone/>
            </a:pPr>
            <a:r>
              <a:rPr lang="ru-RU" sz="1800" dirty="0" err="1" smtClean="0"/>
              <a:t>патогномоничным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1026" name="Picture 2" descr="C:\Users\АНЯ\Desktop\dementia_s9_lewy_bod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4509120"/>
            <a:ext cx="352839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https://studfiles.net/html/2706/232/html_GtfFyt4zxP.IT16/img-Az2z4d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770485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7704856" cy="576064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7200" dirty="0" smtClean="0"/>
              <a:t>   Основные подходы к фармакотерапии </a:t>
            </a:r>
          </a:p>
          <a:p>
            <a:pPr algn="just">
              <a:buNone/>
            </a:pPr>
            <a:r>
              <a:rPr lang="ru-RU" sz="7200" dirty="0" smtClean="0"/>
              <a:t>паркинсонизма направлены на </a:t>
            </a:r>
            <a:r>
              <a:rPr lang="ru-RU" sz="7200" b="1" u="sng" dirty="0" smtClean="0"/>
              <a:t>коррекцию </a:t>
            </a:r>
          </a:p>
          <a:p>
            <a:pPr algn="just">
              <a:buNone/>
            </a:pPr>
            <a:r>
              <a:rPr lang="ru-RU" sz="7200" b="1" u="sng" dirty="0" smtClean="0"/>
              <a:t>дисбаланса нейромедиаторов</a:t>
            </a:r>
            <a:r>
              <a:rPr lang="ru-RU" sz="7200" dirty="0" smtClean="0"/>
              <a:t>, </a:t>
            </a:r>
          </a:p>
          <a:p>
            <a:pPr algn="just">
              <a:buNone/>
            </a:pPr>
            <a:r>
              <a:rPr lang="ru-RU" sz="7200" dirty="0" smtClean="0"/>
              <a:t>обеспечивающих деятельность </a:t>
            </a:r>
          </a:p>
          <a:p>
            <a:pPr algn="just">
              <a:buNone/>
            </a:pPr>
            <a:r>
              <a:rPr lang="ru-RU" sz="7200" dirty="0" smtClean="0"/>
              <a:t>экстрапирамидной нервной системы. </a:t>
            </a:r>
          </a:p>
          <a:p>
            <a:pPr algn="just">
              <a:buNone/>
            </a:pPr>
            <a:r>
              <a:rPr lang="ru-RU" sz="7200" dirty="0" smtClean="0"/>
              <a:t>Выделены следующие </a:t>
            </a:r>
          </a:p>
          <a:p>
            <a:pPr algn="just">
              <a:buNone/>
            </a:pPr>
            <a:r>
              <a:rPr lang="ru-RU" sz="7200" b="1" u="sng" dirty="0" smtClean="0"/>
              <a:t>принципы  </a:t>
            </a:r>
            <a:r>
              <a:rPr lang="ru-RU" sz="7200" b="1" u="sng" dirty="0" err="1" smtClean="0"/>
              <a:t>дофаминергической</a:t>
            </a:r>
            <a:r>
              <a:rPr lang="ru-RU" sz="7200" b="1" u="sng" dirty="0" smtClean="0"/>
              <a:t> терапии:</a:t>
            </a:r>
            <a:r>
              <a:rPr lang="ru-RU" sz="7200" dirty="0" smtClean="0"/>
              <a:t> </a:t>
            </a:r>
          </a:p>
          <a:p>
            <a:pPr>
              <a:buNone/>
            </a:pPr>
            <a:r>
              <a:rPr lang="ru-RU" sz="7200" dirty="0" smtClean="0"/>
              <a:t>1) повышение синтеза дофамина (ДА) в мозге;  </a:t>
            </a:r>
          </a:p>
          <a:p>
            <a:pPr>
              <a:buNone/>
            </a:pPr>
            <a:r>
              <a:rPr lang="ru-RU" sz="7200" dirty="0" smtClean="0"/>
              <a:t>2) стимуляция процесса выброса ДА из </a:t>
            </a:r>
            <a:r>
              <a:rPr lang="ru-RU" sz="7200" dirty="0" err="1" smtClean="0"/>
              <a:t>пресинаптической</a:t>
            </a:r>
            <a:r>
              <a:rPr lang="ru-RU" sz="7200" dirty="0" smtClean="0"/>
              <a:t> </a:t>
            </a:r>
            <a:r>
              <a:rPr lang="ru-RU" sz="7200" dirty="0" err="1" smtClean="0"/>
              <a:t>терминали</a:t>
            </a:r>
            <a:r>
              <a:rPr lang="ru-RU" sz="7200" dirty="0" smtClean="0"/>
              <a:t>;</a:t>
            </a:r>
          </a:p>
          <a:p>
            <a:pPr>
              <a:buNone/>
            </a:pPr>
            <a:r>
              <a:rPr lang="ru-RU" sz="7200" dirty="0" smtClean="0"/>
              <a:t>3) стимуляция рецепторов  чувствительных к ДА; </a:t>
            </a:r>
          </a:p>
          <a:p>
            <a:pPr>
              <a:buNone/>
            </a:pPr>
            <a:r>
              <a:rPr lang="ru-RU" sz="7200" dirty="0" smtClean="0"/>
              <a:t>4) торможение процесса обратного поглощения  ДА </a:t>
            </a:r>
            <a:r>
              <a:rPr lang="ru-RU" sz="7200" dirty="0" err="1" smtClean="0"/>
              <a:t>пресинаптическими</a:t>
            </a:r>
            <a:r>
              <a:rPr lang="ru-RU" sz="7200" dirty="0" smtClean="0"/>
              <a:t>  структурами; </a:t>
            </a:r>
          </a:p>
          <a:p>
            <a:pPr>
              <a:buNone/>
            </a:pPr>
            <a:r>
              <a:rPr lang="ru-RU" sz="7200" dirty="0" smtClean="0"/>
              <a:t>5) торможение катаболизма ДА.</a:t>
            </a:r>
          </a:p>
          <a:p>
            <a:pPr algn="just">
              <a:buNone/>
            </a:pPr>
            <a:r>
              <a:rPr lang="ru-RU" sz="7200" dirty="0" smtClean="0"/>
              <a:t>    Данные принципы терапии направлены на разные звенья</a:t>
            </a:r>
          </a:p>
          <a:p>
            <a:pPr algn="just">
              <a:buNone/>
            </a:pPr>
            <a:r>
              <a:rPr lang="ru-RU" sz="7200" dirty="0" smtClean="0"/>
              <a:t>функционирования  синапса, но в итоге обеспечивают достижение </a:t>
            </a:r>
          </a:p>
          <a:p>
            <a:pPr algn="just">
              <a:buNone/>
            </a:pPr>
            <a:r>
              <a:rPr lang="ru-RU" sz="7200" dirty="0" smtClean="0"/>
              <a:t>разными путями одной и той же цели: </a:t>
            </a:r>
            <a:r>
              <a:rPr lang="ru-RU" sz="7200" b="1" u="sng" dirty="0" smtClean="0"/>
              <a:t>повышение  функциональной</a:t>
            </a:r>
          </a:p>
          <a:p>
            <a:pPr algn="just">
              <a:buNone/>
            </a:pPr>
            <a:r>
              <a:rPr lang="ru-RU" sz="7200" b="1" u="sng" dirty="0" smtClean="0"/>
              <a:t>активности </a:t>
            </a:r>
            <a:r>
              <a:rPr lang="ru-RU" sz="7200" b="1" u="sng" dirty="0" err="1" smtClean="0"/>
              <a:t>дофаминергического</a:t>
            </a:r>
            <a:r>
              <a:rPr lang="ru-RU" sz="7200" b="1" u="sng" dirty="0" smtClean="0"/>
              <a:t> синапса</a:t>
            </a:r>
            <a:r>
              <a:rPr lang="ru-RU" sz="7200" dirty="0" smtClean="0"/>
              <a:t>, скомпрометированного</a:t>
            </a:r>
          </a:p>
          <a:p>
            <a:pPr algn="just">
              <a:buNone/>
            </a:pPr>
            <a:r>
              <a:rPr lang="ru-RU" sz="7200" dirty="0" smtClean="0"/>
              <a:t>при болезни Паркинсона.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2770" name="Picture 2" descr="http://vseostresse.ru/wp-content/uploads/2015/11/photo189-800x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836712"/>
            <a:ext cx="280831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pic>
        <p:nvPicPr>
          <p:cNvPr id="31746" name="Picture 2" descr="C:\Users\АНЯ\Desktop\47316915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74825" y="1905000"/>
            <a:ext cx="5829300" cy="38862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908720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dirty="0" smtClean="0"/>
              <a:t>     Реализация </a:t>
            </a:r>
            <a:r>
              <a:rPr lang="ru-RU" sz="2000" b="1" u="sng" dirty="0" smtClean="0"/>
              <a:t>первого принципа терапии</a:t>
            </a:r>
            <a:r>
              <a:rPr lang="ru-RU" sz="2000" b="1" dirty="0" smtClean="0"/>
              <a:t> </a:t>
            </a:r>
            <a:r>
              <a:rPr lang="ru-RU" sz="2000" dirty="0" smtClean="0"/>
              <a:t>(повышение синтеза ДА в мозге) достигается использованием предшественника дофамина – </a:t>
            </a:r>
            <a:r>
              <a:rPr lang="ru-RU" sz="2000" b="1" u="sng" dirty="0" err="1" smtClean="0"/>
              <a:t>леводопы</a:t>
            </a:r>
            <a:r>
              <a:rPr lang="ru-RU" sz="2000" dirty="0" smtClean="0"/>
              <a:t> (сам дофамин не проникает через ГЭБ и поэтому не может быть использован для лечения). В чистом виде </a:t>
            </a:r>
            <a:r>
              <a:rPr lang="ru-RU" sz="2000" dirty="0" err="1" smtClean="0"/>
              <a:t>леводопа</a:t>
            </a:r>
            <a:r>
              <a:rPr lang="ru-RU" sz="2000" dirty="0" smtClean="0"/>
              <a:t> практически не применяется: она назначается в комбинации с ингибиторами </a:t>
            </a:r>
            <a:r>
              <a:rPr lang="ru-RU" sz="2000" dirty="0" err="1" smtClean="0"/>
              <a:t>дофадекарбоксилазы</a:t>
            </a:r>
            <a:r>
              <a:rPr lang="ru-RU" sz="2000" dirty="0" smtClean="0"/>
              <a:t>  (ДДК)</a:t>
            </a:r>
          </a:p>
          <a:p>
            <a:pPr algn="just">
              <a:buNone/>
            </a:pPr>
            <a:r>
              <a:rPr lang="ru-RU" sz="2000" dirty="0" smtClean="0"/>
              <a:t>(</a:t>
            </a:r>
            <a:r>
              <a:rPr lang="ru-RU" sz="2000" dirty="0" err="1" smtClean="0"/>
              <a:t>карбидопа</a:t>
            </a:r>
            <a:r>
              <a:rPr lang="ru-RU" sz="2000" dirty="0" smtClean="0"/>
              <a:t>/</a:t>
            </a:r>
            <a:r>
              <a:rPr lang="ru-RU" sz="2000" dirty="0" err="1" smtClean="0"/>
              <a:t>бенсеразид</a:t>
            </a:r>
            <a:r>
              <a:rPr lang="ru-RU" sz="2000" dirty="0" smtClean="0"/>
              <a:t>) – это препараты </a:t>
            </a:r>
            <a:r>
              <a:rPr lang="ru-RU" sz="2000" dirty="0" err="1" smtClean="0"/>
              <a:t>наком</a:t>
            </a:r>
            <a:r>
              <a:rPr lang="ru-RU" sz="2000" dirty="0" smtClean="0"/>
              <a:t>, </a:t>
            </a:r>
            <a:r>
              <a:rPr lang="ru-RU" sz="2000" dirty="0" err="1" smtClean="0"/>
              <a:t>мадопар</a:t>
            </a:r>
            <a:r>
              <a:rPr lang="ru-RU" sz="2000" dirty="0" smtClean="0"/>
              <a:t> (существует около 30 аналогов).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  <p:pic>
        <p:nvPicPr>
          <p:cNvPr id="31748" name="Picture 4" descr="https://elixir.farm/wa-data/public/shop/products/49/71/17149/images/18477/item_114446_big.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2160240" cy="2088232"/>
          </a:xfrm>
          <a:prstGeom prst="rect">
            <a:avLst/>
          </a:prstGeom>
          <a:noFill/>
        </p:spPr>
      </p:pic>
      <p:pic>
        <p:nvPicPr>
          <p:cNvPr id="31750" name="Picture 6" descr="http://medservise.com.ua/photos/small/4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077072"/>
            <a:ext cx="2232248" cy="216024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6237312"/>
            <a:ext cx="77048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err="1" smtClean="0"/>
              <a:t>Rascol</a:t>
            </a:r>
            <a:r>
              <a:rPr lang="en-US" sz="1100" dirty="0" smtClean="0"/>
              <a:t> O., Perez-</a:t>
            </a:r>
            <a:r>
              <a:rPr lang="en-US" sz="1100" dirty="0" err="1" smtClean="0"/>
              <a:t>Lloret</a:t>
            </a:r>
            <a:r>
              <a:rPr lang="en-US" sz="1100" dirty="0" smtClean="0"/>
              <a:t> S., Ferreira J.J. New treatments for </a:t>
            </a:r>
            <a:r>
              <a:rPr lang="en-US" sz="1100" dirty="0" err="1" smtClean="0"/>
              <a:t>levodopa</a:t>
            </a:r>
            <a:r>
              <a:rPr lang="en-US" sz="1100" dirty="0" smtClean="0"/>
              <a:t>-induced motor complications // </a:t>
            </a:r>
            <a:r>
              <a:rPr lang="en-US" sz="1100" dirty="0" err="1" smtClean="0"/>
              <a:t>Mov</a:t>
            </a:r>
            <a:r>
              <a:rPr lang="en-US" sz="1100" dirty="0" smtClean="0"/>
              <a:t>. </a:t>
            </a:r>
            <a:r>
              <a:rPr lang="en-US" sz="1100" dirty="0" err="1" smtClean="0"/>
              <a:t>Disord</a:t>
            </a:r>
            <a:r>
              <a:rPr lang="en-US" sz="1100" dirty="0" smtClean="0"/>
              <a:t>. 2015. V 30. P. 1451-1460. 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Принципы фармакотерапии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239000" cy="5330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b="1" u="sng" dirty="0" smtClean="0"/>
              <a:t>Второй принцип лечения</a:t>
            </a:r>
          </a:p>
          <a:p>
            <a:pPr>
              <a:buNone/>
            </a:pPr>
            <a:r>
              <a:rPr lang="ru-RU" sz="1800" b="1" dirty="0" smtClean="0"/>
              <a:t>(</a:t>
            </a:r>
            <a:r>
              <a:rPr lang="ru-RU" sz="1800" dirty="0" smtClean="0"/>
              <a:t>стимуляция процесса выброса ДА </a:t>
            </a:r>
          </a:p>
          <a:p>
            <a:pPr>
              <a:buNone/>
            </a:pPr>
            <a:r>
              <a:rPr lang="ru-RU" sz="1800" dirty="0" smtClean="0"/>
              <a:t>из </a:t>
            </a:r>
            <a:r>
              <a:rPr lang="ru-RU" sz="1800" dirty="0" err="1" smtClean="0"/>
              <a:t>пресинаптической</a:t>
            </a:r>
            <a:r>
              <a:rPr lang="ru-RU" sz="1800" dirty="0" smtClean="0"/>
              <a:t>  </a:t>
            </a:r>
            <a:r>
              <a:rPr lang="ru-RU" sz="1800" dirty="0" err="1" smtClean="0"/>
              <a:t>терминали</a:t>
            </a:r>
            <a:r>
              <a:rPr lang="ru-RU" sz="1800" b="1" dirty="0" smtClean="0"/>
              <a:t>) </a:t>
            </a:r>
          </a:p>
          <a:p>
            <a:pPr>
              <a:buNone/>
            </a:pPr>
            <a:r>
              <a:rPr lang="ru-RU" sz="1800" dirty="0" smtClean="0"/>
              <a:t>обеспечивается  </a:t>
            </a:r>
            <a:r>
              <a:rPr lang="ru-RU" sz="1800" b="1" dirty="0" smtClean="0"/>
              <a:t>производными </a:t>
            </a:r>
          </a:p>
          <a:p>
            <a:pPr>
              <a:buNone/>
            </a:pPr>
            <a:r>
              <a:rPr lang="ru-RU" sz="1800" b="1" dirty="0" err="1" smtClean="0"/>
              <a:t>аминоадамантана</a:t>
            </a:r>
            <a:r>
              <a:rPr lang="ru-RU" sz="1800" b="1" dirty="0" smtClean="0"/>
              <a:t> </a:t>
            </a:r>
            <a:r>
              <a:rPr lang="ru-RU" sz="1800" dirty="0" smtClean="0"/>
              <a:t>(их около 20). </a:t>
            </a:r>
          </a:p>
          <a:p>
            <a:pPr>
              <a:buNone/>
            </a:pPr>
            <a:r>
              <a:rPr lang="ru-RU" sz="1800" dirty="0" smtClean="0"/>
              <a:t>Препараты этого класса обладают </a:t>
            </a:r>
          </a:p>
          <a:p>
            <a:pPr>
              <a:buNone/>
            </a:pPr>
            <a:r>
              <a:rPr lang="ru-RU" sz="1800" dirty="0" err="1" smtClean="0"/>
              <a:t>холинолитическими</a:t>
            </a:r>
            <a:r>
              <a:rPr lang="ru-RU" sz="1800" dirty="0" smtClean="0"/>
              <a:t> свойствами и </a:t>
            </a:r>
          </a:p>
          <a:p>
            <a:pPr>
              <a:buNone/>
            </a:pPr>
            <a:r>
              <a:rPr lang="ru-RU" sz="1800" dirty="0" smtClean="0"/>
              <a:t>улучшают кругооборот дофамина в </a:t>
            </a:r>
          </a:p>
          <a:p>
            <a:pPr>
              <a:buNone/>
            </a:pPr>
            <a:r>
              <a:rPr lang="ru-RU" sz="1800" dirty="0" err="1" smtClean="0"/>
              <a:t>дофаминергических</a:t>
            </a:r>
            <a:r>
              <a:rPr lang="ru-RU" sz="1800" dirty="0" smtClean="0"/>
              <a:t> синапсах. </a:t>
            </a:r>
          </a:p>
          <a:p>
            <a:pPr>
              <a:buNone/>
            </a:pPr>
            <a:r>
              <a:rPr lang="ru-RU" sz="1800" dirty="0" smtClean="0"/>
              <a:t>Аналоги: </a:t>
            </a:r>
            <a:r>
              <a:rPr lang="ru-RU" sz="1800" dirty="0" err="1" smtClean="0"/>
              <a:t>амантадина</a:t>
            </a:r>
            <a:r>
              <a:rPr lang="ru-RU" sz="1800" dirty="0" smtClean="0"/>
              <a:t> гидрохлорид (0,1г) -</a:t>
            </a:r>
          </a:p>
          <a:p>
            <a:pPr>
              <a:buNone/>
            </a:pPr>
            <a:r>
              <a:rPr lang="ru-RU" sz="1800" dirty="0" err="1" smtClean="0"/>
              <a:t>мидантан</a:t>
            </a:r>
            <a:r>
              <a:rPr lang="ru-RU" sz="1800" dirty="0" smtClean="0"/>
              <a:t>, </a:t>
            </a:r>
            <a:r>
              <a:rPr lang="ru-RU" sz="1800" dirty="0" err="1" smtClean="0"/>
              <a:t>неомидантан</a:t>
            </a:r>
            <a:r>
              <a:rPr lang="ru-RU" sz="1800" dirty="0" smtClean="0"/>
              <a:t>, </a:t>
            </a:r>
            <a:r>
              <a:rPr lang="ru-RU" sz="1800" dirty="0" err="1" smtClean="0"/>
              <a:t>симметрел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err="1" smtClean="0"/>
              <a:t>Амантадина</a:t>
            </a:r>
            <a:r>
              <a:rPr lang="ru-RU" sz="1800" dirty="0" smtClean="0"/>
              <a:t> сульфат – </a:t>
            </a:r>
            <a:r>
              <a:rPr lang="ru-RU" sz="1800" dirty="0" err="1" smtClean="0"/>
              <a:t>ПК-мерц</a:t>
            </a:r>
            <a:r>
              <a:rPr lang="ru-RU" sz="1800" dirty="0" smtClean="0"/>
              <a:t>, </a:t>
            </a:r>
            <a:r>
              <a:rPr lang="ru-RU" sz="1800" dirty="0" err="1" smtClean="0"/>
              <a:t>амантин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err="1" smtClean="0"/>
              <a:t>Глюкуронид</a:t>
            </a:r>
            <a:r>
              <a:rPr lang="ru-RU" sz="1800" dirty="0" smtClean="0"/>
              <a:t> </a:t>
            </a:r>
            <a:r>
              <a:rPr lang="ru-RU" sz="1800" dirty="0" err="1" smtClean="0"/>
              <a:t>мидантана</a:t>
            </a:r>
            <a:r>
              <a:rPr lang="ru-RU" sz="1800" dirty="0" smtClean="0"/>
              <a:t> (0,2 г) – </a:t>
            </a:r>
            <a:r>
              <a:rPr lang="ru-RU" sz="1800" dirty="0" err="1" smtClean="0"/>
              <a:t>глудантан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5" name="Picture 2" descr="http://evropharm.ru/Storage/128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836712"/>
            <a:ext cx="3384376" cy="2088233"/>
          </a:xfrm>
          <a:prstGeom prst="rect">
            <a:avLst/>
          </a:prstGeom>
          <a:noFill/>
        </p:spPr>
      </p:pic>
      <p:pic>
        <p:nvPicPr>
          <p:cNvPr id="6" name="Picture 4" descr="http://www.medcentre.com.ua/i/2016/04/pk-merts_or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24943"/>
            <a:ext cx="2667000" cy="3528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1225</TotalTime>
  <Words>1486</Words>
  <Application>Microsoft Office PowerPoint</Application>
  <PresentationFormat>Экран (4:3)</PresentationFormat>
  <Paragraphs>171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Обычная</vt:lpstr>
      <vt:lpstr>            </vt:lpstr>
      <vt:lpstr>Актуальность</vt:lpstr>
      <vt:lpstr>Актуальность и эпидемиология</vt:lpstr>
      <vt:lpstr>Актуальность и эпидемиология</vt:lpstr>
      <vt:lpstr>ЭТИОПАТОГЕНЕЗ</vt:lpstr>
      <vt:lpstr>Слайд 6</vt:lpstr>
      <vt:lpstr>Принципы фармакотерапии</vt:lpstr>
      <vt:lpstr>Принципы фармакотерапии</vt:lpstr>
      <vt:lpstr>Принципы фармакотерапии</vt:lpstr>
      <vt:lpstr>Принципы фармакотерапии</vt:lpstr>
      <vt:lpstr>Принципы фармакотерапии</vt:lpstr>
      <vt:lpstr>Принципы фармакотерапии</vt:lpstr>
      <vt:lpstr>СТРАТЕГИИ терапии</vt:lpstr>
      <vt:lpstr>СТРАТЕГИИ терапии</vt:lpstr>
      <vt:lpstr>ПОБОЧНЫЕ ЭФФЕКТЫ</vt:lpstr>
      <vt:lpstr>Побочные эффекты</vt:lpstr>
      <vt:lpstr>Побочные эффекты</vt:lpstr>
      <vt:lpstr>Перспективы</vt:lpstr>
      <vt:lpstr>Перспективы</vt:lpstr>
      <vt:lpstr>Нейрохирургические методы лечения</vt:lpstr>
      <vt:lpstr>Нейрохирургические методы лечения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СОВРЕМЕННЫЕ ПОДХОДЫ К ЛЕЧЕНИЮ  БОЛЕЗНИ ПАРКИНСОНА  (ОБЗОР ЛИТЕРАТУРЫ) </dc:title>
  <dc:creator>АНЯ</dc:creator>
  <cp:lastModifiedBy>АНЯ</cp:lastModifiedBy>
  <cp:revision>312</cp:revision>
  <dcterms:created xsi:type="dcterms:W3CDTF">2017-10-04T08:32:09Z</dcterms:created>
  <dcterms:modified xsi:type="dcterms:W3CDTF">2020-10-29T07:41:10Z</dcterms:modified>
</cp:coreProperties>
</file>