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4" r:id="rId6"/>
    <p:sldId id="266" r:id="rId7"/>
    <p:sldId id="267" r:id="rId8"/>
    <p:sldId id="265" r:id="rId9"/>
    <p:sldId id="260" r:id="rId10"/>
    <p:sldId id="285" r:id="rId11"/>
    <p:sldId id="293" r:id="rId12"/>
    <p:sldId id="286" r:id="rId13"/>
    <p:sldId id="287" r:id="rId14"/>
    <p:sldId id="288" r:id="rId15"/>
    <p:sldId id="291" r:id="rId16"/>
    <p:sldId id="292" r:id="rId17"/>
    <p:sldId id="270" r:id="rId18"/>
    <p:sldId id="272" r:id="rId19"/>
    <p:sldId id="273" r:id="rId20"/>
    <p:sldId id="275" r:id="rId21"/>
    <p:sldId id="276" r:id="rId22"/>
    <p:sldId id="277" r:id="rId23"/>
    <p:sldId id="281" r:id="rId24"/>
    <p:sldId id="283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0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ср 28.10.20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ср 28.10.20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ср 28.10.20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049B6-D0D1-412B-8B6F-C86AF3916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ср 28.10.20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ср 28.10.20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ср 28.10.20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ср 28.10.20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ср 28.10.20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ср 28.10.20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ср 28.10.20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ср 28.10.20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pPr/>
              <a:t>ср 28.10.20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8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0100" y="1714488"/>
            <a:ext cx="7972478" cy="207170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ОСОБЕННОСТИ ОБУЧЕНИЯ СТУДЕНТОВ И СЛУШАТЕЛЕЙ НА КАФЕДРЕ ПЕДИАТРИИ №3 С ИСПОЛЬЗОВАНИЕМ ДИСТАНЦИОННЫХ ТЕХНОЛОГИЙ</a:t>
            </a:r>
            <a:endParaRPr lang="ru-RU" sz="28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28" y="3857628"/>
            <a:ext cx="7358114" cy="1643074"/>
          </a:xfrm>
        </p:spPr>
        <p:txBody>
          <a:bodyPr>
            <a:normAutofit lnSpcReduction="10000"/>
          </a:bodyPr>
          <a:lstStyle/>
          <a:p>
            <a:r>
              <a:rPr lang="ru-RU" sz="2600" dirty="0" smtClean="0">
                <a:solidFill>
                  <a:schemeClr val="tx1"/>
                </a:solidFill>
              </a:rPr>
              <a:t>Дубовая А.В., Лимаренко М.П., Бордюгова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smtClean="0">
                <a:solidFill>
                  <a:schemeClr val="tx1"/>
                </a:solidFill>
              </a:rPr>
              <a:t>Е.В., Дудчак А.П.,</a:t>
            </a:r>
            <a:r>
              <a:rPr lang="en-US" sz="2600" dirty="0" smtClean="0">
                <a:solidFill>
                  <a:schemeClr val="tx1"/>
                </a:solidFill>
              </a:rPr>
              <a:t> Тонких Н.А., </a:t>
            </a:r>
            <a:r>
              <a:rPr lang="ru-RU" sz="2600" dirty="0" smtClean="0">
                <a:solidFill>
                  <a:schemeClr val="tx1"/>
                </a:solidFill>
              </a:rPr>
              <a:t>Баешко Г.И., </a:t>
            </a: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>Соколов </a:t>
            </a:r>
            <a:r>
              <a:rPr lang="ru-RU" sz="2600" dirty="0" smtClean="0">
                <a:solidFill>
                  <a:schemeClr val="tx1"/>
                </a:solidFill>
              </a:rPr>
              <a:t>В.Н., Марченко Е.Н., Усенко Н.А., </a:t>
            </a: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>Сосна </a:t>
            </a:r>
            <a:r>
              <a:rPr lang="ru-RU" sz="2600" dirty="0" smtClean="0">
                <a:solidFill>
                  <a:schemeClr val="tx1"/>
                </a:solidFill>
              </a:rPr>
              <a:t>В.В., Науменко Ю.В.</a:t>
            </a:r>
          </a:p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627784" y="357166"/>
            <a:ext cx="6715172" cy="114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dirty="0" smtClean="0"/>
              <a:t>ГОО ВПО «Донецкий национальный медицинский университет имени М. Горького»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400" dirty="0" smtClean="0"/>
              <a:t>Кафедра педиатрии №3</a:t>
            </a:r>
          </a:p>
        </p:txBody>
      </p:sp>
      <p:pic>
        <p:nvPicPr>
          <p:cNvPr id="8" name="Picture 2" descr="D:\Limarenko\Фото\logo_d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794" cy="17144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14414" y="5357826"/>
            <a:ext cx="7572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IV </a:t>
            </a:r>
            <a:r>
              <a:rPr lang="ru-RU" sz="2000" dirty="0" smtClean="0"/>
              <a:t>Международный медицинский форум Донбасса </a:t>
            </a:r>
          </a:p>
          <a:p>
            <a:pPr algn="ctr"/>
            <a:r>
              <a:rPr lang="ru-RU" sz="2000" dirty="0" smtClean="0"/>
              <a:t>«Наука побеждать… болезнь»</a:t>
            </a:r>
          </a:p>
          <a:p>
            <a:pPr algn="ctr"/>
            <a:r>
              <a:rPr lang="ru-RU" sz="2000" dirty="0" smtClean="0"/>
              <a:t>Донецк 2020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785926"/>
            <a:ext cx="7543824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Преподавателями кафедры педиатрии №3 были существенно дополнены изучаемые курсы</a:t>
            </a:r>
            <a:r>
              <a:rPr lang="en-US" dirty="0" smtClean="0"/>
              <a:t> </a:t>
            </a:r>
            <a:r>
              <a:rPr lang="ru-RU" dirty="0" smtClean="0"/>
              <a:t>для студентов 5 курса медико-профилактического отделения медико-фармацевтического факультета, интернов специальностей «Педиатрия», «Общая практика-семейная медицина», ординаторов специальностей «Педиатрия», «Детская кардиология»</a:t>
            </a:r>
            <a:endParaRPr lang="ru-RU" dirty="0"/>
          </a:p>
        </p:txBody>
      </p:sp>
      <p:pic>
        <p:nvPicPr>
          <p:cNvPr id="4" name="Рисунок 3" descr="образование 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0"/>
            <a:ext cx="3857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курсы</a:t>
            </a:r>
            <a:endParaRPr lang="ru-RU" dirty="0"/>
          </a:p>
        </p:txBody>
      </p:sp>
      <p:pic>
        <p:nvPicPr>
          <p:cNvPr id="4" name="Содержимое 3" descr="ПК Педиатрия Модуль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429684" cy="53578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курсы</a:t>
            </a:r>
            <a:endParaRPr lang="ru-RU" dirty="0"/>
          </a:p>
        </p:txBody>
      </p:sp>
      <p:pic>
        <p:nvPicPr>
          <p:cNvPr id="4" name="Содержимое 3" descr="ДП ПК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8387738" cy="538321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курсы</a:t>
            </a:r>
            <a:endParaRPr lang="ru-RU" dirty="0"/>
          </a:p>
        </p:txBody>
      </p:sp>
      <p:pic>
        <p:nvPicPr>
          <p:cNvPr id="4" name="Содержимое 3" descr="ДГ ПК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8358245" cy="54292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курсы</a:t>
            </a:r>
            <a:endParaRPr lang="ru-RU" dirty="0"/>
          </a:p>
        </p:txBody>
      </p:sp>
      <p:pic>
        <p:nvPicPr>
          <p:cNvPr id="4" name="Содержимое 3" descr="ДН ПК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8429684" cy="542928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42" y="214290"/>
            <a:ext cx="6500858" cy="1060472"/>
          </a:xfrm>
        </p:spPr>
        <p:txBody>
          <a:bodyPr>
            <a:noAutofit/>
          </a:bodyPr>
          <a:lstStyle/>
          <a:p>
            <a:r>
              <a:rPr lang="ru-RU" sz="2800" dirty="0" smtClean="0"/>
              <a:t>Государственная итоговая </a:t>
            </a:r>
            <a:br>
              <a:rPr lang="ru-RU" sz="2800" dirty="0" smtClean="0"/>
            </a:br>
            <a:r>
              <a:rPr lang="ru-RU" sz="2800" dirty="0" smtClean="0"/>
              <a:t>аттестация врачей-интернов педиатров</a:t>
            </a:r>
            <a:endParaRPr lang="ru-RU" sz="2800" dirty="0"/>
          </a:p>
        </p:txBody>
      </p:sp>
      <p:pic>
        <p:nvPicPr>
          <p:cNvPr id="4" name="Содержимое 3" descr="ГИА инт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7" y="1285860"/>
            <a:ext cx="8358246" cy="53578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85728"/>
            <a:ext cx="6500858" cy="1143000"/>
          </a:xfrm>
        </p:spPr>
        <p:txBody>
          <a:bodyPr/>
          <a:lstStyle/>
          <a:p>
            <a:r>
              <a:rPr lang="ru-RU" dirty="0" smtClean="0"/>
              <a:t>Информационный блок</a:t>
            </a:r>
            <a:endParaRPr lang="ru-RU" dirty="0"/>
          </a:p>
        </p:txBody>
      </p:sp>
      <p:pic>
        <p:nvPicPr>
          <p:cNvPr id="4" name="Содержимое 3" descr="Инф блок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857364"/>
            <a:ext cx="7358114" cy="228601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456" y="357166"/>
            <a:ext cx="614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Лекционный раздел </a:t>
            </a:r>
            <a:r>
              <a:rPr lang="ru-RU" sz="2400" dirty="0" smtClean="0"/>
              <a:t>представлен лекциями в виде презентаций и в текстовом формате с интерактивным блоком</a:t>
            </a:r>
            <a:endParaRPr lang="ru-RU" sz="2400" dirty="0"/>
          </a:p>
        </p:txBody>
      </p:sp>
      <p:pic>
        <p:nvPicPr>
          <p:cNvPr id="5" name="Содержимое 4" descr="Лекц блок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85926"/>
            <a:ext cx="8358246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Содержимое 3" descr="Скрин 5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24" y="1214422"/>
            <a:ext cx="7943850" cy="5114925"/>
          </a:xfrm>
        </p:spPr>
      </p:pic>
      <p:sp>
        <p:nvSpPr>
          <p:cNvPr id="3" name="TextBox 2"/>
          <p:cNvSpPr txBox="1"/>
          <p:nvPr/>
        </p:nvSpPr>
        <p:spPr>
          <a:xfrm>
            <a:off x="2786050" y="357166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Структура практического занятия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214290"/>
            <a:ext cx="7313613" cy="8350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Базовый учебник</a:t>
            </a:r>
          </a:p>
        </p:txBody>
      </p:sp>
      <p:pic>
        <p:nvPicPr>
          <p:cNvPr id="35843" name="Picture 3" descr="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0430" y="1357298"/>
            <a:ext cx="2833688" cy="502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71538" y="2428868"/>
            <a:ext cx="7643866" cy="3857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500" b="1" dirty="0" smtClean="0"/>
              <a:t>Дистанционное обучение</a:t>
            </a:r>
            <a:r>
              <a:rPr lang="ru-RU" sz="2500" dirty="0" smtClean="0"/>
              <a:t> </a:t>
            </a:r>
            <a:r>
              <a:rPr lang="ru-RU" sz="2500" b="1" dirty="0" smtClean="0"/>
              <a:t>(ДО) </a:t>
            </a:r>
            <a:r>
              <a:rPr lang="ru-RU" sz="2500" dirty="0" smtClean="0"/>
              <a:t>– это обучение, при котором его субъекты разделены в пространстве и, возможно, во времени, реализуется с учётом передачи и восприятия информации в виртуальной среде, обеспечивается специальной системой организации учебного процесса, особой методикой разработки учебных пособий и стратегией преподавания, а также использованием электронных или иных коммуникационных технологий </a:t>
            </a:r>
          </a:p>
        </p:txBody>
      </p:sp>
      <p:pic>
        <p:nvPicPr>
          <p:cNvPr id="23555" name="Picture 7" descr="ДО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0"/>
            <a:ext cx="3124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2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14678" y="1142984"/>
            <a:ext cx="3857652" cy="5572140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3286116" y="285728"/>
            <a:ext cx="3637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Учебные пособия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1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71802" y="1000108"/>
            <a:ext cx="4000528" cy="5715040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3286116" y="285728"/>
            <a:ext cx="3637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Учебные пособия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Содержимое 3" descr="Скрин 8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54200"/>
            <a:ext cx="9144000" cy="5003800"/>
          </a:xfrm>
        </p:spPr>
      </p:pic>
      <p:sp>
        <p:nvSpPr>
          <p:cNvPr id="3" name="TextBox 2"/>
          <p:cNvSpPr txBox="1"/>
          <p:nvPr/>
        </p:nvSpPr>
        <p:spPr>
          <a:xfrm>
            <a:off x="2857488" y="642918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Учебные видеофильмы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1857364"/>
            <a:ext cx="7500936" cy="442915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В конце каждого занятия студенту или слушателю предлагается пройти тестирование. К каждой теме преподавателями  подготовлено в среднем по 10 тестов.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Итоговое тестирование оценивается системой в режиме он-лайн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Если у обучающегося возникают вопросы, он может задать</a:t>
            </a:r>
            <a:r>
              <a:rPr lang="en-US" sz="2800" dirty="0" smtClean="0"/>
              <a:t> </a:t>
            </a:r>
            <a:r>
              <a:rPr lang="ru-RU" sz="2800" dirty="0" smtClean="0"/>
              <a:t>их в чате </a:t>
            </a:r>
          </a:p>
        </p:txBody>
      </p:sp>
      <p:pic>
        <p:nvPicPr>
          <p:cNvPr id="44035" name="Picture 4" descr="ДО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0"/>
            <a:ext cx="213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1928802"/>
            <a:ext cx="2900363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Вывод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3" y="3214689"/>
            <a:ext cx="7634311" cy="314327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В заключение следует отметить, что, безусловно, дистанционное обучение в медицине не может заменить очное. Однако в период современной пандемии использование дистанционных технологий явилось хорошим подспорьем для продолжения образования, а качественный контент курсов помог обогатить новыми знаниями обучающихся</a:t>
            </a:r>
            <a:endParaRPr lang="ru-RU" sz="2800" dirty="0"/>
          </a:p>
        </p:txBody>
      </p:sp>
      <p:pic>
        <p:nvPicPr>
          <p:cNvPr id="46084" name="Рисунок 3" descr="Ст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0"/>
            <a:ext cx="4648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>
          <a:xfrm>
            <a:off x="2428860" y="428604"/>
            <a:ext cx="6253154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dirty="0" smtClean="0"/>
              <a:t>Спасибо за внимание!</a:t>
            </a:r>
          </a:p>
        </p:txBody>
      </p:sp>
      <p:pic>
        <p:nvPicPr>
          <p:cNvPr id="47107" name="Picture 6" descr="ДО 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5984" y="2214554"/>
            <a:ext cx="5486400" cy="3657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2071678"/>
            <a:ext cx="7500990" cy="428628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sz="2600" b="1" dirty="0" smtClean="0"/>
              <a:t>Дистанционное образование</a:t>
            </a:r>
            <a:r>
              <a:rPr lang="ru-RU" sz="2600" dirty="0" smtClean="0"/>
              <a:t> позволяет удовлетворить индивидуальные потребности каждого человека в обучении и решить такие проблемы традиционного образования, как:</a:t>
            </a:r>
          </a:p>
          <a:p>
            <a:pPr lvl="1" eaLnBrk="1" hangingPunct="1"/>
            <a:r>
              <a:rPr lang="ru-RU" sz="2600" dirty="0" smtClean="0"/>
              <a:t>отсутствие индивидуального подхода к обучающемуся; </a:t>
            </a:r>
          </a:p>
          <a:p>
            <a:pPr lvl="1" eaLnBrk="1" hangingPunct="1"/>
            <a:r>
              <a:rPr lang="ru-RU" sz="2600" dirty="0" smtClean="0"/>
              <a:t>недостаточное использование активных форм обучения;</a:t>
            </a:r>
          </a:p>
          <a:p>
            <a:pPr lvl="1" eaLnBrk="1" hangingPunct="1"/>
            <a:r>
              <a:rPr lang="ru-RU" sz="2600" dirty="0" smtClean="0"/>
              <a:t>директивность образовательного процесса; </a:t>
            </a:r>
          </a:p>
          <a:p>
            <a:pPr lvl="1" eaLnBrk="1" hangingPunct="1"/>
            <a:r>
              <a:rPr lang="ru-RU" sz="2600" dirty="0" smtClean="0"/>
              <a:t>слабая мотивация к самостоятельной познавательной деятельности обучающегося; </a:t>
            </a:r>
          </a:p>
          <a:p>
            <a:pPr lvl="1" eaLnBrk="1" hangingPunct="1"/>
            <a:r>
              <a:rPr lang="ru-RU" sz="2600" dirty="0" smtClean="0"/>
              <a:t>субъективность оценки результатов обучения; </a:t>
            </a:r>
          </a:p>
        </p:txBody>
      </p:sp>
      <p:pic>
        <p:nvPicPr>
          <p:cNvPr id="24579" name="Picture 4" descr="ДО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0"/>
            <a:ext cx="22860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86050" y="357166"/>
            <a:ext cx="6030928" cy="7032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sz="2800" cap="none" dirty="0" smtClean="0"/>
              <a:t>РЕШЕНИЕ ПРОБЛЕМ С ПОМОЩЬЮ ДО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1857364"/>
            <a:ext cx="7858148" cy="5000636"/>
          </a:xfrm>
        </p:spPr>
        <p:txBody>
          <a:bodyPr/>
          <a:lstStyle/>
          <a:p>
            <a:pPr eaLnBrk="1" hangingPunct="1"/>
            <a:r>
              <a:rPr lang="ru-RU" dirty="0" smtClean="0"/>
              <a:t>жёсткая привязка к территории и во времени</a:t>
            </a:r>
          </a:p>
        </p:txBody>
      </p:sp>
      <p:pic>
        <p:nvPicPr>
          <p:cNvPr id="25604" name="Picture 4" descr="ДО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7244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ДО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500306"/>
            <a:ext cx="3429024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ДО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7244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1785926"/>
            <a:ext cx="7500990" cy="471490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    </a:t>
            </a:r>
            <a:r>
              <a:rPr lang="ru-RU" sz="2000" b="1" dirty="0" smtClean="0"/>
              <a:t>Дистанционное обучение</a:t>
            </a:r>
            <a:r>
              <a:rPr lang="ru-RU" sz="2000" dirty="0" smtClean="0"/>
              <a:t> способно оптимально преодолеть недостатки традиционного образования и отличается от него по ряду </a:t>
            </a:r>
            <a:r>
              <a:rPr lang="ru-RU" sz="2000" b="1" dirty="0" smtClean="0"/>
              <a:t>показателей</a:t>
            </a:r>
            <a:r>
              <a:rPr lang="ru-RU" sz="2000" dirty="0" smtClean="0"/>
              <a:t>: 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dirty="0" smtClean="0"/>
              <a:t>повышает посещаемость мероприятий за счёт </a:t>
            </a:r>
            <a:r>
              <a:rPr lang="ru-RU" sz="1900" dirty="0" err="1" smtClean="0"/>
              <a:t>онлайн-участников</a:t>
            </a:r>
            <a:r>
              <a:rPr lang="ru-RU" sz="1900" dirty="0" smtClean="0"/>
              <a:t> и просмотров записей; 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dirty="0" smtClean="0"/>
              <a:t>привлекает тех участников, кто не может присутствовать на занятиях в силу разных причин; 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dirty="0" smtClean="0"/>
              <a:t>предоставляет возможность доступа к электронным материалам и видеозаписям после лекции; 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dirty="0" smtClean="0"/>
              <a:t>привлекает новых слушателей, предоставляя им возможность в любое свободное время присоединиться к онлайн-занятию; 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dirty="0" smtClean="0"/>
              <a:t>обеспечивает доступность и экономичность образования для всех категорий граждан; 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dirty="0" smtClean="0"/>
              <a:t>обеспечивает возможность выбора индивидуального содержания обучения, а также эффективность и результативность обучения;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dirty="0" smtClean="0"/>
              <a:t>даёт возможность выбора индивидуального темпа освоения знаний; 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dirty="0" smtClean="0"/>
              <a:t>стимулирует самостоятельную познавательную деятельность обучающегося</a:t>
            </a:r>
          </a:p>
        </p:txBody>
      </p:sp>
      <p:pic>
        <p:nvPicPr>
          <p:cNvPr id="26627" name="Picture 4" descr="ДО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42852"/>
            <a:ext cx="2209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1857364"/>
            <a:ext cx="7358114" cy="450059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500" dirty="0" smtClean="0"/>
              <a:t>Современные компьютерные программы позволяют обеспечить передачу знаний и доступ к разнообразной учебной информации, а новые технологии, такие как </a:t>
            </a:r>
            <a:r>
              <a:rPr lang="ru-RU" sz="2500" b="1" dirty="0" smtClean="0"/>
              <a:t>интерактивные электронные учебные пособия, </a:t>
            </a:r>
            <a:r>
              <a:rPr lang="ru-RU" sz="2500" b="1" dirty="0" err="1" smtClean="0"/>
              <a:t>мультимедийный</a:t>
            </a:r>
            <a:r>
              <a:rPr lang="ru-RU" sz="2500" b="1" dirty="0" smtClean="0"/>
              <a:t> контент, сеть Интернет</a:t>
            </a:r>
            <a:r>
              <a:rPr lang="ru-RU" sz="2500" dirty="0" smtClean="0"/>
              <a:t> способствуют более активному привлечению учащихся к процессу обучения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dirty="0" smtClean="0"/>
              <a:t>Интерактивные возможности систем доставки информации позволяют наладить и стимулировать обратную связь, обеспечить диалог и постоянную поддержку, которые невозможны в большинстве традиционных систем обучения</a:t>
            </a:r>
          </a:p>
        </p:txBody>
      </p:sp>
      <p:pic>
        <p:nvPicPr>
          <p:cNvPr id="28675" name="Рисунок 3" descr="образование 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5" y="0"/>
            <a:ext cx="2714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ДО 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3" y="1857364"/>
            <a:ext cx="7429553" cy="442915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500" b="1" dirty="0" smtClean="0"/>
              <a:t>    Результативность дистанционного обучения</a:t>
            </a:r>
            <a:r>
              <a:rPr lang="ru-RU" sz="2500" dirty="0" smtClean="0"/>
              <a:t> </a:t>
            </a:r>
            <a:r>
              <a:rPr lang="ru-RU" sz="2500" b="1" dirty="0" smtClean="0"/>
              <a:t>на до- и последипломном этапах образования </a:t>
            </a:r>
            <a:r>
              <a:rPr lang="ru-RU" sz="2500" dirty="0" smtClean="0"/>
              <a:t>в решающей степени зависит от следующих факторов: 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dirty="0" smtClean="0"/>
              <a:t>эффективного взаимодействия преподавателя и студента/врача; 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dirty="0" smtClean="0"/>
              <a:t>налаженной активной обратной связи; 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dirty="0" smtClean="0"/>
              <a:t>качества предварительного проектирования процесса дистанционного образования и способов управления им; 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dirty="0" smtClean="0"/>
              <a:t>разработанных дидактических материалов </a:t>
            </a:r>
          </a:p>
        </p:txBody>
      </p:sp>
      <p:pic>
        <p:nvPicPr>
          <p:cNvPr id="27651" name="Picture 4" descr="ДО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85728"/>
            <a:ext cx="2895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sz="quarter" idx="1"/>
          </p:nvPr>
        </p:nvSpPr>
        <p:spPr>
          <a:xfrm>
            <a:off x="1214414" y="1857364"/>
            <a:ext cx="7429552" cy="4429156"/>
          </a:xfrm>
        </p:spPr>
        <p:txBody>
          <a:bodyPr>
            <a:normAutofit/>
          </a:bodyPr>
          <a:lstStyle/>
          <a:p>
            <a:r>
              <a:rPr lang="ru-RU" u="sng" dirty="0" smtClean="0">
                <a:latin typeface="Arial" charset="0"/>
              </a:rPr>
              <a:t>для студентов</a:t>
            </a:r>
            <a:r>
              <a:rPr lang="ru-RU" dirty="0" smtClean="0">
                <a:latin typeface="Arial" charset="0"/>
              </a:rPr>
              <a:t>: информационно-образовательная среда (</a:t>
            </a:r>
            <a:r>
              <a:rPr lang="en-US" dirty="0" smtClean="0">
                <a:latin typeface="Arial" charset="0"/>
              </a:rPr>
              <a:t>distance.dnmu.ru</a:t>
            </a:r>
            <a:r>
              <a:rPr lang="ru-RU" dirty="0" smtClean="0">
                <a:latin typeface="Arial" charset="0"/>
              </a:rPr>
              <a:t>)</a:t>
            </a:r>
          </a:p>
          <a:p>
            <a:r>
              <a:rPr lang="ru-RU" u="sng" dirty="0" smtClean="0">
                <a:latin typeface="Arial" charset="0"/>
              </a:rPr>
              <a:t>для интернов, ординаторов, слушателей</a:t>
            </a:r>
            <a:r>
              <a:rPr lang="ru-RU" dirty="0" smtClean="0">
                <a:latin typeface="Arial" charset="0"/>
              </a:rPr>
              <a:t>: дистанционное сопровождение последипломного образования (</a:t>
            </a:r>
            <a:r>
              <a:rPr lang="en-US" dirty="0" smtClean="0">
                <a:latin typeface="Arial" charset="0"/>
              </a:rPr>
              <a:t>dspo.dnmu.ru)</a:t>
            </a:r>
            <a:endParaRPr lang="ru-RU" dirty="0" smtClean="0"/>
          </a:p>
        </p:txBody>
      </p:sp>
      <p:pic>
        <p:nvPicPr>
          <p:cNvPr id="22531" name="Рисунок 3" descr="logo_dsm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2" y="0"/>
            <a:ext cx="15001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71802" y="428604"/>
            <a:ext cx="4500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Площадки ДО во время пандемии </a:t>
            </a:r>
            <a:r>
              <a:rPr lang="en-US" sz="3200" b="1" dirty="0" smtClean="0"/>
              <a:t>COVID-19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581</Words>
  <Application>Microsoft Office PowerPoint</Application>
  <PresentationFormat>Экран (4:3)</PresentationFormat>
  <Paragraphs>54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Специальное оформление</vt:lpstr>
      <vt:lpstr>ОСОБЕННОСТИ ОБУЧЕНИЯ СТУДЕНТОВ И СЛУШАТЕЛЕЙ НА КАФЕДРЕ ПЕДИАТРИИ №3 С ИСПОЛЬЗОВАНИЕМ ДИСТАНЦИОННЫХ ТЕХНОЛОГИЙ</vt:lpstr>
      <vt:lpstr>Презентация PowerPoint</vt:lpstr>
      <vt:lpstr>Презентация PowerPoint</vt:lpstr>
      <vt:lpstr>РЕШЕНИЕ ПРОБЛЕМ С ПОМОЩЬЮ ДО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Новые курсы</vt:lpstr>
      <vt:lpstr>Новые курсы</vt:lpstr>
      <vt:lpstr>Новые курсы</vt:lpstr>
      <vt:lpstr>Новые курсы</vt:lpstr>
      <vt:lpstr>Государственная итоговая  аттестация врачей-интернов педиатров</vt:lpstr>
      <vt:lpstr>Информационный блок</vt:lpstr>
      <vt:lpstr>Презентация PowerPoint</vt:lpstr>
      <vt:lpstr>Презентация PowerPoint</vt:lpstr>
      <vt:lpstr>Базовый учебник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 </dc:title>
  <dc:creator>Admin</dc:creator>
  <cp:lastModifiedBy>MedikiT</cp:lastModifiedBy>
  <cp:revision>51</cp:revision>
  <dcterms:created xsi:type="dcterms:W3CDTF">2011-12-13T19:04:59Z</dcterms:created>
  <dcterms:modified xsi:type="dcterms:W3CDTF">2020-10-28T15:05:23Z</dcterms:modified>
</cp:coreProperties>
</file>