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3" r:id="rId4"/>
    <p:sldId id="259" r:id="rId5"/>
    <p:sldId id="260" r:id="rId6"/>
    <p:sldId id="261" r:id="rId7"/>
    <p:sldId id="265" r:id="rId8"/>
    <p:sldId id="266" r:id="rId9"/>
    <p:sldId id="267" r:id="rId10"/>
    <p:sldId id="269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dPt>
            <c:idx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8A0-4DB8-AED0-C2368C3A816E}"/>
              </c:ext>
            </c:extLst>
          </c:dPt>
          <c:dPt>
            <c:idx val="1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8A0-4DB8-AED0-C2368C3A816E}"/>
              </c:ext>
            </c:extLst>
          </c:dPt>
          <c:dPt>
            <c:idx val="2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8A0-4DB8-AED0-C2368C3A816E}"/>
              </c:ext>
            </c:extLst>
          </c:dPt>
          <c:dPt>
            <c:idx val="3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8A0-4DB8-AED0-C2368C3A816E}"/>
              </c:ext>
            </c:extLst>
          </c:dPt>
          <c:dPt>
            <c:idx val="4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8A0-4DB8-AED0-C2368C3A816E}"/>
              </c:ext>
            </c:extLst>
          </c:dPt>
          <c:dLbls>
            <c:dLbl>
              <c:idx val="0"/>
              <c:layout>
                <c:manualLayout>
                  <c:x val="-8.1028652668416523E-2"/>
                  <c:y val="0.13132801108194808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A0-4DB8-AED0-C2368C3A816E}"/>
                </c:ext>
              </c:extLst>
            </c:dLbl>
            <c:dLbl>
              <c:idx val="1"/>
              <c:layout>
                <c:manualLayout>
                  <c:x val="-0.11374278215223099"/>
                  <c:y val="5.9071522309711258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A0-4DB8-AED0-C2368C3A816E}"/>
                </c:ext>
              </c:extLst>
            </c:dLbl>
            <c:dLbl>
              <c:idx val="2"/>
              <c:layout>
                <c:manualLayout>
                  <c:x val="-8.4426509186351736E-2"/>
                  <c:y val="-4.9035797608632352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8A0-4DB8-AED0-C2368C3A816E}"/>
                </c:ext>
              </c:extLst>
            </c:dLbl>
            <c:dLbl>
              <c:idx val="3"/>
              <c:layout>
                <c:manualLayout>
                  <c:x val="-0.10715748031496061"/>
                  <c:y val="-8.2338509769612225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8A0-4DB8-AED0-C2368C3A816E}"/>
                </c:ext>
              </c:extLst>
            </c:dLbl>
            <c:dLbl>
              <c:idx val="4"/>
              <c:layout>
                <c:manualLayout>
                  <c:x val="0.13799103237095367"/>
                  <c:y val="-0.3091903616214640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8A0-4DB8-AED0-C2368C3A81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Percent val="1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Sheet1!$A$1:$A$5</c:f>
              <c:strCache>
                <c:ptCount val="5"/>
                <c:pt idx="0">
                  <c:v>Тайван унтдаггүй, их хөдөлж , хөрвөөдөг</c:v>
                </c:pt>
                <c:pt idx="1">
                  <c:v>Зүүдэндээ ярьдаг</c:v>
                </c:pt>
                <c:pt idx="2">
                  <c:v>Шүдээ хавирдаг</c:v>
                </c:pt>
                <c:pt idx="3">
                  <c:v>Орондоо шээдэг</c:v>
                </c:pt>
                <c:pt idx="4">
                  <c:v>Хэвийн нойрсдог</c:v>
                </c:pt>
              </c:strCache>
            </c:strRef>
          </c:cat>
          <c:val>
            <c:numRef>
              <c:f>Sheet1!$B$1:$B$5</c:f>
              <c:numCache>
                <c:formatCode>General</c:formatCode>
                <c:ptCount val="5"/>
                <c:pt idx="0">
                  <c:v>15</c:v>
                </c:pt>
                <c:pt idx="1">
                  <c:v>13</c:v>
                </c:pt>
                <c:pt idx="2">
                  <c:v>10</c:v>
                </c:pt>
                <c:pt idx="3">
                  <c:v>3</c:v>
                </c:pt>
                <c:pt idx="4">
                  <c:v>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88A0-4DB8-AED0-C2368C3A816E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007D-3DA2-4EDA-8BC0-09D7C72548C5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E31F-B75F-449D-80EF-BFD21B2DC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816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007D-3DA2-4EDA-8BC0-09D7C72548C5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E31F-B75F-449D-80EF-BFD21B2DC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214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007D-3DA2-4EDA-8BC0-09D7C72548C5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E31F-B75F-449D-80EF-BFD21B2DC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098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007D-3DA2-4EDA-8BC0-09D7C72548C5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E31F-B75F-449D-80EF-BFD21B2DC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03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007D-3DA2-4EDA-8BC0-09D7C72548C5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E31F-B75F-449D-80EF-BFD21B2DC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424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007D-3DA2-4EDA-8BC0-09D7C72548C5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E31F-B75F-449D-80EF-BFD21B2DC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470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007D-3DA2-4EDA-8BC0-09D7C72548C5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E31F-B75F-449D-80EF-BFD21B2DC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358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007D-3DA2-4EDA-8BC0-09D7C72548C5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E31F-B75F-449D-80EF-BFD21B2DC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010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007D-3DA2-4EDA-8BC0-09D7C72548C5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E31F-B75F-449D-80EF-BFD21B2DC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796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007D-3DA2-4EDA-8BC0-09D7C72548C5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E31F-B75F-449D-80EF-BFD21B2DC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53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007D-3DA2-4EDA-8BC0-09D7C72548C5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E31F-B75F-449D-80EF-BFD21B2DC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821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A007D-3DA2-4EDA-8BC0-09D7C72548C5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9E31F-B75F-449D-80EF-BFD21B2DC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9765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yungerel.kh@mnums.edu.mn" TargetMode="External"/><Relationship Id="rId2" Type="http://schemas.openxmlformats.org/officeDocument/2006/relationships/hyperlink" Target="mailto:dulamjav@mnums.edu.m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_________Microsoft_Office_Word2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348880"/>
            <a:ext cx="7992888" cy="86409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mn-MN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</a:t>
            </a:r>
            <a:r>
              <a:rPr lang="mn-MN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 И НЕКОТОРЫЕ ФАКТОРЫ, </a:t>
            </a:r>
            <a:endParaRPr lang="mn-MN" sz="2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mn-MN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ВЛИЯЮЩИЕ </a:t>
            </a:r>
            <a:r>
              <a:rPr lang="mn-MN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СОН </a:t>
            </a:r>
            <a:r>
              <a:rPr lang="mn-MN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</a:t>
            </a:r>
            <a:endParaRPr 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DB23A97-B673-41D4-98CA-7E5D919E767D}"/>
              </a:ext>
            </a:extLst>
          </p:cNvPr>
          <p:cNvSpPr/>
          <p:nvPr/>
        </p:nvSpPr>
        <p:spPr>
          <a:xfrm>
            <a:off x="3347864" y="3717032"/>
            <a:ext cx="5688632" cy="1311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mn-MN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П.Дуламжав</a:t>
            </a:r>
            <a:r>
              <a:rPr lang="mn-MN" sz="1400" baseline="30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mn-MN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.M</a:t>
            </a:r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</a:t>
            </a:r>
            <a:r>
              <a:rPr lang="mn-MN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клиникийн проф., ахлах багш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mn-MN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Х.Оюунгэрэл</a:t>
            </a:r>
            <a:r>
              <a:rPr lang="mn-MN" sz="1400" baseline="30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mn-MN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</a:t>
            </a:r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</a:t>
            </a:r>
            <a:r>
              <a:rPr lang="mn-MN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ахлах багш 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mn-MN" sz="1400" baseline="30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mn-MN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АШУҮИС-ийн Дархан-Уул аймаг дахь АУС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mn-MN" sz="1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dulamjav@mnums.edu.mn</a:t>
            </a:r>
            <a:r>
              <a:rPr lang="mn-MN" sz="1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mn-MN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oyungerel.kh@mnums.edu.mn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mn-MN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F5DD353-04D7-44A0-9FA5-D281551DB0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176" y="94268"/>
            <a:ext cx="3916031" cy="85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0758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F28BF0-9A83-4A70-A171-0693E3BE4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mn-M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n-MN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n-MN" sz="31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r>
              <a:rPr lang="mn-MN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n-MN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mn-MN" dirty="0">
              <a:solidFill>
                <a:schemeClr val="tx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B1850A-8A32-42E8-A53B-B6512A69AE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363272" cy="5328592"/>
              </a:xfrm>
            </p:spPr>
            <p:txBody>
              <a:bodyPr>
                <a:normAutofit fontScale="92500" lnSpcReduction="20000"/>
              </a:bodyPr>
              <a:lstStyle/>
              <a:p>
                <a:pPr algn="just"/>
                <a:r>
                  <a:rPr lang="mn-MN" sz="28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Общая продолжительность ночного сна среди исследованных нами детей, в среднем составляет </a:t>
                </a:r>
                <a14:m>
                  <m:oMath xmlns:m="http://schemas.openxmlformats.org/officeDocument/2006/math">
                    <m:r>
                      <a:rPr lang="ru-RU" sz="2800" i="1">
                        <a:solidFill>
                          <a:schemeClr val="tx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9.0±</m:t>
                    </m:r>
                  </m:oMath>
                </a14:m>
                <a:r>
                  <a:rPr lang="ru-RU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</a:t>
                </a:r>
                <a:r>
                  <a:rPr lang="mn-MN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 часа, что на 2 часа ниже международной стандартной нормы сна  у детей данного возраста </a:t>
                </a:r>
                <a:r>
                  <a:rPr lang="en-US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(2014</a:t>
                </a:r>
                <a:r>
                  <a:rPr lang="mn-MN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он</a:t>
                </a:r>
                <a:r>
                  <a:rPr lang="en-US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mn-MN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mn-MN" sz="2800" dirty="0" smtClean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mn-MN" sz="28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 оценке психо-моторного развития дошкольников методом </a:t>
                </a:r>
                <a:r>
                  <a:rPr lang="ru-RU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Керна-Ийрасека</a:t>
                </a:r>
                <a:r>
                  <a:rPr lang="mn-MN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33.4%</a:t>
                </a:r>
                <a:r>
                  <a:rPr lang="en-US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40</a:t>
                </a:r>
                <a:r>
                  <a:rPr lang="en-US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mn-MN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исследованных </a:t>
                </a:r>
                <a:r>
                  <a:rPr lang="mn-MN" sz="28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нами детей </a:t>
                </a:r>
                <a:r>
                  <a:rPr lang="mn-MN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получили оценку ниже среднего уровня.</a:t>
                </a:r>
              </a:p>
              <a:p>
                <a:pPr algn="just"/>
                <a:r>
                  <a:rPr lang="mn-MN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Применение мобильных устройств исследованными нами дошкольниками 1.9 раза превышают стандартного международного показателя для  детей данного возраста по просмотру телевидения и игры на компьютере. </a:t>
                </a:r>
                <a:r>
                  <a:rPr lang="mn-MN" sz="28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Поэтому </a:t>
                </a:r>
                <a:r>
                  <a:rPr lang="mn-MN" sz="28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наблюдаемое регулярное недосыпание и бесконтрольное  применение детьми мобильных устройств могут отрицательно повлиять на дальнейшее </a:t>
                </a:r>
                <a:r>
                  <a:rPr lang="mn-MN" sz="28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здоровье детей.  </a:t>
                </a:r>
                <a:endParaRPr lang="mn-MN" sz="2800" dirty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5B1850A-8A32-42E8-A53B-B6512A69AE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363272" cy="5328592"/>
              </a:xfrm>
              <a:blipFill rotWithShape="0">
                <a:blip r:embed="rId2" cstate="print"/>
                <a:stretch>
                  <a:fillRect l="-1093" t="-2632" r="-1312" b="-2746"/>
                </a:stretch>
              </a:blipFill>
            </p:spPr>
            <p:txBody>
              <a:bodyPr/>
              <a:lstStyle/>
              <a:p>
                <a:r>
                  <a:rPr lang="mn-M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274197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2A3237-8E6A-4D52-8A9F-07EAEC1CC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073427"/>
          </a:xfrm>
        </p:spPr>
        <p:txBody>
          <a:bodyPr/>
          <a:lstStyle/>
          <a:p>
            <a:pPr marL="0" indent="0" algn="ctr">
              <a:buNone/>
            </a:pPr>
            <a:endParaRPr lang="mn-MN" dirty="0"/>
          </a:p>
          <a:p>
            <a:pPr marL="0" indent="0" algn="ctr">
              <a:buNone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 </a:t>
            </a:r>
            <a:endParaRPr lang="mn-MN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1FF4A95-B20E-40AB-B647-C76CF81E73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23928" y="3212976"/>
            <a:ext cx="1578455" cy="157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77771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60FD5E-9764-4DB7-9B14-BA10962EB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n-MN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</a:t>
            </a:r>
            <a:r>
              <a:rPr lang="mn-MN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n-M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mn-M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D4F78E-3B57-45EC-BE43-0A979F64A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038746"/>
            <a:ext cx="8496945" cy="5544616"/>
          </a:xfrm>
        </p:spPr>
        <p:txBody>
          <a:bodyPr>
            <a:normAutofit fontScale="25000" lnSpcReduction="20000"/>
          </a:bodyPr>
          <a:lstStyle/>
          <a:p>
            <a:pPr marL="0" lvl="0" indent="0" algn="just" fontAlgn="base">
              <a:lnSpc>
                <a:spcPct val="120000"/>
              </a:lnSpc>
              <a:buNone/>
            </a:pPr>
            <a:r>
              <a:rPr lang="mn-MN" sz="9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Согласно нормативам </a:t>
            </a:r>
            <a:r>
              <a:rPr lang="mn-MN" sz="9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 для детей до 5 лет </a:t>
            </a:r>
            <a:r>
              <a:rPr lang="en-US" sz="9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mn-MN" sz="9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  <a:r>
              <a:rPr lang="en-US" sz="9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mn-MN" sz="9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разработанной американской Национальной Академией Сна, дошкольники должны спать в сутки не менее 11-12 часов, регулярный и полноценный сон благоприятно действует на физическое развитие и когнитивные способности ребёнка [2]. </a:t>
            </a:r>
            <a:endParaRPr lang="mn-MN" sz="96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lnSpc>
                <a:spcPct val="120000"/>
              </a:lnSpc>
              <a:buNone/>
            </a:pPr>
            <a:r>
              <a:rPr lang="mn-MN" sz="9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mn-MN" sz="9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журнале </a:t>
            </a:r>
            <a:r>
              <a:rPr lang="en-US" sz="9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Pediatrics</a:t>
            </a:r>
            <a:r>
              <a:rPr lang="mn-MN" sz="9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9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педиатр из </a:t>
            </a:r>
            <a:r>
              <a:rPr lang="en-US" sz="9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Seattle Children’s Hospital Research Institute </a:t>
            </a:r>
            <a:r>
              <a:rPr lang="mn-MN" sz="9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Мишель </a:t>
            </a:r>
            <a:r>
              <a:rPr lang="mn-MN" sz="9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Гаррисон в своём </a:t>
            </a:r>
            <a:r>
              <a:rPr lang="en-US" sz="9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9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исследовании утверждает, что   </a:t>
            </a:r>
            <a:r>
              <a:rPr lang="mn-MN" sz="9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телевизора после 19 часов провоцирует возникновение расстройств сна у </a:t>
            </a:r>
            <a:r>
              <a:rPr lang="mn-MN" sz="9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детей. Автор пишет, что </a:t>
            </a:r>
            <a:r>
              <a:rPr lang="mn-MN" sz="9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 обследованных 100 детей у каждого пятого </a:t>
            </a:r>
            <a:r>
              <a:rPr lang="mn-MN" sz="9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наблюдались </a:t>
            </a:r>
            <a:r>
              <a:rPr lang="mn-MN" sz="9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стойкие нарушения сна: малыши мучились ночными кошмарами, пробуждались среди </a:t>
            </a:r>
            <a:r>
              <a:rPr lang="mn-MN" sz="9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ночи, а </a:t>
            </a:r>
            <a:r>
              <a:rPr lang="mn-MN" sz="9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просыпались неотдохнувшими и </a:t>
            </a:r>
            <a:r>
              <a:rPr lang="mn-MN" sz="9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вялыми</a:t>
            </a:r>
            <a:r>
              <a:rPr lang="ru-RU" sz="9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mn-MN" sz="9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3,4</a:t>
            </a:r>
            <a:r>
              <a:rPr lang="ru-RU" sz="9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mn-MN" sz="9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mn-MN" sz="96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0323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D7F848-FD10-4596-9630-55869095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mn-MN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</a:t>
            </a:r>
            <a:endParaRPr lang="mn-M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DC46E7-B0F7-4755-A566-0D5A39893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47260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mn-MN" sz="3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mn-MN" sz="3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исследовании, проведённой в России, 84% родителей позволяют детям дошкольникам бесконтрольно смотреть телепередачи, играть в компьютерные игры, 68% не соблюдают специального режима сна для своего ребёнка, 99% родителей обратились в диагностический центр в связи со слабым соматическим здоровьем ребенка [4,5,6,7</a:t>
            </a:r>
            <a:r>
              <a:rPr lang="mn-MN" sz="3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r>
              <a:rPr lang="mn-MN" sz="3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Каждый пятый ребёнок имеет нарушения сна [4,6]. </a:t>
            </a:r>
          </a:p>
          <a:p>
            <a:pPr marL="0" indent="0" algn="just">
              <a:buNone/>
            </a:pPr>
            <a:r>
              <a:rPr lang="mn-MN" sz="3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 </a:t>
            </a:r>
            <a:r>
              <a:rPr lang="mn-MN" sz="3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 нарушения сна проявляются в виде изменений моторики и поведения во время сна ввиде конфузионного пробуждения, ночного страха, кошмары, снохождения и ночного энуреза [1,3,4</a:t>
            </a:r>
            <a:r>
              <a:rPr lang="mn-MN" sz="3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r>
              <a:rPr lang="mn-MN" sz="3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mn-MN" sz="38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mn-MN" sz="3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Недостаток </a:t>
            </a:r>
            <a:r>
              <a:rPr lang="mn-MN" sz="3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 оказывает влияние на физическое, когнитивное развитие и иммунную систему ребёнка, в связи с чем нами поставлена задача оценить состояние сна и некоторых факторов, влияющие на сон у </a:t>
            </a:r>
            <a:r>
              <a:rPr lang="mn-MN" sz="3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дошкольников. </a:t>
            </a:r>
            <a:endParaRPr lang="mn-MN" sz="38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mn-MN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mn-MN" dirty="0"/>
          </a:p>
        </p:txBody>
      </p:sp>
    </p:spTree>
    <p:extLst>
      <p:ext uri="{BB962C8B-B14F-4D97-AF65-F5344CB8AC3E}">
        <p14:creationId xmlns:p14="http://schemas.microsoft.com/office/powerpoint/2010/main" xmlns="" val="4198693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2514B69D-8499-414E-BCD5-09EB3E85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579296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n-MN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исследования: </a:t>
            </a:r>
            <a:endParaRPr lang="mn-M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состояние сна и факторов,  влияющих на сон </a:t>
            </a:r>
            <a:r>
              <a:rPr lang="mn-MN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 методом анкетирования</a:t>
            </a:r>
            <a:endParaRPr lang="mn-MN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mn-MN" sz="2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mn-MN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исследования: </a:t>
            </a:r>
            <a:endParaRPr lang="mn-M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mn-MN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1.Оценить </a:t>
            </a:r>
            <a:r>
              <a:rPr lang="mn-MN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сна и психо-моторного развития у дошкольников методами опроса и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Керна-Ийрасека </a:t>
            </a:r>
            <a:endParaRPr lang="mn-MN" sz="28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mn-MN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Дать </a:t>
            </a:r>
            <a:r>
              <a:rPr lang="mn-MN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сравнительную оценку применении мобильных устройств у дошкольников с международным </a:t>
            </a:r>
            <a:r>
              <a:rPr lang="mn-MN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стандартным показателем</a:t>
            </a:r>
            <a:endParaRPr lang="mn-MN" sz="28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735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C19C8C-1F17-468E-B4A6-E7F26D47B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 исследования</a:t>
            </a:r>
            <a:endParaRPr lang="mn-MN" sz="2800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0242F1-46AB-4F10-97C4-D854BBFDC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mn-MN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сна 120 детей возраста от 4-6 лет,посесающих детские сады № 4,5 были оценены методом стандартного анкетирования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(The Children’s Sleep Habits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Questionnare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CSHQ)</a:t>
            </a:r>
            <a:r>
              <a:rPr lang="mn-MN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mn-MN" sz="28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mn-MN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Психо-моторное </a:t>
            </a:r>
            <a:r>
              <a:rPr lang="mn-MN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детей </a:t>
            </a:r>
            <a:r>
              <a:rPr lang="mn-MN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оценены </a:t>
            </a:r>
            <a:r>
              <a:rPr lang="mn-MN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методом 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Керна-Ийрасека </a:t>
            </a:r>
            <a:r>
              <a:rPr lang="mn-MN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5 баллной шкале Ликерта,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изображением фигуры,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соедин</a:t>
            </a:r>
            <a:r>
              <a:rPr lang="mn-MN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ением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заданны</a:t>
            </a:r>
            <a:r>
              <a:rPr lang="mn-MN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точ</a:t>
            </a:r>
            <a:r>
              <a:rPr lang="mn-MN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mn-MN" sz="28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5290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B3C7F0-B73A-450B-BF16-A677C6C5C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n-MN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r>
              <a:rPr lang="mn-MN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n-M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mn-MN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F42C73-77F8-45BE-AEE4-2C5FA3390E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9512" y="620688"/>
                <a:ext cx="8518300" cy="5174035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mn-MN" sz="24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исследовании приняли участие 120 детей дошкольного возраста от  4-6 лет, из них 48,3% мальчики 51,7% девочки, средний вес, рост  составляют 20,5</a:t>
                </a:r>
                <a14:m>
                  <m:oMath xmlns:m="http://schemas.openxmlformats.org/officeDocument/2006/math">
                    <m:r>
                      <a:rPr lang="ru-RU" sz="2400" i="1">
                        <a:solidFill>
                          <a:schemeClr val="tx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mn-MN" sz="24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6,5 кг и  </a:t>
                </a:r>
                <a:r>
                  <a:rPr lang="ru-RU" sz="24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114</a:t>
                </a:r>
                <a14:m>
                  <m:oMath xmlns:m="http://schemas.openxmlformats.org/officeDocument/2006/math">
                    <m:r>
                      <a:rPr lang="ru-RU" sz="2400" i="1">
                        <a:solidFill>
                          <a:schemeClr val="tx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ru-RU" sz="24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  <a:r>
                  <a:rPr lang="mn-MN" sz="24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см. </a:t>
                </a:r>
                <a:endParaRPr lang="mn-MN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mn-MN" sz="2400" b="1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Состояние сна  у дошкольников </a:t>
                </a:r>
                <a:endParaRPr lang="mn-MN" sz="2400" b="1" dirty="0" smtClean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>
                  <a:spcBef>
                    <a:spcPts val="0"/>
                  </a:spcBef>
                  <a:buNone/>
                </a:pPr>
                <a:r>
                  <a:rPr lang="mn-MN" sz="1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Таблица 1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mn-MN" sz="2400" dirty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mn-MN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="" xmlns:a14="http://schemas.microsoft.com/office/drawing/2010/main" xmlns:a16="http://schemas.microsoft.com/office/drawing/2014/main" id="{9FF42C73-77F8-45BE-AEE4-2C5FA3390E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620688"/>
                <a:ext cx="8518300" cy="5174035"/>
              </a:xfrm>
              <a:blipFill rotWithShape="0">
                <a:blip r:embed="rId2" cstate="print"/>
                <a:stretch>
                  <a:fillRect l="-1073" t="-942" r="-1073"/>
                </a:stretch>
              </a:blipFill>
            </p:spPr>
            <p:txBody>
              <a:bodyPr/>
              <a:lstStyle/>
              <a:p>
                <a:r>
                  <a:rPr lang="mn-M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383F539-9775-405B-A05F-B11A09E58785}"/>
                  </a:ext>
                </a:extLst>
              </p:cNvPr>
              <p:cNvSpPr/>
              <p:nvPr/>
            </p:nvSpPr>
            <p:spPr>
              <a:xfrm rot="10800000" flipV="1">
                <a:off x="683568" y="5674052"/>
                <a:ext cx="813690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mn-MN" sz="20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нашем исследовании суточный сон </a:t>
                </a:r>
                <a:r>
                  <a:rPr lang="mn-MN" sz="20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дошкольников </a:t>
                </a:r>
                <a:endParaRPr lang="mn-MN" sz="2000" dirty="0" smtClean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mn-MN" sz="20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составляет </a:t>
                </a:r>
                <a:r>
                  <a:rPr lang="mn-MN" sz="20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  <a14:m>
                  <m:oMath xmlns:m="http://schemas.openxmlformats.org/officeDocument/2006/math">
                    <m:r>
                      <a:rPr lang="mn-MN" sz="2000" i="1">
                        <a:solidFill>
                          <a:schemeClr val="tx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mn-MN" sz="2000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0.6 часов</a:t>
                </a:r>
                <a:r>
                  <a:rPr lang="mn-MN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mn-MN" dirty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="" xmlns:a14="http://schemas.microsoft.com/office/drawing/2010/main" xmlns:a16="http://schemas.microsoft.com/office/drawing/2014/main" id="{2383F539-9775-405B-A05F-B11A09E587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683568" y="5674052"/>
                <a:ext cx="8136904" cy="707886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l="-749" t="-5172" b="-14655"/>
                </a:stretch>
              </a:blipFill>
            </p:spPr>
            <p:txBody>
              <a:bodyPr/>
              <a:lstStyle/>
              <a:p>
                <a:r>
                  <a:rPr lang="mn-M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352ACF90-612F-4AA9-A01B-0B435CB9FF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8887244"/>
                  </p:ext>
                </p:extLst>
              </p:nvPr>
            </p:nvGraphicFramePr>
            <p:xfrm>
              <a:off x="539553" y="2420889"/>
              <a:ext cx="8169271" cy="303425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146668">
                      <a:extLst>
                        <a:ext uri="{9D8B030D-6E8A-4147-A177-3AD203B41FA5}">
                          <a16:colId xmlns:a16="http://schemas.microsoft.com/office/drawing/2014/main" val="601620855"/>
                        </a:ext>
                      </a:extLst>
                    </a:gridCol>
                    <a:gridCol w="3076353">
                      <a:extLst>
                        <a:ext uri="{9D8B030D-6E8A-4147-A177-3AD203B41FA5}">
                          <a16:colId xmlns:a16="http://schemas.microsoft.com/office/drawing/2014/main" val="1426798914"/>
                        </a:ext>
                      </a:extLst>
                    </a:gridCol>
                    <a:gridCol w="2946250">
                      <a:extLst>
                        <a:ext uri="{9D8B030D-6E8A-4147-A177-3AD203B41FA5}">
                          <a16:colId xmlns:a16="http://schemas.microsoft.com/office/drawing/2014/main" val="2730415861"/>
                        </a:ext>
                      </a:extLst>
                    </a:gridCol>
                  </a:tblGrid>
                  <a:tr h="14493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mn-MN" sz="2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Показатель </a:t>
                          </a:r>
                          <a:endParaRPr lang="mn-MN" sz="2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Среднее </a:t>
                          </a:r>
                          <a:endParaRPr lang="mn-MN" sz="2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значение времени</a:t>
                          </a:r>
                          <a:endParaRPr lang="mn-MN" sz="2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b="1" dirty="0" err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Международная</a:t>
                          </a:r>
                          <a:r>
                            <a:rPr lang="en-US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000" b="1" dirty="0" err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норма</a:t>
                          </a:r>
                          <a:r>
                            <a:rPr lang="mn-MN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тива</a:t>
                          </a:r>
                          <a:r>
                            <a:rPr lang="en-US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000" b="1" dirty="0" err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сна</a:t>
                          </a:r>
                          <a:r>
                            <a:rPr lang="en-US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mn-MN" sz="2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b="1" dirty="0" err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для</a:t>
                          </a:r>
                          <a:r>
                            <a:rPr lang="en-US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000" b="1" dirty="0" err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детей</a:t>
                          </a:r>
                          <a:r>
                            <a:rPr lang="en-US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  </a:t>
                          </a:r>
                          <a:r>
                            <a:rPr lang="en-US" sz="2000" b="1" dirty="0" err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от</a:t>
                          </a:r>
                          <a:r>
                            <a:rPr lang="en-US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4-6 </a:t>
                          </a:r>
                          <a:r>
                            <a:rPr lang="en-US" sz="2000" b="1" dirty="0" err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лет</a:t>
                          </a:r>
                          <a:endParaRPr lang="mn-MN" sz="2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mn-MN" sz="2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79324316"/>
                      </a:ext>
                    </a:extLst>
                  </a:tr>
                  <a:tr h="350127">
                    <a:tc gridSpan="2"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kern="12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Время</a:t>
                          </a:r>
                          <a:r>
                            <a:rPr lang="mn-MN" sz="2000" kern="1200" baseline="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засыпания </a:t>
                          </a:r>
                          <a:r>
                            <a:rPr lang="mn-MN" sz="2000" kern="12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     </a:t>
                          </a:r>
                          <a:r>
                            <a:rPr lang="ru-RU" sz="2000" kern="12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22.3</a:t>
                          </a:r>
                          <a14:m>
                            <m:oMath xmlns:m="http://schemas.openxmlformats.org/officeDocument/2006/math">
                              <m:r>
                                <a:rPr lang="ru-RU" sz="2000" b="1" kern="1200">
                                  <a:solidFill>
                                    <a:srgbClr val="00206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±</m:t>
                              </m:r>
                              <m:r>
                                <a:rPr lang="ru-RU" sz="2000" b="1" i="1" kern="1200">
                                  <a:solidFill>
                                    <a:srgbClr val="00206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ru-RU" sz="2000" b="1" kern="1200">
                                  <a:solidFill>
                                    <a:srgbClr val="00206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.</m:t>
                              </m:r>
                              <m:r>
                                <a:rPr lang="ru-RU" sz="2000" b="1" i="1" kern="1200">
                                  <a:solidFill>
                                    <a:srgbClr val="00206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𝟕</m:t>
                              </m:r>
                            </m:oMath>
                          </a14:m>
                          <a:r>
                            <a:rPr lang="mn-MN" sz="2000" kern="12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                                </a:t>
                          </a:r>
                          <a:endParaRPr lang="mn-MN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mn-MN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kern="120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</a:t>
                          </a:r>
                          <a:r>
                            <a:rPr lang="mn-MN" sz="2000" kern="1200" baseline="3000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00</a:t>
                          </a:r>
                          <a:endParaRPr lang="mn-MN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16415082"/>
                      </a:ext>
                    </a:extLst>
                  </a:tr>
                  <a:tr h="71988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kern="12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Время</a:t>
                          </a:r>
                          <a:r>
                            <a:rPr lang="mn-MN" sz="2000" kern="1200" baseline="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пробуждения</a:t>
                          </a:r>
                          <a:r>
                            <a:rPr lang="en-US" sz="2000" kern="12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endParaRPr lang="mn-MN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mn-MN" sz="2000" kern="1200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7±0.2</m:t>
                                </m:r>
                              </m:oMath>
                            </m:oMathPara>
                          </a14:m>
                          <a:endParaRPr lang="mn-MN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kern="12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07</a:t>
                          </a:r>
                          <a:r>
                            <a:rPr lang="mn-MN" sz="2000" kern="1200" baseline="30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00</a:t>
                          </a:r>
                          <a:endParaRPr lang="mn-MN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7349059"/>
                      </a:ext>
                    </a:extLst>
                  </a:tr>
                  <a:tr h="50498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Суточн</a:t>
                          </a:r>
                          <a:r>
                            <a:rPr lang="mn-MN" sz="2000" baseline="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ый сон </a:t>
                          </a:r>
                          <a:endParaRPr lang="mn-MN" sz="2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ru-RU" sz="2000" kern="1200">
                                  <a:solidFill>
                                    <a:srgbClr val="00206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9±</m:t>
                              </m:r>
                            </m:oMath>
                          </a14:m>
                          <a:r>
                            <a:rPr lang="ru-RU" sz="2000" kern="12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</a:t>
                          </a:r>
                          <a:r>
                            <a:rPr lang="mn-MN" sz="2000" kern="12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mn-MN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kern="12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14:m>
                            <m:oMath xmlns:m="http://schemas.openxmlformats.org/officeDocument/2006/math">
                              <m:r>
                                <a:rPr lang="mn-MN" sz="2000" kern="1200">
                                  <a:solidFill>
                                    <a:srgbClr val="00206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±</m:t>
                              </m:r>
                              <m:r>
                                <a:rPr lang="mn-MN" sz="2000" kern="1200">
                                  <a:solidFill>
                                    <a:srgbClr val="00206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0,5</m:t>
                              </m:r>
                            </m:oMath>
                          </a14:m>
                          <a:endParaRPr lang="mn-MN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239085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>
                <a:extLst>
                  <a:ext uri="{FF2B5EF4-FFF2-40B4-BE49-F238E27FC236}">
                    <a16:creationId xmlns="" xmlns:a14="http://schemas.microsoft.com/office/drawing/2010/main" xmlns:a16="http://schemas.microsoft.com/office/drawing/2014/main" id="{352ACF90-612F-4AA9-A01B-0B435CB9FF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2418887244"/>
                  </p:ext>
                </p:extLst>
              </p:nvPr>
            </p:nvGraphicFramePr>
            <p:xfrm>
              <a:off x="539553" y="2420889"/>
              <a:ext cx="8169271" cy="303425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146668">
                      <a:extLst>
                        <a:ext uri="{9D8B030D-6E8A-4147-A177-3AD203B41FA5}">
                          <a16:colId xmlns="" xmlns:a14="http://schemas.microsoft.com/office/drawing/2010/main" xmlns:a16="http://schemas.microsoft.com/office/drawing/2014/main" val="601620855"/>
                        </a:ext>
                      </a:extLst>
                    </a:gridCol>
                    <a:gridCol w="3076353">
                      <a:extLst>
                        <a:ext uri="{9D8B030D-6E8A-4147-A177-3AD203B41FA5}">
                          <a16:colId xmlns="" xmlns:a14="http://schemas.microsoft.com/office/drawing/2010/main" xmlns:a16="http://schemas.microsoft.com/office/drawing/2014/main" val="1426798914"/>
                        </a:ext>
                      </a:extLst>
                    </a:gridCol>
                    <a:gridCol w="2946250">
                      <a:extLst>
                        <a:ext uri="{9D8B030D-6E8A-4147-A177-3AD203B41FA5}">
                          <a16:colId xmlns="" xmlns:a14="http://schemas.microsoft.com/office/drawing/2010/main" xmlns:a16="http://schemas.microsoft.com/office/drawing/2014/main" val="2730415861"/>
                        </a:ext>
                      </a:extLst>
                    </a:gridCol>
                  </a:tblGrid>
                  <a:tr h="14493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mn-MN" sz="2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Показатель </a:t>
                          </a:r>
                          <a:endParaRPr lang="mn-MN" sz="2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Среднее </a:t>
                          </a:r>
                          <a:endParaRPr lang="mn-MN" sz="2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значение времени</a:t>
                          </a:r>
                          <a:endParaRPr lang="mn-MN" sz="2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b="1" dirty="0" err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Международная</a:t>
                          </a:r>
                          <a:r>
                            <a:rPr lang="en-US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000" b="1" dirty="0" err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норма</a:t>
                          </a:r>
                          <a:r>
                            <a:rPr lang="mn-MN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тива</a:t>
                          </a:r>
                          <a:r>
                            <a:rPr lang="en-US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000" b="1" dirty="0" err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сна</a:t>
                          </a:r>
                          <a:r>
                            <a:rPr lang="en-US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mn-MN" sz="2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b="1" dirty="0" err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для</a:t>
                          </a:r>
                          <a:r>
                            <a:rPr lang="en-US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000" b="1" dirty="0" err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детей</a:t>
                          </a:r>
                          <a:r>
                            <a:rPr lang="en-US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  </a:t>
                          </a:r>
                          <a:r>
                            <a:rPr lang="en-US" sz="2000" b="1" dirty="0" err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от</a:t>
                          </a:r>
                          <a:r>
                            <a:rPr lang="en-US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4-6 </a:t>
                          </a:r>
                          <a:r>
                            <a:rPr lang="en-US" sz="2000" b="1" dirty="0" err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лет</a:t>
                          </a:r>
                          <a:endParaRPr lang="mn-MN" sz="2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b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mn-MN" sz="2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4="http://schemas.microsoft.com/office/drawing/2010/main" xmlns:a16="http://schemas.microsoft.com/office/drawing/2014/main" val="3379324316"/>
                      </a:ext>
                    </a:extLst>
                  </a:tr>
                  <a:tr h="350127">
                    <a:tc gridSpan="2">
                      <a:txBody>
                        <a:bodyPr/>
                        <a:lstStyle/>
                        <a:p>
                          <a:endParaRPr lang="mn-MN"/>
                        </a:p>
                      </a:txBody>
                      <a:tcPr marL="68580" marR="68580" marT="9525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4"/>
                          <a:stretch>
                            <a:fillRect t="-427586" r="-56593" b="-34827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mn-MN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kern="120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</a:t>
                          </a:r>
                          <a:r>
                            <a:rPr lang="mn-MN" sz="2000" kern="1200" baseline="3000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00</a:t>
                          </a:r>
                          <a:endParaRPr lang="mn-MN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="" xmlns:a14="http://schemas.microsoft.com/office/drawing/2010/main" xmlns:a16="http://schemas.microsoft.com/office/drawing/2014/main" val="916415082"/>
                      </a:ext>
                    </a:extLst>
                  </a:tr>
                  <a:tr h="71988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kern="12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Время</a:t>
                          </a:r>
                          <a:r>
                            <a:rPr lang="mn-MN" sz="2000" kern="1200" baseline="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пробуждения</a:t>
                          </a:r>
                          <a:r>
                            <a:rPr lang="en-US" sz="2000" kern="12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endParaRPr lang="mn-MN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mn-MN"/>
                        </a:p>
                      </a:txBody>
                      <a:tcPr marL="68580" marR="68580" marT="9525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4"/>
                          <a:stretch>
                            <a:fillRect l="-69703" t="-259322" r="-96040" b="-711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kern="12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07</a:t>
                          </a:r>
                          <a:r>
                            <a:rPr lang="mn-MN" sz="2000" kern="1200" baseline="30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00</a:t>
                          </a:r>
                          <a:endParaRPr lang="mn-MN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4="http://schemas.microsoft.com/office/drawing/2010/main" xmlns:a16="http://schemas.microsoft.com/office/drawing/2014/main" val="157349059"/>
                      </a:ext>
                    </a:extLst>
                  </a:tr>
                  <a:tr h="50498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mn-MN" sz="200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Суточн</a:t>
                          </a:r>
                          <a:r>
                            <a:rPr lang="mn-MN" sz="2000" baseline="0" dirty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ый сон </a:t>
                          </a:r>
                          <a:endParaRPr lang="mn-MN" sz="20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9525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mn-MN"/>
                        </a:p>
                      </a:txBody>
                      <a:tcPr marL="68580" marR="68580" marT="9525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4"/>
                          <a:stretch>
                            <a:fillRect l="-69703" t="-510843" r="-96040" b="-12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mn-MN"/>
                        </a:p>
                      </a:txBody>
                      <a:tcPr marL="68580" marR="68580" marT="9525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4"/>
                          <a:stretch>
                            <a:fillRect l="-177066" t="-510843" r="-207" b="-12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4="http://schemas.microsoft.com/office/drawing/2010/main" xmlns:a16="http://schemas.microsoft.com/office/drawing/2014/main" val="161239085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xmlns="" val="2975494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4CE03B-3F42-4891-A3D0-F427A85A1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476672"/>
            <a:ext cx="8424936" cy="1138138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n-MN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психо-моторного развития дошкольников</a:t>
            </a:r>
            <a:br>
              <a:rPr lang="mn-MN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n-MN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/метод Керна-Ийрасека/ </a:t>
            </a:r>
            <a:br>
              <a:rPr lang="mn-MN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n-MN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n-MN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n-MN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</a:t>
            </a:r>
            <a:r>
              <a:rPr lang="mn-MN" sz="1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mn-MN" sz="1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230F63C-C400-442C-9213-A13CBEAF98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5531032"/>
              </p:ext>
            </p:extLst>
          </p:nvPr>
        </p:nvGraphicFramePr>
        <p:xfrm>
          <a:off x="539552" y="2204864"/>
          <a:ext cx="7920880" cy="1051560"/>
        </p:xfrm>
        <a:graphic>
          <a:graphicData uri="http://schemas.openxmlformats.org/drawingml/2006/table">
            <a:tbl>
              <a:tblPr firstRow="1" firstCol="1" bandRow="1"/>
              <a:tblGrid>
                <a:gridCol w="3102859">
                  <a:extLst>
                    <a:ext uri="{9D8B030D-6E8A-4147-A177-3AD203B41FA5}">
                      <a16:colId xmlns:a16="http://schemas.microsoft.com/office/drawing/2014/main" xmlns="" val="1306194239"/>
                    </a:ext>
                  </a:extLst>
                </a:gridCol>
                <a:gridCol w="1835938">
                  <a:extLst>
                    <a:ext uri="{9D8B030D-6E8A-4147-A177-3AD203B41FA5}">
                      <a16:colId xmlns:a16="http://schemas.microsoft.com/office/drawing/2014/main" xmlns="" val="1522123372"/>
                    </a:ext>
                  </a:extLst>
                </a:gridCol>
                <a:gridCol w="1608169">
                  <a:extLst>
                    <a:ext uri="{9D8B030D-6E8A-4147-A177-3AD203B41FA5}">
                      <a16:colId xmlns:a16="http://schemas.microsoft.com/office/drawing/2014/main" xmlns="" val="184597728"/>
                    </a:ext>
                  </a:extLst>
                </a:gridCol>
                <a:gridCol w="1373914">
                  <a:extLst>
                    <a:ext uri="{9D8B030D-6E8A-4147-A177-3AD203B41FA5}">
                      <a16:colId xmlns:a16="http://schemas.microsoft.com/office/drawing/2014/main" xmlns="" val="1842212326"/>
                    </a:ext>
                  </a:extLst>
                </a:gridCol>
              </a:tblGrid>
              <a:tr h="679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n-MN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mn-MN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n-MN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Выше</a:t>
                      </a:r>
                      <a:r>
                        <a:rPr lang="mn-MN" sz="2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среднего</a:t>
                      </a:r>
                      <a:endParaRPr lang="mn-MN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n-MN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Среднее</a:t>
                      </a:r>
                      <a:endParaRPr lang="mn-MN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n-MN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Ниже среднего</a:t>
                      </a:r>
                      <a:endParaRPr lang="mn-MN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69942415"/>
                  </a:ext>
                </a:extLst>
              </a:tr>
              <a:tr h="328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n-MN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</a:t>
                      </a:r>
                      <a:r>
                        <a:rPr lang="mn-MN" sz="20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задания</a:t>
                      </a:r>
                      <a:endParaRPr lang="mn-MN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63%(80)</a:t>
                      </a:r>
                      <a:endParaRPr lang="mn-MN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29.1%(35)</a:t>
                      </a:r>
                      <a:endParaRPr lang="mn-MN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n-MN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4.3%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(5)</a:t>
                      </a:r>
                      <a:endParaRPr lang="mn-MN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006270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CF4E887-6309-4B1C-B1AC-A42EB7E33DFD}"/>
              </a:ext>
            </a:extLst>
          </p:cNvPr>
          <p:cNvSpPr/>
          <p:nvPr/>
        </p:nvSpPr>
        <p:spPr>
          <a:xfrm>
            <a:off x="539552" y="3861048"/>
            <a:ext cx="7488832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mn-MN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Психо-моторное 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дошкольников методом Керна-Ийрасека оценены  у 63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0%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(80)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достаточными, 29.1%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(35) 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удовлетворительными и  4.3%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 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 </a:t>
            </a:r>
            <a:r>
              <a:rPr lang="mn-MN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среднего.</a:t>
            </a:r>
            <a:endParaRPr lang="mn-MN" sz="2400" dirty="0">
              <a:solidFill>
                <a:schemeClr val="tx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6275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6D3CBD-586B-4DA5-B957-064795F8F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3" y="473494"/>
            <a:ext cx="8712968" cy="795266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n-MN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mn-MN" sz="31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</a:t>
            </a:r>
            <a:r>
              <a:rPr lang="mn-MN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 у дошкольников /</a:t>
            </a:r>
            <a:r>
              <a:rPr lang="en-US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CSHQ/</a:t>
            </a:r>
            <a:r>
              <a:rPr lang="mn-MN" sz="3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n-MN" sz="3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n-MN" sz="3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n-MN" sz="3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n-MN" sz="3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n-MN" sz="3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n-MN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Графика </a:t>
            </a:r>
            <a:r>
              <a:rPr lang="mn-MN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mn-MN" sz="31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</a:t>
            </a:r>
            <a:endParaRPr lang="mn-MN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9403134B-51CE-414A-BA41-635F35CCE7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12381132"/>
              </p:ext>
            </p:extLst>
          </p:nvPr>
        </p:nvGraphicFramePr>
        <p:xfrm>
          <a:off x="251520" y="2024844"/>
          <a:ext cx="4042792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F84DBD8-4AB6-40A6-84FD-AF37D643CAB8}"/>
              </a:ext>
            </a:extLst>
          </p:cNvPr>
          <p:cNvSpPr/>
          <p:nvPr/>
        </p:nvSpPr>
        <p:spPr>
          <a:xfrm>
            <a:off x="4427983" y="1049558"/>
            <a:ext cx="4536505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оценке </a:t>
            </a:r>
            <a:r>
              <a:rPr lang="mn-MN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остояния </a:t>
            </a:r>
            <a:r>
              <a:rPr lang="mn-MN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 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 методом анкетирования /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CSHQ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/, отмечены у 12.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беспокойный сон с ритмичными движениями, 3%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бруксизм, 10.8%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сноговорение, 2.5%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ночной энурез. Также наши респонденты-дошкольники ответили, что 27.6%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боятся спать одни в темноте и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(87) 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желают спать вместе с родителями. </a:t>
            </a:r>
          </a:p>
        </p:txBody>
      </p:sp>
    </p:spTree>
    <p:extLst>
      <p:ext uri="{BB962C8B-B14F-4D97-AF65-F5344CB8AC3E}">
        <p14:creationId xmlns:p14="http://schemas.microsoft.com/office/powerpoint/2010/main" xmlns="" val="1057626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763264-57A2-4188-963B-3DFD7E507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n-MN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применения мобильных устройств дошкольниками</a:t>
            </a:r>
            <a:r>
              <a:rPr lang="mn-MN" sz="3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n-MN" sz="3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n-MN" sz="31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</a:t>
            </a:r>
            <a:r>
              <a:rPr lang="mn-MN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mn-MN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mn-MN" sz="2800" dirty="0"/>
              <a:t/>
            </a:r>
            <a:br>
              <a:rPr lang="mn-MN" sz="2800" dirty="0"/>
            </a:br>
            <a:r>
              <a:rPr lang="mn-MN" dirty="0">
                <a:solidFill>
                  <a:srgbClr val="002060"/>
                </a:solidFill>
              </a:rPr>
              <a:t/>
            </a:r>
            <a:br>
              <a:rPr lang="mn-MN" dirty="0">
                <a:solidFill>
                  <a:srgbClr val="002060"/>
                </a:solidFill>
              </a:rPr>
            </a:br>
            <a:endParaRPr lang="mn-MN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C8FACB9-C812-40A3-A6FA-BD67406E418E}"/>
                  </a:ext>
                </a:extLst>
              </p:cNvPr>
              <p:cNvSpPr/>
              <p:nvPr/>
            </p:nvSpPr>
            <p:spPr>
              <a:xfrm>
                <a:off x="611560" y="4581128"/>
                <a:ext cx="8075240" cy="729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mn-MN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Время пользования мобильным устройством, </a:t>
                </a:r>
                <a:r>
                  <a:rPr lang="mn-MN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игры на компьютере и просмотра телевидения нашими  респондентами </a:t>
                </a:r>
                <a:r>
                  <a:rPr lang="mn-MN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среднем составляет </a:t>
                </a:r>
                <a:r>
                  <a:rPr lang="mn-MN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14:m>
                  <m:oMath xmlns:m="http://schemas.openxmlformats.org/officeDocument/2006/math">
                    <m:r>
                      <a:rPr lang="mn-MN" i="1">
                        <a:solidFill>
                          <a:schemeClr val="tx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±0.5</m:t>
                    </m:r>
                  </m:oMath>
                </a14:m>
                <a:r>
                  <a:rPr lang="mn-MN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часа</a:t>
                </a:r>
                <a:r>
                  <a:rPr lang="mn-MN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mn-MN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                                                                                                </a:t>
                </a:r>
                <a:endParaRPr lang="mn-MN" sz="1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="" xmlns:a14="http://schemas.microsoft.com/office/drawing/2010/main" xmlns:a16="http://schemas.microsoft.com/office/drawing/2014/main" id="{2C8FACB9-C812-40A3-A6FA-BD67406E41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581128"/>
                <a:ext cx="8075240" cy="729430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l="-604" t="-1667" r="-679" b="-9167"/>
                </a:stretch>
              </a:blipFill>
            </p:spPr>
            <p:txBody>
              <a:bodyPr/>
              <a:lstStyle/>
              <a:p>
                <a:r>
                  <a:rPr lang="mn-M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xmlns="" id="{999B3FAF-1F7F-4ED5-84DB-A9CF558B11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10190181"/>
              </p:ext>
            </p:extLst>
          </p:nvPr>
        </p:nvGraphicFramePr>
        <p:xfrm>
          <a:off x="685800" y="1828800"/>
          <a:ext cx="7772400" cy="2527300"/>
        </p:xfrm>
        <a:graphic>
          <a:graphicData uri="http://schemas.openxmlformats.org/presentationml/2006/ole">
            <p:oleObj spid="_x0000_s3120" name="Document" r:id="rId4" imgW="6504690" imgH="2114600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35621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290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Office Theme</vt:lpstr>
      <vt:lpstr>Document</vt:lpstr>
      <vt:lpstr>Слайд 1</vt:lpstr>
      <vt:lpstr> Обоснование </vt:lpstr>
      <vt:lpstr>Обоснование</vt:lpstr>
      <vt:lpstr>Слайд 4</vt:lpstr>
      <vt:lpstr>Материалы и методы исследования</vt:lpstr>
      <vt:lpstr> Результаты </vt:lpstr>
      <vt:lpstr> Оценка психо-моторного развития дошкольников /метод Керна-Ийрасека/                                                                                  Таблица 2</vt:lpstr>
      <vt:lpstr>                     Состояние сна у дошкольников /CSHQ/   Графика 1                                                                                                                                                              </vt:lpstr>
      <vt:lpstr> Состояние применения мобильных устройств дошкольниками                                                                            Таблица 3.  </vt:lpstr>
      <vt:lpstr> Выводы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Андрей</cp:lastModifiedBy>
  <cp:revision>56</cp:revision>
  <dcterms:created xsi:type="dcterms:W3CDTF">2018-05-24T00:53:57Z</dcterms:created>
  <dcterms:modified xsi:type="dcterms:W3CDTF">2020-11-09T04:12:32Z</dcterms:modified>
</cp:coreProperties>
</file>