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69" r:id="rId13"/>
    <p:sldId id="30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7B8D4B-C444-4F28-84B3-B6CEB0395A30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A8DD8-504F-4CEA-8D4A-4ACFD96E6B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5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62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682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69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220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41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0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6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09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51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42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65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B32E7-4F95-4401-B621-C9C2F3AFB47D}" type="datetimeFigureOut">
              <a:rPr lang="ru-RU" smtClean="0"/>
              <a:t>27.10.2020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0DF64-83C6-4462-97A5-954E9F36D9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17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D98F45E-D626-4068-89EA-8B087605C3C5}"/>
              </a:ext>
            </a:extLst>
          </p:cNvPr>
          <p:cNvSpPr txBox="1"/>
          <p:nvPr/>
        </p:nvSpPr>
        <p:spPr>
          <a:xfrm>
            <a:off x="1166069" y="1291905"/>
            <a:ext cx="10318459" cy="36649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вопросу о внедрении современных информационных технологий в систему здравоохранения Донецкой Народной Республики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Государственная образовательная организация высшего профессионального образования «Донецкий национальный медицинский университет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им. М. Горького»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ru-RU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Беседина Е.И., Зяблицев Д.В., Бублик Я.В.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83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8744"/>
            <a:ext cx="10515600" cy="575821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Службу информационного обеспечения лечебно-профилактического учреждения должен возглавлять заместитель главного врача по организационно-методической работе. В его полномочия и функциональные обязанности входит: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управление службой информационного обеспечения учреждения;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непосредственное управление деятельностью заведующего отделением информационных технологий лечебно-профилактического учреждения;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содействие обеспечению службы информационного обеспечения техническими средствами, компьютерами, оргтехникой и программным обеспечением;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структуры информационных потоков в больнице;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занятий для персонала больницы по использованию технических средств обработки информации;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контроль состояния деятельности службы информационного обеспечения.</a:t>
            </a:r>
          </a:p>
        </p:txBody>
      </p:sp>
    </p:spTree>
    <p:extLst>
      <p:ext uri="{BB962C8B-B14F-4D97-AF65-F5344CB8AC3E}">
        <p14:creationId xmlns:p14="http://schemas.microsoft.com/office/powerpoint/2010/main" val="2650821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3843"/>
            <a:ext cx="10515600" cy="555312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Общие основы информационного обеспечения управленческой деятельности регулируются Положением о службе информационного обеспечения ЛПУ Действие такого Положения распространяются на: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работников, которые имеют непосредственное отношение к информационному обеспечению работы заведения;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аппарат управления;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участников лечебно-диагностического процесса.</a:t>
            </a:r>
          </a:p>
          <a:p>
            <a:pPr marL="0" indent="0" algn="just">
              <a:buNone/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Ведущие лечебно-профилактические учреждения с целью информационного обеспечения внедряют в структуру учреждения структурное подразделение, основной задачей которого является сбор, обработка, хранение и предоставление информации общей информационной системы заведения.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штатное расписание отделения информационных технологий должны входить: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заведующий отделением;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инженер электронной техники;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инженер-программист;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старший оператор смены;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операторы ЭВМ</a:t>
            </a:r>
          </a:p>
        </p:txBody>
      </p:sp>
    </p:spTree>
    <p:extLst>
      <p:ext uri="{BB962C8B-B14F-4D97-AF65-F5344CB8AC3E}">
        <p14:creationId xmlns:p14="http://schemas.microsoft.com/office/powerpoint/2010/main" val="1597110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35836"/>
            <a:ext cx="10515600" cy="5741127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Требования к аппаратно-программному обеспечению лечебно-профилактического учреждения: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данных, которая должна обеспечить возможность обмена и актуализации данных, используемых в системе, их целостность и достоверность;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наличие защиты от несанкционированного доступа и ошибочных действий пользователя;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возможность администрирования базы данных (назначение прав доступа к базе данных и архива для каждого рабочего места);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наличие в программном обеспечении графического пользовательского интерфейса с управлением через клавиатуру и / или мышь.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Программное обеспечение ЛПУ должно обеспечивать возможность адаптации рабочих мест и сервера к: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конкретной конфигурации: технических средств; операционной сети;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типа и специфики лечебно-профилактического учреждения: стационар, поликлиника, медсанчасть, многопрофильный ЛПУ, диагностический центр;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баз данных нормативно-справочной информации;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структуры входных и выходных форм информации: экранных; бумажных; электронных.</a:t>
            </a:r>
          </a:p>
        </p:txBody>
      </p:sp>
    </p:spTree>
    <p:extLst>
      <p:ext uri="{BB962C8B-B14F-4D97-AF65-F5344CB8AC3E}">
        <p14:creationId xmlns:p14="http://schemas.microsoft.com/office/powerpoint/2010/main" val="3637572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E3F35-5588-49DE-9B73-5D851A5EE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039" y="167234"/>
            <a:ext cx="11013921" cy="3159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Иерархия серверов и связей для информационно-технического обеспечения ЛПУ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184A52-D9BF-4A93-919A-EA8ACF874D0A}"/>
              </a:ext>
            </a:extLst>
          </p:cNvPr>
          <p:cNvSpPr txBox="1"/>
          <p:nvPr/>
        </p:nvSpPr>
        <p:spPr>
          <a:xfrm>
            <a:off x="4938318" y="1429210"/>
            <a:ext cx="2315362" cy="36933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b="1" dirty="0"/>
              <a:t>Центральный сервер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55ED17-BCA5-40C2-9A1A-0BCFB8B025C9}"/>
              </a:ext>
            </a:extLst>
          </p:cNvPr>
          <p:cNvSpPr txBox="1"/>
          <p:nvPr/>
        </p:nvSpPr>
        <p:spPr>
          <a:xfrm>
            <a:off x="5566846" y="715266"/>
            <a:ext cx="1010653" cy="36933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ru-RU" dirty="0"/>
              <a:t>МЗ ДНР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6C94A8-AC7B-4F45-8F47-5F5DEDBB0891}"/>
              </a:ext>
            </a:extLst>
          </p:cNvPr>
          <p:cNvSpPr txBox="1"/>
          <p:nvPr/>
        </p:nvSpPr>
        <p:spPr>
          <a:xfrm>
            <a:off x="2541070" y="1429210"/>
            <a:ext cx="1203158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Интернет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AC3D76-B0B3-4717-B116-0D3741E4E1F7}"/>
              </a:ext>
            </a:extLst>
          </p:cNvPr>
          <p:cNvSpPr txBox="1"/>
          <p:nvPr/>
        </p:nvSpPr>
        <p:spPr>
          <a:xfrm>
            <a:off x="8447770" y="1429210"/>
            <a:ext cx="2906830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Подчиненные учреждения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F17ADE-0FCE-4F0C-88DF-AEACEEDB1B84}"/>
              </a:ext>
            </a:extLst>
          </p:cNvPr>
          <p:cNvSpPr txBox="1"/>
          <p:nvPr/>
        </p:nvSpPr>
        <p:spPr>
          <a:xfrm>
            <a:off x="4297889" y="2336616"/>
            <a:ext cx="2575554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Управленческий сервер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80CFE4F-11A4-4F91-8A87-6E2973577721}"/>
              </a:ext>
            </a:extLst>
          </p:cNvPr>
          <p:cNvSpPr txBox="1"/>
          <p:nvPr/>
        </p:nvSpPr>
        <p:spPr>
          <a:xfrm>
            <a:off x="330871" y="2334956"/>
            <a:ext cx="221019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Финансовый сервер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56B7C5D-3E72-4112-8D71-A85D0E9577B1}"/>
              </a:ext>
            </a:extLst>
          </p:cNvPr>
          <p:cNvSpPr txBox="1"/>
          <p:nvPr/>
        </p:nvSpPr>
        <p:spPr>
          <a:xfrm>
            <a:off x="7053819" y="2334956"/>
            <a:ext cx="221019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Сервер стационара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B92C2F8-6570-4273-87B7-D3F522469551}"/>
              </a:ext>
            </a:extLst>
          </p:cNvPr>
          <p:cNvSpPr txBox="1"/>
          <p:nvPr/>
        </p:nvSpPr>
        <p:spPr>
          <a:xfrm>
            <a:off x="9444394" y="2334956"/>
            <a:ext cx="2281592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Сервер поликлиники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F25CBB-1C5F-4B0B-A7B7-67AED7A877A3}"/>
              </a:ext>
            </a:extLst>
          </p:cNvPr>
          <p:cNvSpPr txBox="1"/>
          <p:nvPr/>
        </p:nvSpPr>
        <p:spPr>
          <a:xfrm>
            <a:off x="2721445" y="2334956"/>
            <a:ext cx="1396068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Сервер ЛДС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4EEB93-6FF6-45E2-A641-07823AB7C3D2}"/>
              </a:ext>
            </a:extLst>
          </p:cNvPr>
          <p:cNvSpPr txBox="1"/>
          <p:nvPr/>
        </p:nvSpPr>
        <p:spPr>
          <a:xfrm>
            <a:off x="203389" y="3128211"/>
            <a:ext cx="2290813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отдел кадров (служба управления персоналом)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бухгалтерия (может иметь отдельный сервер);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юридический отдел;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экономический отдел;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хозяйственная служба;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отдел маркетинга медицинских услуг</a:t>
            </a:r>
          </a:p>
          <a:p>
            <a:endParaRPr lang="ru-RU" sz="15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04CB5AD-2652-476F-B665-907FDACC5CB9}"/>
              </a:ext>
            </a:extLst>
          </p:cNvPr>
          <p:cNvSpPr txBox="1"/>
          <p:nvPr/>
        </p:nvSpPr>
        <p:spPr>
          <a:xfrm>
            <a:off x="2494201" y="3128211"/>
            <a:ext cx="1850554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лаборатории;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кабинеты функциональной диагностики;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рентгенологическая службы;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лечебно-диагностические подразделения заведения</a:t>
            </a:r>
          </a:p>
          <a:p>
            <a:endParaRPr lang="ru-RU" sz="15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E2BBBD3-61B5-49E9-8522-B4DFF3015F13}"/>
              </a:ext>
            </a:extLst>
          </p:cNvPr>
          <p:cNvSpPr txBox="1"/>
          <p:nvPr/>
        </p:nvSpPr>
        <p:spPr>
          <a:xfrm>
            <a:off x="4475576" y="3128211"/>
            <a:ext cx="2401296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служб учреждения между собой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заместителей главного врача с подчиненными им службами;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организационно-методического отдела;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связи отдела информационного обеспечения</a:t>
            </a:r>
          </a:p>
          <a:p>
            <a:endParaRPr lang="ru-RU" sz="15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0F69725-DFBD-4B2E-A9A2-1D4EB1B28F16}"/>
              </a:ext>
            </a:extLst>
          </p:cNvPr>
          <p:cNvSpPr txBox="1"/>
          <p:nvPr/>
        </p:nvSpPr>
        <p:spPr>
          <a:xfrm>
            <a:off x="7007693" y="3128211"/>
            <a:ext cx="2302449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заместителей главного врача</a:t>
            </a:r>
          </a:p>
          <a:p>
            <a:pPr marL="265113" indent="-2651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связь отделений больницы;</a:t>
            </a:r>
          </a:p>
          <a:p>
            <a:pPr marL="265113" indent="-2651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приемное отделение;</a:t>
            </a:r>
          </a:p>
          <a:p>
            <a:pPr marL="265113" indent="-2651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отделения экстренной медицинской помощи;</a:t>
            </a:r>
          </a:p>
          <a:p>
            <a:pPr marL="265113" indent="-2651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аптеки;</a:t>
            </a:r>
          </a:p>
          <a:p>
            <a:pPr marL="265113" indent="-265113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структурные подразделения</a:t>
            </a:r>
          </a:p>
          <a:p>
            <a:endParaRPr lang="ru-RU" sz="15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C12BA61-E674-4453-A135-EB7B019EE3A0}"/>
              </a:ext>
            </a:extLst>
          </p:cNvPr>
          <p:cNvSpPr txBox="1"/>
          <p:nvPr/>
        </p:nvSpPr>
        <p:spPr>
          <a:xfrm>
            <a:off x="9573928" y="3128211"/>
            <a:ext cx="2029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регистратуры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статистики</a:t>
            </a:r>
          </a:p>
          <a:p>
            <a:endParaRPr lang="ru-RU" dirty="0"/>
          </a:p>
        </p:txBody>
      </p:sp>
      <p:cxnSp>
        <p:nvCxnSpPr>
          <p:cNvPr id="23" name="Прямая со стрелкой 22">
            <a:extLst>
              <a:ext uri="{FF2B5EF4-FFF2-40B4-BE49-F238E27FC236}">
                <a16:creationId xmlns:a16="http://schemas.microsoft.com/office/drawing/2014/main" id="{01B541C0-3500-4061-AC98-D74277842814}"/>
              </a:ext>
            </a:extLst>
          </p:cNvPr>
          <p:cNvCxnSpPr>
            <a:cxnSpLocks/>
          </p:cNvCxnSpPr>
          <p:nvPr/>
        </p:nvCxnSpPr>
        <p:spPr>
          <a:xfrm>
            <a:off x="3791023" y="1613876"/>
            <a:ext cx="1107463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>
            <a:extLst>
              <a:ext uri="{FF2B5EF4-FFF2-40B4-BE49-F238E27FC236}">
                <a16:creationId xmlns:a16="http://schemas.microsoft.com/office/drawing/2014/main" id="{05AA4916-3C70-448A-88DF-E83B3C6E680A}"/>
              </a:ext>
            </a:extLst>
          </p:cNvPr>
          <p:cNvCxnSpPr>
            <a:cxnSpLocks/>
          </p:cNvCxnSpPr>
          <p:nvPr/>
        </p:nvCxnSpPr>
        <p:spPr>
          <a:xfrm>
            <a:off x="7301806" y="1623501"/>
            <a:ext cx="1107463" cy="0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>
            <a:extLst>
              <a:ext uri="{FF2B5EF4-FFF2-40B4-BE49-F238E27FC236}">
                <a16:creationId xmlns:a16="http://schemas.microsoft.com/office/drawing/2014/main" id="{DDB769A8-A5FB-4F6F-B4C9-FCFF4ADBAB3A}"/>
              </a:ext>
            </a:extLst>
          </p:cNvPr>
          <p:cNvCxnSpPr>
            <a:cxnSpLocks/>
          </p:cNvCxnSpPr>
          <p:nvPr/>
        </p:nvCxnSpPr>
        <p:spPr>
          <a:xfrm>
            <a:off x="6091422" y="1084598"/>
            <a:ext cx="1369" cy="33031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DE5069E6-C0F1-4628-8206-E9A488EF627B}"/>
              </a:ext>
            </a:extLst>
          </p:cNvPr>
          <p:cNvCxnSpPr/>
          <p:nvPr/>
        </p:nvCxnSpPr>
        <p:spPr>
          <a:xfrm>
            <a:off x="1435970" y="2011680"/>
            <a:ext cx="91492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>
            <a:extLst>
              <a:ext uri="{FF2B5EF4-FFF2-40B4-BE49-F238E27FC236}">
                <a16:creationId xmlns:a16="http://schemas.microsoft.com/office/drawing/2014/main" id="{DF897631-A07A-467A-8F45-A5767F0FD5CB}"/>
              </a:ext>
            </a:extLst>
          </p:cNvPr>
          <p:cNvCxnSpPr>
            <a:cxnSpLocks/>
          </p:cNvCxnSpPr>
          <p:nvPr/>
        </p:nvCxnSpPr>
        <p:spPr>
          <a:xfrm>
            <a:off x="1442622" y="2011680"/>
            <a:ext cx="1167" cy="2887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>
            <a:extLst>
              <a:ext uri="{FF2B5EF4-FFF2-40B4-BE49-F238E27FC236}">
                <a16:creationId xmlns:a16="http://schemas.microsoft.com/office/drawing/2014/main" id="{9B012384-5C93-4387-8C83-443BBBD07E14}"/>
              </a:ext>
            </a:extLst>
          </p:cNvPr>
          <p:cNvCxnSpPr>
            <a:cxnSpLocks/>
          </p:cNvCxnSpPr>
          <p:nvPr/>
        </p:nvCxnSpPr>
        <p:spPr>
          <a:xfrm>
            <a:off x="3445848" y="2011680"/>
            <a:ext cx="1167" cy="2887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>
            <a:extLst>
              <a:ext uri="{FF2B5EF4-FFF2-40B4-BE49-F238E27FC236}">
                <a16:creationId xmlns:a16="http://schemas.microsoft.com/office/drawing/2014/main" id="{563A2607-4516-4894-AA77-B75C458E3642}"/>
              </a:ext>
            </a:extLst>
          </p:cNvPr>
          <p:cNvCxnSpPr>
            <a:cxnSpLocks/>
          </p:cNvCxnSpPr>
          <p:nvPr/>
        </p:nvCxnSpPr>
        <p:spPr>
          <a:xfrm>
            <a:off x="5631078" y="2028939"/>
            <a:ext cx="1167" cy="2887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7326DB2A-8FA0-4CD7-9A40-CD35A5F86CB4}"/>
              </a:ext>
            </a:extLst>
          </p:cNvPr>
          <p:cNvCxnSpPr>
            <a:cxnSpLocks/>
          </p:cNvCxnSpPr>
          <p:nvPr/>
        </p:nvCxnSpPr>
        <p:spPr>
          <a:xfrm>
            <a:off x="8157168" y="2026948"/>
            <a:ext cx="1167" cy="2887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62A11DB4-FB28-4C1A-B124-8572301324BB}"/>
              </a:ext>
            </a:extLst>
          </p:cNvPr>
          <p:cNvCxnSpPr>
            <a:cxnSpLocks/>
          </p:cNvCxnSpPr>
          <p:nvPr/>
        </p:nvCxnSpPr>
        <p:spPr>
          <a:xfrm>
            <a:off x="10573162" y="2026948"/>
            <a:ext cx="1167" cy="28875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0A9511C2-A018-4BFC-9992-9AF9CA8E72D9}"/>
              </a:ext>
            </a:extLst>
          </p:cNvPr>
          <p:cNvCxnSpPr>
            <a:stCxn id="4" idx="2"/>
          </p:cNvCxnSpPr>
          <p:nvPr/>
        </p:nvCxnSpPr>
        <p:spPr>
          <a:xfrm>
            <a:off x="6095999" y="1798542"/>
            <a:ext cx="0" cy="21313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332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79667"/>
            <a:ext cx="10515600" cy="557821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технологии, применяемые в медицине позволяют проводить: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05854"/>
            <a:ext cx="10515600" cy="5271109"/>
          </a:xfrm>
        </p:spPr>
        <p:txBody>
          <a:bodyPr>
            <a:normAutofit fontScale="92500"/>
          </a:bodyPr>
          <a:lstStyle/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сопровождение пациента на всех этапах оказания ему медицинской помощи;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качественное наблюдение за состоянием пациента;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теле-консультации пациентов и персонала, обмен информацией о больных между различными учреждениями, дистанционное фиксирование физиологических параметров, контроль за проведением операций в реальном времени;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ведение электронных медицинских карт пациентов;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повышение доступности медицинских услуг;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дистанционное обучение;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налаживание связей с коллегами для обмена опытом;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получение новейшей информации в области здравоохранения.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43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218" y="245485"/>
            <a:ext cx="10815415" cy="44672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Медицинские информационные технологии дают возможность автоматизировать работу: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73322" y="791584"/>
            <a:ext cx="9836211" cy="5677582"/>
          </a:xfrm>
        </p:spPr>
        <p:txBody>
          <a:bodyPr>
            <a:normAutofit/>
          </a:bodyPr>
          <a:lstStyle/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администрации клиники;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планово-экономического отдела;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отдела кадров;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финансовой службы;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аптеки;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материальных служб.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Информационные технологии в медицине позволяют оптимизировать работу врачей, регистратуры, приемного отделения и других служб.</a:t>
            </a:r>
          </a:p>
        </p:txBody>
      </p:sp>
    </p:spTree>
    <p:extLst>
      <p:ext uri="{BB962C8B-B14F-4D97-AF65-F5344CB8AC3E}">
        <p14:creationId xmlns:p14="http://schemas.microsoft.com/office/powerpoint/2010/main" val="82068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6725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Медицинские информационные технологии помогают быстро: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99858"/>
            <a:ext cx="10515600" cy="5177105"/>
          </a:xfrm>
        </p:spPr>
        <p:txBody>
          <a:bodyPr>
            <a:normAutofit fontScale="92500"/>
          </a:bodyPr>
          <a:lstStyle/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проводить регистрацию приходно-расходных операций;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выполнять контроль складов;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формировать заявки на поставки лекарственных препаратов;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контролировать расход медикаментов;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проводить списание материалов, препаратов;</a:t>
            </a:r>
          </a:p>
          <a:p>
            <a:pPr marL="444500" indent="-444500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создавать и передавать вышестоящим органам отчетную документацию.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Активно применяются информационные технологии в медицине в сфере образования. Удаленные семинары позволяют студентам вузов и медучилищ получать необходимые знания. Такие технологии дают возможность молодым специалистам побывать на лекциях именитых докторов, получить новые знания и опыт.</a:t>
            </a:r>
          </a:p>
        </p:txBody>
      </p:sp>
    </p:spTree>
    <p:extLst>
      <p:ext uri="{BB962C8B-B14F-4D97-AF65-F5344CB8AC3E}">
        <p14:creationId xmlns:p14="http://schemas.microsoft.com/office/powerpoint/2010/main" val="2404050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385" y="365126"/>
            <a:ext cx="11212082" cy="68600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Перспективы внедрения информационных технологий в здравоохранении ДНР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18602"/>
            <a:ext cx="10515600" cy="475836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1) Повышение качества услуг за счет: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увеличение времени на прием одного пациента;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повышения доступности медицинской информации и образовательных ресурсов для граждан;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уменьшения ошибок медицинского персонала, связанных с назначением лекарственных препаратов и выбором курса лечения;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снижения временной нетрудоспособности граждан за счет снижения количества ошибок при постановке диагноза;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снижения смертности и соответствующее увеличение средней продолжительности жизни.</a:t>
            </a:r>
          </a:p>
        </p:txBody>
      </p:sp>
    </p:spTree>
    <p:extLst>
      <p:ext uri="{BB962C8B-B14F-4D97-AF65-F5344CB8AC3E}">
        <p14:creationId xmlns:p14="http://schemas.microsoft.com/office/powerpoint/2010/main" val="110322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46931"/>
            <a:ext cx="10515600" cy="5630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2) Снижение финансовых издержек за счет: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количества дополнительно проводимых консультаций, обследований и анализов, назначаемых различными специалистами в отсутствие информации о ранее проведенных процедурах;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перерасхода медицинских расходных материалов и лекарственных препаратов;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количества повторных госпитализаций после лечения;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количества посещений пациентами медицинских учреждений;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количества некорректных финансовых операций в системе медицинского страхования.</a:t>
            </a:r>
          </a:p>
        </p:txBody>
      </p:sp>
    </p:spTree>
    <p:extLst>
      <p:ext uri="{BB962C8B-B14F-4D97-AF65-F5344CB8AC3E}">
        <p14:creationId xmlns:p14="http://schemas.microsoft.com/office/powerpoint/2010/main" val="235126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1293"/>
            <a:ext cx="10515600" cy="5655670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3) Сокращение временных издержек за счет:</a:t>
            </a: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автоматизации поиска необходимой информации;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автоматизации ведения текущей документации;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повышения оперативности проведения консультаций, сбора анамнеза и постановки диагноза.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4) Сокращение трудозатрат медицинского персонала за счет автоматизации:</a:t>
            </a:r>
          </a:p>
          <a:p>
            <a:pPr marL="0" indent="0" algn="just">
              <a:buNone/>
            </a:pPr>
            <a:endParaRPr lang="ru-RU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поиска и обработки справочной и документальной информации;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доступа к персональной медицинской информации о пациенте;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подготовке документов (отчетов, заключений, рецептов и т.д.);</a:t>
            </a:r>
          </a:p>
          <a:p>
            <a:pPr marL="538163" indent="-538163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доступа врачей к информации по новейшим методам лечения и новинкам в области лекарственных препаратов.</a:t>
            </a:r>
          </a:p>
        </p:txBody>
      </p:sp>
    </p:spTree>
    <p:extLst>
      <p:ext uri="{BB962C8B-B14F-4D97-AF65-F5344CB8AC3E}">
        <p14:creationId xmlns:p14="http://schemas.microsoft.com/office/powerpoint/2010/main" val="148102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7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Принципы организации информационного обеспечения работы руководителей ЛПУ в ДНР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27147"/>
            <a:ext cx="10515600" cy="487965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950" b="1" dirty="0">
                <a:latin typeface="Arial" panose="020B0604020202020204" pitchFamily="34" charset="0"/>
                <a:cs typeface="Arial" panose="020B0604020202020204" pitchFamily="34" charset="0"/>
              </a:rPr>
              <a:t>Основные условия, необходимые для обеспечения функционирования системы информационного обеспечения лечебно-профилактического учреждения:</a:t>
            </a:r>
          </a:p>
          <a:p>
            <a:pPr marL="265113" indent="-265113" algn="just">
              <a:buFont typeface="Wingdings" panose="05000000000000000000" pitchFamily="2" charset="2"/>
              <a:buChar char="Ø"/>
            </a:pPr>
            <a:r>
              <a:rPr lang="ru-RU" sz="1950" dirty="0">
                <a:latin typeface="Arial" panose="020B0604020202020204" pitchFamily="34" charset="0"/>
                <a:cs typeface="Arial" panose="020B0604020202020204" pitchFamily="34" charset="0"/>
              </a:rPr>
              <a:t>присутствие на рынке программных средств готовых компьютерных решений, которые можно использовать в деятельности лечебно-профилактического учреждения;</a:t>
            </a:r>
          </a:p>
          <a:p>
            <a:pPr marL="265113" indent="-265113" algn="just">
              <a:buFont typeface="Wingdings" panose="05000000000000000000" pitchFamily="2" charset="2"/>
              <a:buChar char="Ø"/>
            </a:pPr>
            <a:r>
              <a:rPr lang="ru-RU" sz="1950" dirty="0">
                <a:latin typeface="Arial" panose="020B0604020202020204" pitchFamily="34" charset="0"/>
                <a:cs typeface="Arial" panose="020B0604020202020204" pitchFamily="34" charset="0"/>
              </a:rPr>
              <a:t>наличие поставщиков программного обеспечения, проводить обучение персонала медицинских учреждений и длительное сопровождение программ;</a:t>
            </a:r>
          </a:p>
          <a:p>
            <a:pPr marL="265113" indent="-265113" algn="just">
              <a:buFont typeface="Wingdings" panose="05000000000000000000" pitchFamily="2" charset="2"/>
              <a:buChar char="Ø"/>
            </a:pPr>
            <a:r>
              <a:rPr lang="ru-RU" sz="1950" dirty="0">
                <a:latin typeface="Arial" panose="020B0604020202020204" pitchFamily="34" charset="0"/>
                <a:cs typeface="Arial" panose="020B0604020202020204" pitchFamily="34" charset="0"/>
              </a:rPr>
              <a:t>наличие соответствующей нормативно-правовой базы, которая формирует стратегию информационной политики и включает вопросы ведения нормативно-справочной информации, что является обязательным для всех учреждений, определение штатных единиц для каждого лечебно-профилактического учреждения по сопровождению программного обеспечения, определение источников финансирования компьютерной техники, программных обеспечений и телекоммуникаций и технологий;</a:t>
            </a:r>
          </a:p>
          <a:p>
            <a:pPr marL="265113" indent="-265113" algn="just">
              <a:buFont typeface="Wingdings" panose="05000000000000000000" pitchFamily="2" charset="2"/>
              <a:buChar char="Ø"/>
            </a:pPr>
            <a:r>
              <a:rPr lang="ru-RU" sz="1950" dirty="0">
                <a:latin typeface="Arial" panose="020B0604020202020204" pitchFamily="34" charset="0"/>
                <a:cs typeface="Arial" panose="020B0604020202020204" pitchFamily="34" charset="0"/>
              </a:rPr>
              <a:t>наличие образовательного центра по подготовке медицинского персонала по вопросам информационного обеспечения системы здравоохранения, внедрение подготовки специалистов по информатике здравоохранения.</a:t>
            </a:r>
          </a:p>
        </p:txBody>
      </p:sp>
    </p:spTree>
    <p:extLst>
      <p:ext uri="{BB962C8B-B14F-4D97-AF65-F5344CB8AC3E}">
        <p14:creationId xmlns:p14="http://schemas.microsoft.com/office/powerpoint/2010/main" val="971740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8744"/>
            <a:ext cx="10515600" cy="575821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Общие принципы оптимизации системы информационного обеспечения, стоящих перед лечебно-профилактическими учреждениями: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компьютеризация лечебно-профилактических учреждений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изменение учетной документации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выбор системы сбора статистической информации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функциональная ориентация информации по уровням менеджмента.</a:t>
            </a: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Приоритетным направлением информатизации учреждений здравоохранения должно стать внедрения во все лечебно-профилактические учреждения программного обеспечения, которое учитывает следующие направления: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учет расходов и управления ресурсами ЛПУ;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введение системы электронного документооборота;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ведение медицинской статистики;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медицинских регистров населения в зоне обслуживания лечебно-профилактического учреждения;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баз данных пациентов, которые находятся на учете в поликлинике и лечились в стационаре;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учет льготного обеспечения населения лекарственными средствами;</a:t>
            </a:r>
          </a:p>
          <a:p>
            <a:pPr marL="358775" indent="-358775" algn="just">
              <a:buFont typeface="Wingdings" panose="05000000000000000000" pitchFamily="2" charset="2"/>
              <a:buChar char="Ø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электронный обмен документами между отделениями и отделами ЛПУ, с руководством учреждения и с органами власти.</a:t>
            </a:r>
          </a:p>
        </p:txBody>
      </p:sp>
    </p:spTree>
    <p:extLst>
      <p:ext uri="{BB962C8B-B14F-4D97-AF65-F5344CB8AC3E}">
        <p14:creationId xmlns:p14="http://schemas.microsoft.com/office/powerpoint/2010/main" val="8084136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1114</Words>
  <Application>Microsoft Office PowerPoint</Application>
  <PresentationFormat>Широкоэкранный</PresentationFormat>
  <Paragraphs>137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Информационные технологии, применяемые в медицине позволяют проводить:</vt:lpstr>
      <vt:lpstr>Медицинские информационные технологии дают возможность автоматизировать работу:</vt:lpstr>
      <vt:lpstr>Медицинские информационные технологии помогают быстро:</vt:lpstr>
      <vt:lpstr>Перспективы внедрения информационных технологий в здравоохранении ДНР</vt:lpstr>
      <vt:lpstr>Презентация PowerPoint</vt:lpstr>
      <vt:lpstr>Презентация PowerPoint</vt:lpstr>
      <vt:lpstr>Принципы организации информационного обеспечения работы руководителей ЛПУ в ДНР</vt:lpstr>
      <vt:lpstr>Презентация PowerPoint</vt:lpstr>
      <vt:lpstr>Презентация PowerPoint</vt:lpstr>
      <vt:lpstr>Презентация PowerPoint</vt:lpstr>
      <vt:lpstr>Презентация PowerPoint</vt:lpstr>
      <vt:lpstr>Иерархия серверов и связей для информационно-технического обеспечения ЛПУ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организации высшего образования, управления здравоохранением и эпидемиологии</dc:title>
  <dc:creator>Дмитрий Зяблицев</dc:creator>
  <cp:lastModifiedBy>Яна</cp:lastModifiedBy>
  <cp:revision>64</cp:revision>
  <dcterms:created xsi:type="dcterms:W3CDTF">2017-09-29T08:34:50Z</dcterms:created>
  <dcterms:modified xsi:type="dcterms:W3CDTF">2020-10-27T09:08:56Z</dcterms:modified>
</cp:coreProperties>
</file>