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58" r:id="rId5"/>
    <p:sldId id="257" r:id="rId6"/>
    <p:sldId id="276" r:id="rId7"/>
    <p:sldId id="260" r:id="rId8"/>
    <p:sldId id="278" r:id="rId9"/>
    <p:sldId id="259" r:id="rId10"/>
    <p:sldId id="261" r:id="rId11"/>
    <p:sldId id="262" r:id="rId12"/>
    <p:sldId id="279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9" d="100"/>
          <a:sy n="79" d="100"/>
        </p:scale>
        <p:origin x="1498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3EED-088F-4E22-AD87-EF3A4E111821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BDEE-20F7-4186-A2E3-293E93218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40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3EED-088F-4E22-AD87-EF3A4E111821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BDEE-20F7-4186-A2E3-293E93218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71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3EED-088F-4E22-AD87-EF3A4E111821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BDEE-20F7-4186-A2E3-293E93218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55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3EED-088F-4E22-AD87-EF3A4E111821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BDEE-20F7-4186-A2E3-293E93218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91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3EED-088F-4E22-AD87-EF3A4E111821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BDEE-20F7-4186-A2E3-293E93218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9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3EED-088F-4E22-AD87-EF3A4E111821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BDEE-20F7-4186-A2E3-293E93218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11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3EED-088F-4E22-AD87-EF3A4E111821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BDEE-20F7-4186-A2E3-293E93218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48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3EED-088F-4E22-AD87-EF3A4E111821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BDEE-20F7-4186-A2E3-293E93218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08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3EED-088F-4E22-AD87-EF3A4E111821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BDEE-20F7-4186-A2E3-293E93218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41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3EED-088F-4E22-AD87-EF3A4E111821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BDEE-20F7-4186-A2E3-293E93218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7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3EED-088F-4E22-AD87-EF3A4E111821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BDEE-20F7-4186-A2E3-293E93218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1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63EED-088F-4E22-AD87-EF3A4E111821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5BDEE-20F7-4186-A2E3-293E93218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18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6864" cy="4536504"/>
          </a:xfrm>
        </p:spPr>
        <p:txBody>
          <a:bodyPr>
            <a:normAutofit/>
          </a:bodyPr>
          <a:lstStyle/>
          <a:p>
            <a:r>
              <a:rPr lang="ru-RU" dirty="0" smtClean="0"/>
              <a:t>«</a:t>
            </a:r>
            <a:r>
              <a:rPr lang="ru-RU" dirty="0" smtClean="0"/>
              <a:t>Лечение </a:t>
            </a:r>
            <a:r>
              <a:rPr lang="ru-RU" dirty="0"/>
              <a:t>посттравматических артрозов крупных </a:t>
            </a:r>
            <a:r>
              <a:rPr lang="ru-RU" dirty="0" smtClean="0"/>
              <a:t>суставов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с внутрисуставным введением озона- кислородной </a:t>
            </a:r>
            <a:r>
              <a:rPr lang="ru-RU" dirty="0" smtClean="0"/>
              <a:t>смеси»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6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dirty="0" smtClean="0"/>
              <a:t>Формы и методика применения озонированных материалов</a:t>
            </a:r>
            <a:br>
              <a:rPr lang="ru-RU" alt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ru-RU" altLang="ru-RU" dirty="0" smtClean="0"/>
              <a:t>Озонированная дистиллированная вода</a:t>
            </a:r>
          </a:p>
          <a:p>
            <a:pPr>
              <a:lnSpc>
                <a:spcPct val="80000"/>
              </a:lnSpc>
            </a:pPr>
            <a:r>
              <a:rPr lang="ru-RU" altLang="ru-RU" dirty="0" smtClean="0"/>
              <a:t>Озонированное растительное масло</a:t>
            </a:r>
          </a:p>
          <a:p>
            <a:pPr>
              <a:lnSpc>
                <a:spcPct val="80000"/>
              </a:lnSpc>
            </a:pPr>
            <a:r>
              <a:rPr lang="ru-RU" altLang="ru-RU" dirty="0" smtClean="0"/>
              <a:t>Озонированный физиологический раствор для внутривенных </a:t>
            </a:r>
            <a:r>
              <a:rPr lang="ru-RU" altLang="ru-RU" dirty="0" err="1" smtClean="0"/>
              <a:t>инфузий</a:t>
            </a:r>
            <a:endParaRPr lang="ru-RU" altLang="ru-RU" dirty="0" smtClean="0"/>
          </a:p>
          <a:p>
            <a:pPr>
              <a:lnSpc>
                <a:spcPct val="80000"/>
              </a:lnSpc>
            </a:pPr>
            <a:r>
              <a:rPr lang="ru-RU" altLang="ru-RU" dirty="0" smtClean="0"/>
              <a:t>Газообразное введение </a:t>
            </a:r>
            <a:r>
              <a:rPr lang="ru-RU" altLang="ru-RU" dirty="0" err="1" smtClean="0"/>
              <a:t>озонокислородной</a:t>
            </a:r>
            <a:r>
              <a:rPr lang="ru-RU" altLang="ru-RU" dirty="0" smtClean="0"/>
              <a:t> смеси </a:t>
            </a:r>
            <a:r>
              <a:rPr lang="ru-RU" altLang="ru-RU" dirty="0"/>
              <a:t>(</a:t>
            </a:r>
            <a:r>
              <a:rPr lang="ru-RU" altLang="ru-RU" dirty="0" err="1"/>
              <a:t>Периартикулярное</a:t>
            </a:r>
            <a:r>
              <a:rPr lang="ru-RU" altLang="ru-RU" dirty="0"/>
              <a:t> и внутрисуставное введение).</a:t>
            </a:r>
            <a:endParaRPr lang="ru-RU" altLang="ru-RU" dirty="0" smtClean="0"/>
          </a:p>
          <a:p>
            <a:pPr>
              <a:lnSpc>
                <a:spcPct val="80000"/>
              </a:lnSpc>
            </a:pPr>
            <a:r>
              <a:rPr lang="ru-RU" altLang="ru-RU" dirty="0" smtClean="0"/>
              <a:t>Малая аутогемотерапия</a:t>
            </a:r>
          </a:p>
          <a:p>
            <a:pPr>
              <a:lnSpc>
                <a:spcPct val="80000"/>
              </a:lnSpc>
            </a:pPr>
            <a:r>
              <a:rPr lang="ru-RU" altLang="ru-RU" dirty="0" smtClean="0"/>
              <a:t>Большая аутогемотерапия</a:t>
            </a:r>
          </a:p>
          <a:p>
            <a:pPr>
              <a:lnSpc>
                <a:spcPct val="80000"/>
              </a:lnSpc>
            </a:pPr>
            <a:r>
              <a:rPr lang="ru-RU" altLang="ru-RU" dirty="0" smtClean="0"/>
              <a:t>Газация в специальных камерах</a:t>
            </a:r>
          </a:p>
          <a:p>
            <a:pPr>
              <a:lnSpc>
                <a:spcPct val="80000"/>
              </a:lnSpc>
            </a:pPr>
            <a:r>
              <a:rPr lang="ru-RU" altLang="ru-RU" dirty="0" smtClean="0"/>
              <a:t>Газация перевязочного материала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567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altLang="ru-RU" dirty="0" err="1" smtClean="0"/>
              <a:t>Периартикулярное</a:t>
            </a:r>
            <a:r>
              <a:rPr lang="ru-RU" altLang="ru-RU" dirty="0" smtClean="0"/>
              <a:t> и внутрисуставное введение.</a:t>
            </a:r>
            <a:br>
              <a:rPr lang="ru-RU" alt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3168353"/>
          </a:xfrm>
        </p:spPr>
        <p:txBody>
          <a:bodyPr/>
          <a:lstStyle/>
          <a:p>
            <a:pPr>
              <a:buNone/>
            </a:pPr>
            <a:r>
              <a:rPr lang="ru-RU" altLang="ru-RU" dirty="0" smtClean="0"/>
              <a:t>    Концентрация озона в смеси составляет 7-10 мг\л, количество вводимого газа зависит от величины сустава и изменяется в пределах от 1-3 мл (для мелкого сустава) до 15-20 мл (для крупного сустава).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964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600" dirty="0"/>
              <a:t> Противопоказания  к применению </a:t>
            </a:r>
            <a:r>
              <a:rPr lang="ru-RU" altLang="ru-RU" sz="3600" dirty="0" err="1"/>
              <a:t>озонотерапии</a:t>
            </a:r>
            <a:r>
              <a:rPr lang="ru-RU" altLang="ru-RU" sz="3600" dirty="0"/>
              <a:t>.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 dirty="0"/>
              <a:t>Любые нарушения свертываемости крови</a:t>
            </a:r>
          </a:p>
          <a:p>
            <a:r>
              <a:rPr lang="ru-RU" altLang="ru-RU" sz="2800" dirty="0"/>
              <a:t>Кровотечения</a:t>
            </a:r>
          </a:p>
          <a:p>
            <a:r>
              <a:rPr lang="ru-RU" altLang="ru-RU" sz="2800" dirty="0"/>
              <a:t>Тромбоцитопения</a:t>
            </a:r>
          </a:p>
          <a:p>
            <a:r>
              <a:rPr lang="ru-RU" altLang="ru-RU" sz="2800" dirty="0"/>
              <a:t>Геморрагический или смешанный инсульт </a:t>
            </a:r>
          </a:p>
          <a:p>
            <a:r>
              <a:rPr lang="ru-RU" altLang="ru-RU" sz="2800" dirty="0"/>
              <a:t>Аллергия к озону</a:t>
            </a:r>
          </a:p>
          <a:p>
            <a:r>
              <a:rPr lang="ru-RU" altLang="ru-RU" sz="2800" dirty="0"/>
              <a:t>Непереносимость озона </a:t>
            </a:r>
          </a:p>
        </p:txBody>
      </p:sp>
    </p:spTree>
    <p:extLst>
      <p:ext uri="{BB962C8B-B14F-4D97-AF65-F5344CB8AC3E}">
        <p14:creationId xmlns:p14="http://schemas.microsoft.com/office/powerpoint/2010/main" val="3595205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Материал и методы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Под </a:t>
            </a:r>
            <a:r>
              <a:rPr lang="ru-RU" dirty="0"/>
              <a:t>нашим наблюдением находилось 30 взрослых больных с диагнозом ОА коленных суставов с ограничением функции и болевым синдромам.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Распределение </a:t>
            </a:r>
            <a:r>
              <a:rPr lang="ru-RU" dirty="0"/>
              <a:t>больных по полу: </a:t>
            </a:r>
            <a:endParaRPr lang="ru-RU" dirty="0" smtClean="0"/>
          </a:p>
          <a:p>
            <a:r>
              <a:rPr lang="ru-RU" dirty="0" smtClean="0"/>
              <a:t>мужчин </a:t>
            </a:r>
            <a:r>
              <a:rPr lang="ru-RU" dirty="0"/>
              <a:t>13 </a:t>
            </a:r>
            <a:r>
              <a:rPr lang="ru-RU" dirty="0" smtClean="0"/>
              <a:t>человек</a:t>
            </a:r>
          </a:p>
          <a:p>
            <a:r>
              <a:rPr lang="ru-RU" dirty="0" smtClean="0"/>
              <a:t>женщин </a:t>
            </a:r>
            <a:r>
              <a:rPr lang="ru-RU" dirty="0"/>
              <a:t>17 человек. </a:t>
            </a:r>
          </a:p>
        </p:txBody>
      </p:sp>
    </p:spTree>
    <p:extLst>
      <p:ext uri="{BB962C8B-B14F-4D97-AF65-F5344CB8AC3E}">
        <p14:creationId xmlns:p14="http://schemas.microsoft.com/office/powerpoint/2010/main" val="178946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Степень болевого синдрома оценивалась по данным визуально- аналоговой шкалы боли (ВАШ). Распределение больных по степени боли: </a:t>
            </a:r>
          </a:p>
          <a:p>
            <a:r>
              <a:rPr lang="ru-RU" dirty="0" smtClean="0"/>
              <a:t>сильная боль (7-10баллов) - 18 человек, </a:t>
            </a:r>
          </a:p>
          <a:p>
            <a:r>
              <a:rPr lang="ru-RU" dirty="0" smtClean="0"/>
              <a:t>умеренная боль (3-6 баллов) - 12 человек, </a:t>
            </a:r>
          </a:p>
          <a:p>
            <a:r>
              <a:rPr lang="ru-RU" dirty="0" smtClean="0"/>
              <a:t>слабая боль (0-2 баллов) -  0 человек.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7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Последние 30 календарных дней больные не принимали НПВП и гормональные препараты в </a:t>
            </a:r>
            <a:r>
              <a:rPr lang="ru-RU" dirty="0" err="1"/>
              <a:t>таблетированном</a:t>
            </a:r>
            <a:r>
              <a:rPr lang="ru-RU" dirty="0"/>
              <a:t> и инъекционном виде. Характерной жалобой являлась боль в области коленного сустава, усиливающаяся при незначительных нагрузках, ограничения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3644202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Больные применяли </a:t>
            </a:r>
            <a:r>
              <a:rPr lang="ru-RU" dirty="0" err="1"/>
              <a:t>местно</a:t>
            </a:r>
            <a:r>
              <a:rPr lang="ru-RU" dirty="0"/>
              <a:t> НПВП нанося 2-4 см мази на кожу в области сустава 3 раза в день, каждый день в течении всего курса лечения 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79577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коленные суставы было </a:t>
            </a:r>
            <a:r>
              <a:rPr lang="ru-RU" dirty="0"/>
              <a:t>введено </a:t>
            </a:r>
            <a:r>
              <a:rPr lang="ru-RU" dirty="0" smtClean="0"/>
              <a:t>20 </a:t>
            </a:r>
            <a:r>
              <a:rPr lang="ru-RU" dirty="0"/>
              <a:t>мл озона- кислородной смеси концентрацией  8 мг/л  1 раз через каждые 3 дня в течении всего курса лечения.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Курс </a:t>
            </a:r>
            <a:r>
              <a:rPr lang="ru-RU" dirty="0"/>
              <a:t>лечения составил 12 календарных дней.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4 инъекций  озона- кислородной смеси общей дозировкой 640 мкг.</a:t>
            </a:r>
          </a:p>
        </p:txBody>
      </p:sp>
    </p:spTree>
    <p:extLst>
      <p:ext uri="{BB962C8B-B14F-4D97-AF65-F5344CB8AC3E}">
        <p14:creationId xmlns:p14="http://schemas.microsoft.com/office/powerpoint/2010/main" val="2725687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На первый день лечения у 60% исследуемых, сохраняются сильные боли (7-10баллов); у 40% боли стали умеренного характера (3-6 баллов).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четвертый день сильная боль у 16,7% больных; умеренная 33,3% ; слабая (0-2 баллов) 50%.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седьмой день умеренная 16,7%; слабая 83,3% больных.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десятый день сильная 0%; умеренная 0%; слабая 100%.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8530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Выводы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 </a:t>
            </a:r>
            <a:r>
              <a:rPr lang="ru-RU" dirty="0"/>
              <a:t>данным исследования мы видим, что применение местных НПВП и внутрисуставное ведение </a:t>
            </a:r>
            <a:r>
              <a:rPr lang="ru-RU" dirty="0" err="1"/>
              <a:t>озоно</a:t>
            </a:r>
            <a:r>
              <a:rPr lang="ru-RU" dirty="0"/>
              <a:t>- кислородной смеси при ОА коленного сустава 2-3 ст. в течении 12 дней позволила  добиться полного исчезновения болевого синдрома. </a:t>
            </a:r>
          </a:p>
          <a:p>
            <a:pPr lvl="0"/>
            <a:r>
              <a:rPr lang="ru-RU" dirty="0"/>
              <a:t>Введения в сустав 20 мл озона- кислородной смеси концентрацией       8 мг/л  1 раз через каждые 3 дня позволяет получить клинически выраженный обезболивающий эффект.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89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исследования: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улучшение </a:t>
            </a:r>
            <a:r>
              <a:rPr lang="ru-RU" dirty="0"/>
              <a:t>качества лечения болевого синдрома у  больных с ОА коленного сустава.</a:t>
            </a:r>
          </a:p>
        </p:txBody>
      </p:sp>
    </p:spTree>
    <p:extLst>
      <p:ext uri="{BB962C8B-B14F-4D97-AF65-F5344CB8AC3E}">
        <p14:creationId xmlns:p14="http://schemas.microsoft.com/office/powerpoint/2010/main" val="417912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896544"/>
          </a:xfrm>
        </p:spPr>
        <p:txBody>
          <a:bodyPr>
            <a:normAutofit/>
          </a:bodyPr>
          <a:lstStyle/>
          <a:p>
            <a:r>
              <a:rPr lang="ru-RU" altLang="ru-RU" sz="6000" dirty="0"/>
              <a:t> </a:t>
            </a:r>
            <a:r>
              <a:rPr lang="ru-RU" altLang="ru-RU" sz="6000" dirty="0" smtClean="0"/>
              <a:t>Благодарю за внимание</a:t>
            </a:r>
            <a:r>
              <a:rPr lang="ru-RU" altLang="ru-RU" sz="7200" dirty="0"/>
              <a:t/>
            </a:r>
            <a:br>
              <a:rPr lang="ru-RU" altLang="ru-RU" sz="7200" dirty="0"/>
            </a:b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104875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59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 исследования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Изучить </a:t>
            </a:r>
            <a:r>
              <a:rPr lang="ru-RU" dirty="0"/>
              <a:t>изменения болевого синдрома по шкале ВАШ при инъекционного введения в сустав </a:t>
            </a:r>
            <a:r>
              <a:rPr lang="ru-RU" dirty="0" err="1"/>
              <a:t>озоно</a:t>
            </a:r>
            <a:r>
              <a:rPr lang="ru-RU" dirty="0"/>
              <a:t>- кислородной смеси.</a:t>
            </a:r>
          </a:p>
          <a:p>
            <a:pPr lvl="0"/>
            <a:r>
              <a:rPr lang="ru-RU" dirty="0"/>
              <a:t>Определить курс лечения и концентрацию </a:t>
            </a:r>
            <a:r>
              <a:rPr lang="ru-RU" dirty="0" err="1"/>
              <a:t>озоно</a:t>
            </a:r>
            <a:r>
              <a:rPr lang="ru-RU" dirty="0"/>
              <a:t>- кислородной смеси.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13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Материал и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ru-RU" dirty="0" smtClean="0"/>
              <a:t>ОЗОН – природный фактор, обеспечивает сохранение  жизни на Земле - озоновый слой поглощает </a:t>
            </a:r>
            <a:r>
              <a:rPr lang="ru-RU" altLang="ru-RU" smtClean="0"/>
              <a:t>жесткий ультрафиолет, </a:t>
            </a:r>
            <a:r>
              <a:rPr lang="ru-RU" altLang="ru-RU" dirty="0" smtClean="0"/>
              <a:t>губительный для всего живого.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47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ОБРАЗОВАНИЕ ОЗОНА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>ОЗОН ( О</a:t>
            </a:r>
            <a:r>
              <a:rPr lang="ru-RU" altLang="ru-RU" baseline="-25000" dirty="0" smtClean="0"/>
              <a:t>3</a:t>
            </a:r>
            <a:r>
              <a:rPr lang="ru-RU" altLang="ru-RU" dirty="0" smtClean="0"/>
              <a:t> ) – аллотропная форма кислорода,</a:t>
            </a:r>
            <a:br>
              <a:rPr lang="ru-RU" altLang="ru-RU" dirty="0" smtClean="0"/>
            </a:br>
            <a:r>
              <a:rPr lang="ru-RU" altLang="ru-RU" dirty="0" smtClean="0"/>
              <a:t>ОЗОН – бесцветный газ,</a:t>
            </a:r>
            <a:br>
              <a:rPr lang="ru-RU" altLang="ru-RU" dirty="0" smtClean="0"/>
            </a:br>
            <a:r>
              <a:rPr lang="ru-RU" altLang="ru-RU" dirty="0" smtClean="0"/>
              <a:t>Реакции, приводящие к образованию ОЗОНА:</a:t>
            </a:r>
            <a:br>
              <a:rPr lang="ru-RU" altLang="ru-RU" dirty="0" smtClean="0"/>
            </a:br>
            <a:r>
              <a:rPr lang="ru-RU" altLang="ru-RU" dirty="0" smtClean="0"/>
              <a:t>При диссоциации молекулы кислорода электронным ударом или ультрафиолетовым излучением получается активный </a:t>
            </a:r>
            <a:br>
              <a:rPr lang="ru-RU" altLang="ru-RU" dirty="0" smtClean="0"/>
            </a:br>
            <a:r>
              <a:rPr lang="ru-RU" altLang="ru-RU" dirty="0" smtClean="0"/>
              <a:t>атомарный кислород</a:t>
            </a:r>
            <a:br>
              <a:rPr lang="ru-RU" altLang="ru-RU" dirty="0" smtClean="0"/>
            </a:br>
            <a:r>
              <a:rPr lang="ru-RU" altLang="ru-RU" dirty="0" smtClean="0"/>
              <a:t>О</a:t>
            </a:r>
            <a:r>
              <a:rPr lang="ru-RU" altLang="ru-RU" baseline="-25000" dirty="0" smtClean="0"/>
              <a:t>2</a:t>
            </a:r>
            <a:r>
              <a:rPr lang="ru-RU" altLang="ru-RU" dirty="0" smtClean="0"/>
              <a:t> + е </a:t>
            </a:r>
            <a:r>
              <a:rPr lang="ru-RU" altLang="ru-RU" dirty="0" smtClean="0">
                <a:sym typeface="Symbol" pitchFamily="18" charset="2"/>
              </a:rPr>
              <a:t></a:t>
            </a:r>
            <a:r>
              <a:rPr lang="ru-RU" altLang="ru-RU" dirty="0" smtClean="0"/>
              <a:t> О</a:t>
            </a:r>
            <a:r>
              <a:rPr lang="ru-RU" altLang="ru-RU" baseline="30000" dirty="0" smtClean="0"/>
              <a:t>-</a:t>
            </a:r>
            <a:r>
              <a:rPr lang="ru-RU" altLang="ru-RU" dirty="0" smtClean="0"/>
              <a:t> + О,   О</a:t>
            </a:r>
            <a:r>
              <a:rPr lang="ru-RU" altLang="ru-RU" baseline="-25000" dirty="0" smtClean="0"/>
              <a:t>2</a:t>
            </a:r>
            <a:r>
              <a:rPr lang="ru-RU" altLang="ru-RU" dirty="0" smtClean="0"/>
              <a:t> + УФ    </a:t>
            </a:r>
            <a:r>
              <a:rPr lang="ru-RU" altLang="ru-RU" dirty="0" smtClean="0">
                <a:sym typeface="Symbol" pitchFamily="18" charset="2"/>
              </a:rPr>
              <a:t></a:t>
            </a:r>
            <a:r>
              <a:rPr lang="ru-RU" altLang="ru-RU" dirty="0" smtClean="0"/>
              <a:t> О + О,</a:t>
            </a:r>
            <a:br>
              <a:rPr lang="ru-RU" altLang="ru-RU" dirty="0" smtClean="0"/>
            </a:br>
            <a:r>
              <a:rPr lang="ru-RU" altLang="ru-RU" dirty="0" smtClean="0"/>
              <a:t>С последующим образованием озона</a:t>
            </a:r>
            <a:br>
              <a:rPr lang="ru-RU" altLang="ru-RU" dirty="0" smtClean="0"/>
            </a:br>
            <a:r>
              <a:rPr lang="ru-RU" altLang="ru-RU" dirty="0" smtClean="0"/>
              <a:t>О</a:t>
            </a:r>
            <a:r>
              <a:rPr lang="ru-RU" altLang="ru-RU" baseline="30000" dirty="0" smtClean="0"/>
              <a:t>-</a:t>
            </a:r>
            <a:r>
              <a:rPr lang="ru-RU" altLang="ru-RU" dirty="0" smtClean="0"/>
              <a:t> + О</a:t>
            </a:r>
            <a:r>
              <a:rPr lang="ru-RU" altLang="ru-RU" baseline="-25000" dirty="0" smtClean="0"/>
              <a:t>2</a:t>
            </a:r>
            <a:r>
              <a:rPr lang="ru-RU" altLang="ru-RU" dirty="0" smtClean="0"/>
              <a:t> </a:t>
            </a:r>
            <a:r>
              <a:rPr lang="ru-RU" altLang="ru-RU" dirty="0" smtClean="0">
                <a:sym typeface="Symbol" pitchFamily="18" charset="2"/>
              </a:rPr>
              <a:t></a:t>
            </a:r>
            <a:r>
              <a:rPr lang="ru-RU" altLang="ru-RU" dirty="0" smtClean="0"/>
              <a:t> (О</a:t>
            </a:r>
            <a:r>
              <a:rPr lang="ru-RU" altLang="ru-RU" baseline="-25000" dirty="0" smtClean="0"/>
              <a:t>3</a:t>
            </a:r>
            <a:r>
              <a:rPr lang="ru-RU" altLang="ru-RU" dirty="0" smtClean="0"/>
              <a:t> )</a:t>
            </a:r>
            <a:r>
              <a:rPr lang="ru-RU" altLang="ru-RU" baseline="30000" dirty="0" smtClean="0"/>
              <a:t>-</a:t>
            </a:r>
            <a:r>
              <a:rPr lang="ru-RU" altLang="ru-RU" dirty="0" smtClean="0"/>
              <a:t>,   О + О</a:t>
            </a:r>
            <a:r>
              <a:rPr lang="ru-RU" altLang="ru-RU" baseline="-25000" dirty="0" smtClean="0"/>
              <a:t>2</a:t>
            </a:r>
            <a:r>
              <a:rPr lang="ru-RU" altLang="ru-RU" dirty="0" smtClean="0"/>
              <a:t> </a:t>
            </a:r>
            <a:r>
              <a:rPr lang="ru-RU" altLang="ru-RU" dirty="0" smtClean="0">
                <a:sym typeface="Symbol" pitchFamily="18" charset="2"/>
              </a:rPr>
              <a:t></a:t>
            </a:r>
            <a:r>
              <a:rPr lang="ru-RU" altLang="ru-RU" dirty="0" smtClean="0"/>
              <a:t>( О</a:t>
            </a:r>
            <a:r>
              <a:rPr lang="ru-RU" altLang="ru-RU" baseline="-25000" dirty="0" smtClean="0"/>
              <a:t>3</a:t>
            </a:r>
            <a:r>
              <a:rPr lang="ru-RU" altLang="ru-RU" dirty="0" smtClean="0"/>
              <a:t> 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7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496887"/>
          </a:xfrm>
        </p:spPr>
        <p:txBody>
          <a:bodyPr>
            <a:normAutofit fontScale="90000"/>
          </a:bodyPr>
          <a:lstStyle/>
          <a:p>
            <a:r>
              <a:rPr lang="ru-RU" altLang="ru-RU" sz="3600" dirty="0"/>
              <a:t>Способы получения озона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435975" cy="5111750"/>
          </a:xfrm>
        </p:spPr>
        <p:txBody>
          <a:bodyPr/>
          <a:lstStyle/>
          <a:p>
            <a:r>
              <a:rPr lang="ru-RU" altLang="ru-RU" dirty="0"/>
              <a:t>Тихий электрический разряд</a:t>
            </a:r>
          </a:p>
          <a:p>
            <a:pPr>
              <a:buFontTx/>
              <a:buNone/>
            </a:pPr>
            <a:r>
              <a:rPr lang="ru-RU" altLang="ru-RU" dirty="0"/>
              <a:t>О</a:t>
            </a:r>
            <a:r>
              <a:rPr lang="ru-RU" altLang="ru-RU" baseline="-25000" dirty="0"/>
              <a:t>2</a:t>
            </a:r>
            <a:r>
              <a:rPr lang="ru-RU" altLang="ru-RU" dirty="0"/>
              <a:t>  +  е            </a:t>
            </a:r>
            <a:r>
              <a:rPr lang="ru-RU" altLang="ru-RU" dirty="0" smtClean="0"/>
              <a:t>   О</a:t>
            </a:r>
            <a:r>
              <a:rPr lang="ru-RU" altLang="ru-RU" baseline="-25000" dirty="0" smtClean="0"/>
              <a:t>3</a:t>
            </a:r>
            <a:endParaRPr lang="ru-RU" altLang="ru-RU" baseline="-25000" dirty="0"/>
          </a:p>
          <a:p>
            <a:r>
              <a:rPr lang="ru-RU" altLang="ru-RU" dirty="0"/>
              <a:t>Ультрафиолет</a:t>
            </a:r>
          </a:p>
          <a:p>
            <a:pPr>
              <a:buFontTx/>
              <a:buNone/>
            </a:pPr>
            <a:r>
              <a:rPr lang="ru-RU" altLang="ru-RU" dirty="0"/>
              <a:t>О</a:t>
            </a:r>
            <a:r>
              <a:rPr lang="ru-RU" altLang="ru-RU" baseline="-25000" dirty="0"/>
              <a:t>2</a:t>
            </a:r>
            <a:r>
              <a:rPr lang="ru-RU" altLang="ru-RU" dirty="0"/>
              <a:t>  +  </a:t>
            </a:r>
            <a:r>
              <a:rPr lang="en-US" altLang="ru-RU" dirty="0" err="1"/>
              <a:t>h</a:t>
            </a:r>
            <a:r>
              <a:rPr lang="en-US" altLang="ru-RU" dirty="0" err="1">
                <a:cs typeface="Arial" charset="0"/>
              </a:rPr>
              <a:t>v</a:t>
            </a:r>
            <a:r>
              <a:rPr lang="ru-RU" altLang="ru-RU" dirty="0"/>
              <a:t>            </a:t>
            </a:r>
            <a:r>
              <a:rPr lang="ru-RU" altLang="ru-RU" dirty="0" smtClean="0"/>
              <a:t>     О</a:t>
            </a:r>
            <a:r>
              <a:rPr lang="ru-RU" altLang="ru-RU" baseline="-25000" dirty="0" smtClean="0"/>
              <a:t>3</a:t>
            </a:r>
            <a:endParaRPr lang="en-US" altLang="ru-RU" baseline="-25000" dirty="0"/>
          </a:p>
          <a:p>
            <a:pPr>
              <a:buFontTx/>
              <a:buNone/>
            </a:pPr>
            <a:endParaRPr lang="en-US" altLang="ru-RU" baseline="-25000" dirty="0"/>
          </a:p>
          <a:p>
            <a:r>
              <a:rPr lang="ru-RU" altLang="ru-RU" dirty="0"/>
              <a:t>Ионизирующее излучение </a:t>
            </a:r>
          </a:p>
          <a:p>
            <a:pPr>
              <a:buFontTx/>
              <a:buNone/>
            </a:pPr>
            <a:r>
              <a:rPr lang="ru-RU" altLang="ru-RU" dirty="0"/>
              <a:t>О</a:t>
            </a:r>
            <a:r>
              <a:rPr lang="ru-RU" altLang="ru-RU" baseline="-25000" dirty="0"/>
              <a:t>2</a:t>
            </a:r>
            <a:r>
              <a:rPr lang="ru-RU" altLang="ru-RU" dirty="0"/>
              <a:t>  +  О</a:t>
            </a:r>
            <a:r>
              <a:rPr lang="ru-RU" altLang="ru-RU" baseline="-25000" dirty="0"/>
              <a:t>2 </a:t>
            </a:r>
            <a:r>
              <a:rPr lang="ru-RU" altLang="ru-RU" dirty="0"/>
              <a:t> </a:t>
            </a:r>
            <a:r>
              <a:rPr lang="ru-RU" altLang="ru-RU" dirty="0" smtClean="0"/>
              <a:t>            О  </a:t>
            </a:r>
            <a:r>
              <a:rPr lang="ru-RU" altLang="ru-RU" dirty="0"/>
              <a:t>+ О</a:t>
            </a:r>
            <a:r>
              <a:rPr lang="ru-RU" altLang="ru-RU" baseline="-25000" dirty="0"/>
              <a:t>3</a:t>
            </a:r>
          </a:p>
          <a:p>
            <a:pPr>
              <a:buFontTx/>
              <a:buNone/>
            </a:pPr>
            <a:endParaRPr lang="ru-RU" altLang="ru-RU" baseline="-25000" dirty="0"/>
          </a:p>
          <a:p>
            <a:pPr>
              <a:buFontTx/>
              <a:buNone/>
            </a:pPr>
            <a:r>
              <a:rPr lang="ru-RU" altLang="ru-RU" dirty="0"/>
              <a:t>О  +  О</a:t>
            </a:r>
            <a:r>
              <a:rPr lang="ru-RU" altLang="ru-RU" baseline="-25000" dirty="0"/>
              <a:t>2</a:t>
            </a:r>
            <a:r>
              <a:rPr lang="ru-RU" altLang="ru-RU" dirty="0"/>
              <a:t> +  </a:t>
            </a:r>
            <a:r>
              <a:rPr lang="ru-RU" altLang="ru-RU" dirty="0" smtClean="0"/>
              <a:t>О</a:t>
            </a:r>
            <a:r>
              <a:rPr lang="ru-RU" altLang="ru-RU" baseline="-25000" dirty="0" smtClean="0"/>
              <a:t>2</a:t>
            </a:r>
            <a:r>
              <a:rPr lang="ru-RU" altLang="ru-RU" dirty="0" smtClean="0"/>
              <a:t>             О</a:t>
            </a:r>
            <a:r>
              <a:rPr lang="ru-RU" altLang="ru-RU" baseline="-25000" dirty="0" smtClean="0"/>
              <a:t>3</a:t>
            </a:r>
            <a:r>
              <a:rPr lang="ru-RU" altLang="ru-RU" dirty="0" smtClean="0"/>
              <a:t> </a:t>
            </a:r>
            <a:r>
              <a:rPr lang="ru-RU" altLang="ru-RU" dirty="0"/>
              <a:t>+  О</a:t>
            </a:r>
            <a:r>
              <a:rPr lang="ru-RU" altLang="ru-RU" baseline="-25000" dirty="0"/>
              <a:t>2 </a:t>
            </a:r>
            <a:endParaRPr lang="ru-RU" altLang="ru-RU" dirty="0"/>
          </a:p>
          <a:p>
            <a:pPr>
              <a:buFontTx/>
              <a:buNone/>
            </a:pPr>
            <a:endParaRPr lang="ru-RU" altLang="ru-RU" baseline="-25000" dirty="0"/>
          </a:p>
          <a:p>
            <a:endParaRPr lang="ru-RU" altLang="ru-RU" dirty="0"/>
          </a:p>
          <a:p>
            <a:pPr>
              <a:buFontTx/>
              <a:buNone/>
            </a:pPr>
            <a:endParaRPr lang="ru-RU" altLang="ru-RU" dirty="0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979613" y="2276475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1476375" y="2060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195513" y="3429000"/>
            <a:ext cx="790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051720" y="494188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2916238" y="5876925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61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dirty="0" smtClean="0"/>
              <a:t>КЛИНИЧЕСКИЕ </a:t>
            </a:r>
            <a:r>
              <a:rPr lang="ru-RU" altLang="ru-RU" dirty="0"/>
              <a:t>АСПЕКТЫ</a:t>
            </a:r>
            <a:r>
              <a:rPr lang="ru-RU" altLang="ru-RU" b="1" dirty="0"/>
              <a:t> </a:t>
            </a:r>
            <a:r>
              <a:rPr lang="ru-RU" altLang="ru-RU" dirty="0" smtClean="0"/>
              <a:t>ОЗОНА:</a:t>
            </a:r>
            <a:r>
              <a:rPr lang="ru-RU" altLang="ru-RU" dirty="0" smtClean="0">
                <a:solidFill>
                  <a:srgbClr val="00FF00"/>
                </a:solidFill>
              </a:rPr>
              <a:t/>
            </a:r>
            <a:br>
              <a:rPr lang="ru-RU" altLang="ru-RU" dirty="0" smtClean="0">
                <a:solidFill>
                  <a:srgbClr val="00FF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endParaRPr lang="ru-RU" altLang="ru-RU" dirty="0" smtClean="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dirty="0" smtClean="0"/>
              <a:t>противовоспалительное действие,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обезболивающее действие,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активация метаболизма восстановления антиоксидантной системы в печени, сердечной мышце,  почках,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повышение эластичности мембран эритроцитов,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снижение уровня сахара в крови,</a:t>
            </a:r>
          </a:p>
          <a:p>
            <a:pPr>
              <a:lnSpc>
                <a:spcPct val="90000"/>
              </a:lnSpc>
            </a:pPr>
            <a:r>
              <a:rPr lang="ru-RU" altLang="ru-RU" dirty="0" err="1" smtClean="0"/>
              <a:t>дезинтоксикационное</a:t>
            </a:r>
            <a:r>
              <a:rPr lang="ru-RU" altLang="ru-RU" dirty="0" smtClean="0"/>
              <a:t> действие,</a:t>
            </a:r>
          </a:p>
          <a:p>
            <a:pPr>
              <a:lnSpc>
                <a:spcPct val="90000"/>
              </a:lnSpc>
            </a:pPr>
            <a:r>
              <a:rPr lang="ru-RU" altLang="ru-RU" dirty="0" err="1" smtClean="0"/>
              <a:t>дозозависимое</a:t>
            </a:r>
            <a:r>
              <a:rPr lang="ru-RU" altLang="ru-RU" dirty="0" smtClean="0"/>
              <a:t> влияние озона на протеолитические системы организма,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иммуномодулирующее действие.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009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dirty="0"/>
              <a:t>Противовоспалительный эффект озона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ru-RU" altLang="ru-RU" dirty="0"/>
              <a:t>Окисляет </a:t>
            </a:r>
            <a:r>
              <a:rPr lang="ru-RU" altLang="ru-RU" dirty="0" err="1"/>
              <a:t>арахидоновую</a:t>
            </a:r>
            <a:r>
              <a:rPr lang="ru-RU" altLang="ru-RU" dirty="0"/>
              <a:t> кислоту</a:t>
            </a:r>
          </a:p>
          <a:p>
            <a:r>
              <a:rPr lang="ru-RU" altLang="ru-RU" dirty="0"/>
              <a:t>Окисляет </a:t>
            </a:r>
            <a:r>
              <a:rPr lang="ru-RU" altLang="ru-RU" dirty="0" err="1"/>
              <a:t>простогландины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05525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dirty="0" smtClean="0"/>
              <a:t>Обезболивающий эффект озона</a:t>
            </a:r>
            <a:br>
              <a:rPr lang="ru-RU" alt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/>
              <a:t>Поступление кислорода в область воспаления и окисление </a:t>
            </a:r>
            <a:r>
              <a:rPr lang="ru-RU" altLang="ru-RU" dirty="0" err="1" smtClean="0"/>
              <a:t>алгоген</a:t>
            </a:r>
            <a:r>
              <a:rPr lang="ru-RU" altLang="ru-RU" dirty="0" smtClean="0"/>
              <a:t>- медиаторов;</a:t>
            </a:r>
          </a:p>
          <a:p>
            <a:r>
              <a:rPr lang="ru-RU" altLang="ru-RU" dirty="0" smtClean="0"/>
              <a:t>Восстановление баланса между содержанием продуктов </a:t>
            </a:r>
            <a:r>
              <a:rPr lang="ru-RU" altLang="ru-RU" dirty="0" err="1" smtClean="0"/>
              <a:t>пероксидации</a:t>
            </a:r>
            <a:r>
              <a:rPr lang="ru-RU" altLang="ru-RU" dirty="0" smtClean="0"/>
              <a:t> и уровнем антиоксидантной системы защиты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9002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700</Words>
  <Application>Microsoft Office PowerPoint</Application>
  <PresentationFormat>Экран (4:3)</PresentationFormat>
  <Paragraphs>78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Symbol</vt:lpstr>
      <vt:lpstr>Тема Office</vt:lpstr>
      <vt:lpstr>«Лечение посттравматических артрозов крупных суставов  с внутрисуставным введением озона- кислородной смеси»</vt:lpstr>
      <vt:lpstr>Цель исследования:</vt:lpstr>
      <vt:lpstr>Задачи исследования: </vt:lpstr>
      <vt:lpstr>Материал и методы</vt:lpstr>
      <vt:lpstr>ОБРАЗОВАНИЕ ОЗОНА</vt:lpstr>
      <vt:lpstr>Способы получения озона </vt:lpstr>
      <vt:lpstr>КЛИНИЧЕСКИЕ АСПЕКТЫ ОЗОНА: </vt:lpstr>
      <vt:lpstr>Противовоспалительный эффект озона</vt:lpstr>
      <vt:lpstr>Обезболивающий эффект озона </vt:lpstr>
      <vt:lpstr>Формы и методика применения озонированных материалов </vt:lpstr>
      <vt:lpstr>Периартикулярное и внутрисуставное введение. </vt:lpstr>
      <vt:lpstr> Противопоказания  к применению озонотерапии. </vt:lpstr>
      <vt:lpstr>Материал и методы 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</vt:lpstr>
      <vt:lpstr>Выводы </vt:lpstr>
      <vt:lpstr> Благодарю за внимание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«Озонотерапия в комплексном лечении посттравматических артрозов крупных суставов»</dc:title>
  <dc:creator>Admin</dc:creator>
  <cp:lastModifiedBy>А</cp:lastModifiedBy>
  <cp:revision>11</cp:revision>
  <dcterms:created xsi:type="dcterms:W3CDTF">2020-10-18T20:52:13Z</dcterms:created>
  <dcterms:modified xsi:type="dcterms:W3CDTF">2020-10-19T07:03:36Z</dcterms:modified>
</cp:coreProperties>
</file>