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4" r:id="rId3"/>
    <p:sldId id="276" r:id="rId4"/>
    <p:sldId id="277" r:id="rId5"/>
    <p:sldId id="275" r:id="rId6"/>
    <p:sldId id="278" r:id="rId7"/>
    <p:sldId id="280" r:id="rId8"/>
    <p:sldId id="279" r:id="rId9"/>
    <p:sldId id="28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2" d="100"/>
          <a:sy n="62" d="100"/>
        </p:scale>
        <p:origin x="-15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4CD1F-426A-4DA4-9496-7CD5BA1A52D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57FF5-7EBD-43AF-8A10-2475780E5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66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645024"/>
            <a:ext cx="8892480" cy="288032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Проценко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О.А., зав. каф. дерматовенерологии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косметологии 		ФИПОГОО ВПО ДОННМУ ИМ.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ГОРЬКОГО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доц. Корчак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И.В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доц.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каф. дерматовенерологии и косметологии 		ФИПОГОО ВПО ДОННМУ ИМ. М. ГОРЬКОГО</a:t>
            </a:r>
            <a:endParaRPr lang="ru-RU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Жариков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В.Ю.,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РКДВЦ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МЗ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ДНР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Донецк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ноябрь 2020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76672"/>
            <a:ext cx="8928992" cy="2664296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инфекционных и неинфекционных дерматозов на различных стадиях ВИЧ-инфекции</a:t>
            </a:r>
            <a:endParaRPr lang="ru-RU" sz="36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0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4"/>
          <p:cNvSpPr>
            <a:spLocks noGrp="1" noChangeArrowheads="1"/>
          </p:cNvSpPr>
          <p:nvPr>
            <p:ph type="title"/>
          </p:nvPr>
        </p:nvSpPr>
        <p:spPr>
          <a:xfrm>
            <a:off x="3923928" y="116632"/>
            <a:ext cx="4968551" cy="884238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C0066"/>
                </a:solidFill>
                <a:latin typeface="Times New Roman" pitchFamily="18" charset="0"/>
              </a:rPr>
              <a:t>Благодарим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0449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484784"/>
            <a:ext cx="6912768" cy="41044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/>
              <a:t>Цель </a:t>
            </a:r>
            <a:r>
              <a:rPr lang="ru-RU" sz="2000" dirty="0" smtClean="0"/>
              <a:t>исследования: </a:t>
            </a:r>
          </a:p>
          <a:p>
            <a:endParaRPr lang="ru-RU" sz="2000" dirty="0"/>
          </a:p>
          <a:p>
            <a:pPr marL="45720" indent="0">
              <a:buNone/>
            </a:pPr>
            <a:r>
              <a:rPr lang="ru-RU" sz="2000" dirty="0" smtClean="0"/>
              <a:t>установить </a:t>
            </a:r>
            <a:r>
              <a:rPr lang="ru-RU" sz="2000" dirty="0"/>
              <a:t>особенности поражений кожи у больных на различных клинических стадиях </a:t>
            </a:r>
            <a:r>
              <a:rPr lang="ru-RU" sz="2000" dirty="0" smtClean="0"/>
              <a:t>ВИЧ-инфекции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897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784976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/>
              <a:t>Материал </a:t>
            </a:r>
            <a:r>
              <a:rPr lang="ru-RU" sz="2000" dirty="0"/>
              <a:t>и </a:t>
            </a:r>
            <a:r>
              <a:rPr lang="ru-RU" sz="2000" dirty="0" smtClean="0"/>
              <a:t>методы</a:t>
            </a:r>
          </a:p>
          <a:p>
            <a:endParaRPr lang="ru-RU" sz="2000" dirty="0"/>
          </a:p>
          <a:p>
            <a:r>
              <a:rPr lang="ru-RU" sz="2000" dirty="0" smtClean="0"/>
              <a:t>В </a:t>
            </a:r>
            <a:r>
              <a:rPr lang="ru-RU" sz="2000" dirty="0"/>
              <a:t>период с 2009 по 2019 гг. наблюдали 176 больных с ВИЧ-ассоциированными дерматозами, в </a:t>
            </a:r>
            <a:r>
              <a:rPr lang="ru-RU" sz="2000" dirty="0" err="1"/>
              <a:t>т.ч</a:t>
            </a:r>
            <a:r>
              <a:rPr lang="ru-RU" sz="2000" dirty="0"/>
              <a:t>. 90 (51,1%) мужчин и 86 (48,9%) женщин в возрасте от 18 до 67 </a:t>
            </a:r>
            <a:r>
              <a:rPr lang="ru-RU" sz="2000" dirty="0" smtClean="0"/>
              <a:t>лет</a:t>
            </a:r>
          </a:p>
          <a:p>
            <a:endParaRPr lang="ru-RU" sz="2000" dirty="0"/>
          </a:p>
          <a:p>
            <a:r>
              <a:rPr lang="ru-RU" sz="2000" dirty="0" smtClean="0"/>
              <a:t>1 </a:t>
            </a:r>
            <a:r>
              <a:rPr lang="ru-RU" sz="2000" dirty="0"/>
              <a:t>клиническая стадия ВИЧ-инфекции была у 32 (18,2%) больных, 2-я - у 44 (25%); 3-я - у 76 (43,2%), 4-я - у 24 (13,6%) </a:t>
            </a:r>
            <a:r>
              <a:rPr lang="ru-RU" sz="2000" dirty="0" smtClean="0"/>
              <a:t>больных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91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1052736"/>
            <a:ext cx="8784976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/>
              <a:t>Результаты</a:t>
            </a:r>
          </a:p>
          <a:p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анализе ВИЧ-ассоциированных дерматозов отмечено преобладание инфекционных – у 162 (92%)</a:t>
            </a:r>
            <a:r>
              <a:rPr lang="ru-RU" sz="2000" dirty="0" smtClean="0"/>
              <a:t>больных </a:t>
            </a:r>
          </a:p>
          <a:p>
            <a:endParaRPr lang="ru-RU" sz="2000" dirty="0" smtClean="0"/>
          </a:p>
          <a:p>
            <a:r>
              <a:rPr lang="ru-RU" sz="2000" dirty="0" smtClean="0"/>
              <a:t>Среди </a:t>
            </a:r>
            <a:r>
              <a:rPr lang="ru-RU" sz="2000" dirty="0"/>
              <a:t>них больше всего было микозов - у 146 (90,1%) </a:t>
            </a:r>
            <a:r>
              <a:rPr lang="ru-RU" sz="2000" dirty="0" smtClean="0"/>
              <a:t>больных</a:t>
            </a:r>
          </a:p>
          <a:p>
            <a:endParaRPr lang="ru-RU" sz="2000" dirty="0" smtClean="0"/>
          </a:p>
          <a:p>
            <a:r>
              <a:rPr lang="ru-RU" sz="2000" dirty="0" smtClean="0"/>
              <a:t>Вирусные </a:t>
            </a:r>
            <a:r>
              <a:rPr lang="ru-RU" sz="2000" dirty="0"/>
              <a:t>дерматозы выявлены у 100 (61,7%) больных, в </a:t>
            </a:r>
            <a:r>
              <a:rPr lang="ru-RU" sz="2000" dirty="0" err="1"/>
              <a:t>т.ч</a:t>
            </a:r>
            <a:r>
              <a:rPr lang="ru-RU" sz="2000" dirty="0"/>
              <a:t>. простой пузырьковый лишай - у 18 (11,1%), бородавки обыкновенные и плоские - у 69 (41,9%) больных, контагиозный моллюск – у 11 (у 6,8%), папилломы - у 19 (11,7</a:t>
            </a:r>
            <a:r>
              <a:rPr lang="ru-RU" sz="2000" dirty="0" smtClean="0"/>
              <a:t>%)</a:t>
            </a:r>
          </a:p>
          <a:p>
            <a:endParaRPr lang="ru-RU" sz="2000" dirty="0" smtClean="0"/>
          </a:p>
          <a:p>
            <a:r>
              <a:rPr lang="ru-RU" sz="2000" dirty="0" smtClean="0"/>
              <a:t>Пиодермии </a:t>
            </a:r>
            <a:r>
              <a:rPr lang="ru-RU" sz="2000" dirty="0"/>
              <a:t>(у 17,4% больных) были представлены  вульгарным импетиго - у 8 (4,9%) больных, фурункулезом – у 9 (5,8%), </a:t>
            </a:r>
            <a:r>
              <a:rPr lang="ru-RU" sz="2000" dirty="0" err="1"/>
              <a:t>эктимой</a:t>
            </a:r>
            <a:r>
              <a:rPr lang="ru-RU" sz="2000" dirty="0"/>
              <a:t> – у 6 (3,7%), эозинофильным фолликулитом- у 5(3</a:t>
            </a:r>
            <a:r>
              <a:rPr lang="ru-RU" sz="2000" dirty="0" smtClean="0"/>
              <a:t>%)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91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784976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000" dirty="0" smtClean="0"/>
              <a:t>Среди </a:t>
            </a:r>
            <a:r>
              <a:rPr lang="ru-RU" sz="2000" dirty="0"/>
              <a:t>неинфекционных дерматозов превалировали аллергические и токсико-аллергические дерматозы (хроническая экзема, крапивница, </a:t>
            </a:r>
            <a:r>
              <a:rPr lang="ru-RU" sz="2000" dirty="0" err="1"/>
              <a:t>многоформная</a:t>
            </a:r>
            <a:r>
              <a:rPr lang="ru-RU" sz="2000" dirty="0"/>
              <a:t> экссудативная эритема и др.) – у 87 (59,6%), лихеноидные дерматозы (псориаз, красный плоский лишай) – у 50 (34,2</a:t>
            </a:r>
            <a:r>
              <a:rPr lang="ru-RU" sz="2000" dirty="0" smtClean="0"/>
              <a:t>%)</a:t>
            </a:r>
          </a:p>
          <a:p>
            <a:endParaRPr lang="ru-RU" sz="2000" dirty="0"/>
          </a:p>
          <a:p>
            <a:r>
              <a:rPr lang="ru-RU" sz="2000" dirty="0" smtClean="0"/>
              <a:t>У </a:t>
            </a:r>
            <a:r>
              <a:rPr lang="ru-RU" sz="2000" dirty="0"/>
              <a:t>10 (6,8%) больных установлена саркома </a:t>
            </a:r>
            <a:r>
              <a:rPr lang="ru-RU" sz="2000" dirty="0" err="1" smtClean="0"/>
              <a:t>Капоши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Себорейный </a:t>
            </a:r>
            <a:r>
              <a:rPr lang="ru-RU" sz="2000" dirty="0"/>
              <a:t>дерматит и себорея волосистой части головы отмечены у 113 (77,3%) больных. </a:t>
            </a:r>
          </a:p>
        </p:txBody>
      </p:sp>
    </p:spTree>
    <p:extLst>
      <p:ext uri="{BB962C8B-B14F-4D97-AF65-F5344CB8AC3E}">
        <p14:creationId xmlns:p14="http://schemas.microsoft.com/office/powerpoint/2010/main" val="34991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20472" cy="79208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836712"/>
            <a:ext cx="8856984" cy="56886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1800" b="1" dirty="0" smtClean="0"/>
              <a:t>При </a:t>
            </a:r>
            <a:r>
              <a:rPr lang="ru-RU" sz="1800" b="1" dirty="0"/>
              <a:t>инфекционных дерматозов отмечено многообразие клинических форм с поражением у одного и того же больного нескольких топографических </a:t>
            </a:r>
            <a:r>
              <a:rPr lang="ru-RU" sz="1800" b="1" dirty="0" smtClean="0"/>
              <a:t>регионов</a:t>
            </a:r>
          </a:p>
          <a:p>
            <a:endParaRPr lang="ru-RU" sz="1800" b="1" dirty="0"/>
          </a:p>
          <a:p>
            <a:r>
              <a:rPr lang="ru-RU" sz="1800" b="1" dirty="0" smtClean="0"/>
              <a:t>Поражение </a:t>
            </a:r>
            <a:r>
              <a:rPr lang="ru-RU" sz="1800" b="1" dirty="0"/>
              <a:t>2-х и более топографических регионов </a:t>
            </a:r>
            <a:r>
              <a:rPr lang="ru-RU" sz="1800" b="1" dirty="0" err="1"/>
              <a:t>микотической</a:t>
            </a:r>
            <a:r>
              <a:rPr lang="ru-RU" sz="1800" b="1" dirty="0"/>
              <a:t> и вирусной инфекцией отмечено у 152 (93,9%) больных, независимо от клинической стадии </a:t>
            </a:r>
            <a:r>
              <a:rPr lang="ru-RU" sz="1800" b="1" dirty="0" smtClean="0"/>
              <a:t>ВИЧ-инфекции</a:t>
            </a:r>
          </a:p>
          <a:p>
            <a:endParaRPr lang="ru-RU" sz="1800" b="1" dirty="0"/>
          </a:p>
          <a:p>
            <a:r>
              <a:rPr lang="ru-RU" sz="1800" b="1" dirty="0" smtClean="0"/>
              <a:t>Сочетание 2-х </a:t>
            </a:r>
            <a:r>
              <a:rPr lang="ru-RU" sz="1800" b="1" dirty="0"/>
              <a:t>и более клинических разновидностей </a:t>
            </a:r>
            <a:r>
              <a:rPr lang="ru-RU" sz="1800" b="1" dirty="0" err="1"/>
              <a:t>микотической</a:t>
            </a:r>
            <a:r>
              <a:rPr lang="ru-RU" sz="1800" b="1" dirty="0"/>
              <a:t> и вирусной патологии выявлено у 142 (87,8%) больных, несколько чаще </a:t>
            </a:r>
            <a:r>
              <a:rPr lang="ru-RU" sz="1800" b="1" dirty="0" smtClean="0"/>
              <a:t>на 1й </a:t>
            </a:r>
            <a:r>
              <a:rPr lang="ru-RU" sz="1800" b="1" dirty="0"/>
              <a:t>клинической  стадии </a:t>
            </a:r>
            <a:r>
              <a:rPr lang="ru-RU" sz="1800" b="1" dirty="0" smtClean="0"/>
              <a:t>ВИЧ-инфекции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Наиболее </a:t>
            </a:r>
            <a:r>
              <a:rPr lang="ru-RU" sz="1800" b="1" dirty="0"/>
              <a:t>часто встречались микозы стоп и крупных складок, кандидоз слизистой полости рта – у 146 (90,1%) и 110 (68,1%) больных соответственно, преимущественно у мужчин – у 52,4% и  60,1% больных </a:t>
            </a:r>
            <a:r>
              <a:rPr lang="ru-RU" sz="1800" b="1" dirty="0" smtClean="0"/>
              <a:t>соответственно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35427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20472" cy="79208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163688"/>
            <a:ext cx="8136904" cy="52176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1800" b="1" dirty="0" smtClean="0"/>
              <a:t>У </a:t>
            </a:r>
            <a:r>
              <a:rPr lang="ru-RU" sz="1800" b="1" dirty="0"/>
              <a:t>28,2% больных, в основном, мужчин, микозы сопровождались развитием </a:t>
            </a:r>
            <a:r>
              <a:rPr lang="ru-RU" sz="1800" b="1" dirty="0" err="1"/>
              <a:t>микотической</a:t>
            </a:r>
            <a:r>
              <a:rPr lang="ru-RU" sz="1800" b="1" dirty="0"/>
              <a:t> экземы, в основном на 1 клинической стадии  </a:t>
            </a:r>
            <a:r>
              <a:rPr lang="ru-RU" sz="1800" b="1" dirty="0" smtClean="0"/>
              <a:t>ВИЧ-инфекции при </a:t>
            </a:r>
            <a:r>
              <a:rPr lang="ru-RU" sz="1800" b="1" dirty="0"/>
              <a:t>снижении  содержания СД4 ниже 350 клеток в 1 </a:t>
            </a:r>
            <a:r>
              <a:rPr lang="ru-RU" sz="1800" b="1" dirty="0" smtClean="0"/>
              <a:t>мл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Обращало </a:t>
            </a:r>
            <a:r>
              <a:rPr lang="ru-RU" sz="1800" b="1" dirty="0"/>
              <a:t>внимание частое сочетание герпеса простого пузырькового (генитального и лабиального) с кандидозом слизистой полости рта – у 83,3% больных,  как у мужчин, так и у женщин, в основном, на 2й клинической  </a:t>
            </a:r>
            <a:r>
              <a:rPr lang="ru-RU" sz="1800" b="1" dirty="0" smtClean="0"/>
              <a:t>стадии ВИЧ-инфекции, </a:t>
            </a:r>
            <a:r>
              <a:rPr lang="ru-RU" sz="1800" b="1" dirty="0"/>
              <a:t>при снижении уровня СД4 ниже 200 клеток в 1 мл </a:t>
            </a:r>
            <a:r>
              <a:rPr lang="ru-RU" sz="1800" b="1" dirty="0" smtClean="0"/>
              <a:t>крови 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9907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980728"/>
            <a:ext cx="8784976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1800" b="1" dirty="0" smtClean="0"/>
              <a:t>При </a:t>
            </a:r>
            <a:r>
              <a:rPr lang="ru-RU" sz="1800" b="1" dirty="0"/>
              <a:t>анализе клинических особенностей неинфекционных дерматозов обращало внимание распространенность </a:t>
            </a:r>
            <a:r>
              <a:rPr lang="ru-RU" sz="1800" b="1" dirty="0" smtClean="0"/>
              <a:t>поражения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У </a:t>
            </a:r>
            <a:r>
              <a:rPr lang="ru-RU" sz="1800" b="1" dirty="0"/>
              <a:t>68,2% больных площадь </a:t>
            </a:r>
            <a:r>
              <a:rPr lang="ru-RU" sz="1800" b="1" dirty="0" err="1"/>
              <a:t>псориатических</a:t>
            </a:r>
            <a:r>
              <a:rPr lang="ru-RU" sz="1800" b="1" dirty="0"/>
              <a:t> и /или аллергических поражения превышала 20% площади </a:t>
            </a:r>
            <a:r>
              <a:rPr lang="ru-RU" sz="1800" b="1" dirty="0" smtClean="0"/>
              <a:t>тела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Отмечено </a:t>
            </a:r>
            <a:r>
              <a:rPr lang="ru-RU" sz="1800" b="1" dirty="0"/>
              <a:t>частое присоединение инфекционного компонента к течению неинфекционного дерматоза, в основном на 2й клинической стадии </a:t>
            </a:r>
            <a:r>
              <a:rPr lang="ru-RU" sz="1800" b="1" dirty="0" smtClean="0"/>
              <a:t>ВИЧ-инфекции и </a:t>
            </a:r>
            <a:r>
              <a:rPr lang="ru-RU" sz="1800" b="1" dirty="0"/>
              <a:t>снижении уровня СД4 ниже 350 клеток в 1 </a:t>
            </a:r>
            <a:r>
              <a:rPr lang="ru-RU" sz="1800" b="1" dirty="0" smtClean="0"/>
              <a:t>мл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Обращало </a:t>
            </a:r>
            <a:r>
              <a:rPr lang="ru-RU" sz="1800" b="1" dirty="0"/>
              <a:t>внимание частое </a:t>
            </a:r>
            <a:r>
              <a:rPr lang="ru-RU" sz="1800" b="1" dirty="0" err="1"/>
              <a:t>рецидивирование</a:t>
            </a:r>
            <a:r>
              <a:rPr lang="ru-RU" sz="1800" b="1" dirty="0"/>
              <a:t> процесса (экземы, псориаза и др.) и широкий спектр сопутствующей соматической патологии, среди которой преобладали нарушения органов пищеварения (гепатиты, дисбактериоз кишечника, колиты, гастродуодениты</a:t>
            </a:r>
            <a:r>
              <a:rPr lang="ru-RU" sz="1800" b="1" dirty="0" smtClean="0"/>
              <a:t>)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У </a:t>
            </a:r>
            <a:r>
              <a:rPr lang="ru-RU" sz="1800" b="1" dirty="0"/>
              <a:t>12,6% больных аллергические дерматозы и </a:t>
            </a:r>
            <a:r>
              <a:rPr lang="ru-RU" sz="1800" b="1" dirty="0" err="1"/>
              <a:t>токсидермии</a:t>
            </a:r>
            <a:r>
              <a:rPr lang="ru-RU" sz="1800" b="1" dirty="0"/>
              <a:t> развились на фоне АРВ </a:t>
            </a:r>
            <a:r>
              <a:rPr lang="ru-RU" sz="1800" b="1" dirty="0" smtClean="0"/>
              <a:t>терапии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05455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06613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ВИЧ-ассоциированных дерматозов</a:t>
            </a:r>
            <a:endParaRPr lang="ru-RU" sz="32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784976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000" dirty="0" smtClean="0"/>
              <a:t>Выводы</a:t>
            </a:r>
          </a:p>
          <a:p>
            <a:endParaRPr lang="ru-RU" sz="2000" dirty="0"/>
          </a:p>
          <a:p>
            <a:pPr marL="45720" indent="0">
              <a:buNone/>
            </a:pPr>
            <a:r>
              <a:rPr lang="ru-RU" sz="2000" smtClean="0"/>
              <a:t>Выявленные </a:t>
            </a:r>
            <a:r>
              <a:rPr lang="ru-RU" sz="2000" dirty="0"/>
              <a:t>особенности могут быть использованы для оптимизации лечения </a:t>
            </a:r>
            <a:r>
              <a:rPr lang="ru-RU" sz="2000"/>
              <a:t>ВИЧ-ассоциированных </a:t>
            </a:r>
            <a:r>
              <a:rPr lang="ru-RU" sz="2000" smtClean="0"/>
              <a:t>дерматозов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665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368</TotalTime>
  <Words>619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Особенности ВИЧ-ассоциированных инфекционных и неинфекционных дерматозов на различных стадиях ВИЧ-инфекции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Особенности ВИЧ-ассоциированных дерматозов</vt:lpstr>
      <vt:lpstr>Благодарим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Псориаз в исследованиях Донецкой школы</dc:title>
  <dc:creator>User</dc:creator>
  <cp:lastModifiedBy>ЧАС</cp:lastModifiedBy>
  <cp:revision>50</cp:revision>
  <dcterms:created xsi:type="dcterms:W3CDTF">2018-10-01T11:22:01Z</dcterms:created>
  <dcterms:modified xsi:type="dcterms:W3CDTF">2020-10-22T11:27:11Z</dcterms:modified>
</cp:coreProperties>
</file>