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4"/>
  </p:notesMasterIdLst>
  <p:sldIdLst>
    <p:sldId id="283" r:id="rId2"/>
    <p:sldId id="259" r:id="rId3"/>
    <p:sldId id="260" r:id="rId4"/>
    <p:sldId id="261" r:id="rId5"/>
    <p:sldId id="288" r:id="rId6"/>
    <p:sldId id="269" r:id="rId7"/>
    <p:sldId id="270" r:id="rId8"/>
    <p:sldId id="271" r:id="rId9"/>
    <p:sldId id="284" r:id="rId10"/>
    <p:sldId id="272" r:id="rId11"/>
    <p:sldId id="273" r:id="rId12"/>
    <p:sldId id="274" r:id="rId13"/>
    <p:sldId id="275" r:id="rId14"/>
    <p:sldId id="294" r:id="rId15"/>
    <p:sldId id="293" r:id="rId16"/>
    <p:sldId id="276" r:id="rId17"/>
    <p:sldId id="266" r:id="rId18"/>
    <p:sldId id="285" r:id="rId19"/>
    <p:sldId id="262" r:id="rId20"/>
    <p:sldId id="263" r:id="rId21"/>
    <p:sldId id="265" r:id="rId22"/>
    <p:sldId id="264" r:id="rId23"/>
    <p:sldId id="267" r:id="rId24"/>
    <p:sldId id="268" r:id="rId25"/>
    <p:sldId id="286" r:id="rId26"/>
    <p:sldId id="287" r:id="rId27"/>
    <p:sldId id="278" r:id="rId28"/>
    <p:sldId id="281" r:id="rId29"/>
    <p:sldId id="280" r:id="rId30"/>
    <p:sldId id="282" r:id="rId31"/>
    <p:sldId id="304" r:id="rId32"/>
    <p:sldId id="290" r:id="rId33"/>
    <p:sldId id="291" r:id="rId34"/>
    <p:sldId id="296" r:id="rId35"/>
    <p:sldId id="297" r:id="rId36"/>
    <p:sldId id="298" r:id="rId37"/>
    <p:sldId id="299" r:id="rId38"/>
    <p:sldId id="302" r:id="rId39"/>
    <p:sldId id="303" r:id="rId40"/>
    <p:sldId id="300" r:id="rId41"/>
    <p:sldId id="292" r:id="rId42"/>
    <p:sldId id="295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1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580" autoAdjust="0"/>
  </p:normalViewPr>
  <p:slideViewPr>
    <p:cSldViewPr>
      <p:cViewPr varScale="1">
        <p:scale>
          <a:sx n="60" d="100"/>
          <a:sy n="60" d="100"/>
        </p:scale>
        <p:origin x="146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1DC697-F037-4E8F-8BD6-D8745D4BE6D4}" type="doc">
      <dgm:prSet loTypeId="urn:microsoft.com/office/officeart/2005/8/layout/balance1" loCatId="relationship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01CF1BD-4D97-4F46-9E1D-14620EB6F9A1}">
      <dgm:prSet phldrT="[Текст]" custT="1"/>
      <dgm:spPr/>
      <dgm:t>
        <a:bodyPr/>
        <a:lstStyle/>
        <a:p>
          <a:pPr algn="ctr"/>
          <a:r>
            <a:rPr lang="ru-RU" sz="2000" dirty="0" smtClean="0">
              <a:effectLst>
                <a:outerShdw blurRad="38100" dist="38100" dir="2700000" algn="tl">
                  <a:srgbClr val="C0C0C0"/>
                </a:outerShdw>
              </a:effectLst>
            </a:rPr>
            <a:t>«Узкий» таз</a:t>
          </a:r>
        </a:p>
        <a:p>
          <a:pPr algn="ctr"/>
          <a:r>
            <a:rPr lang="ru-RU" sz="2000" dirty="0" smtClean="0">
              <a:effectLst>
                <a:outerShdw blurRad="38100" dist="38100" dir="2700000" algn="tl">
                  <a:srgbClr val="C0C0C0"/>
                </a:outerShdw>
              </a:effectLst>
            </a:rPr>
            <a:t>«</a:t>
          </a:r>
          <a:r>
            <a:rPr lang="en-US" sz="2000" dirty="0" smtClean="0">
              <a:effectLst>
                <a:outerShdw blurRad="38100" dist="38100" dir="2700000" algn="tl">
                  <a:srgbClr val="C0C0C0"/>
                </a:outerShdw>
              </a:effectLst>
            </a:rPr>
            <a:t>Narrow</a:t>
          </a:r>
          <a:r>
            <a:rPr lang="ru-RU" sz="2000" dirty="0" smtClean="0">
              <a:effectLst>
                <a:outerShdw blurRad="38100" dist="38100" dir="2700000" algn="tl">
                  <a:srgbClr val="C0C0C0"/>
                </a:outerShdw>
              </a:effectLst>
            </a:rPr>
            <a:t>» </a:t>
          </a:r>
          <a:r>
            <a:rPr lang="en-US" sz="2000" dirty="0" smtClean="0">
              <a:effectLst>
                <a:outerShdw blurRad="38100" dist="38100" dir="2700000" algn="tl">
                  <a:srgbClr val="C0C0C0"/>
                </a:outerShdw>
              </a:effectLst>
            </a:rPr>
            <a:t>pelvis </a:t>
          </a:r>
          <a:endParaRPr lang="ru-RU" sz="2000" dirty="0"/>
        </a:p>
      </dgm:t>
    </dgm:pt>
    <dgm:pt modelId="{6A4BB476-1462-4CAB-BF9D-020311572886}" type="parTrans" cxnId="{43E806DA-08CD-4286-B22C-CF570BD5E380}">
      <dgm:prSet/>
      <dgm:spPr/>
      <dgm:t>
        <a:bodyPr/>
        <a:lstStyle/>
        <a:p>
          <a:pPr algn="ctr"/>
          <a:endParaRPr lang="ru-RU" sz="2000"/>
        </a:p>
      </dgm:t>
    </dgm:pt>
    <dgm:pt modelId="{DB7ED0DB-1750-4038-9F97-00D254B50855}" type="sibTrans" cxnId="{43E806DA-08CD-4286-B22C-CF570BD5E380}">
      <dgm:prSet/>
      <dgm:spPr/>
      <dgm:t>
        <a:bodyPr/>
        <a:lstStyle/>
        <a:p>
          <a:pPr algn="ctr"/>
          <a:endParaRPr lang="ru-RU" sz="2000"/>
        </a:p>
      </dgm:t>
    </dgm:pt>
    <dgm:pt modelId="{EC69C533-2EE7-45CC-B26B-2A77E628E044}">
      <dgm:prSet phldrT="[Текст]" custT="1"/>
      <dgm:spPr/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</a:rPr>
            <a:t>Размеры таза</a:t>
          </a:r>
          <a:endParaRPr lang="ru-RU" sz="1800" dirty="0">
            <a:solidFill>
              <a:schemeClr val="bg1"/>
            </a:solidFill>
          </a:endParaRPr>
        </a:p>
      </dgm:t>
    </dgm:pt>
    <dgm:pt modelId="{1CD153A7-6E1B-4C70-8551-DDC2A73AD8E1}" type="parTrans" cxnId="{F7CC4140-74F7-473A-9AEE-E75E3FB07DD0}">
      <dgm:prSet/>
      <dgm:spPr/>
      <dgm:t>
        <a:bodyPr/>
        <a:lstStyle/>
        <a:p>
          <a:pPr algn="ctr"/>
          <a:endParaRPr lang="ru-RU" sz="2000"/>
        </a:p>
      </dgm:t>
    </dgm:pt>
    <dgm:pt modelId="{3979C01F-9A06-4AC5-9EDC-2C88C3DDE511}" type="sibTrans" cxnId="{F7CC4140-74F7-473A-9AEE-E75E3FB07DD0}">
      <dgm:prSet/>
      <dgm:spPr/>
      <dgm:t>
        <a:bodyPr/>
        <a:lstStyle/>
        <a:p>
          <a:pPr algn="ctr"/>
          <a:endParaRPr lang="ru-RU" sz="2000"/>
        </a:p>
      </dgm:t>
    </dgm:pt>
    <dgm:pt modelId="{AAC4D92A-1CE4-479A-B2DC-4EE9D0D93911}">
      <dgm:prSet phldrT="[Текст]" custT="1"/>
      <dgm:spPr/>
      <dgm:t>
        <a:bodyPr/>
        <a:lstStyle/>
        <a:p>
          <a:pPr algn="ctr"/>
          <a:r>
            <a:rPr lang="ru-RU" sz="2000" dirty="0" smtClean="0">
              <a:effectLst>
                <a:outerShdw blurRad="38100" dist="38100" dir="2700000" algn="tl">
                  <a:srgbClr val="C0C0C0"/>
                </a:outerShdw>
              </a:effectLst>
            </a:rPr>
            <a:t>«Трудный» таз</a:t>
          </a:r>
        </a:p>
        <a:p>
          <a:pPr algn="ctr"/>
          <a:r>
            <a:rPr lang="ru-RU" sz="2000" dirty="0" smtClean="0">
              <a:effectLst>
                <a:outerShdw blurRad="38100" dist="38100" dir="2700000" algn="tl">
                  <a:srgbClr val="C0C0C0"/>
                </a:outerShdw>
              </a:effectLst>
            </a:rPr>
            <a:t>«</a:t>
          </a:r>
          <a:r>
            <a:rPr lang="en-US" sz="2000" dirty="0" smtClean="0">
              <a:effectLst>
                <a:outerShdw blurRad="38100" dist="38100" dir="2700000" algn="tl">
                  <a:srgbClr val="C0C0C0"/>
                </a:outerShdw>
              </a:effectLst>
            </a:rPr>
            <a:t>Difficult</a:t>
          </a:r>
          <a:r>
            <a:rPr lang="ru-RU" sz="2000" dirty="0" smtClean="0">
              <a:effectLst>
                <a:outerShdw blurRad="38100" dist="38100" dir="2700000" algn="tl">
                  <a:srgbClr val="C0C0C0"/>
                </a:outerShdw>
              </a:effectLst>
            </a:rPr>
            <a:t>» </a:t>
          </a:r>
          <a:r>
            <a:rPr lang="en-US" sz="2000" dirty="0" smtClean="0">
              <a:effectLst>
                <a:outerShdw blurRad="38100" dist="38100" dir="2700000" algn="tl">
                  <a:srgbClr val="C0C0C0"/>
                </a:outerShdw>
              </a:effectLst>
            </a:rPr>
            <a:t>pelvis </a:t>
          </a:r>
          <a:endParaRPr lang="ru-RU" sz="2000" dirty="0"/>
        </a:p>
      </dgm:t>
    </dgm:pt>
    <dgm:pt modelId="{52B7ADF9-99D7-4766-A3AE-1D5584B08882}" type="parTrans" cxnId="{C34F1C44-0ED9-4161-9086-9D6B2F104427}">
      <dgm:prSet/>
      <dgm:spPr/>
      <dgm:t>
        <a:bodyPr/>
        <a:lstStyle/>
        <a:p>
          <a:pPr algn="ctr"/>
          <a:endParaRPr lang="ru-RU" sz="2000"/>
        </a:p>
      </dgm:t>
    </dgm:pt>
    <dgm:pt modelId="{37696837-0E0A-4885-952F-DFE2688EC60F}" type="sibTrans" cxnId="{C34F1C44-0ED9-4161-9086-9D6B2F104427}">
      <dgm:prSet/>
      <dgm:spPr/>
      <dgm:t>
        <a:bodyPr/>
        <a:lstStyle/>
        <a:p>
          <a:pPr algn="ctr"/>
          <a:endParaRPr lang="ru-RU" sz="2000"/>
        </a:p>
      </dgm:t>
    </dgm:pt>
    <dgm:pt modelId="{B9452C0A-F4F9-48B4-856C-D8292096BFF0}">
      <dgm:prSet phldrT="[Текст]" custT="1"/>
      <dgm:spPr/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</a:rPr>
            <a:t>Размеры таза</a:t>
          </a:r>
          <a:endParaRPr lang="ru-RU" sz="1800" dirty="0">
            <a:solidFill>
              <a:schemeClr val="bg1"/>
            </a:solidFill>
          </a:endParaRPr>
        </a:p>
      </dgm:t>
    </dgm:pt>
    <dgm:pt modelId="{4C04630F-711C-4569-B28B-2C6DC53E4B6F}" type="parTrans" cxnId="{D1959E6C-873B-4366-8BC7-6FB3A769B114}">
      <dgm:prSet/>
      <dgm:spPr/>
      <dgm:t>
        <a:bodyPr/>
        <a:lstStyle/>
        <a:p>
          <a:pPr algn="ctr"/>
          <a:endParaRPr lang="ru-RU" sz="2000"/>
        </a:p>
      </dgm:t>
    </dgm:pt>
    <dgm:pt modelId="{9F438588-CB99-400B-9357-6F568EF7C2F8}" type="sibTrans" cxnId="{D1959E6C-873B-4366-8BC7-6FB3A769B114}">
      <dgm:prSet/>
      <dgm:spPr/>
      <dgm:t>
        <a:bodyPr/>
        <a:lstStyle/>
        <a:p>
          <a:pPr algn="ctr"/>
          <a:endParaRPr lang="ru-RU" sz="2000"/>
        </a:p>
      </dgm:t>
    </dgm:pt>
    <dgm:pt modelId="{D9B98CF6-6107-4C61-854C-C8D1D3E20B33}">
      <dgm:prSet phldrT="[Текст]" custT="1"/>
      <dgm:spPr/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</a:rPr>
            <a:t>Характеристики опухоли</a:t>
          </a:r>
          <a:endParaRPr lang="ru-RU" sz="1800" dirty="0">
            <a:solidFill>
              <a:schemeClr val="bg1"/>
            </a:solidFill>
          </a:endParaRPr>
        </a:p>
      </dgm:t>
    </dgm:pt>
    <dgm:pt modelId="{BA327AFE-06B8-4944-961A-82BAC0FA5782}" type="parTrans" cxnId="{0573638C-7E03-4736-9A53-EAED5B671C9C}">
      <dgm:prSet/>
      <dgm:spPr/>
      <dgm:t>
        <a:bodyPr/>
        <a:lstStyle/>
        <a:p>
          <a:pPr algn="ctr"/>
          <a:endParaRPr lang="ru-RU" sz="2000"/>
        </a:p>
      </dgm:t>
    </dgm:pt>
    <dgm:pt modelId="{8523610D-59BC-49D3-B453-4E3AA75DE5F0}" type="sibTrans" cxnId="{0573638C-7E03-4736-9A53-EAED5B671C9C}">
      <dgm:prSet/>
      <dgm:spPr/>
      <dgm:t>
        <a:bodyPr/>
        <a:lstStyle/>
        <a:p>
          <a:pPr algn="ctr"/>
          <a:endParaRPr lang="ru-RU" sz="2000"/>
        </a:p>
      </dgm:t>
    </dgm:pt>
    <dgm:pt modelId="{8F311A30-2A40-4B1C-B536-66EC6C2D0483}">
      <dgm:prSet phldrT="[Текст]" custT="1"/>
      <dgm:spPr/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</a:rPr>
            <a:t>Висцеральное ожирение</a:t>
          </a:r>
          <a:endParaRPr lang="ru-RU" sz="1800" dirty="0">
            <a:solidFill>
              <a:schemeClr val="bg1"/>
            </a:solidFill>
          </a:endParaRPr>
        </a:p>
      </dgm:t>
    </dgm:pt>
    <dgm:pt modelId="{B1EF0B92-725E-4FE4-BBDD-CEAA3D80C003}" type="sibTrans" cxnId="{C96FFB34-3775-4422-9EBE-1D3C06A38935}">
      <dgm:prSet/>
      <dgm:spPr/>
      <dgm:t>
        <a:bodyPr/>
        <a:lstStyle/>
        <a:p>
          <a:pPr algn="ctr"/>
          <a:endParaRPr lang="ru-RU" sz="2000"/>
        </a:p>
      </dgm:t>
    </dgm:pt>
    <dgm:pt modelId="{3475B95B-2E8A-43E5-8A8E-069C9D08E370}" type="parTrans" cxnId="{C96FFB34-3775-4422-9EBE-1D3C06A38935}">
      <dgm:prSet/>
      <dgm:spPr/>
      <dgm:t>
        <a:bodyPr/>
        <a:lstStyle/>
        <a:p>
          <a:pPr algn="ctr"/>
          <a:endParaRPr lang="ru-RU" sz="2000"/>
        </a:p>
      </dgm:t>
    </dgm:pt>
    <dgm:pt modelId="{ABAAF5A8-608A-44DE-BB17-8F2360C837E9}">
      <dgm:prSet phldrT="[Текст]" custT="1"/>
      <dgm:spPr/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</a:rPr>
            <a:t>Пол</a:t>
          </a:r>
          <a:endParaRPr lang="ru-RU" sz="1800" dirty="0">
            <a:solidFill>
              <a:schemeClr val="bg1"/>
            </a:solidFill>
          </a:endParaRPr>
        </a:p>
      </dgm:t>
    </dgm:pt>
    <dgm:pt modelId="{86ED3F82-EE1C-4EDB-AC08-8AA10296563D}" type="parTrans" cxnId="{77F750E6-C827-44A0-A084-6BA6CDFB6D66}">
      <dgm:prSet/>
      <dgm:spPr/>
      <dgm:t>
        <a:bodyPr/>
        <a:lstStyle/>
        <a:p>
          <a:pPr algn="ctr"/>
          <a:endParaRPr lang="ru-RU" sz="2000"/>
        </a:p>
      </dgm:t>
    </dgm:pt>
    <dgm:pt modelId="{26B179B5-F36A-4899-8804-A939A6B089D7}" type="sibTrans" cxnId="{77F750E6-C827-44A0-A084-6BA6CDFB6D66}">
      <dgm:prSet/>
      <dgm:spPr/>
      <dgm:t>
        <a:bodyPr/>
        <a:lstStyle/>
        <a:p>
          <a:pPr algn="ctr"/>
          <a:endParaRPr lang="ru-RU" sz="2000"/>
        </a:p>
      </dgm:t>
    </dgm:pt>
    <dgm:pt modelId="{BA785BEF-29A9-43D0-B509-0DB38C14178C}" type="pres">
      <dgm:prSet presAssocID="{EC1DC697-F037-4E8F-8BD6-D8745D4BE6D4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010290-360C-4A00-B572-843384B3A983}" type="pres">
      <dgm:prSet presAssocID="{EC1DC697-F037-4E8F-8BD6-D8745D4BE6D4}" presName="dummyMaxCanvas" presStyleCnt="0"/>
      <dgm:spPr/>
    </dgm:pt>
    <dgm:pt modelId="{E79DC2BD-EC5F-4675-921B-A4D0715EA5C6}" type="pres">
      <dgm:prSet presAssocID="{EC1DC697-F037-4E8F-8BD6-D8745D4BE6D4}" presName="parentComposite" presStyleCnt="0"/>
      <dgm:spPr/>
    </dgm:pt>
    <dgm:pt modelId="{A92F3006-3088-416B-96DF-A83368FB372B}" type="pres">
      <dgm:prSet presAssocID="{EC1DC697-F037-4E8F-8BD6-D8745D4BE6D4}" presName="parent1" presStyleLbl="alignAccFollowNode1" presStyleIdx="0" presStyleCnt="4" custLinFactNeighborX="9559">
        <dgm:presLayoutVars>
          <dgm:chMax val="4"/>
        </dgm:presLayoutVars>
      </dgm:prSet>
      <dgm:spPr/>
      <dgm:t>
        <a:bodyPr/>
        <a:lstStyle/>
        <a:p>
          <a:endParaRPr lang="ru-RU"/>
        </a:p>
      </dgm:t>
    </dgm:pt>
    <dgm:pt modelId="{BFFFC420-92A7-4FEA-89CB-525AC62A0110}" type="pres">
      <dgm:prSet presAssocID="{EC1DC697-F037-4E8F-8BD6-D8745D4BE6D4}" presName="parent2" presStyleLbl="alignAccFollowNode1" presStyleIdx="1" presStyleCnt="4" custLinFactNeighborX="12500">
        <dgm:presLayoutVars>
          <dgm:chMax val="4"/>
        </dgm:presLayoutVars>
      </dgm:prSet>
      <dgm:spPr/>
      <dgm:t>
        <a:bodyPr/>
        <a:lstStyle/>
        <a:p>
          <a:endParaRPr lang="ru-RU"/>
        </a:p>
      </dgm:t>
    </dgm:pt>
    <dgm:pt modelId="{A3E95B84-C17F-468C-97A5-8E463A2F897A}" type="pres">
      <dgm:prSet presAssocID="{EC1DC697-F037-4E8F-8BD6-D8745D4BE6D4}" presName="childrenComposite" presStyleCnt="0"/>
      <dgm:spPr/>
    </dgm:pt>
    <dgm:pt modelId="{131DF441-7BFA-4CA7-B96B-021590FE30C5}" type="pres">
      <dgm:prSet presAssocID="{EC1DC697-F037-4E8F-8BD6-D8745D4BE6D4}" presName="dummyMaxCanvas_ChildArea" presStyleCnt="0"/>
      <dgm:spPr/>
    </dgm:pt>
    <dgm:pt modelId="{971D6465-D57C-4605-9C85-A5C9ACCDE5D5}" type="pres">
      <dgm:prSet presAssocID="{EC1DC697-F037-4E8F-8BD6-D8745D4BE6D4}" presName="fulcrum" presStyleLbl="alignAccFollowNode1" presStyleIdx="2" presStyleCnt="4"/>
      <dgm:spPr/>
    </dgm:pt>
    <dgm:pt modelId="{3FB5D424-C04F-48D3-B96F-B7E881E7B732}" type="pres">
      <dgm:prSet presAssocID="{EC1DC697-F037-4E8F-8BD6-D8745D4BE6D4}" presName="balance_14" presStyleLbl="alignAccFollowNode1" presStyleIdx="3" presStyleCnt="4" custAng="878018">
        <dgm:presLayoutVars>
          <dgm:bulletEnabled val="1"/>
        </dgm:presLayoutVars>
      </dgm:prSet>
      <dgm:spPr/>
    </dgm:pt>
    <dgm:pt modelId="{C560ABF4-B89B-4445-8ED3-B689E754890B}" type="pres">
      <dgm:prSet presAssocID="{EC1DC697-F037-4E8F-8BD6-D8745D4BE6D4}" presName="right_14_1" presStyleLbl="node1" presStyleIdx="0" presStyleCnt="5" custAng="968446" custLinFactNeighborX="4359" custLinFactNeighborY="38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CB0708-5085-476C-85DC-AD4B374ADA69}" type="pres">
      <dgm:prSet presAssocID="{EC1DC697-F037-4E8F-8BD6-D8745D4BE6D4}" presName="right_14_2" presStyleLbl="node1" presStyleIdx="1" presStyleCnt="5" custAng="968446" custLinFactNeighborX="4359" custLinFactNeighborY="38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36567B-CB74-43D1-B268-7D271BC64F91}" type="pres">
      <dgm:prSet presAssocID="{EC1DC697-F037-4E8F-8BD6-D8745D4BE6D4}" presName="right_14_3" presStyleLbl="node1" presStyleIdx="2" presStyleCnt="5" custAng="968446" custLinFactNeighborX="4359" custLinFactNeighborY="38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8908C7-2A85-4639-A4AD-89D09079858C}" type="pres">
      <dgm:prSet presAssocID="{EC1DC697-F037-4E8F-8BD6-D8745D4BE6D4}" presName="right_14_4" presStyleLbl="node1" presStyleIdx="3" presStyleCnt="5" custAng="968446" custLinFactNeighborX="4359" custLinFactNeighborY="38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8E7246-EEE0-4316-898E-C3F006C503EA}" type="pres">
      <dgm:prSet presAssocID="{EC1DC697-F037-4E8F-8BD6-D8745D4BE6D4}" presName="left_14_1" presStyleLbl="node1" presStyleIdx="4" presStyleCnt="5" custAng="886257" custLinFactNeighborX="9919" custLinFactNeighborY="-554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4D8C00-E9EA-44E9-AA1B-9378BE82BC8A}" type="presOf" srcId="{EC1DC697-F037-4E8F-8BD6-D8745D4BE6D4}" destId="{BA785BEF-29A9-43D0-B509-0DB38C14178C}" srcOrd="0" destOrd="0" presId="urn:microsoft.com/office/officeart/2005/8/layout/balance1"/>
    <dgm:cxn modelId="{C0ADDCA7-EE18-4516-9331-8C1417C9F160}" type="presOf" srcId="{AAC4D92A-1CE4-479A-B2DC-4EE9D0D93911}" destId="{BFFFC420-92A7-4FEA-89CB-525AC62A0110}" srcOrd="0" destOrd="0" presId="urn:microsoft.com/office/officeart/2005/8/layout/balance1"/>
    <dgm:cxn modelId="{D1959E6C-873B-4366-8BC7-6FB3A769B114}" srcId="{AAC4D92A-1CE4-479A-B2DC-4EE9D0D93911}" destId="{B9452C0A-F4F9-48B4-856C-D8292096BFF0}" srcOrd="0" destOrd="0" parTransId="{4C04630F-711C-4569-B28B-2C6DC53E4B6F}" sibTransId="{9F438588-CB99-400B-9357-6F568EF7C2F8}"/>
    <dgm:cxn modelId="{1A18AA4F-5F05-4087-A803-8CBC9C27EA74}" type="presOf" srcId="{D9B98CF6-6107-4C61-854C-C8D1D3E20B33}" destId="{2CCB0708-5085-476C-85DC-AD4B374ADA69}" srcOrd="0" destOrd="0" presId="urn:microsoft.com/office/officeart/2005/8/layout/balance1"/>
    <dgm:cxn modelId="{66FC1855-59E6-4545-B84E-2AB5FA266624}" type="presOf" srcId="{B9452C0A-F4F9-48B4-856C-D8292096BFF0}" destId="{C560ABF4-B89B-4445-8ED3-B689E754890B}" srcOrd="0" destOrd="0" presId="urn:microsoft.com/office/officeart/2005/8/layout/balance1"/>
    <dgm:cxn modelId="{C34F1C44-0ED9-4161-9086-9D6B2F104427}" srcId="{EC1DC697-F037-4E8F-8BD6-D8745D4BE6D4}" destId="{AAC4D92A-1CE4-479A-B2DC-4EE9D0D93911}" srcOrd="1" destOrd="0" parTransId="{52B7ADF9-99D7-4766-A3AE-1D5584B08882}" sibTransId="{37696837-0E0A-4885-952F-DFE2688EC60F}"/>
    <dgm:cxn modelId="{0573638C-7E03-4736-9A53-EAED5B671C9C}" srcId="{AAC4D92A-1CE4-479A-B2DC-4EE9D0D93911}" destId="{D9B98CF6-6107-4C61-854C-C8D1D3E20B33}" srcOrd="1" destOrd="0" parTransId="{BA327AFE-06B8-4944-961A-82BAC0FA5782}" sibTransId="{8523610D-59BC-49D3-B453-4E3AA75DE5F0}"/>
    <dgm:cxn modelId="{77F750E6-C827-44A0-A084-6BA6CDFB6D66}" srcId="{AAC4D92A-1CE4-479A-B2DC-4EE9D0D93911}" destId="{ABAAF5A8-608A-44DE-BB17-8F2360C837E9}" srcOrd="3" destOrd="0" parTransId="{86ED3F82-EE1C-4EDB-AC08-8AA10296563D}" sibTransId="{26B179B5-F36A-4899-8804-A939A6B089D7}"/>
    <dgm:cxn modelId="{C96FFB34-3775-4422-9EBE-1D3C06A38935}" srcId="{AAC4D92A-1CE4-479A-B2DC-4EE9D0D93911}" destId="{8F311A30-2A40-4B1C-B536-66EC6C2D0483}" srcOrd="2" destOrd="0" parTransId="{3475B95B-2E8A-43E5-8A8E-069C9D08E370}" sibTransId="{B1EF0B92-725E-4FE4-BBDD-CEAA3D80C003}"/>
    <dgm:cxn modelId="{F7CC4140-74F7-473A-9AEE-E75E3FB07DD0}" srcId="{201CF1BD-4D97-4F46-9E1D-14620EB6F9A1}" destId="{EC69C533-2EE7-45CC-B26B-2A77E628E044}" srcOrd="0" destOrd="0" parTransId="{1CD153A7-6E1B-4C70-8551-DDC2A73AD8E1}" sibTransId="{3979C01F-9A06-4AC5-9EDC-2C88C3DDE511}"/>
    <dgm:cxn modelId="{A61E3F16-347C-4029-AC31-F9C579CFD9AE}" type="presOf" srcId="{8F311A30-2A40-4B1C-B536-66EC6C2D0483}" destId="{FD36567B-CB74-43D1-B268-7D271BC64F91}" srcOrd="0" destOrd="0" presId="urn:microsoft.com/office/officeart/2005/8/layout/balance1"/>
    <dgm:cxn modelId="{BA8050E2-52AC-49A1-A5AF-EBF1EA91A466}" type="presOf" srcId="{EC69C533-2EE7-45CC-B26B-2A77E628E044}" destId="{AF8E7246-EEE0-4316-898E-C3F006C503EA}" srcOrd="0" destOrd="0" presId="urn:microsoft.com/office/officeart/2005/8/layout/balance1"/>
    <dgm:cxn modelId="{7F060B93-37BE-45F4-B578-F32EC234F078}" type="presOf" srcId="{ABAAF5A8-608A-44DE-BB17-8F2360C837E9}" destId="{F58908C7-2A85-4639-A4AD-89D09079858C}" srcOrd="0" destOrd="0" presId="urn:microsoft.com/office/officeart/2005/8/layout/balance1"/>
    <dgm:cxn modelId="{08F596C4-6F88-4286-A76B-8EAF5E6CA85E}" type="presOf" srcId="{201CF1BD-4D97-4F46-9E1D-14620EB6F9A1}" destId="{A92F3006-3088-416B-96DF-A83368FB372B}" srcOrd="0" destOrd="0" presId="urn:microsoft.com/office/officeart/2005/8/layout/balance1"/>
    <dgm:cxn modelId="{43E806DA-08CD-4286-B22C-CF570BD5E380}" srcId="{EC1DC697-F037-4E8F-8BD6-D8745D4BE6D4}" destId="{201CF1BD-4D97-4F46-9E1D-14620EB6F9A1}" srcOrd="0" destOrd="0" parTransId="{6A4BB476-1462-4CAB-BF9D-020311572886}" sibTransId="{DB7ED0DB-1750-4038-9F97-00D254B50855}"/>
    <dgm:cxn modelId="{5513438A-FCC8-4395-8646-CCD87702D497}" type="presParOf" srcId="{BA785BEF-29A9-43D0-B509-0DB38C14178C}" destId="{D3010290-360C-4A00-B572-843384B3A983}" srcOrd="0" destOrd="0" presId="urn:microsoft.com/office/officeart/2005/8/layout/balance1"/>
    <dgm:cxn modelId="{40B63AB8-5570-42C2-AA0E-5A479560F500}" type="presParOf" srcId="{BA785BEF-29A9-43D0-B509-0DB38C14178C}" destId="{E79DC2BD-EC5F-4675-921B-A4D0715EA5C6}" srcOrd="1" destOrd="0" presId="urn:microsoft.com/office/officeart/2005/8/layout/balance1"/>
    <dgm:cxn modelId="{95684FF8-9D1C-42C7-B1BB-F300FC278DDB}" type="presParOf" srcId="{E79DC2BD-EC5F-4675-921B-A4D0715EA5C6}" destId="{A92F3006-3088-416B-96DF-A83368FB372B}" srcOrd="0" destOrd="0" presId="urn:microsoft.com/office/officeart/2005/8/layout/balance1"/>
    <dgm:cxn modelId="{3B0BF17F-E10A-4AC6-AA66-988C51C58D15}" type="presParOf" srcId="{E79DC2BD-EC5F-4675-921B-A4D0715EA5C6}" destId="{BFFFC420-92A7-4FEA-89CB-525AC62A0110}" srcOrd="1" destOrd="0" presId="urn:microsoft.com/office/officeart/2005/8/layout/balance1"/>
    <dgm:cxn modelId="{36793015-9415-41CE-85B9-B594DB80C852}" type="presParOf" srcId="{BA785BEF-29A9-43D0-B509-0DB38C14178C}" destId="{A3E95B84-C17F-468C-97A5-8E463A2F897A}" srcOrd="2" destOrd="0" presId="urn:microsoft.com/office/officeart/2005/8/layout/balance1"/>
    <dgm:cxn modelId="{DF742787-64D5-437E-A11E-7004FFC90DDC}" type="presParOf" srcId="{A3E95B84-C17F-468C-97A5-8E463A2F897A}" destId="{131DF441-7BFA-4CA7-B96B-021590FE30C5}" srcOrd="0" destOrd="0" presId="urn:microsoft.com/office/officeart/2005/8/layout/balance1"/>
    <dgm:cxn modelId="{AF8F09C9-6B26-48AE-9091-2A31087F0704}" type="presParOf" srcId="{A3E95B84-C17F-468C-97A5-8E463A2F897A}" destId="{971D6465-D57C-4605-9C85-A5C9ACCDE5D5}" srcOrd="1" destOrd="0" presId="urn:microsoft.com/office/officeart/2005/8/layout/balance1"/>
    <dgm:cxn modelId="{DE08213B-6B4C-4F8F-BE03-80C242F6B19E}" type="presParOf" srcId="{A3E95B84-C17F-468C-97A5-8E463A2F897A}" destId="{3FB5D424-C04F-48D3-B96F-B7E881E7B732}" srcOrd="2" destOrd="0" presId="urn:microsoft.com/office/officeart/2005/8/layout/balance1"/>
    <dgm:cxn modelId="{7DD4413E-8678-4A19-9B79-FB3F8CF54012}" type="presParOf" srcId="{A3E95B84-C17F-468C-97A5-8E463A2F897A}" destId="{C560ABF4-B89B-4445-8ED3-B689E754890B}" srcOrd="3" destOrd="0" presId="urn:microsoft.com/office/officeart/2005/8/layout/balance1"/>
    <dgm:cxn modelId="{36F33BE2-3201-4AEA-9F20-0F8913E0CD3F}" type="presParOf" srcId="{A3E95B84-C17F-468C-97A5-8E463A2F897A}" destId="{2CCB0708-5085-476C-85DC-AD4B374ADA69}" srcOrd="4" destOrd="0" presId="urn:microsoft.com/office/officeart/2005/8/layout/balance1"/>
    <dgm:cxn modelId="{125DE7A1-BAFB-4D97-9B20-E48D9E309CE3}" type="presParOf" srcId="{A3E95B84-C17F-468C-97A5-8E463A2F897A}" destId="{FD36567B-CB74-43D1-B268-7D271BC64F91}" srcOrd="5" destOrd="0" presId="urn:microsoft.com/office/officeart/2005/8/layout/balance1"/>
    <dgm:cxn modelId="{0A5F4C4E-7092-4BF5-A2AE-012B67EE77A0}" type="presParOf" srcId="{A3E95B84-C17F-468C-97A5-8E463A2F897A}" destId="{F58908C7-2A85-4639-A4AD-89D09079858C}" srcOrd="6" destOrd="0" presId="urn:microsoft.com/office/officeart/2005/8/layout/balance1"/>
    <dgm:cxn modelId="{C705DC16-F8F2-43EC-9992-7F3611533A58}" type="presParOf" srcId="{A3E95B84-C17F-468C-97A5-8E463A2F897A}" destId="{AF8E7246-EEE0-4316-898E-C3F006C503EA}" srcOrd="7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2F3006-3088-416B-96DF-A83368FB372B}">
      <dsp:nvSpPr>
        <dsp:cNvPr id="0" name=""/>
        <dsp:cNvSpPr/>
      </dsp:nvSpPr>
      <dsp:spPr>
        <a:xfrm>
          <a:off x="1864438" y="0"/>
          <a:ext cx="1892370" cy="105131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effectLst>
                <a:outerShdw blurRad="38100" dist="38100" dir="2700000" algn="tl">
                  <a:srgbClr val="C0C0C0"/>
                </a:outerShdw>
              </a:effectLst>
            </a:rPr>
            <a:t>«Узкий» таз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effectLst>
                <a:outerShdw blurRad="38100" dist="38100" dir="2700000" algn="tl">
                  <a:srgbClr val="C0C0C0"/>
                </a:outerShdw>
              </a:effectLst>
            </a:rPr>
            <a:t>«</a:t>
          </a:r>
          <a:r>
            <a:rPr lang="en-US" sz="2000" kern="1200" dirty="0" smtClean="0">
              <a:effectLst>
                <a:outerShdw blurRad="38100" dist="38100" dir="2700000" algn="tl">
                  <a:srgbClr val="C0C0C0"/>
                </a:outerShdw>
              </a:effectLst>
            </a:rPr>
            <a:t>Narrow</a:t>
          </a:r>
          <a:r>
            <a:rPr lang="ru-RU" sz="2000" kern="1200" dirty="0" smtClean="0">
              <a:effectLst>
                <a:outerShdw blurRad="38100" dist="38100" dir="2700000" algn="tl">
                  <a:srgbClr val="C0C0C0"/>
                </a:outerShdw>
              </a:effectLst>
            </a:rPr>
            <a:t>» </a:t>
          </a:r>
          <a:r>
            <a:rPr lang="en-US" sz="2000" kern="1200" dirty="0" smtClean="0">
              <a:effectLst>
                <a:outerShdw blurRad="38100" dist="38100" dir="2700000" algn="tl">
                  <a:srgbClr val="C0C0C0"/>
                </a:outerShdw>
              </a:effectLst>
            </a:rPr>
            <a:t>pelvis </a:t>
          </a:r>
          <a:endParaRPr lang="ru-RU" sz="2000" kern="1200" dirty="0"/>
        </a:p>
      </dsp:txBody>
      <dsp:txXfrm>
        <a:off x="1895230" y="30792"/>
        <a:ext cx="1830786" cy="989732"/>
      </dsp:txXfrm>
    </dsp:sp>
    <dsp:sp modelId="{BFFFC420-92A7-4FEA-89CB-525AC62A0110}">
      <dsp:nvSpPr>
        <dsp:cNvPr id="0" name=""/>
        <dsp:cNvSpPr/>
      </dsp:nvSpPr>
      <dsp:spPr>
        <a:xfrm>
          <a:off x="4653517" y="0"/>
          <a:ext cx="1892370" cy="105131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effectLst>
                <a:outerShdw blurRad="38100" dist="38100" dir="2700000" algn="tl">
                  <a:srgbClr val="C0C0C0"/>
                </a:outerShdw>
              </a:effectLst>
            </a:rPr>
            <a:t>«Трудный» таз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effectLst>
                <a:outerShdw blurRad="38100" dist="38100" dir="2700000" algn="tl">
                  <a:srgbClr val="C0C0C0"/>
                </a:outerShdw>
              </a:effectLst>
            </a:rPr>
            <a:t>«</a:t>
          </a:r>
          <a:r>
            <a:rPr lang="en-US" sz="2000" kern="1200" dirty="0" smtClean="0">
              <a:effectLst>
                <a:outerShdw blurRad="38100" dist="38100" dir="2700000" algn="tl">
                  <a:srgbClr val="C0C0C0"/>
                </a:outerShdw>
              </a:effectLst>
            </a:rPr>
            <a:t>Difficult</a:t>
          </a:r>
          <a:r>
            <a:rPr lang="ru-RU" sz="2000" kern="1200" dirty="0" smtClean="0">
              <a:effectLst>
                <a:outerShdw blurRad="38100" dist="38100" dir="2700000" algn="tl">
                  <a:srgbClr val="C0C0C0"/>
                </a:outerShdw>
              </a:effectLst>
            </a:rPr>
            <a:t>» </a:t>
          </a:r>
          <a:r>
            <a:rPr lang="en-US" sz="2000" kern="1200" dirty="0" smtClean="0">
              <a:effectLst>
                <a:outerShdw blurRad="38100" dist="38100" dir="2700000" algn="tl">
                  <a:srgbClr val="C0C0C0"/>
                </a:outerShdw>
              </a:effectLst>
            </a:rPr>
            <a:t>pelvis </a:t>
          </a:r>
          <a:endParaRPr lang="ru-RU" sz="2000" kern="1200" dirty="0"/>
        </a:p>
      </dsp:txBody>
      <dsp:txXfrm>
        <a:off x="4684309" y="30792"/>
        <a:ext cx="1830786" cy="989732"/>
      </dsp:txXfrm>
    </dsp:sp>
    <dsp:sp modelId="{971D6465-D57C-4605-9C85-A5C9ACCDE5D5}">
      <dsp:nvSpPr>
        <dsp:cNvPr id="0" name=""/>
        <dsp:cNvSpPr/>
      </dsp:nvSpPr>
      <dsp:spPr>
        <a:xfrm>
          <a:off x="3602200" y="4468096"/>
          <a:ext cx="788487" cy="788487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FB5D424-C04F-48D3-B96F-B7E881E7B732}">
      <dsp:nvSpPr>
        <dsp:cNvPr id="0" name=""/>
        <dsp:cNvSpPr/>
      </dsp:nvSpPr>
      <dsp:spPr>
        <a:xfrm rot="1118018">
          <a:off x="1630258" y="4130220"/>
          <a:ext cx="4732370" cy="33091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560ABF4-B89B-4445-8ED3-B689E754890B}">
      <dsp:nvSpPr>
        <dsp:cNvPr id="0" name=""/>
        <dsp:cNvSpPr/>
      </dsp:nvSpPr>
      <dsp:spPr>
        <a:xfrm rot="1208446">
          <a:off x="4560362" y="3835988"/>
          <a:ext cx="1877987" cy="64855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</a:rPr>
            <a:t>Размеры таза</a:t>
          </a:r>
          <a:endParaRPr lang="ru-RU" sz="1800" kern="1200" dirty="0">
            <a:solidFill>
              <a:schemeClr val="bg1"/>
            </a:solidFill>
          </a:endParaRPr>
        </a:p>
      </dsp:txBody>
      <dsp:txXfrm>
        <a:off x="4592022" y="3867648"/>
        <a:ext cx="1814667" cy="585232"/>
      </dsp:txXfrm>
    </dsp:sp>
    <dsp:sp modelId="{2CCB0708-5085-476C-85DC-AD4B374ADA69}">
      <dsp:nvSpPr>
        <dsp:cNvPr id="0" name=""/>
        <dsp:cNvSpPr/>
      </dsp:nvSpPr>
      <dsp:spPr>
        <a:xfrm rot="1208446">
          <a:off x="4612928" y="3142119"/>
          <a:ext cx="1877987" cy="64855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</a:rPr>
            <a:t>Характеристики опухоли</a:t>
          </a:r>
          <a:endParaRPr lang="ru-RU" sz="1800" kern="1200" dirty="0">
            <a:solidFill>
              <a:schemeClr val="bg1"/>
            </a:solidFill>
          </a:endParaRPr>
        </a:p>
      </dsp:txBody>
      <dsp:txXfrm>
        <a:off x="4644588" y="3173779"/>
        <a:ext cx="1814667" cy="585232"/>
      </dsp:txXfrm>
    </dsp:sp>
    <dsp:sp modelId="{FD36567B-CB74-43D1-B268-7D271BC64F91}">
      <dsp:nvSpPr>
        <dsp:cNvPr id="0" name=""/>
        <dsp:cNvSpPr/>
      </dsp:nvSpPr>
      <dsp:spPr>
        <a:xfrm rot="1208446">
          <a:off x="4665493" y="2448250"/>
          <a:ext cx="1877987" cy="64855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</a:rPr>
            <a:t>Висцеральное ожирение</a:t>
          </a:r>
          <a:endParaRPr lang="ru-RU" sz="1800" kern="1200" dirty="0">
            <a:solidFill>
              <a:schemeClr val="bg1"/>
            </a:solidFill>
          </a:endParaRPr>
        </a:p>
      </dsp:txBody>
      <dsp:txXfrm>
        <a:off x="4697153" y="2479910"/>
        <a:ext cx="1814667" cy="585232"/>
      </dsp:txXfrm>
    </dsp:sp>
    <dsp:sp modelId="{F58908C7-2A85-4639-A4AD-89D09079858C}">
      <dsp:nvSpPr>
        <dsp:cNvPr id="0" name=""/>
        <dsp:cNvSpPr/>
      </dsp:nvSpPr>
      <dsp:spPr>
        <a:xfrm rot="1208446">
          <a:off x="4718059" y="1754381"/>
          <a:ext cx="1877987" cy="64855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</a:rPr>
            <a:t>Пол</a:t>
          </a:r>
          <a:endParaRPr lang="ru-RU" sz="1800" kern="1200" dirty="0">
            <a:solidFill>
              <a:schemeClr val="bg1"/>
            </a:solidFill>
          </a:endParaRPr>
        </a:p>
      </dsp:txBody>
      <dsp:txXfrm>
        <a:off x="4749719" y="1786041"/>
        <a:ext cx="1814667" cy="585232"/>
      </dsp:txXfrm>
    </dsp:sp>
    <dsp:sp modelId="{AF8E7246-EEE0-4316-898E-C3F006C503EA}">
      <dsp:nvSpPr>
        <dsp:cNvPr id="0" name=""/>
        <dsp:cNvSpPr/>
      </dsp:nvSpPr>
      <dsp:spPr>
        <a:xfrm rot="1126257">
          <a:off x="1933615" y="2913199"/>
          <a:ext cx="1877987" cy="64855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</a:rPr>
            <a:t>Размеры таза</a:t>
          </a:r>
          <a:endParaRPr lang="ru-RU" sz="1800" kern="1200" dirty="0">
            <a:solidFill>
              <a:schemeClr val="bg1"/>
            </a:solidFill>
          </a:endParaRPr>
        </a:p>
      </dsp:txBody>
      <dsp:txXfrm>
        <a:off x="1965275" y="2944859"/>
        <a:ext cx="1814667" cy="5852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8B68B-5F57-4274-A7BD-7A51F9ADCB54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D91D68-C403-4E35-869F-7A165B589A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619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 данным</a:t>
            </a:r>
            <a:r>
              <a:rPr lang="ru-RU" baseline="0" dirty="0" smtClean="0"/>
              <a:t> </a:t>
            </a:r>
            <a:r>
              <a:rPr lang="en-US" baseline="0" dirty="0" err="1" smtClean="0"/>
              <a:t>Brannigan</a:t>
            </a:r>
            <a:r>
              <a:rPr lang="en-US" baseline="0" dirty="0" smtClean="0"/>
              <a:t>, </a:t>
            </a:r>
            <a:r>
              <a:rPr lang="ru-RU" baseline="0" dirty="0" smtClean="0"/>
              <a:t>чтобы прошить прямую кишку перпендикулярно с использованием современного </a:t>
            </a:r>
            <a:r>
              <a:rPr lang="ru-RU" baseline="0" dirty="0" err="1" smtClean="0"/>
              <a:t>степлера</a:t>
            </a:r>
            <a:r>
              <a:rPr lang="ru-RU" baseline="0" dirty="0" smtClean="0"/>
              <a:t>, аппарат должен пройти через правый подвздошный гребень.</a:t>
            </a:r>
          </a:p>
          <a:p>
            <a:r>
              <a:rPr lang="ru-RU" baseline="0" dirty="0" smtClean="0"/>
              <a:t>Для выбора оптимальной точки введения аппарата предложено предоперационное КТ - моделирование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1D68-C403-4E35-869F-7A165B589AE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653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91D68-C403-4E35-869F-7A165B589AED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004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A3909-B9CB-4B82-9B50-414327928DBC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006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45DA7-AE21-4634-8868-5CA9CF702FBF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A7D7E-5AA1-4FBC-8318-01BF99B453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45DA7-AE21-4634-8868-5CA9CF702FBF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A7D7E-5AA1-4FBC-8318-01BF99B453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45DA7-AE21-4634-8868-5CA9CF702FBF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A7D7E-5AA1-4FBC-8318-01BF99B453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45DA7-AE21-4634-8868-5CA9CF702FBF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A7D7E-5AA1-4FBC-8318-01BF99B453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45DA7-AE21-4634-8868-5CA9CF702FBF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A7D7E-5AA1-4FBC-8318-01BF99B453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45DA7-AE21-4634-8868-5CA9CF702FBF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A7D7E-5AA1-4FBC-8318-01BF99B453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45DA7-AE21-4634-8868-5CA9CF702FBF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A7D7E-5AA1-4FBC-8318-01BF99B453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45DA7-AE21-4634-8868-5CA9CF702FBF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A7D7E-5AA1-4FBC-8318-01BF99B453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45DA7-AE21-4634-8868-5CA9CF702FBF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A7D7E-5AA1-4FBC-8318-01BF99B453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45DA7-AE21-4634-8868-5CA9CF702FBF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A7D7E-5AA1-4FBC-8318-01BF99B453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45DA7-AE21-4634-8868-5CA9CF702FBF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A7D7E-5AA1-4FBC-8318-01BF99B453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 l="20000" t="10000" r="20000"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45DA7-AE21-4634-8868-5CA9CF702FBF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A7D7E-5AA1-4FBC-8318-01BF99B453E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jpe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10" Type="http://schemas.openxmlformats.org/officeDocument/2006/relationships/image" Target="../media/image51.pn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4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8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8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g"/><Relationship Id="rId5" Type="http://schemas.openxmlformats.org/officeDocument/2006/relationships/image" Target="../media/image94.jpeg"/><Relationship Id="rId4" Type="http://schemas.openxmlformats.org/officeDocument/2006/relationships/image" Target="../media/image9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png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144000" cy="16328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1643042" y="285728"/>
            <a:ext cx="5857916" cy="1500198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Федеральное государственное бюджетное образовательное учреждение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высшего образования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«Рязанский государственный медицинский университет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имени академика И.П. Павлова»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Министерства здравоохранения Российской Федерации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Рисунок 8" descr="Логотип РЯЗГМУ.jpg"/>
          <p:cNvPicPr>
            <a:picLocks noChangeAspect="1"/>
          </p:cNvPicPr>
          <p:nvPr/>
        </p:nvPicPr>
        <p:blipFill>
          <a:blip r:embed="rId2"/>
          <a:srcRect r="75052"/>
          <a:stretch>
            <a:fillRect/>
          </a:stretch>
        </p:blipFill>
        <p:spPr>
          <a:xfrm>
            <a:off x="132876" y="214288"/>
            <a:ext cx="1558804" cy="183942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627784" y="4365104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/>
              <a:t>Хубезов</a:t>
            </a:r>
            <a:r>
              <a:rPr lang="ru-RU" sz="2400" b="1" dirty="0" smtClean="0"/>
              <a:t> Д.А.</a:t>
            </a: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140225" y="5932730"/>
            <a:ext cx="2863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400" b="1" smtClean="0"/>
              <a:t>2020</a:t>
            </a:r>
            <a:endParaRPr lang="ru-RU" sz="2400" b="1" dirty="0" smtClean="0"/>
          </a:p>
        </p:txBody>
      </p:sp>
      <p:sp>
        <p:nvSpPr>
          <p:cNvPr id="12" name="Заголовок 1"/>
          <p:cNvSpPr>
            <a:spLocks noGrp="1"/>
          </p:cNvSpPr>
          <p:nvPr>
            <p:ph type="ctrTitle"/>
          </p:nvPr>
        </p:nvSpPr>
        <p:spPr>
          <a:xfrm>
            <a:off x="814777" y="2276872"/>
            <a:ext cx="7772400" cy="1739528"/>
          </a:xfrm>
        </p:spPr>
        <p:txBody>
          <a:bodyPr>
            <a:normAutofit/>
          </a:bodyPr>
          <a:lstStyle/>
          <a:p>
            <a:r>
              <a:rPr lang="ru-RU" sz="36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</a:rPr>
              <a:t>Трудный таз в </a:t>
            </a:r>
            <a:r>
              <a:rPr lang="ru-RU" sz="3600" b="1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</a:rPr>
              <a:t>лапароскопической</a:t>
            </a:r>
            <a:r>
              <a:rPr lang="ru-RU" sz="36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</a:rPr>
              <a:t> хирургии рака прямой кишки. Что делать?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919" y="214290"/>
            <a:ext cx="1670101" cy="1839421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04286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3"/>
            <a:ext cx="4392488" cy="149682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6633"/>
            <a:ext cx="2214783" cy="18722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6" t="16014" r="13175"/>
          <a:stretch/>
        </p:blipFill>
        <p:spPr>
          <a:xfrm>
            <a:off x="6978100" y="108649"/>
            <a:ext cx="1944216" cy="18881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100" y="2139895"/>
            <a:ext cx="2010056" cy="19147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23528" y="2001934"/>
            <a:ext cx="59190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Tsuruta</a:t>
            </a:r>
            <a:r>
              <a:rPr lang="en-US" dirty="0" smtClean="0"/>
              <a:t> </a:t>
            </a:r>
            <a:r>
              <a:rPr lang="ru-RU" dirty="0" smtClean="0"/>
              <a:t>и соавторы предложили использовать </a:t>
            </a:r>
          </a:p>
          <a:p>
            <a:pPr algn="ctr"/>
            <a:r>
              <a:rPr lang="ru-RU" dirty="0" smtClean="0"/>
              <a:t>индекс таза</a:t>
            </a:r>
          </a:p>
          <a:p>
            <a:pPr algn="ctr"/>
            <a:r>
              <a:rPr lang="en-US" b="1" dirty="0" err="1" smtClean="0"/>
              <a:t>Peivic</a:t>
            </a:r>
            <a:r>
              <a:rPr lang="en-US" b="1" dirty="0" smtClean="0"/>
              <a:t> index = 100 (j – c)/b, </a:t>
            </a:r>
            <a:r>
              <a:rPr lang="ru-RU" b="1" dirty="0" smtClean="0"/>
              <a:t>где</a:t>
            </a:r>
          </a:p>
          <a:p>
            <a:pPr algn="ctr"/>
            <a:endParaRPr lang="ru-RU" b="1" dirty="0" smtClean="0"/>
          </a:p>
          <a:p>
            <a:pPr algn="ctr"/>
            <a:r>
              <a:rPr lang="en-US" b="1" dirty="0"/>
              <a:t>b – </a:t>
            </a:r>
            <a:r>
              <a:rPr lang="ru-RU" b="1" dirty="0"/>
              <a:t>глубина полости малого таза</a:t>
            </a:r>
          </a:p>
          <a:p>
            <a:pPr algn="ctr"/>
            <a:r>
              <a:rPr lang="ru-RU" b="1" dirty="0" smtClean="0"/>
              <a:t>с – диаметр </a:t>
            </a:r>
            <a:r>
              <a:rPr lang="ru-RU" b="1" dirty="0" err="1" smtClean="0"/>
              <a:t>мезоректума</a:t>
            </a:r>
            <a:endParaRPr lang="ru-RU" b="1" dirty="0" smtClean="0"/>
          </a:p>
          <a:p>
            <a:pPr algn="ctr"/>
            <a:r>
              <a:rPr lang="en-US" b="1" dirty="0"/>
              <a:t>j – </a:t>
            </a:r>
            <a:r>
              <a:rPr lang="ru-RU" b="1" dirty="0"/>
              <a:t>расстояние между седалищными </a:t>
            </a:r>
            <a:r>
              <a:rPr lang="ru-RU" b="1" dirty="0" smtClean="0"/>
              <a:t>остями</a:t>
            </a:r>
            <a:endParaRPr lang="ru-RU" dirty="0" smtClean="0"/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4865978" y="2074946"/>
            <a:ext cx="936104" cy="11521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4716016" y="2040594"/>
            <a:ext cx="2305682" cy="15193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5567210" y="3861048"/>
            <a:ext cx="135068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Группа 14"/>
          <p:cNvGrpSpPr/>
          <p:nvPr/>
        </p:nvGrpSpPr>
        <p:grpSpPr>
          <a:xfrm>
            <a:off x="148191" y="4414690"/>
            <a:ext cx="5728712" cy="1872208"/>
            <a:chOff x="683568" y="4437112"/>
            <a:chExt cx="6579049" cy="2299394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4437112"/>
              <a:ext cx="6579049" cy="2299394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4" name="Прямоугольник 13"/>
            <p:cNvSpPr/>
            <p:nvPr/>
          </p:nvSpPr>
          <p:spPr>
            <a:xfrm>
              <a:off x="683568" y="6525344"/>
              <a:ext cx="6579049" cy="21116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012160" y="4437112"/>
            <a:ext cx="29759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Pelvic index &gt; 13</a:t>
            </a:r>
          </a:p>
          <a:p>
            <a:r>
              <a:rPr lang="ru-RU" dirty="0" smtClean="0"/>
              <a:t>Несостоятельность -10%</a:t>
            </a:r>
          </a:p>
          <a:p>
            <a:endParaRPr lang="en-US" dirty="0" smtClean="0"/>
          </a:p>
          <a:p>
            <a:r>
              <a:rPr lang="en-US" dirty="0" smtClean="0"/>
              <a:t>Pelvic </a:t>
            </a:r>
            <a:r>
              <a:rPr lang="en-US" dirty="0"/>
              <a:t>index </a:t>
            </a:r>
            <a:r>
              <a:rPr lang="en-US" dirty="0" smtClean="0"/>
              <a:t> &lt; 13</a:t>
            </a:r>
          </a:p>
          <a:p>
            <a:r>
              <a:rPr lang="ru-RU" dirty="0"/>
              <a:t>Несостоятельность </a:t>
            </a:r>
            <a:r>
              <a:rPr lang="ru-RU" dirty="0" smtClean="0"/>
              <a:t>-</a:t>
            </a:r>
            <a:r>
              <a:rPr lang="en-US" dirty="0" smtClean="0"/>
              <a:t> 46</a:t>
            </a:r>
            <a:r>
              <a:rPr lang="ru-RU" dirty="0" smtClean="0"/>
              <a:t>%</a:t>
            </a:r>
            <a:endParaRPr lang="en-US" dirty="0" smtClean="0"/>
          </a:p>
          <a:p>
            <a:endParaRPr lang="en-US" dirty="0"/>
          </a:p>
          <a:p>
            <a:r>
              <a:rPr lang="en-US" b="1" dirty="0" smtClean="0"/>
              <a:t>P</a:t>
            </a:r>
            <a:r>
              <a:rPr lang="ru-RU" b="1" dirty="0" smtClean="0"/>
              <a:t> </a:t>
            </a:r>
            <a:r>
              <a:rPr lang="en-US" b="1" dirty="0" smtClean="0"/>
              <a:t>=</a:t>
            </a:r>
            <a:r>
              <a:rPr lang="ru-RU" b="1" dirty="0" smtClean="0"/>
              <a:t> </a:t>
            </a:r>
            <a:r>
              <a:rPr lang="en-US" b="1" dirty="0" smtClean="0"/>
              <a:t>0,007</a:t>
            </a:r>
            <a:endParaRPr lang="ru-RU" b="1" dirty="0"/>
          </a:p>
          <a:p>
            <a:endParaRPr lang="en-US" dirty="0"/>
          </a:p>
          <a:p>
            <a:endParaRPr lang="ru-RU" dirty="0" smtClean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560" y="5466526"/>
            <a:ext cx="648440" cy="64844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461" y="4449356"/>
            <a:ext cx="552112" cy="55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6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-252536" y="131839"/>
            <a:ext cx="8229600" cy="504056"/>
          </a:xfrm>
          <a:prstGeom prst="rect">
            <a:avLst/>
          </a:prstGeom>
          <a:noFill/>
          <a:ln/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Наш взгляд на проблему</a:t>
            </a:r>
            <a:endParaRPr lang="en-US" sz="3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4" y="3052825"/>
            <a:ext cx="8594022" cy="354503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80933" y="1078429"/>
            <a:ext cx="68407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В период с 2011 по 2014 год на базе отделения </a:t>
            </a:r>
            <a:r>
              <a:rPr lang="ru-RU" dirty="0" err="1" smtClean="0"/>
              <a:t>колопроктологии</a:t>
            </a:r>
            <a:r>
              <a:rPr lang="ru-RU" dirty="0" smtClean="0"/>
              <a:t> ГБУ РО «ОКБ» проведено ретроспективное исследование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Цель – выделить факторы, достоверно влияющие на качество ТМЭ по </a:t>
            </a:r>
            <a:r>
              <a:rPr lang="en-US" dirty="0" smtClean="0"/>
              <a:t>P. Quirke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51785" y="2559995"/>
            <a:ext cx="7572428" cy="58259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/>
              <a:t>Результаты </a:t>
            </a:r>
            <a:r>
              <a:rPr lang="ru-RU" sz="2000" b="1" dirty="0" err="1" smtClean="0"/>
              <a:t>унивариантного</a:t>
            </a:r>
            <a:r>
              <a:rPr lang="ru-RU" sz="2000" b="1" dirty="0" smtClean="0"/>
              <a:t> анализа</a:t>
            </a:r>
            <a:endParaRPr lang="ru-RU" sz="2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248" y="260648"/>
            <a:ext cx="1603528" cy="2361057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94049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8460704"/>
              </p:ext>
            </p:extLst>
          </p:nvPr>
        </p:nvGraphicFramePr>
        <p:xfrm>
          <a:off x="323528" y="1178089"/>
          <a:ext cx="4968552" cy="266759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36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80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60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3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43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28108"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n>
                            <a:noFill/>
                          </a:ln>
                        </a:rPr>
                        <a:t>Предиктор</a:t>
                      </a:r>
                      <a:endParaRPr lang="ru-RU" sz="900" b="1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58057" marR="58057" marT="0" marB="0" anchor="ctr"/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ln>
                            <a:noFill/>
                          </a:ln>
                        </a:rPr>
                        <a:t>Коэфф</a:t>
                      </a:r>
                      <a:r>
                        <a:rPr lang="ru-RU" sz="1200" b="1" dirty="0" smtClean="0">
                          <a:ln>
                            <a:noFill/>
                          </a:ln>
                        </a:rPr>
                        <a:t>.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n>
                            <a:noFill/>
                          </a:ln>
                        </a:rPr>
                        <a:t>регрессии</a:t>
                      </a:r>
                      <a:endParaRPr lang="ru-RU" sz="900" b="1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58057" marR="58057" marT="0" marB="0" anchor="ctr"/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n>
                            <a:noFill/>
                          </a:ln>
                        </a:rPr>
                        <a:t>p</a:t>
                      </a:r>
                      <a:endParaRPr lang="ru-RU" sz="900" b="1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58057" marR="58057" marT="0" marB="0" anchor="ctr"/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n>
                            <a:noFill/>
                          </a:ln>
                        </a:rPr>
                        <a:t>Отношение шансов</a:t>
                      </a:r>
                      <a:endParaRPr lang="ru-RU" sz="900" b="1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58057" marR="58057" marT="0" marB="0" anchor="ctr"/>
                </a:tc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n>
                            <a:noFill/>
                          </a:ln>
                        </a:rPr>
                        <a:t>95% </a:t>
                      </a:r>
                      <a:r>
                        <a:rPr lang="ru-RU" sz="1200" b="1" dirty="0" err="1">
                          <a:ln>
                            <a:noFill/>
                          </a:ln>
                        </a:rPr>
                        <a:t>Дов</a:t>
                      </a:r>
                      <a:r>
                        <a:rPr lang="ru-RU" sz="1200" b="1" dirty="0">
                          <a:ln>
                            <a:noFill/>
                          </a:ln>
                        </a:rPr>
                        <a:t>. интервал для ОШ</a:t>
                      </a:r>
                      <a:endParaRPr lang="ru-RU" sz="900" b="1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58057" marR="58057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21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n>
                            <a:noFill/>
                          </a:ln>
                        </a:rPr>
                        <a:t>Нижняя граница</a:t>
                      </a:r>
                      <a:endParaRPr lang="ru-RU" sz="900" b="1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58057" marR="58057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n>
                            <a:noFill/>
                          </a:ln>
                        </a:rPr>
                        <a:t>Верхняя граница</a:t>
                      </a:r>
                      <a:endParaRPr lang="ru-RU" sz="900" b="1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58057" marR="58057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108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n>
                            <a:noFill/>
                          </a:ln>
                        </a:rPr>
                        <a:t>Мужской пол</a:t>
                      </a:r>
                      <a:endParaRPr lang="ru-RU" sz="9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58057" marR="58057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n>
                            <a:noFill/>
                          </a:ln>
                        </a:rPr>
                        <a:t>1,698</a:t>
                      </a:r>
                      <a:endParaRPr lang="ru-RU" sz="900" b="1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58057" marR="58057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n>
                            <a:noFill/>
                          </a:ln>
                        </a:rPr>
                        <a:t>0,03</a:t>
                      </a:r>
                      <a:endParaRPr lang="ru-RU" sz="9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58057" marR="58057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n>
                            <a:noFill/>
                          </a:ln>
                        </a:rPr>
                        <a:t>5,46</a:t>
                      </a:r>
                      <a:endParaRPr lang="ru-RU" sz="9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58057" marR="58057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n>
                            <a:noFill/>
                          </a:ln>
                        </a:rPr>
                        <a:t>1,176</a:t>
                      </a:r>
                      <a:endParaRPr lang="ru-RU" sz="9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58057" marR="58057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n>
                            <a:noFill/>
                          </a:ln>
                        </a:rPr>
                        <a:t>25,361</a:t>
                      </a:r>
                      <a:endParaRPr lang="ru-RU" sz="9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58057" marR="5805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108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n>
                            <a:noFill/>
                          </a:ln>
                        </a:rPr>
                        <a:t>«Узкий» таз</a:t>
                      </a:r>
                      <a:endParaRPr lang="ru-RU" sz="9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58057" marR="58057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n>
                            <a:noFill/>
                          </a:ln>
                        </a:rPr>
                        <a:t>3,791</a:t>
                      </a:r>
                      <a:endParaRPr lang="ru-RU" sz="900" b="1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58057" marR="58057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n>
                            <a:noFill/>
                          </a:ln>
                        </a:rPr>
                        <a:t>0,005</a:t>
                      </a:r>
                      <a:endParaRPr lang="ru-RU" sz="9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58057" marR="58057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n>
                            <a:noFill/>
                          </a:ln>
                        </a:rPr>
                        <a:t>44,3</a:t>
                      </a:r>
                      <a:endParaRPr lang="ru-RU" sz="9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58057" marR="58057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n>
                            <a:noFill/>
                          </a:ln>
                        </a:rPr>
                        <a:t>3,231</a:t>
                      </a:r>
                      <a:endParaRPr lang="ru-RU" sz="9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58057" marR="58057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n>
                            <a:noFill/>
                          </a:ln>
                        </a:rPr>
                        <a:t>607,642</a:t>
                      </a:r>
                      <a:endParaRPr lang="ru-RU" sz="900">
                        <a:ln>
                          <a:noFill/>
                        </a:ln>
                        <a:solidFill>
                          <a:srgbClr val="002060"/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58057" marR="58057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8108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n>
                            <a:noFill/>
                          </a:ln>
                        </a:rPr>
                        <a:t>Высота ниже 5 см</a:t>
                      </a:r>
                      <a:endParaRPr lang="ru-RU" sz="9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58057" marR="58057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n>
                            <a:noFill/>
                          </a:ln>
                        </a:rPr>
                        <a:t>1,608</a:t>
                      </a:r>
                      <a:endParaRPr lang="ru-RU" sz="900" b="1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58057" marR="58057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n>
                            <a:noFill/>
                          </a:ln>
                        </a:rPr>
                        <a:t>0,035</a:t>
                      </a:r>
                      <a:endParaRPr lang="ru-RU" sz="9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58057" marR="58057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n>
                            <a:noFill/>
                          </a:ln>
                        </a:rPr>
                        <a:t>4,99</a:t>
                      </a:r>
                      <a:endParaRPr lang="ru-RU" sz="9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58057" marR="58057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n>
                            <a:noFill/>
                          </a:ln>
                        </a:rPr>
                        <a:t>1,119</a:t>
                      </a:r>
                      <a:endParaRPr lang="ru-RU" sz="9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58057" marR="58057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n>
                            <a:noFill/>
                          </a:ln>
                        </a:rPr>
                        <a:t>22,262</a:t>
                      </a:r>
                      <a:endParaRPr lang="ru-RU" sz="9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58057" marR="58057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8108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n>
                            <a:noFill/>
                          </a:ln>
                        </a:rPr>
                        <a:t>Передняя стенка кишки</a:t>
                      </a:r>
                      <a:endParaRPr lang="ru-RU" sz="9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58057" marR="58057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n>
                            <a:noFill/>
                          </a:ln>
                        </a:rPr>
                        <a:t>1,996</a:t>
                      </a:r>
                      <a:endParaRPr lang="ru-RU" sz="900" b="1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58057" marR="58057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n>
                            <a:noFill/>
                          </a:ln>
                        </a:rPr>
                        <a:t>0,012</a:t>
                      </a:r>
                      <a:endParaRPr lang="ru-RU" sz="9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58057" marR="58057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n>
                            <a:noFill/>
                          </a:ln>
                        </a:rPr>
                        <a:t>7,36</a:t>
                      </a:r>
                      <a:endParaRPr lang="ru-RU" sz="9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58057" marR="58057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n>
                            <a:noFill/>
                          </a:ln>
                        </a:rPr>
                        <a:t>1,541</a:t>
                      </a:r>
                      <a:endParaRPr lang="ru-RU" sz="9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58057" marR="58057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n>
                            <a:noFill/>
                          </a:ln>
                        </a:rPr>
                        <a:t>35,148</a:t>
                      </a:r>
                      <a:endParaRPr lang="ru-RU" sz="9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58057" marR="58057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9585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n>
                            <a:noFill/>
                          </a:ln>
                        </a:rPr>
                        <a:t>ПВЖ выше нормы</a:t>
                      </a:r>
                      <a:endParaRPr lang="ru-RU" sz="9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58057" marR="58057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n>
                            <a:noFill/>
                          </a:ln>
                        </a:rPr>
                        <a:t>1,675</a:t>
                      </a:r>
                      <a:endParaRPr lang="ru-RU" sz="900" b="1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58057" marR="58057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n>
                            <a:noFill/>
                          </a:ln>
                        </a:rPr>
                        <a:t>0,036</a:t>
                      </a:r>
                      <a:endParaRPr lang="ru-RU" sz="9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58057" marR="58057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n>
                            <a:noFill/>
                          </a:ln>
                        </a:rPr>
                        <a:t>5,34</a:t>
                      </a:r>
                      <a:endParaRPr lang="ru-RU" sz="9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58057" marR="58057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n>
                            <a:noFill/>
                          </a:ln>
                        </a:rPr>
                        <a:t>1,114</a:t>
                      </a:r>
                      <a:endParaRPr lang="ru-RU" sz="9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58057" marR="58057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n>
                            <a:noFill/>
                          </a:ln>
                        </a:rPr>
                        <a:t>25,597</a:t>
                      </a:r>
                      <a:endParaRPr lang="ru-RU" sz="9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58057" marR="58057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0954814"/>
              </p:ext>
            </p:extLst>
          </p:nvPr>
        </p:nvGraphicFramePr>
        <p:xfrm>
          <a:off x="3707904" y="3824779"/>
          <a:ext cx="5150376" cy="2924945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321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19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32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32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3759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ln>
                            <a:noFill/>
                          </a:ln>
                        </a:rPr>
                        <a:t>Факторы</a:t>
                      </a:r>
                      <a:endParaRPr lang="ru-RU" sz="1200" b="1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81" marR="4838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ln>
                            <a:noFill/>
                          </a:ln>
                        </a:rPr>
                        <a:t>Категории</a:t>
                      </a:r>
                      <a:endParaRPr lang="ru-RU" sz="1200" b="1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81" marR="4838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err="1">
                          <a:ln>
                            <a:noFill/>
                          </a:ln>
                        </a:rPr>
                        <a:t>Коэфф</a:t>
                      </a:r>
                      <a:r>
                        <a:rPr lang="ru-RU" sz="1200" b="1" kern="1200" dirty="0">
                          <a:ln>
                            <a:noFill/>
                          </a:ln>
                        </a:rPr>
                        <a:t>. регрессии</a:t>
                      </a:r>
                      <a:endParaRPr lang="ru-RU" sz="1200" b="1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81" marR="4838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ln>
                            <a:noFill/>
                          </a:ln>
                        </a:rPr>
                        <a:t>Баллы</a:t>
                      </a:r>
                      <a:endParaRPr lang="ru-RU" sz="1200" b="1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81" marR="48381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611">
                <a:tc row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ln>
                            <a:noFill/>
                          </a:ln>
                        </a:rPr>
                        <a:t>Пол</a:t>
                      </a:r>
                      <a:endParaRPr lang="ru-RU" sz="1200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81" marR="4838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ln>
                            <a:noFill/>
                          </a:ln>
                        </a:rPr>
                        <a:t>Мужской</a:t>
                      </a:r>
                      <a:endParaRPr lang="ru-RU" sz="1200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81" marR="48381" marT="0" marB="0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ln>
                            <a:noFill/>
                          </a:ln>
                        </a:rPr>
                        <a:t>1,698</a:t>
                      </a:r>
                      <a:endParaRPr lang="ru-RU" sz="1200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81" marR="4838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ln>
                            <a:noFill/>
                          </a:ln>
                        </a:rPr>
                        <a:t>1</a:t>
                      </a:r>
                      <a:endParaRPr lang="ru-RU" sz="1200" kern="1200">
                        <a:ln>
                          <a:noFill/>
                        </a:ln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81" marR="48381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18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ln>
                            <a:noFill/>
                          </a:ln>
                        </a:rPr>
                        <a:t>Женский</a:t>
                      </a:r>
                      <a:endParaRPr lang="ru-RU" sz="1200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81" marR="48381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ln>
                            <a:noFill/>
                          </a:ln>
                        </a:rPr>
                        <a:t>0</a:t>
                      </a:r>
                      <a:endParaRPr lang="ru-RU" sz="1200" kern="1200">
                        <a:ln>
                          <a:noFill/>
                        </a:ln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81" marR="48381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1880">
                <a:tc row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ln>
                            <a:noFill/>
                          </a:ln>
                        </a:rPr>
                        <a:t>Таз</a:t>
                      </a:r>
                      <a:endParaRPr lang="ru-RU" sz="1200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81" marR="4838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ln>
                            <a:noFill/>
                          </a:ln>
                        </a:rPr>
                        <a:t>«Узкий»</a:t>
                      </a:r>
                      <a:endParaRPr lang="ru-RU" sz="1200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81" marR="48381" marT="0" marB="0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ln>
                            <a:noFill/>
                          </a:ln>
                        </a:rPr>
                        <a:t>3,791</a:t>
                      </a:r>
                      <a:endParaRPr lang="ru-RU" sz="1200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81" marR="4838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ln>
                            <a:noFill/>
                          </a:ln>
                        </a:rPr>
                        <a:t>2</a:t>
                      </a:r>
                      <a:endParaRPr lang="ru-RU" sz="1200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81" marR="48381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6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ln>
                            <a:noFill/>
                          </a:ln>
                        </a:rPr>
                        <a:t>Нормальный</a:t>
                      </a:r>
                      <a:endParaRPr lang="ru-RU" sz="1200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81" marR="48381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ln>
                            <a:noFill/>
                          </a:ln>
                        </a:rPr>
                        <a:t>0</a:t>
                      </a:r>
                      <a:endParaRPr lang="ru-RU" sz="1200" kern="1200">
                        <a:ln>
                          <a:noFill/>
                        </a:ln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81" marR="48381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5611">
                <a:tc row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ln>
                            <a:noFill/>
                          </a:ln>
                        </a:rPr>
                        <a:t>ПВЖ</a:t>
                      </a:r>
                      <a:endParaRPr lang="ru-RU" sz="1200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81" marR="4838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ln>
                            <a:noFill/>
                          </a:ln>
                        </a:rPr>
                        <a:t>Выше нормы</a:t>
                      </a:r>
                      <a:endParaRPr lang="ru-RU" sz="1200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81" marR="48381" marT="0" marB="0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ln>
                            <a:noFill/>
                          </a:ln>
                        </a:rPr>
                        <a:t>1,675</a:t>
                      </a:r>
                      <a:endParaRPr lang="ru-RU" sz="1200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81" marR="4838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ln>
                            <a:noFill/>
                          </a:ln>
                        </a:rPr>
                        <a:t>1</a:t>
                      </a:r>
                      <a:endParaRPr lang="ru-RU" sz="1200" kern="1200">
                        <a:ln>
                          <a:noFill/>
                        </a:ln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81" marR="48381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18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ln>
                            <a:noFill/>
                          </a:ln>
                        </a:rPr>
                        <a:t>Норма</a:t>
                      </a:r>
                      <a:endParaRPr lang="ru-RU" sz="1200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81" marR="48381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ln>
                            <a:noFill/>
                          </a:ln>
                        </a:rPr>
                        <a:t>0</a:t>
                      </a:r>
                      <a:endParaRPr lang="ru-RU" sz="1200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81" marR="48381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5611">
                <a:tc row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ln>
                            <a:noFill/>
                          </a:ln>
                        </a:rPr>
                        <a:t>Высота</a:t>
                      </a:r>
                      <a:endParaRPr lang="ru-RU" sz="1200" kern="1200">
                        <a:ln>
                          <a:noFill/>
                        </a:ln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81" marR="4838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ln>
                            <a:noFill/>
                          </a:ln>
                        </a:rPr>
                        <a:t>Ниже 5 см</a:t>
                      </a:r>
                      <a:endParaRPr lang="ru-RU" sz="1200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81" marR="48381" marT="0" marB="0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ln>
                            <a:noFill/>
                          </a:ln>
                        </a:rPr>
                        <a:t>1,608</a:t>
                      </a:r>
                      <a:endParaRPr lang="ru-RU" sz="1200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81" marR="4838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ln>
                            <a:noFill/>
                          </a:ln>
                        </a:rPr>
                        <a:t>1</a:t>
                      </a:r>
                      <a:endParaRPr lang="ru-RU" sz="1200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81" marR="48381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56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ln>
                            <a:noFill/>
                          </a:ln>
                        </a:rPr>
                        <a:t>Выше 5 см</a:t>
                      </a:r>
                      <a:endParaRPr lang="ru-RU" sz="1200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81" marR="48381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ln>
                            <a:noFill/>
                          </a:ln>
                        </a:rPr>
                        <a:t>0</a:t>
                      </a:r>
                      <a:endParaRPr lang="ru-RU" sz="1200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81" marR="48381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5611">
                <a:tc row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ln>
                            <a:noFill/>
                          </a:ln>
                        </a:rPr>
                        <a:t>Стенка</a:t>
                      </a:r>
                      <a:endParaRPr lang="ru-RU" sz="1200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81" marR="4838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ln>
                            <a:noFill/>
                          </a:ln>
                        </a:rPr>
                        <a:t>Передняя</a:t>
                      </a:r>
                      <a:endParaRPr lang="ru-RU" sz="1200" kern="1200">
                        <a:ln>
                          <a:noFill/>
                        </a:ln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81" marR="48381" marT="0" marB="0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ln>
                            <a:noFill/>
                          </a:ln>
                        </a:rPr>
                        <a:t>1,996</a:t>
                      </a:r>
                      <a:endParaRPr lang="ru-RU" sz="1200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81" marR="4838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ln>
                            <a:noFill/>
                          </a:ln>
                        </a:rPr>
                        <a:t>1</a:t>
                      </a:r>
                      <a:endParaRPr lang="ru-RU" sz="1200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81" marR="48381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18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ln>
                            <a:noFill/>
                          </a:ln>
                        </a:rPr>
                        <a:t>Другая</a:t>
                      </a:r>
                      <a:endParaRPr lang="ru-RU" sz="1200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81" marR="48381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ln>
                            <a:noFill/>
                          </a:ln>
                        </a:rPr>
                        <a:t>0</a:t>
                      </a:r>
                      <a:endParaRPr lang="ru-RU" sz="1200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81" marR="48381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323528" y="714356"/>
            <a:ext cx="4358288" cy="58259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/>
              <a:t>Результаты  </a:t>
            </a:r>
            <a:r>
              <a:rPr lang="ru-RU" sz="1800" b="1" dirty="0" err="1" smtClean="0"/>
              <a:t>мультивариантного</a:t>
            </a:r>
            <a:r>
              <a:rPr lang="ru-RU" sz="1800" b="1" dirty="0" smtClean="0"/>
              <a:t> анализа</a:t>
            </a:r>
            <a:endParaRPr lang="ru-RU" sz="1800" b="1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135314" y="2980019"/>
            <a:ext cx="3648970" cy="7143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/>
              <a:t>Значение каждого предиктора в балльном эквиваленте</a:t>
            </a:r>
            <a:endParaRPr lang="ru-RU" sz="1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79512" y="3861048"/>
            <a:ext cx="33719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«Узкий» таз – наиболее весомый фактор риска (2 балла).</a:t>
            </a:r>
          </a:p>
          <a:p>
            <a:pPr algn="just"/>
            <a:r>
              <a:rPr lang="ru-RU" sz="1600" dirty="0" smtClean="0"/>
              <a:t>Однако на качество макропрепарата влияют и другие факторы: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Пол (1 балл)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ПВЖ </a:t>
            </a:r>
            <a:r>
              <a:rPr lang="ru-RU" sz="1600" dirty="0"/>
              <a:t>(1 балл</a:t>
            </a:r>
            <a:r>
              <a:rPr lang="ru-RU" sz="1600" dirty="0" smtClean="0"/>
              <a:t>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Высота расположения опухоли </a:t>
            </a:r>
            <a:r>
              <a:rPr lang="ru-RU" sz="1600" dirty="0"/>
              <a:t>(1 балл</a:t>
            </a:r>
            <a:r>
              <a:rPr lang="ru-RU" sz="1600" dirty="0" smtClean="0"/>
              <a:t>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Стенка, на которой расположена опухоль </a:t>
            </a:r>
            <a:r>
              <a:rPr lang="ru-RU" sz="1600" dirty="0"/>
              <a:t>(1 балл</a:t>
            </a:r>
            <a:r>
              <a:rPr lang="ru-RU" sz="1600" dirty="0" smtClean="0"/>
              <a:t>)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-252536" y="131839"/>
            <a:ext cx="8229600" cy="504056"/>
          </a:xfrm>
          <a:prstGeom prst="rect">
            <a:avLst/>
          </a:prstGeom>
          <a:noFill/>
          <a:ln/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Наш взгляд на проблему</a:t>
            </a:r>
            <a:endParaRPr lang="en-US" sz="3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98938"/>
            <a:ext cx="1879520" cy="2767431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7661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4105696"/>
              </p:ext>
            </p:extLst>
          </p:nvPr>
        </p:nvGraphicFramePr>
        <p:xfrm>
          <a:off x="377281" y="2132856"/>
          <a:ext cx="5688631" cy="475488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422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23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17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97533"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Сумма баллов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303" marR="68303" marT="0" marB="0" anchor="ctr"/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Количество пациентов </a:t>
                      </a:r>
                      <a:r>
                        <a:rPr lang="en-US" sz="1600" dirty="0"/>
                        <a:t>c </a:t>
                      </a:r>
                      <a:r>
                        <a:rPr lang="ru-RU" sz="1600" dirty="0"/>
                        <a:t> данной суммой баллов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303" marR="68303" marT="0" marB="0" anchor="ctr"/>
                </a:tc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Количество препаратов неудовлетворительного качества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303" marR="6830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75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/>
                        <a:t>n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303" marR="68303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/>
                        <a:t>%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303" marR="68303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767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B050"/>
                          </a:solidFill>
                        </a:rPr>
                        <a:t>0</a:t>
                      </a:r>
                      <a:endParaRPr lang="ru-RU" sz="1200" b="1" dirty="0">
                        <a:solidFill>
                          <a:srgbClr val="00B05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303" marR="68303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B050"/>
                          </a:solidFill>
                        </a:rPr>
                        <a:t>19</a:t>
                      </a:r>
                      <a:endParaRPr lang="ru-RU" sz="1200" b="1" dirty="0">
                        <a:solidFill>
                          <a:srgbClr val="00B05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303" marR="68303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B050"/>
                          </a:solidFill>
                        </a:rPr>
                        <a:t>1</a:t>
                      </a:r>
                      <a:endParaRPr lang="ru-RU" sz="1200" b="1" dirty="0">
                        <a:solidFill>
                          <a:srgbClr val="00B05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303" marR="68303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B050"/>
                          </a:solidFill>
                        </a:rPr>
                        <a:t>5,3</a:t>
                      </a:r>
                      <a:endParaRPr lang="ru-RU" sz="1200" b="1" dirty="0">
                        <a:solidFill>
                          <a:srgbClr val="00B05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303" marR="68303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767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B050"/>
                          </a:solidFill>
                        </a:rPr>
                        <a:t>1</a:t>
                      </a:r>
                      <a:endParaRPr lang="ru-RU" sz="1200" b="1" dirty="0">
                        <a:solidFill>
                          <a:srgbClr val="00B05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303" marR="68303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B050"/>
                          </a:solidFill>
                        </a:rPr>
                        <a:t>25</a:t>
                      </a:r>
                      <a:endParaRPr lang="ru-RU" sz="1200" b="1" dirty="0">
                        <a:solidFill>
                          <a:srgbClr val="00B05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303" marR="68303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B050"/>
                          </a:solidFill>
                        </a:rPr>
                        <a:t>3</a:t>
                      </a:r>
                      <a:endParaRPr lang="ru-RU" sz="1200" b="1" dirty="0">
                        <a:solidFill>
                          <a:srgbClr val="00B05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303" marR="68303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B050"/>
                          </a:solidFill>
                        </a:rPr>
                        <a:t>12</a:t>
                      </a:r>
                      <a:endParaRPr lang="ru-RU" sz="1200" b="1" dirty="0">
                        <a:solidFill>
                          <a:srgbClr val="00B05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303" marR="68303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8767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B050"/>
                          </a:solidFill>
                        </a:rPr>
                        <a:t>2</a:t>
                      </a:r>
                      <a:endParaRPr lang="ru-RU" sz="1200" b="1" dirty="0">
                        <a:solidFill>
                          <a:srgbClr val="00B05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303" marR="68303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B050"/>
                          </a:solidFill>
                        </a:rPr>
                        <a:t>13</a:t>
                      </a:r>
                      <a:endParaRPr lang="ru-RU" sz="1200" b="1" dirty="0">
                        <a:solidFill>
                          <a:srgbClr val="00B05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303" marR="68303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B050"/>
                          </a:solidFill>
                        </a:rPr>
                        <a:t>3</a:t>
                      </a:r>
                      <a:endParaRPr lang="ru-RU" sz="1200" b="1" dirty="0">
                        <a:solidFill>
                          <a:srgbClr val="00B05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303" marR="68303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B050"/>
                          </a:solidFill>
                        </a:rPr>
                        <a:t>23,1</a:t>
                      </a:r>
                      <a:endParaRPr lang="ru-RU" sz="1200" b="1" dirty="0">
                        <a:solidFill>
                          <a:srgbClr val="00B05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303" marR="68303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8767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303" marR="68303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</a:rPr>
                        <a:t>9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303" marR="68303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</a:rPr>
                        <a:t>8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303" marR="68303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</a:rPr>
                        <a:t>88,9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303" marR="68303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8767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303" marR="68303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303" marR="68303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303" marR="68303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</a:rPr>
                        <a:t>100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303" marR="68303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8767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303" marR="68303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303" marR="68303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303" marR="68303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</a:rPr>
                        <a:t>100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303" marR="68303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8767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FF0000"/>
                          </a:solidFill>
                        </a:rPr>
                        <a:t>6</a:t>
                      </a:r>
                      <a:endParaRPr lang="ru-RU" sz="1200" b="1">
                        <a:solidFill>
                          <a:srgbClr val="FF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303" marR="68303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303" marR="68303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303" marR="68303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303" marR="68303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8767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/>
                        <a:t>Всего</a:t>
                      </a:r>
                      <a:endParaRPr lang="ru-RU" sz="12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303" marR="68303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80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303" marR="68303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29</a:t>
                      </a:r>
                      <a:endParaRPr lang="ru-RU" sz="12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303" marR="68303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303" marR="68303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971600" y="90872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/>
              <a:t>Зависимость между количеством баллов и получением препарата неудовлетворительного качества</a:t>
            </a:r>
            <a:endParaRPr lang="ru-RU" sz="2000" dirty="0"/>
          </a:p>
        </p:txBody>
      </p:sp>
      <p:sp>
        <p:nvSpPr>
          <p:cNvPr id="8" name="Левая фигурная скобка 7"/>
          <p:cNvSpPr/>
          <p:nvPr/>
        </p:nvSpPr>
        <p:spPr>
          <a:xfrm flipH="1">
            <a:off x="6194880" y="3933056"/>
            <a:ext cx="144016" cy="936104"/>
          </a:xfrm>
          <a:prstGeom prst="leftBrac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Левая фигурная скобка 8"/>
          <p:cNvSpPr/>
          <p:nvPr/>
        </p:nvSpPr>
        <p:spPr>
          <a:xfrm flipH="1">
            <a:off x="6194880" y="5013176"/>
            <a:ext cx="105312" cy="1368152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588224" y="3933056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Низкий риск некачественной ТМЭ</a:t>
            </a:r>
          </a:p>
          <a:p>
            <a:pPr algn="ctr"/>
            <a:r>
              <a:rPr lang="ru-RU" b="1" u="sng" dirty="0" smtClean="0">
                <a:solidFill>
                  <a:srgbClr val="00B050"/>
                </a:solidFill>
              </a:rPr>
              <a:t>«Нормальный» таз</a:t>
            </a:r>
            <a:endParaRPr lang="ru-RU" b="1" u="sng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63888" y="5235587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Высокий риск некачественной ТМЭ</a:t>
            </a:r>
          </a:p>
          <a:p>
            <a:pPr algn="ctr"/>
            <a:r>
              <a:rPr lang="ru-RU" b="1" u="sng" dirty="0" smtClean="0">
                <a:solidFill>
                  <a:srgbClr val="FF0000"/>
                </a:solidFill>
              </a:rPr>
              <a:t>«Трудный» таз</a:t>
            </a:r>
            <a:endParaRPr lang="ru-RU" b="1" u="sng" dirty="0">
              <a:solidFill>
                <a:srgbClr val="FF0000"/>
              </a:solidFill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-252536" y="131839"/>
            <a:ext cx="8229600" cy="504056"/>
          </a:xfrm>
          <a:prstGeom prst="rect">
            <a:avLst/>
          </a:prstGeom>
          <a:noFill/>
          <a:ln/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Наш взгляд на проблему</a:t>
            </a:r>
            <a:endParaRPr lang="en-US" sz="3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98938"/>
            <a:ext cx="1879520" cy="276743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967" y="5013176"/>
            <a:ext cx="482754" cy="48275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254" y="3996006"/>
            <a:ext cx="411039" cy="41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29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084" y="2060848"/>
            <a:ext cx="6613094" cy="436446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751202" y="30237"/>
            <a:ext cx="7853245" cy="1784995"/>
          </a:xfrm>
          <a:prstGeom prst="rect">
            <a:avLst/>
          </a:prstGeom>
          <a:noFill/>
          <a:ln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Группа низкого риска («нормальный таз»): почему бы не улучшить непосредственные результаты?</a:t>
            </a:r>
            <a:endParaRPr lang="en-US" sz="3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939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751203" y="30237"/>
            <a:ext cx="7704856" cy="1784995"/>
          </a:xfrm>
          <a:prstGeom prst="rect">
            <a:avLst/>
          </a:prstGeom>
          <a:noFill/>
          <a:ln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SILS </a:t>
            </a:r>
            <a:r>
              <a:rPr lang="en-GB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TME</a:t>
            </a:r>
            <a:r>
              <a:rPr lang="ru-RU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with D3-lymphoadenectomy with NOTES </a:t>
            </a:r>
            <a:r>
              <a:rPr lang="en-GB" sz="32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transanal</a:t>
            </a:r>
            <a:r>
              <a:rPr lang="en-GB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assistance</a:t>
            </a:r>
            <a:endParaRPr lang="en-US" sz="3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678362"/>
            <a:ext cx="2520280" cy="254214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678362"/>
            <a:ext cx="2952328" cy="254214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959" y="1678363"/>
            <a:ext cx="2852529" cy="254214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346" y="4335912"/>
            <a:ext cx="2936870" cy="240216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4335912"/>
            <a:ext cx="3168351" cy="237523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942" y="4335911"/>
            <a:ext cx="2308546" cy="237523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ЕЛД ТМЭ ТА 3 мин small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16035" r="16211"/>
          <a:stretch/>
        </p:blipFill>
        <p:spPr>
          <a:xfrm>
            <a:off x="1292336" y="0"/>
            <a:ext cx="6622590" cy="685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46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251520" y="105150"/>
            <a:ext cx="8229600" cy="504056"/>
          </a:xfrm>
          <a:prstGeom prst="rect">
            <a:avLst/>
          </a:prstGeom>
          <a:noFill/>
          <a:ln/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Таким образом, разберемся в терминах</a:t>
            </a:r>
            <a:endParaRPr lang="en-US" sz="3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910439290"/>
              </p:ext>
            </p:extLst>
          </p:nvPr>
        </p:nvGraphicFramePr>
        <p:xfrm>
          <a:off x="575556" y="1124744"/>
          <a:ext cx="7992888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6521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43098"/>
            <a:ext cx="6552728" cy="775965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Что делать с «трудным» тазом?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28800"/>
            <a:ext cx="7494824" cy="5012020"/>
          </a:xfrm>
          <a:prstGeom prst="rect">
            <a:avLst/>
          </a:prstGeom>
        </p:spPr>
      </p:pic>
      <p:sp>
        <p:nvSpPr>
          <p:cNvPr id="5" name="Выноска-облако 4"/>
          <p:cNvSpPr/>
          <p:nvPr/>
        </p:nvSpPr>
        <p:spPr>
          <a:xfrm>
            <a:off x="5246712" y="831081"/>
            <a:ext cx="3384376" cy="1595437"/>
          </a:xfrm>
          <a:prstGeom prst="cloudCallout">
            <a:avLst>
              <a:gd name="adj1" fmla="val -68865"/>
              <a:gd name="adj2" fmla="val 2611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 smtClean="0">
                <a:solidFill>
                  <a:srgbClr val="FF0000"/>
                </a:solidFill>
              </a:rPr>
              <a:t>???</a:t>
            </a:r>
            <a:endParaRPr lang="ru-RU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14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5342640"/>
              </p:ext>
            </p:extLst>
          </p:nvPr>
        </p:nvGraphicFramePr>
        <p:xfrm>
          <a:off x="1331640" y="836712"/>
          <a:ext cx="6912767" cy="548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7212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Авторы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Количество</a:t>
                      </a:r>
                      <a:r>
                        <a:rPr lang="ru-RU" baseline="0" dirty="0" smtClean="0"/>
                        <a:t> пациентов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Способ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baseline="0" dirty="0" err="1" smtClean="0"/>
                        <a:t>тракции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76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Matsumoto</a:t>
                      </a:r>
                      <a:r>
                        <a:rPr lang="en-US" baseline="0" dirty="0" smtClean="0"/>
                        <a:t> et al.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Специальный инструмент для </a:t>
                      </a:r>
                      <a:r>
                        <a:rPr lang="ru-RU" dirty="0" err="1" smtClean="0"/>
                        <a:t>тракции</a:t>
                      </a:r>
                      <a:r>
                        <a:rPr lang="ru-RU" dirty="0" smtClean="0"/>
                        <a:t> прямой кишки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Lim et al.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Держалка для </a:t>
                      </a:r>
                      <a:r>
                        <a:rPr lang="ru-RU" dirty="0" err="1" smtClean="0"/>
                        <a:t>мочеприемнка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Bulut</a:t>
                      </a:r>
                      <a:r>
                        <a:rPr lang="en-US" baseline="0" dirty="0" smtClean="0"/>
                        <a:t> et al.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Экстракорпоральные петли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Chung et al.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1998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Марлевая полоска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204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Kuroyanagi</a:t>
                      </a:r>
                      <a:r>
                        <a:rPr lang="en-US" dirty="0" smtClean="0"/>
                        <a:t> </a:t>
                      </a:r>
                      <a:r>
                        <a:rPr lang="ru-RU" dirty="0" smtClean="0"/>
                        <a:t> </a:t>
                      </a:r>
                      <a:r>
                        <a:rPr lang="en-US" dirty="0" smtClean="0"/>
                        <a:t>et</a:t>
                      </a:r>
                      <a:r>
                        <a:rPr lang="en-US" baseline="0" dirty="0" smtClean="0"/>
                        <a:t> al.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Эндоклипсы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204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Park et al.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Зажим</a:t>
                      </a:r>
                      <a:r>
                        <a:rPr lang="ru-RU" baseline="0" dirty="0" smtClean="0"/>
                        <a:t> Эндо-Сатинский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2048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Uemetsu</a:t>
                      </a:r>
                      <a:r>
                        <a:rPr lang="en-US" dirty="0" smtClean="0"/>
                        <a:t> et al.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Магнитная</a:t>
                      </a:r>
                      <a:r>
                        <a:rPr lang="ru-RU" baseline="0" dirty="0" smtClean="0"/>
                        <a:t> держалка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20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Park et al.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Клипсы «</a:t>
                      </a:r>
                      <a:r>
                        <a:rPr lang="en-US" dirty="0" smtClean="0"/>
                        <a:t>Hem-o-lock</a:t>
                      </a:r>
                      <a:r>
                        <a:rPr lang="ru-RU" dirty="0" smtClean="0"/>
                        <a:t>»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1043608" y="72170"/>
            <a:ext cx="8229600" cy="6540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/>
              <a:t>Пути решения проблемы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6148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72170"/>
            <a:ext cx="8229600" cy="65403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Пути решения проблемы</a:t>
            </a:r>
            <a:endParaRPr lang="ru-RU" sz="3600" b="1" dirty="0"/>
          </a:p>
        </p:txBody>
      </p:sp>
      <p:pic>
        <p:nvPicPr>
          <p:cNvPr id="4" name="Рисунок 3" descr="matsumoto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666" y="1000108"/>
            <a:ext cx="4181004" cy="285752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Рисунок 4" descr="matsumot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1000108"/>
            <a:ext cx="4214842" cy="99733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Рисунок 5" descr="matsumoto 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0666" y="3931284"/>
            <a:ext cx="3786214" cy="29371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Рисунок 6" descr="matsumoto 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3" y="4143380"/>
            <a:ext cx="4464497" cy="228601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14282" y="2643182"/>
            <a:ext cx="3714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Matsumoto </a:t>
            </a:r>
            <a:r>
              <a:rPr lang="ru-RU" dirty="0" smtClean="0"/>
              <a:t>и соавторы разработали специальный инструмент для </a:t>
            </a:r>
            <a:r>
              <a:rPr lang="ru-RU" dirty="0" err="1" smtClean="0"/>
              <a:t>тракции</a:t>
            </a:r>
            <a:r>
              <a:rPr lang="ru-RU" dirty="0" smtClean="0"/>
              <a:t> прямой кишки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670" y="1800106"/>
            <a:ext cx="4248472" cy="4248472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1" name="Rectangle 3"/>
          <p:cNvSpPr>
            <a:spLocks noGrp="1" noChangeArrowheads="1"/>
          </p:cNvSpPr>
          <p:nvPr>
            <p:ph type="title"/>
          </p:nvPr>
        </p:nvSpPr>
        <p:spPr>
          <a:xfrm>
            <a:off x="571472" y="-214338"/>
            <a:ext cx="8229600" cy="1143000"/>
          </a:xfrm>
          <a:noFill/>
          <a:ln/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Узкий таз: в чем проблема? </a:t>
            </a:r>
            <a:endParaRPr lang="en-US" sz="32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75815" name="Text Box 7"/>
          <p:cNvSpPr txBox="1">
            <a:spLocks noChangeArrowheads="1"/>
          </p:cNvSpPr>
          <p:nvPr/>
        </p:nvSpPr>
        <p:spPr bwMode="gray">
          <a:xfrm>
            <a:off x="3857620" y="4000504"/>
            <a:ext cx="16078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Узкий таз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36" name="Группа 35"/>
          <p:cNvGrpSpPr/>
          <p:nvPr/>
        </p:nvGrpSpPr>
        <p:grpSpPr>
          <a:xfrm>
            <a:off x="642910" y="714356"/>
            <a:ext cx="7780609" cy="4638692"/>
            <a:chOff x="214282" y="1219200"/>
            <a:chExt cx="8327856" cy="4876800"/>
          </a:xfrm>
        </p:grpSpPr>
        <p:grpSp>
          <p:nvGrpSpPr>
            <p:cNvPr id="35" name="Группа 34"/>
            <p:cNvGrpSpPr/>
            <p:nvPr/>
          </p:nvGrpSpPr>
          <p:grpSpPr>
            <a:xfrm>
              <a:off x="2590800" y="1752600"/>
              <a:ext cx="4038600" cy="4343400"/>
              <a:chOff x="2590800" y="1752600"/>
              <a:chExt cx="4038600" cy="4343400"/>
            </a:xfrm>
          </p:grpSpPr>
          <p:sp>
            <p:nvSpPr>
              <p:cNvPr id="375810" name="Oval 2"/>
              <p:cNvSpPr>
                <a:spLocks noChangeArrowheads="1"/>
              </p:cNvSpPr>
              <p:nvPr/>
            </p:nvSpPr>
            <p:spPr bwMode="gray">
              <a:xfrm>
                <a:off x="2590800" y="2133600"/>
                <a:ext cx="4038600" cy="3962400"/>
              </a:xfrm>
              <a:prstGeom prst="ellipse">
                <a:avLst/>
              </a:prstGeom>
              <a:gradFill rotWithShape="1">
                <a:gsLst>
                  <a:gs pos="0">
                    <a:srgbClr val="CCECFF"/>
                  </a:gs>
                  <a:gs pos="100000">
                    <a:srgbClr val="CCECFF">
                      <a:gamma/>
                      <a:tint val="0"/>
                      <a:invGamma/>
                    </a:srgbClr>
                  </a:gs>
                </a:gsLst>
                <a:lin ang="5400000" scaled="1"/>
              </a:gradFill>
              <a:ln w="9525" algn="ctr">
                <a:solidFill>
                  <a:srgbClr val="99CC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" name="Group 4"/>
              <p:cNvGrpSpPr>
                <a:grpSpLocks/>
              </p:cNvGrpSpPr>
              <p:nvPr/>
            </p:nvGrpSpPr>
            <p:grpSpPr bwMode="auto">
              <a:xfrm>
                <a:off x="3581400" y="3124200"/>
                <a:ext cx="2057400" cy="2133600"/>
                <a:chOff x="2016" y="1920"/>
                <a:chExt cx="1680" cy="1680"/>
              </a:xfrm>
            </p:grpSpPr>
            <p:sp>
              <p:nvSpPr>
                <p:cNvPr id="375813" name="Oval 5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6600"/>
                    </a:gs>
                    <a:gs pos="100000">
                      <a:srgbClr val="FF6600">
                        <a:gamma/>
                        <a:shade val="45490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5814" name="Freeform 6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>
                    <a:gd name="T0" fmla="*/ 1301 w 1321"/>
                    <a:gd name="T1" fmla="*/ 401 h 712"/>
                    <a:gd name="T2" fmla="*/ 1317 w 1321"/>
                    <a:gd name="T3" fmla="*/ 442 h 712"/>
                    <a:gd name="T4" fmla="*/ 1321 w 1321"/>
                    <a:gd name="T5" fmla="*/ 481 h 712"/>
                    <a:gd name="T6" fmla="*/ 1315 w 1321"/>
                    <a:gd name="T7" fmla="*/ 516 h 712"/>
                    <a:gd name="T8" fmla="*/ 1298 w 1321"/>
                    <a:gd name="T9" fmla="*/ 550 h 712"/>
                    <a:gd name="T10" fmla="*/ 1272 w 1321"/>
                    <a:gd name="T11" fmla="*/ 579 h 712"/>
                    <a:gd name="T12" fmla="*/ 1239 w 1321"/>
                    <a:gd name="T13" fmla="*/ 604 h 712"/>
                    <a:gd name="T14" fmla="*/ 1196 w 1321"/>
                    <a:gd name="T15" fmla="*/ 628 h 712"/>
                    <a:gd name="T16" fmla="*/ 1147 w 1321"/>
                    <a:gd name="T17" fmla="*/ 649 h 712"/>
                    <a:gd name="T18" fmla="*/ 1092 w 1321"/>
                    <a:gd name="T19" fmla="*/ 667 h 712"/>
                    <a:gd name="T20" fmla="*/ 1031 w 1321"/>
                    <a:gd name="T21" fmla="*/ 683 h 712"/>
                    <a:gd name="T22" fmla="*/ 967 w 1321"/>
                    <a:gd name="T23" fmla="*/ 694 h 712"/>
                    <a:gd name="T24" fmla="*/ 896 w 1321"/>
                    <a:gd name="T25" fmla="*/ 704 h 712"/>
                    <a:gd name="T26" fmla="*/ 824 w 1321"/>
                    <a:gd name="T27" fmla="*/ 710 h 712"/>
                    <a:gd name="T28" fmla="*/ 795 w 1321"/>
                    <a:gd name="T29" fmla="*/ 712 h 712"/>
                    <a:gd name="T30" fmla="*/ 476 w 1321"/>
                    <a:gd name="T31" fmla="*/ 712 h 712"/>
                    <a:gd name="T32" fmla="*/ 472 w 1321"/>
                    <a:gd name="T33" fmla="*/ 712 h 712"/>
                    <a:gd name="T34" fmla="*/ 409 w 1321"/>
                    <a:gd name="T35" fmla="*/ 708 h 712"/>
                    <a:gd name="T36" fmla="*/ 348 w 1321"/>
                    <a:gd name="T37" fmla="*/ 704 h 712"/>
                    <a:gd name="T38" fmla="*/ 290 w 1321"/>
                    <a:gd name="T39" fmla="*/ 696 h 712"/>
                    <a:gd name="T40" fmla="*/ 235 w 1321"/>
                    <a:gd name="T41" fmla="*/ 689 h 712"/>
                    <a:gd name="T42" fmla="*/ 186 w 1321"/>
                    <a:gd name="T43" fmla="*/ 677 h 712"/>
                    <a:gd name="T44" fmla="*/ 141 w 1321"/>
                    <a:gd name="T45" fmla="*/ 663 h 712"/>
                    <a:gd name="T46" fmla="*/ 102 w 1321"/>
                    <a:gd name="T47" fmla="*/ 648 h 712"/>
                    <a:gd name="T48" fmla="*/ 67 w 1321"/>
                    <a:gd name="T49" fmla="*/ 630 h 712"/>
                    <a:gd name="T50" fmla="*/ 39 w 1321"/>
                    <a:gd name="T51" fmla="*/ 608 h 712"/>
                    <a:gd name="T52" fmla="*/ 18 w 1321"/>
                    <a:gd name="T53" fmla="*/ 583 h 712"/>
                    <a:gd name="T54" fmla="*/ 6 w 1321"/>
                    <a:gd name="T55" fmla="*/ 554 h 712"/>
                    <a:gd name="T56" fmla="*/ 0 w 1321"/>
                    <a:gd name="T57" fmla="*/ 524 h 712"/>
                    <a:gd name="T58" fmla="*/ 0 w 1321"/>
                    <a:gd name="T59" fmla="*/ 520 h 712"/>
                    <a:gd name="T60" fmla="*/ 4 w 1321"/>
                    <a:gd name="T61" fmla="*/ 487 h 712"/>
                    <a:gd name="T62" fmla="*/ 16 w 1321"/>
                    <a:gd name="T63" fmla="*/ 446 h 712"/>
                    <a:gd name="T64" fmla="*/ 51 w 1321"/>
                    <a:gd name="T65" fmla="*/ 370 h 712"/>
                    <a:gd name="T66" fmla="*/ 94 w 1321"/>
                    <a:gd name="T67" fmla="*/ 299 h 712"/>
                    <a:gd name="T68" fmla="*/ 147 w 1321"/>
                    <a:gd name="T69" fmla="*/ 235 h 712"/>
                    <a:gd name="T70" fmla="*/ 204 w 1321"/>
                    <a:gd name="T71" fmla="*/ 176 h 712"/>
                    <a:gd name="T72" fmla="*/ 270 w 1321"/>
                    <a:gd name="T73" fmla="*/ 125 h 712"/>
                    <a:gd name="T74" fmla="*/ 341 w 1321"/>
                    <a:gd name="T75" fmla="*/ 82 h 712"/>
                    <a:gd name="T76" fmla="*/ 415 w 1321"/>
                    <a:gd name="T77" fmla="*/ 47 h 712"/>
                    <a:gd name="T78" fmla="*/ 497 w 1321"/>
                    <a:gd name="T79" fmla="*/ 21 h 712"/>
                    <a:gd name="T80" fmla="*/ 581 w 1321"/>
                    <a:gd name="T81" fmla="*/ 6 h 712"/>
                    <a:gd name="T82" fmla="*/ 667 w 1321"/>
                    <a:gd name="T83" fmla="*/ 0 h 712"/>
                    <a:gd name="T84" fmla="*/ 667 w 1321"/>
                    <a:gd name="T85" fmla="*/ 0 h 712"/>
                    <a:gd name="T86" fmla="*/ 759 w 1321"/>
                    <a:gd name="T87" fmla="*/ 6 h 712"/>
                    <a:gd name="T88" fmla="*/ 847 w 1321"/>
                    <a:gd name="T89" fmla="*/ 23 h 712"/>
                    <a:gd name="T90" fmla="*/ 932 w 1321"/>
                    <a:gd name="T91" fmla="*/ 53 h 712"/>
                    <a:gd name="T92" fmla="*/ 1010 w 1321"/>
                    <a:gd name="T93" fmla="*/ 90 h 712"/>
                    <a:gd name="T94" fmla="*/ 1082 w 1321"/>
                    <a:gd name="T95" fmla="*/ 137 h 712"/>
                    <a:gd name="T96" fmla="*/ 1149 w 1321"/>
                    <a:gd name="T97" fmla="*/ 194 h 712"/>
                    <a:gd name="T98" fmla="*/ 1208 w 1321"/>
                    <a:gd name="T99" fmla="*/ 256 h 712"/>
                    <a:gd name="T100" fmla="*/ 1258 w 1321"/>
                    <a:gd name="T101" fmla="*/ 325 h 712"/>
                    <a:gd name="T102" fmla="*/ 1301 w 1321"/>
                    <a:gd name="T103" fmla="*/ 401 h 712"/>
                    <a:gd name="T104" fmla="*/ 1301 w 1321"/>
                    <a:gd name="T105" fmla="*/ 401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rgbClr val="FF66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BBF6EE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" name="Group 8"/>
              <p:cNvGrpSpPr>
                <a:grpSpLocks/>
              </p:cNvGrpSpPr>
              <p:nvPr/>
            </p:nvGrpSpPr>
            <p:grpSpPr bwMode="auto">
              <a:xfrm>
                <a:off x="4191000" y="1752600"/>
                <a:ext cx="685800" cy="658813"/>
                <a:chOff x="2640" y="1088"/>
                <a:chExt cx="432" cy="415"/>
              </a:xfrm>
            </p:grpSpPr>
            <p:grpSp>
              <p:nvGrpSpPr>
                <p:cNvPr id="4" name="Group 9"/>
                <p:cNvGrpSpPr>
                  <a:grpSpLocks/>
                </p:cNvGrpSpPr>
                <p:nvPr/>
              </p:nvGrpSpPr>
              <p:grpSpPr bwMode="auto">
                <a:xfrm>
                  <a:off x="2640" y="1088"/>
                  <a:ext cx="432" cy="415"/>
                  <a:chOff x="2016" y="1920"/>
                  <a:chExt cx="1680" cy="1680"/>
                </a:xfrm>
              </p:grpSpPr>
              <p:sp>
                <p:nvSpPr>
                  <p:cNvPr id="375818" name="Oval 10"/>
                  <p:cNvSpPr>
                    <a:spLocks noChangeArrowheads="1"/>
                  </p:cNvSpPr>
                  <p:nvPr/>
                </p:nvSpPr>
                <p:spPr bwMode="gray">
                  <a:xfrm>
                    <a:off x="2016" y="1920"/>
                    <a:ext cx="1680" cy="168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66"/>
                      </a:gs>
                      <a:gs pos="100000">
                        <a:srgbClr val="FFFF66">
                          <a:gamma/>
                          <a:shade val="42353"/>
                          <a:invGamma/>
                        </a:srgbClr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75819" name="Freeform 11"/>
                  <p:cNvSpPr>
                    <a:spLocks/>
                  </p:cNvSpPr>
                  <p:nvPr/>
                </p:nvSpPr>
                <p:spPr bwMode="gray">
                  <a:xfrm>
                    <a:off x="2208" y="1948"/>
                    <a:ext cx="1296" cy="634"/>
                  </a:xfrm>
                  <a:custGeom>
                    <a:avLst/>
                    <a:gdLst>
                      <a:gd name="T0" fmla="*/ 1301 w 1321"/>
                      <a:gd name="T1" fmla="*/ 401 h 712"/>
                      <a:gd name="T2" fmla="*/ 1317 w 1321"/>
                      <a:gd name="T3" fmla="*/ 442 h 712"/>
                      <a:gd name="T4" fmla="*/ 1321 w 1321"/>
                      <a:gd name="T5" fmla="*/ 481 h 712"/>
                      <a:gd name="T6" fmla="*/ 1315 w 1321"/>
                      <a:gd name="T7" fmla="*/ 516 h 712"/>
                      <a:gd name="T8" fmla="*/ 1298 w 1321"/>
                      <a:gd name="T9" fmla="*/ 550 h 712"/>
                      <a:gd name="T10" fmla="*/ 1272 w 1321"/>
                      <a:gd name="T11" fmla="*/ 579 h 712"/>
                      <a:gd name="T12" fmla="*/ 1239 w 1321"/>
                      <a:gd name="T13" fmla="*/ 604 h 712"/>
                      <a:gd name="T14" fmla="*/ 1196 w 1321"/>
                      <a:gd name="T15" fmla="*/ 628 h 712"/>
                      <a:gd name="T16" fmla="*/ 1147 w 1321"/>
                      <a:gd name="T17" fmla="*/ 649 h 712"/>
                      <a:gd name="T18" fmla="*/ 1092 w 1321"/>
                      <a:gd name="T19" fmla="*/ 667 h 712"/>
                      <a:gd name="T20" fmla="*/ 1031 w 1321"/>
                      <a:gd name="T21" fmla="*/ 683 h 712"/>
                      <a:gd name="T22" fmla="*/ 967 w 1321"/>
                      <a:gd name="T23" fmla="*/ 694 h 712"/>
                      <a:gd name="T24" fmla="*/ 896 w 1321"/>
                      <a:gd name="T25" fmla="*/ 704 h 712"/>
                      <a:gd name="T26" fmla="*/ 824 w 1321"/>
                      <a:gd name="T27" fmla="*/ 710 h 712"/>
                      <a:gd name="T28" fmla="*/ 795 w 1321"/>
                      <a:gd name="T29" fmla="*/ 712 h 712"/>
                      <a:gd name="T30" fmla="*/ 476 w 1321"/>
                      <a:gd name="T31" fmla="*/ 712 h 712"/>
                      <a:gd name="T32" fmla="*/ 472 w 1321"/>
                      <a:gd name="T33" fmla="*/ 712 h 712"/>
                      <a:gd name="T34" fmla="*/ 409 w 1321"/>
                      <a:gd name="T35" fmla="*/ 708 h 712"/>
                      <a:gd name="T36" fmla="*/ 348 w 1321"/>
                      <a:gd name="T37" fmla="*/ 704 h 712"/>
                      <a:gd name="T38" fmla="*/ 290 w 1321"/>
                      <a:gd name="T39" fmla="*/ 696 h 712"/>
                      <a:gd name="T40" fmla="*/ 235 w 1321"/>
                      <a:gd name="T41" fmla="*/ 689 h 712"/>
                      <a:gd name="T42" fmla="*/ 186 w 1321"/>
                      <a:gd name="T43" fmla="*/ 677 h 712"/>
                      <a:gd name="T44" fmla="*/ 141 w 1321"/>
                      <a:gd name="T45" fmla="*/ 663 h 712"/>
                      <a:gd name="T46" fmla="*/ 102 w 1321"/>
                      <a:gd name="T47" fmla="*/ 648 h 712"/>
                      <a:gd name="T48" fmla="*/ 67 w 1321"/>
                      <a:gd name="T49" fmla="*/ 630 h 712"/>
                      <a:gd name="T50" fmla="*/ 39 w 1321"/>
                      <a:gd name="T51" fmla="*/ 608 h 712"/>
                      <a:gd name="T52" fmla="*/ 18 w 1321"/>
                      <a:gd name="T53" fmla="*/ 583 h 712"/>
                      <a:gd name="T54" fmla="*/ 6 w 1321"/>
                      <a:gd name="T55" fmla="*/ 554 h 712"/>
                      <a:gd name="T56" fmla="*/ 0 w 1321"/>
                      <a:gd name="T57" fmla="*/ 524 h 712"/>
                      <a:gd name="T58" fmla="*/ 0 w 1321"/>
                      <a:gd name="T59" fmla="*/ 520 h 712"/>
                      <a:gd name="T60" fmla="*/ 4 w 1321"/>
                      <a:gd name="T61" fmla="*/ 487 h 712"/>
                      <a:gd name="T62" fmla="*/ 16 w 1321"/>
                      <a:gd name="T63" fmla="*/ 446 h 712"/>
                      <a:gd name="T64" fmla="*/ 51 w 1321"/>
                      <a:gd name="T65" fmla="*/ 370 h 712"/>
                      <a:gd name="T66" fmla="*/ 94 w 1321"/>
                      <a:gd name="T67" fmla="*/ 299 h 712"/>
                      <a:gd name="T68" fmla="*/ 147 w 1321"/>
                      <a:gd name="T69" fmla="*/ 235 h 712"/>
                      <a:gd name="T70" fmla="*/ 204 w 1321"/>
                      <a:gd name="T71" fmla="*/ 176 h 712"/>
                      <a:gd name="T72" fmla="*/ 270 w 1321"/>
                      <a:gd name="T73" fmla="*/ 125 h 712"/>
                      <a:gd name="T74" fmla="*/ 341 w 1321"/>
                      <a:gd name="T75" fmla="*/ 82 h 712"/>
                      <a:gd name="T76" fmla="*/ 415 w 1321"/>
                      <a:gd name="T77" fmla="*/ 47 h 712"/>
                      <a:gd name="T78" fmla="*/ 497 w 1321"/>
                      <a:gd name="T79" fmla="*/ 21 h 712"/>
                      <a:gd name="T80" fmla="*/ 581 w 1321"/>
                      <a:gd name="T81" fmla="*/ 6 h 712"/>
                      <a:gd name="T82" fmla="*/ 667 w 1321"/>
                      <a:gd name="T83" fmla="*/ 0 h 712"/>
                      <a:gd name="T84" fmla="*/ 667 w 1321"/>
                      <a:gd name="T85" fmla="*/ 0 h 712"/>
                      <a:gd name="T86" fmla="*/ 759 w 1321"/>
                      <a:gd name="T87" fmla="*/ 6 h 712"/>
                      <a:gd name="T88" fmla="*/ 847 w 1321"/>
                      <a:gd name="T89" fmla="*/ 23 h 712"/>
                      <a:gd name="T90" fmla="*/ 932 w 1321"/>
                      <a:gd name="T91" fmla="*/ 53 h 712"/>
                      <a:gd name="T92" fmla="*/ 1010 w 1321"/>
                      <a:gd name="T93" fmla="*/ 90 h 712"/>
                      <a:gd name="T94" fmla="*/ 1082 w 1321"/>
                      <a:gd name="T95" fmla="*/ 137 h 712"/>
                      <a:gd name="T96" fmla="*/ 1149 w 1321"/>
                      <a:gd name="T97" fmla="*/ 194 h 712"/>
                      <a:gd name="T98" fmla="*/ 1208 w 1321"/>
                      <a:gd name="T99" fmla="*/ 256 h 712"/>
                      <a:gd name="T100" fmla="*/ 1258 w 1321"/>
                      <a:gd name="T101" fmla="*/ 325 h 712"/>
                      <a:gd name="T102" fmla="*/ 1301 w 1321"/>
                      <a:gd name="T103" fmla="*/ 401 h 712"/>
                      <a:gd name="T104" fmla="*/ 1301 w 1321"/>
                      <a:gd name="T105" fmla="*/ 401 h 7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1321" h="712">
                        <a:moveTo>
                          <a:pt x="1301" y="401"/>
                        </a:moveTo>
                        <a:lnTo>
                          <a:pt x="1317" y="442"/>
                        </a:lnTo>
                        <a:lnTo>
                          <a:pt x="1321" y="481"/>
                        </a:lnTo>
                        <a:lnTo>
                          <a:pt x="1315" y="516"/>
                        </a:lnTo>
                        <a:lnTo>
                          <a:pt x="1298" y="550"/>
                        </a:lnTo>
                        <a:lnTo>
                          <a:pt x="1272" y="579"/>
                        </a:lnTo>
                        <a:lnTo>
                          <a:pt x="1239" y="604"/>
                        </a:lnTo>
                        <a:lnTo>
                          <a:pt x="1196" y="628"/>
                        </a:lnTo>
                        <a:lnTo>
                          <a:pt x="1147" y="649"/>
                        </a:lnTo>
                        <a:lnTo>
                          <a:pt x="1092" y="667"/>
                        </a:lnTo>
                        <a:lnTo>
                          <a:pt x="1031" y="683"/>
                        </a:lnTo>
                        <a:lnTo>
                          <a:pt x="967" y="694"/>
                        </a:lnTo>
                        <a:lnTo>
                          <a:pt x="896" y="704"/>
                        </a:lnTo>
                        <a:lnTo>
                          <a:pt x="824" y="710"/>
                        </a:lnTo>
                        <a:lnTo>
                          <a:pt x="795" y="712"/>
                        </a:lnTo>
                        <a:lnTo>
                          <a:pt x="476" y="712"/>
                        </a:lnTo>
                        <a:lnTo>
                          <a:pt x="472" y="712"/>
                        </a:lnTo>
                        <a:lnTo>
                          <a:pt x="409" y="708"/>
                        </a:lnTo>
                        <a:lnTo>
                          <a:pt x="348" y="704"/>
                        </a:lnTo>
                        <a:lnTo>
                          <a:pt x="290" y="696"/>
                        </a:lnTo>
                        <a:lnTo>
                          <a:pt x="235" y="689"/>
                        </a:lnTo>
                        <a:lnTo>
                          <a:pt x="186" y="677"/>
                        </a:lnTo>
                        <a:lnTo>
                          <a:pt x="141" y="663"/>
                        </a:lnTo>
                        <a:lnTo>
                          <a:pt x="102" y="648"/>
                        </a:lnTo>
                        <a:lnTo>
                          <a:pt x="67" y="630"/>
                        </a:lnTo>
                        <a:lnTo>
                          <a:pt x="39" y="608"/>
                        </a:lnTo>
                        <a:lnTo>
                          <a:pt x="18" y="583"/>
                        </a:lnTo>
                        <a:lnTo>
                          <a:pt x="6" y="554"/>
                        </a:lnTo>
                        <a:lnTo>
                          <a:pt x="0" y="524"/>
                        </a:lnTo>
                        <a:lnTo>
                          <a:pt x="0" y="520"/>
                        </a:lnTo>
                        <a:lnTo>
                          <a:pt x="4" y="487"/>
                        </a:lnTo>
                        <a:lnTo>
                          <a:pt x="16" y="446"/>
                        </a:lnTo>
                        <a:lnTo>
                          <a:pt x="51" y="370"/>
                        </a:lnTo>
                        <a:lnTo>
                          <a:pt x="94" y="299"/>
                        </a:lnTo>
                        <a:lnTo>
                          <a:pt x="147" y="235"/>
                        </a:lnTo>
                        <a:lnTo>
                          <a:pt x="204" y="176"/>
                        </a:lnTo>
                        <a:lnTo>
                          <a:pt x="270" y="125"/>
                        </a:lnTo>
                        <a:lnTo>
                          <a:pt x="341" y="82"/>
                        </a:lnTo>
                        <a:lnTo>
                          <a:pt x="415" y="47"/>
                        </a:lnTo>
                        <a:lnTo>
                          <a:pt x="497" y="21"/>
                        </a:lnTo>
                        <a:lnTo>
                          <a:pt x="581" y="6"/>
                        </a:lnTo>
                        <a:lnTo>
                          <a:pt x="667" y="0"/>
                        </a:lnTo>
                        <a:lnTo>
                          <a:pt x="667" y="0"/>
                        </a:lnTo>
                        <a:lnTo>
                          <a:pt x="759" y="6"/>
                        </a:lnTo>
                        <a:lnTo>
                          <a:pt x="847" y="23"/>
                        </a:lnTo>
                        <a:lnTo>
                          <a:pt x="932" y="53"/>
                        </a:lnTo>
                        <a:lnTo>
                          <a:pt x="1010" y="90"/>
                        </a:lnTo>
                        <a:lnTo>
                          <a:pt x="1082" y="137"/>
                        </a:lnTo>
                        <a:lnTo>
                          <a:pt x="1149" y="194"/>
                        </a:lnTo>
                        <a:lnTo>
                          <a:pt x="1208" y="256"/>
                        </a:lnTo>
                        <a:lnTo>
                          <a:pt x="1258" y="325"/>
                        </a:lnTo>
                        <a:lnTo>
                          <a:pt x="1301" y="401"/>
                        </a:lnTo>
                        <a:lnTo>
                          <a:pt x="1301" y="401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FF66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0">
                        <a:solidFill>
                          <a:srgbClr val="BBF6EE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75820" name="Text Box 12"/>
                <p:cNvSpPr txBox="1">
                  <a:spLocks noChangeArrowheads="1"/>
                </p:cNvSpPr>
                <p:nvPr/>
              </p:nvSpPr>
              <p:spPr bwMode="gray">
                <a:xfrm>
                  <a:off x="2734" y="1152"/>
                  <a:ext cx="255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ru-RU" sz="2400" b="1" dirty="0" smtClean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Verdana" pitchFamily="34" charset="0"/>
                    </a:rPr>
                    <a:t>1</a:t>
                  </a:r>
                  <a:endParaRPr lang="en-US" sz="2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endParaRPr>
                </a:p>
              </p:txBody>
            </p:sp>
          </p:grpSp>
          <p:grpSp>
            <p:nvGrpSpPr>
              <p:cNvPr id="5" name="Group 13"/>
              <p:cNvGrpSpPr>
                <a:grpSpLocks/>
              </p:cNvGrpSpPr>
              <p:nvPr/>
            </p:nvGrpSpPr>
            <p:grpSpPr bwMode="auto">
              <a:xfrm>
                <a:off x="3549650" y="5065713"/>
                <a:ext cx="319088" cy="279400"/>
                <a:chOff x="2236" y="3191"/>
                <a:chExt cx="201" cy="176"/>
              </a:xfrm>
            </p:grpSpPr>
            <p:sp>
              <p:nvSpPr>
                <p:cNvPr id="375822" name="Oval 14"/>
                <p:cNvSpPr>
                  <a:spLocks noChangeArrowheads="1"/>
                </p:cNvSpPr>
                <p:nvPr/>
              </p:nvSpPr>
              <p:spPr bwMode="gray">
                <a:xfrm rot="18227093">
                  <a:off x="2239" y="3282"/>
                  <a:ext cx="82" cy="8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CCCC"/>
                    </a:gs>
                    <a:gs pos="100000">
                      <a:srgbClr val="33CCCC">
                        <a:gamma/>
                        <a:shade val="66667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5823" name="Oval 15"/>
                <p:cNvSpPr>
                  <a:spLocks noChangeArrowheads="1"/>
                </p:cNvSpPr>
                <p:nvPr/>
              </p:nvSpPr>
              <p:spPr bwMode="gray">
                <a:xfrm rot="18227093">
                  <a:off x="2353" y="3188"/>
                  <a:ext cx="82" cy="8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CCCC"/>
                    </a:gs>
                    <a:gs pos="100000">
                      <a:srgbClr val="33CCCC">
                        <a:gamma/>
                        <a:shade val="66667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" name="Group 16"/>
              <p:cNvGrpSpPr>
                <a:grpSpLocks/>
              </p:cNvGrpSpPr>
              <p:nvPr/>
            </p:nvGrpSpPr>
            <p:grpSpPr bwMode="auto">
              <a:xfrm>
                <a:off x="2895600" y="5329238"/>
                <a:ext cx="685800" cy="685800"/>
                <a:chOff x="1824" y="3357"/>
                <a:chExt cx="432" cy="432"/>
              </a:xfrm>
            </p:grpSpPr>
            <p:grpSp>
              <p:nvGrpSpPr>
                <p:cNvPr id="7" name="Group 17"/>
                <p:cNvGrpSpPr>
                  <a:grpSpLocks/>
                </p:cNvGrpSpPr>
                <p:nvPr/>
              </p:nvGrpSpPr>
              <p:grpSpPr bwMode="auto">
                <a:xfrm>
                  <a:off x="1824" y="3357"/>
                  <a:ext cx="432" cy="432"/>
                  <a:chOff x="2016" y="1920"/>
                  <a:chExt cx="1680" cy="1680"/>
                </a:xfrm>
              </p:grpSpPr>
              <p:sp>
                <p:nvSpPr>
                  <p:cNvPr id="375826" name="Oval 18"/>
                  <p:cNvSpPr>
                    <a:spLocks noChangeArrowheads="1"/>
                  </p:cNvSpPr>
                  <p:nvPr/>
                </p:nvSpPr>
                <p:spPr bwMode="gray">
                  <a:xfrm>
                    <a:off x="2016" y="1920"/>
                    <a:ext cx="1680" cy="168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33CCCC"/>
                      </a:gs>
                      <a:gs pos="100000">
                        <a:srgbClr val="33CCCC">
                          <a:gamma/>
                          <a:shade val="24314"/>
                          <a:invGamma/>
                        </a:srgbClr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75827" name="Freeform 19"/>
                  <p:cNvSpPr>
                    <a:spLocks/>
                  </p:cNvSpPr>
                  <p:nvPr/>
                </p:nvSpPr>
                <p:spPr bwMode="gray">
                  <a:xfrm>
                    <a:off x="2208" y="1948"/>
                    <a:ext cx="1296" cy="634"/>
                  </a:xfrm>
                  <a:custGeom>
                    <a:avLst/>
                    <a:gdLst>
                      <a:gd name="T0" fmla="*/ 1301 w 1321"/>
                      <a:gd name="T1" fmla="*/ 401 h 712"/>
                      <a:gd name="T2" fmla="*/ 1317 w 1321"/>
                      <a:gd name="T3" fmla="*/ 442 h 712"/>
                      <a:gd name="T4" fmla="*/ 1321 w 1321"/>
                      <a:gd name="T5" fmla="*/ 481 h 712"/>
                      <a:gd name="T6" fmla="*/ 1315 w 1321"/>
                      <a:gd name="T7" fmla="*/ 516 h 712"/>
                      <a:gd name="T8" fmla="*/ 1298 w 1321"/>
                      <a:gd name="T9" fmla="*/ 550 h 712"/>
                      <a:gd name="T10" fmla="*/ 1272 w 1321"/>
                      <a:gd name="T11" fmla="*/ 579 h 712"/>
                      <a:gd name="T12" fmla="*/ 1239 w 1321"/>
                      <a:gd name="T13" fmla="*/ 604 h 712"/>
                      <a:gd name="T14" fmla="*/ 1196 w 1321"/>
                      <a:gd name="T15" fmla="*/ 628 h 712"/>
                      <a:gd name="T16" fmla="*/ 1147 w 1321"/>
                      <a:gd name="T17" fmla="*/ 649 h 712"/>
                      <a:gd name="T18" fmla="*/ 1092 w 1321"/>
                      <a:gd name="T19" fmla="*/ 667 h 712"/>
                      <a:gd name="T20" fmla="*/ 1031 w 1321"/>
                      <a:gd name="T21" fmla="*/ 683 h 712"/>
                      <a:gd name="T22" fmla="*/ 967 w 1321"/>
                      <a:gd name="T23" fmla="*/ 694 h 712"/>
                      <a:gd name="T24" fmla="*/ 896 w 1321"/>
                      <a:gd name="T25" fmla="*/ 704 h 712"/>
                      <a:gd name="T26" fmla="*/ 824 w 1321"/>
                      <a:gd name="T27" fmla="*/ 710 h 712"/>
                      <a:gd name="T28" fmla="*/ 795 w 1321"/>
                      <a:gd name="T29" fmla="*/ 712 h 712"/>
                      <a:gd name="T30" fmla="*/ 476 w 1321"/>
                      <a:gd name="T31" fmla="*/ 712 h 712"/>
                      <a:gd name="T32" fmla="*/ 472 w 1321"/>
                      <a:gd name="T33" fmla="*/ 712 h 712"/>
                      <a:gd name="T34" fmla="*/ 409 w 1321"/>
                      <a:gd name="T35" fmla="*/ 708 h 712"/>
                      <a:gd name="T36" fmla="*/ 348 w 1321"/>
                      <a:gd name="T37" fmla="*/ 704 h 712"/>
                      <a:gd name="T38" fmla="*/ 290 w 1321"/>
                      <a:gd name="T39" fmla="*/ 696 h 712"/>
                      <a:gd name="T40" fmla="*/ 235 w 1321"/>
                      <a:gd name="T41" fmla="*/ 689 h 712"/>
                      <a:gd name="T42" fmla="*/ 186 w 1321"/>
                      <a:gd name="T43" fmla="*/ 677 h 712"/>
                      <a:gd name="T44" fmla="*/ 141 w 1321"/>
                      <a:gd name="T45" fmla="*/ 663 h 712"/>
                      <a:gd name="T46" fmla="*/ 102 w 1321"/>
                      <a:gd name="T47" fmla="*/ 648 h 712"/>
                      <a:gd name="T48" fmla="*/ 67 w 1321"/>
                      <a:gd name="T49" fmla="*/ 630 h 712"/>
                      <a:gd name="T50" fmla="*/ 39 w 1321"/>
                      <a:gd name="T51" fmla="*/ 608 h 712"/>
                      <a:gd name="T52" fmla="*/ 18 w 1321"/>
                      <a:gd name="T53" fmla="*/ 583 h 712"/>
                      <a:gd name="T54" fmla="*/ 6 w 1321"/>
                      <a:gd name="T55" fmla="*/ 554 h 712"/>
                      <a:gd name="T56" fmla="*/ 0 w 1321"/>
                      <a:gd name="T57" fmla="*/ 524 h 712"/>
                      <a:gd name="T58" fmla="*/ 0 w 1321"/>
                      <a:gd name="T59" fmla="*/ 520 h 712"/>
                      <a:gd name="T60" fmla="*/ 4 w 1321"/>
                      <a:gd name="T61" fmla="*/ 487 h 712"/>
                      <a:gd name="T62" fmla="*/ 16 w 1321"/>
                      <a:gd name="T63" fmla="*/ 446 h 712"/>
                      <a:gd name="T64" fmla="*/ 51 w 1321"/>
                      <a:gd name="T65" fmla="*/ 370 h 712"/>
                      <a:gd name="T66" fmla="*/ 94 w 1321"/>
                      <a:gd name="T67" fmla="*/ 299 h 712"/>
                      <a:gd name="T68" fmla="*/ 147 w 1321"/>
                      <a:gd name="T69" fmla="*/ 235 h 712"/>
                      <a:gd name="T70" fmla="*/ 204 w 1321"/>
                      <a:gd name="T71" fmla="*/ 176 h 712"/>
                      <a:gd name="T72" fmla="*/ 270 w 1321"/>
                      <a:gd name="T73" fmla="*/ 125 h 712"/>
                      <a:gd name="T74" fmla="*/ 341 w 1321"/>
                      <a:gd name="T75" fmla="*/ 82 h 712"/>
                      <a:gd name="T76" fmla="*/ 415 w 1321"/>
                      <a:gd name="T77" fmla="*/ 47 h 712"/>
                      <a:gd name="T78" fmla="*/ 497 w 1321"/>
                      <a:gd name="T79" fmla="*/ 21 h 712"/>
                      <a:gd name="T80" fmla="*/ 581 w 1321"/>
                      <a:gd name="T81" fmla="*/ 6 h 712"/>
                      <a:gd name="T82" fmla="*/ 667 w 1321"/>
                      <a:gd name="T83" fmla="*/ 0 h 712"/>
                      <a:gd name="T84" fmla="*/ 667 w 1321"/>
                      <a:gd name="T85" fmla="*/ 0 h 712"/>
                      <a:gd name="T86" fmla="*/ 759 w 1321"/>
                      <a:gd name="T87" fmla="*/ 6 h 712"/>
                      <a:gd name="T88" fmla="*/ 847 w 1321"/>
                      <a:gd name="T89" fmla="*/ 23 h 712"/>
                      <a:gd name="T90" fmla="*/ 932 w 1321"/>
                      <a:gd name="T91" fmla="*/ 53 h 712"/>
                      <a:gd name="T92" fmla="*/ 1010 w 1321"/>
                      <a:gd name="T93" fmla="*/ 90 h 712"/>
                      <a:gd name="T94" fmla="*/ 1082 w 1321"/>
                      <a:gd name="T95" fmla="*/ 137 h 712"/>
                      <a:gd name="T96" fmla="*/ 1149 w 1321"/>
                      <a:gd name="T97" fmla="*/ 194 h 712"/>
                      <a:gd name="T98" fmla="*/ 1208 w 1321"/>
                      <a:gd name="T99" fmla="*/ 256 h 712"/>
                      <a:gd name="T100" fmla="*/ 1258 w 1321"/>
                      <a:gd name="T101" fmla="*/ 325 h 712"/>
                      <a:gd name="T102" fmla="*/ 1301 w 1321"/>
                      <a:gd name="T103" fmla="*/ 401 h 712"/>
                      <a:gd name="T104" fmla="*/ 1301 w 1321"/>
                      <a:gd name="T105" fmla="*/ 401 h 7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1321" h="712">
                        <a:moveTo>
                          <a:pt x="1301" y="401"/>
                        </a:moveTo>
                        <a:lnTo>
                          <a:pt x="1317" y="442"/>
                        </a:lnTo>
                        <a:lnTo>
                          <a:pt x="1321" y="481"/>
                        </a:lnTo>
                        <a:lnTo>
                          <a:pt x="1315" y="516"/>
                        </a:lnTo>
                        <a:lnTo>
                          <a:pt x="1298" y="550"/>
                        </a:lnTo>
                        <a:lnTo>
                          <a:pt x="1272" y="579"/>
                        </a:lnTo>
                        <a:lnTo>
                          <a:pt x="1239" y="604"/>
                        </a:lnTo>
                        <a:lnTo>
                          <a:pt x="1196" y="628"/>
                        </a:lnTo>
                        <a:lnTo>
                          <a:pt x="1147" y="649"/>
                        </a:lnTo>
                        <a:lnTo>
                          <a:pt x="1092" y="667"/>
                        </a:lnTo>
                        <a:lnTo>
                          <a:pt x="1031" y="683"/>
                        </a:lnTo>
                        <a:lnTo>
                          <a:pt x="967" y="694"/>
                        </a:lnTo>
                        <a:lnTo>
                          <a:pt x="896" y="704"/>
                        </a:lnTo>
                        <a:lnTo>
                          <a:pt x="824" y="710"/>
                        </a:lnTo>
                        <a:lnTo>
                          <a:pt x="795" y="712"/>
                        </a:lnTo>
                        <a:lnTo>
                          <a:pt x="476" y="712"/>
                        </a:lnTo>
                        <a:lnTo>
                          <a:pt x="472" y="712"/>
                        </a:lnTo>
                        <a:lnTo>
                          <a:pt x="409" y="708"/>
                        </a:lnTo>
                        <a:lnTo>
                          <a:pt x="348" y="704"/>
                        </a:lnTo>
                        <a:lnTo>
                          <a:pt x="290" y="696"/>
                        </a:lnTo>
                        <a:lnTo>
                          <a:pt x="235" y="689"/>
                        </a:lnTo>
                        <a:lnTo>
                          <a:pt x="186" y="677"/>
                        </a:lnTo>
                        <a:lnTo>
                          <a:pt x="141" y="663"/>
                        </a:lnTo>
                        <a:lnTo>
                          <a:pt x="102" y="648"/>
                        </a:lnTo>
                        <a:lnTo>
                          <a:pt x="67" y="630"/>
                        </a:lnTo>
                        <a:lnTo>
                          <a:pt x="39" y="608"/>
                        </a:lnTo>
                        <a:lnTo>
                          <a:pt x="18" y="583"/>
                        </a:lnTo>
                        <a:lnTo>
                          <a:pt x="6" y="554"/>
                        </a:lnTo>
                        <a:lnTo>
                          <a:pt x="0" y="524"/>
                        </a:lnTo>
                        <a:lnTo>
                          <a:pt x="0" y="520"/>
                        </a:lnTo>
                        <a:lnTo>
                          <a:pt x="4" y="487"/>
                        </a:lnTo>
                        <a:lnTo>
                          <a:pt x="16" y="446"/>
                        </a:lnTo>
                        <a:lnTo>
                          <a:pt x="51" y="370"/>
                        </a:lnTo>
                        <a:lnTo>
                          <a:pt x="94" y="299"/>
                        </a:lnTo>
                        <a:lnTo>
                          <a:pt x="147" y="235"/>
                        </a:lnTo>
                        <a:lnTo>
                          <a:pt x="204" y="176"/>
                        </a:lnTo>
                        <a:lnTo>
                          <a:pt x="270" y="125"/>
                        </a:lnTo>
                        <a:lnTo>
                          <a:pt x="341" y="82"/>
                        </a:lnTo>
                        <a:lnTo>
                          <a:pt x="415" y="47"/>
                        </a:lnTo>
                        <a:lnTo>
                          <a:pt x="497" y="21"/>
                        </a:lnTo>
                        <a:lnTo>
                          <a:pt x="581" y="6"/>
                        </a:lnTo>
                        <a:lnTo>
                          <a:pt x="667" y="0"/>
                        </a:lnTo>
                        <a:lnTo>
                          <a:pt x="667" y="0"/>
                        </a:lnTo>
                        <a:lnTo>
                          <a:pt x="759" y="6"/>
                        </a:lnTo>
                        <a:lnTo>
                          <a:pt x="847" y="23"/>
                        </a:lnTo>
                        <a:lnTo>
                          <a:pt x="932" y="53"/>
                        </a:lnTo>
                        <a:lnTo>
                          <a:pt x="1010" y="90"/>
                        </a:lnTo>
                        <a:lnTo>
                          <a:pt x="1082" y="137"/>
                        </a:lnTo>
                        <a:lnTo>
                          <a:pt x="1149" y="194"/>
                        </a:lnTo>
                        <a:lnTo>
                          <a:pt x="1208" y="256"/>
                        </a:lnTo>
                        <a:lnTo>
                          <a:pt x="1258" y="325"/>
                        </a:lnTo>
                        <a:lnTo>
                          <a:pt x="1301" y="401"/>
                        </a:lnTo>
                        <a:lnTo>
                          <a:pt x="1301" y="401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33CCCC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0">
                        <a:solidFill>
                          <a:srgbClr val="BBF6EE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75828" name="Text Box 20"/>
                <p:cNvSpPr txBox="1">
                  <a:spLocks noChangeArrowheads="1"/>
                </p:cNvSpPr>
                <p:nvPr/>
              </p:nvSpPr>
              <p:spPr bwMode="gray">
                <a:xfrm>
                  <a:off x="1911" y="3438"/>
                  <a:ext cx="255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ru-RU" sz="2400" b="1" dirty="0" smtClean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Verdana" pitchFamily="34" charset="0"/>
                    </a:rPr>
                    <a:t>2</a:t>
                  </a:r>
                  <a:endParaRPr lang="en-US" sz="2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endParaRPr>
                </a:p>
              </p:txBody>
            </p:sp>
          </p:grpSp>
          <p:grpSp>
            <p:nvGrpSpPr>
              <p:cNvPr id="8" name="Group 26"/>
              <p:cNvGrpSpPr>
                <a:grpSpLocks/>
              </p:cNvGrpSpPr>
              <p:nvPr/>
            </p:nvGrpSpPr>
            <p:grpSpPr bwMode="auto">
              <a:xfrm>
                <a:off x="5638800" y="5334000"/>
                <a:ext cx="654050" cy="622300"/>
                <a:chOff x="3552" y="3339"/>
                <a:chExt cx="412" cy="392"/>
              </a:xfrm>
            </p:grpSpPr>
            <p:grpSp>
              <p:nvGrpSpPr>
                <p:cNvPr id="9" name="Group 27"/>
                <p:cNvGrpSpPr>
                  <a:grpSpLocks/>
                </p:cNvGrpSpPr>
                <p:nvPr/>
              </p:nvGrpSpPr>
              <p:grpSpPr bwMode="auto">
                <a:xfrm>
                  <a:off x="3552" y="3339"/>
                  <a:ext cx="412" cy="392"/>
                  <a:chOff x="2016" y="1920"/>
                  <a:chExt cx="1680" cy="1680"/>
                </a:xfrm>
              </p:grpSpPr>
              <p:sp>
                <p:nvSpPr>
                  <p:cNvPr id="375836" name="Oval 28"/>
                  <p:cNvSpPr>
                    <a:spLocks noChangeArrowheads="1"/>
                  </p:cNvSpPr>
                  <p:nvPr/>
                </p:nvSpPr>
                <p:spPr bwMode="gray">
                  <a:xfrm>
                    <a:off x="2016" y="1920"/>
                    <a:ext cx="1680" cy="168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3399"/>
                      </a:gs>
                      <a:gs pos="100000">
                        <a:srgbClr val="FF3399">
                          <a:gamma/>
                          <a:shade val="45490"/>
                          <a:invGamma/>
                        </a:srgbClr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75837" name="Freeform 29"/>
                  <p:cNvSpPr>
                    <a:spLocks/>
                  </p:cNvSpPr>
                  <p:nvPr/>
                </p:nvSpPr>
                <p:spPr bwMode="gray">
                  <a:xfrm>
                    <a:off x="2208" y="1948"/>
                    <a:ext cx="1296" cy="634"/>
                  </a:xfrm>
                  <a:custGeom>
                    <a:avLst/>
                    <a:gdLst>
                      <a:gd name="T0" fmla="*/ 1301 w 1321"/>
                      <a:gd name="T1" fmla="*/ 401 h 712"/>
                      <a:gd name="T2" fmla="*/ 1317 w 1321"/>
                      <a:gd name="T3" fmla="*/ 442 h 712"/>
                      <a:gd name="T4" fmla="*/ 1321 w 1321"/>
                      <a:gd name="T5" fmla="*/ 481 h 712"/>
                      <a:gd name="T6" fmla="*/ 1315 w 1321"/>
                      <a:gd name="T7" fmla="*/ 516 h 712"/>
                      <a:gd name="T8" fmla="*/ 1298 w 1321"/>
                      <a:gd name="T9" fmla="*/ 550 h 712"/>
                      <a:gd name="T10" fmla="*/ 1272 w 1321"/>
                      <a:gd name="T11" fmla="*/ 579 h 712"/>
                      <a:gd name="T12" fmla="*/ 1239 w 1321"/>
                      <a:gd name="T13" fmla="*/ 604 h 712"/>
                      <a:gd name="T14" fmla="*/ 1196 w 1321"/>
                      <a:gd name="T15" fmla="*/ 628 h 712"/>
                      <a:gd name="T16" fmla="*/ 1147 w 1321"/>
                      <a:gd name="T17" fmla="*/ 649 h 712"/>
                      <a:gd name="T18" fmla="*/ 1092 w 1321"/>
                      <a:gd name="T19" fmla="*/ 667 h 712"/>
                      <a:gd name="T20" fmla="*/ 1031 w 1321"/>
                      <a:gd name="T21" fmla="*/ 683 h 712"/>
                      <a:gd name="T22" fmla="*/ 967 w 1321"/>
                      <a:gd name="T23" fmla="*/ 694 h 712"/>
                      <a:gd name="T24" fmla="*/ 896 w 1321"/>
                      <a:gd name="T25" fmla="*/ 704 h 712"/>
                      <a:gd name="T26" fmla="*/ 824 w 1321"/>
                      <a:gd name="T27" fmla="*/ 710 h 712"/>
                      <a:gd name="T28" fmla="*/ 795 w 1321"/>
                      <a:gd name="T29" fmla="*/ 712 h 712"/>
                      <a:gd name="T30" fmla="*/ 476 w 1321"/>
                      <a:gd name="T31" fmla="*/ 712 h 712"/>
                      <a:gd name="T32" fmla="*/ 472 w 1321"/>
                      <a:gd name="T33" fmla="*/ 712 h 712"/>
                      <a:gd name="T34" fmla="*/ 409 w 1321"/>
                      <a:gd name="T35" fmla="*/ 708 h 712"/>
                      <a:gd name="T36" fmla="*/ 348 w 1321"/>
                      <a:gd name="T37" fmla="*/ 704 h 712"/>
                      <a:gd name="T38" fmla="*/ 290 w 1321"/>
                      <a:gd name="T39" fmla="*/ 696 h 712"/>
                      <a:gd name="T40" fmla="*/ 235 w 1321"/>
                      <a:gd name="T41" fmla="*/ 689 h 712"/>
                      <a:gd name="T42" fmla="*/ 186 w 1321"/>
                      <a:gd name="T43" fmla="*/ 677 h 712"/>
                      <a:gd name="T44" fmla="*/ 141 w 1321"/>
                      <a:gd name="T45" fmla="*/ 663 h 712"/>
                      <a:gd name="T46" fmla="*/ 102 w 1321"/>
                      <a:gd name="T47" fmla="*/ 648 h 712"/>
                      <a:gd name="T48" fmla="*/ 67 w 1321"/>
                      <a:gd name="T49" fmla="*/ 630 h 712"/>
                      <a:gd name="T50" fmla="*/ 39 w 1321"/>
                      <a:gd name="T51" fmla="*/ 608 h 712"/>
                      <a:gd name="T52" fmla="*/ 18 w 1321"/>
                      <a:gd name="T53" fmla="*/ 583 h 712"/>
                      <a:gd name="T54" fmla="*/ 6 w 1321"/>
                      <a:gd name="T55" fmla="*/ 554 h 712"/>
                      <a:gd name="T56" fmla="*/ 0 w 1321"/>
                      <a:gd name="T57" fmla="*/ 524 h 712"/>
                      <a:gd name="T58" fmla="*/ 0 w 1321"/>
                      <a:gd name="T59" fmla="*/ 520 h 712"/>
                      <a:gd name="T60" fmla="*/ 4 w 1321"/>
                      <a:gd name="T61" fmla="*/ 487 h 712"/>
                      <a:gd name="T62" fmla="*/ 16 w 1321"/>
                      <a:gd name="T63" fmla="*/ 446 h 712"/>
                      <a:gd name="T64" fmla="*/ 51 w 1321"/>
                      <a:gd name="T65" fmla="*/ 370 h 712"/>
                      <a:gd name="T66" fmla="*/ 94 w 1321"/>
                      <a:gd name="T67" fmla="*/ 299 h 712"/>
                      <a:gd name="T68" fmla="*/ 147 w 1321"/>
                      <a:gd name="T69" fmla="*/ 235 h 712"/>
                      <a:gd name="T70" fmla="*/ 204 w 1321"/>
                      <a:gd name="T71" fmla="*/ 176 h 712"/>
                      <a:gd name="T72" fmla="*/ 270 w 1321"/>
                      <a:gd name="T73" fmla="*/ 125 h 712"/>
                      <a:gd name="T74" fmla="*/ 341 w 1321"/>
                      <a:gd name="T75" fmla="*/ 82 h 712"/>
                      <a:gd name="T76" fmla="*/ 415 w 1321"/>
                      <a:gd name="T77" fmla="*/ 47 h 712"/>
                      <a:gd name="T78" fmla="*/ 497 w 1321"/>
                      <a:gd name="T79" fmla="*/ 21 h 712"/>
                      <a:gd name="T80" fmla="*/ 581 w 1321"/>
                      <a:gd name="T81" fmla="*/ 6 h 712"/>
                      <a:gd name="T82" fmla="*/ 667 w 1321"/>
                      <a:gd name="T83" fmla="*/ 0 h 712"/>
                      <a:gd name="T84" fmla="*/ 667 w 1321"/>
                      <a:gd name="T85" fmla="*/ 0 h 712"/>
                      <a:gd name="T86" fmla="*/ 759 w 1321"/>
                      <a:gd name="T87" fmla="*/ 6 h 712"/>
                      <a:gd name="T88" fmla="*/ 847 w 1321"/>
                      <a:gd name="T89" fmla="*/ 23 h 712"/>
                      <a:gd name="T90" fmla="*/ 932 w 1321"/>
                      <a:gd name="T91" fmla="*/ 53 h 712"/>
                      <a:gd name="T92" fmla="*/ 1010 w 1321"/>
                      <a:gd name="T93" fmla="*/ 90 h 712"/>
                      <a:gd name="T94" fmla="*/ 1082 w 1321"/>
                      <a:gd name="T95" fmla="*/ 137 h 712"/>
                      <a:gd name="T96" fmla="*/ 1149 w 1321"/>
                      <a:gd name="T97" fmla="*/ 194 h 712"/>
                      <a:gd name="T98" fmla="*/ 1208 w 1321"/>
                      <a:gd name="T99" fmla="*/ 256 h 712"/>
                      <a:gd name="T100" fmla="*/ 1258 w 1321"/>
                      <a:gd name="T101" fmla="*/ 325 h 712"/>
                      <a:gd name="T102" fmla="*/ 1301 w 1321"/>
                      <a:gd name="T103" fmla="*/ 401 h 712"/>
                      <a:gd name="T104" fmla="*/ 1301 w 1321"/>
                      <a:gd name="T105" fmla="*/ 401 h 7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1321" h="712">
                        <a:moveTo>
                          <a:pt x="1301" y="401"/>
                        </a:moveTo>
                        <a:lnTo>
                          <a:pt x="1317" y="442"/>
                        </a:lnTo>
                        <a:lnTo>
                          <a:pt x="1321" y="481"/>
                        </a:lnTo>
                        <a:lnTo>
                          <a:pt x="1315" y="516"/>
                        </a:lnTo>
                        <a:lnTo>
                          <a:pt x="1298" y="550"/>
                        </a:lnTo>
                        <a:lnTo>
                          <a:pt x="1272" y="579"/>
                        </a:lnTo>
                        <a:lnTo>
                          <a:pt x="1239" y="604"/>
                        </a:lnTo>
                        <a:lnTo>
                          <a:pt x="1196" y="628"/>
                        </a:lnTo>
                        <a:lnTo>
                          <a:pt x="1147" y="649"/>
                        </a:lnTo>
                        <a:lnTo>
                          <a:pt x="1092" y="667"/>
                        </a:lnTo>
                        <a:lnTo>
                          <a:pt x="1031" y="683"/>
                        </a:lnTo>
                        <a:lnTo>
                          <a:pt x="967" y="694"/>
                        </a:lnTo>
                        <a:lnTo>
                          <a:pt x="896" y="704"/>
                        </a:lnTo>
                        <a:lnTo>
                          <a:pt x="824" y="710"/>
                        </a:lnTo>
                        <a:lnTo>
                          <a:pt x="795" y="712"/>
                        </a:lnTo>
                        <a:lnTo>
                          <a:pt x="476" y="712"/>
                        </a:lnTo>
                        <a:lnTo>
                          <a:pt x="472" y="712"/>
                        </a:lnTo>
                        <a:lnTo>
                          <a:pt x="409" y="708"/>
                        </a:lnTo>
                        <a:lnTo>
                          <a:pt x="348" y="704"/>
                        </a:lnTo>
                        <a:lnTo>
                          <a:pt x="290" y="696"/>
                        </a:lnTo>
                        <a:lnTo>
                          <a:pt x="235" y="689"/>
                        </a:lnTo>
                        <a:lnTo>
                          <a:pt x="186" y="677"/>
                        </a:lnTo>
                        <a:lnTo>
                          <a:pt x="141" y="663"/>
                        </a:lnTo>
                        <a:lnTo>
                          <a:pt x="102" y="648"/>
                        </a:lnTo>
                        <a:lnTo>
                          <a:pt x="67" y="630"/>
                        </a:lnTo>
                        <a:lnTo>
                          <a:pt x="39" y="608"/>
                        </a:lnTo>
                        <a:lnTo>
                          <a:pt x="18" y="583"/>
                        </a:lnTo>
                        <a:lnTo>
                          <a:pt x="6" y="554"/>
                        </a:lnTo>
                        <a:lnTo>
                          <a:pt x="0" y="524"/>
                        </a:lnTo>
                        <a:lnTo>
                          <a:pt x="0" y="520"/>
                        </a:lnTo>
                        <a:lnTo>
                          <a:pt x="4" y="487"/>
                        </a:lnTo>
                        <a:lnTo>
                          <a:pt x="16" y="446"/>
                        </a:lnTo>
                        <a:lnTo>
                          <a:pt x="51" y="370"/>
                        </a:lnTo>
                        <a:lnTo>
                          <a:pt x="94" y="299"/>
                        </a:lnTo>
                        <a:lnTo>
                          <a:pt x="147" y="235"/>
                        </a:lnTo>
                        <a:lnTo>
                          <a:pt x="204" y="176"/>
                        </a:lnTo>
                        <a:lnTo>
                          <a:pt x="270" y="125"/>
                        </a:lnTo>
                        <a:lnTo>
                          <a:pt x="341" y="82"/>
                        </a:lnTo>
                        <a:lnTo>
                          <a:pt x="415" y="47"/>
                        </a:lnTo>
                        <a:lnTo>
                          <a:pt x="497" y="21"/>
                        </a:lnTo>
                        <a:lnTo>
                          <a:pt x="581" y="6"/>
                        </a:lnTo>
                        <a:lnTo>
                          <a:pt x="667" y="0"/>
                        </a:lnTo>
                        <a:lnTo>
                          <a:pt x="667" y="0"/>
                        </a:lnTo>
                        <a:lnTo>
                          <a:pt x="759" y="6"/>
                        </a:lnTo>
                        <a:lnTo>
                          <a:pt x="847" y="23"/>
                        </a:lnTo>
                        <a:lnTo>
                          <a:pt x="932" y="53"/>
                        </a:lnTo>
                        <a:lnTo>
                          <a:pt x="1010" y="90"/>
                        </a:lnTo>
                        <a:lnTo>
                          <a:pt x="1082" y="137"/>
                        </a:lnTo>
                        <a:lnTo>
                          <a:pt x="1149" y="194"/>
                        </a:lnTo>
                        <a:lnTo>
                          <a:pt x="1208" y="256"/>
                        </a:lnTo>
                        <a:lnTo>
                          <a:pt x="1258" y="325"/>
                        </a:lnTo>
                        <a:lnTo>
                          <a:pt x="1301" y="401"/>
                        </a:lnTo>
                        <a:lnTo>
                          <a:pt x="1301" y="401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FF3399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0">
                        <a:solidFill>
                          <a:srgbClr val="BBF6EE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75838" name="Text Box 30"/>
                <p:cNvSpPr txBox="1">
                  <a:spLocks noChangeArrowheads="1"/>
                </p:cNvSpPr>
                <p:nvPr/>
              </p:nvSpPr>
              <p:spPr bwMode="gray">
                <a:xfrm>
                  <a:off x="3641" y="3360"/>
                  <a:ext cx="255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ru-RU" sz="2400" b="1" dirty="0" smtClean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Verdana" pitchFamily="34" charset="0"/>
                    </a:rPr>
                    <a:t>3</a:t>
                  </a:r>
                  <a:endParaRPr lang="en-US" sz="2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endParaRPr>
                </a:p>
              </p:txBody>
            </p:sp>
          </p:grpSp>
          <p:sp>
            <p:nvSpPr>
              <p:cNvPr id="375844" name="Oval 36"/>
              <p:cNvSpPr>
                <a:spLocks noChangeArrowheads="1"/>
              </p:cNvSpPr>
              <p:nvPr/>
            </p:nvSpPr>
            <p:spPr bwMode="gray">
              <a:xfrm rot="18227093">
                <a:off x="5566569" y="5177631"/>
                <a:ext cx="130175" cy="138113"/>
              </a:xfrm>
              <a:prstGeom prst="ellipse">
                <a:avLst/>
              </a:prstGeom>
              <a:gradFill rotWithShape="1">
                <a:gsLst>
                  <a:gs pos="0">
                    <a:srgbClr val="FF3399"/>
                  </a:gs>
                  <a:gs pos="100000">
                    <a:srgbClr val="FF3399">
                      <a:gamma/>
                      <a:shade val="66667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5845" name="Oval 37"/>
              <p:cNvSpPr>
                <a:spLocks noChangeArrowheads="1"/>
              </p:cNvSpPr>
              <p:nvPr/>
            </p:nvSpPr>
            <p:spPr bwMode="gray">
              <a:xfrm rot="18227093">
                <a:off x="5414169" y="5025231"/>
                <a:ext cx="130175" cy="138113"/>
              </a:xfrm>
              <a:prstGeom prst="ellipse">
                <a:avLst/>
              </a:prstGeom>
              <a:gradFill rotWithShape="1">
                <a:gsLst>
                  <a:gs pos="0">
                    <a:srgbClr val="FF3399"/>
                  </a:gs>
                  <a:gs pos="100000">
                    <a:srgbClr val="FF3399">
                      <a:gamma/>
                      <a:shade val="66667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0" name="Group 41"/>
              <p:cNvGrpSpPr>
                <a:grpSpLocks/>
              </p:cNvGrpSpPr>
              <p:nvPr/>
            </p:nvGrpSpPr>
            <p:grpSpPr bwMode="auto">
              <a:xfrm>
                <a:off x="4495800" y="2559050"/>
                <a:ext cx="138113" cy="412750"/>
                <a:chOff x="2832" y="1612"/>
                <a:chExt cx="87" cy="260"/>
              </a:xfrm>
            </p:grpSpPr>
            <p:sp>
              <p:nvSpPr>
                <p:cNvPr id="375850" name="Oval 42"/>
                <p:cNvSpPr>
                  <a:spLocks noChangeArrowheads="1"/>
                </p:cNvSpPr>
                <p:nvPr/>
              </p:nvSpPr>
              <p:spPr bwMode="gray">
                <a:xfrm rot="18227093">
                  <a:off x="2835" y="1609"/>
                  <a:ext cx="82" cy="8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FFFF66">
                        <a:gamma/>
                        <a:shade val="66667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5851" name="Oval 43"/>
                <p:cNvSpPr>
                  <a:spLocks noChangeArrowheads="1"/>
                </p:cNvSpPr>
                <p:nvPr/>
              </p:nvSpPr>
              <p:spPr bwMode="gray">
                <a:xfrm rot="18227093">
                  <a:off x="2835" y="1787"/>
                  <a:ext cx="82" cy="8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66"/>
                    </a:gs>
                    <a:gs pos="100000">
                      <a:srgbClr val="FFFF66">
                        <a:gamma/>
                        <a:shade val="66667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375855" name="Text Box 47"/>
            <p:cNvSpPr txBox="1">
              <a:spLocks noChangeArrowheads="1"/>
            </p:cNvSpPr>
            <p:nvPr/>
          </p:nvSpPr>
          <p:spPr bwMode="auto">
            <a:xfrm>
              <a:off x="3214677" y="1219200"/>
              <a:ext cx="3116609" cy="8736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2400" b="1" dirty="0" smtClean="0"/>
                <a:t>Несостоятельность</a:t>
              </a:r>
              <a:endParaRPr lang="en-US" sz="2400" b="1" dirty="0" smtClean="0"/>
            </a:p>
            <a:p>
              <a:endParaRPr lang="en-US" sz="2400" b="1" dirty="0"/>
            </a:p>
          </p:txBody>
        </p:sp>
        <p:sp>
          <p:nvSpPr>
            <p:cNvPr id="375857" name="Text Box 49"/>
            <p:cNvSpPr txBox="1">
              <a:spLocks noChangeArrowheads="1"/>
            </p:cNvSpPr>
            <p:nvPr/>
          </p:nvSpPr>
          <p:spPr bwMode="auto">
            <a:xfrm>
              <a:off x="214282" y="4824239"/>
              <a:ext cx="2643206" cy="12619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2400" b="1" dirty="0" smtClean="0"/>
                <a:t>Низкое качество макропрепарата</a:t>
              </a:r>
            </a:p>
            <a:p>
              <a:pPr algn="ctr"/>
              <a:r>
                <a:rPr lang="en-US" sz="2400" b="1" dirty="0" smtClean="0"/>
                <a:t>(Grade 1-2)</a:t>
              </a:r>
              <a:endParaRPr lang="en-US" sz="2400" b="1" dirty="0"/>
            </a:p>
          </p:txBody>
        </p:sp>
        <p:sp>
          <p:nvSpPr>
            <p:cNvPr id="375858" name="Text Box 50"/>
            <p:cNvSpPr txBox="1">
              <a:spLocks noChangeArrowheads="1"/>
            </p:cNvSpPr>
            <p:nvPr/>
          </p:nvSpPr>
          <p:spPr bwMode="auto">
            <a:xfrm>
              <a:off x="6637138" y="5124659"/>
              <a:ext cx="1905000" cy="485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sz="2400" b="1" dirty="0" smtClean="0"/>
                <a:t>Конверсия</a:t>
              </a:r>
              <a:endParaRPr lang="en-US" sz="2400" b="1" dirty="0"/>
            </a:p>
          </p:txBody>
        </p:sp>
      </p:grpSp>
      <p:pic>
        <p:nvPicPr>
          <p:cNvPr id="37" name="Рисунок 36" descr="Bai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500702"/>
            <a:ext cx="4496274" cy="114300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8" name="Рисунок 37" descr="Akiosh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066" y="1357298"/>
            <a:ext cx="3857620" cy="85373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9" name="Рисунок 38" descr="Targaron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380" y="5500702"/>
            <a:ext cx="3714776" cy="101502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0" name="Text Box 50"/>
          <p:cNvSpPr txBox="1">
            <a:spLocks noChangeArrowheads="1"/>
          </p:cNvSpPr>
          <p:nvPr/>
        </p:nvSpPr>
        <p:spPr bwMode="auto">
          <a:xfrm>
            <a:off x="3857620" y="3214686"/>
            <a:ext cx="177981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/>
                </a:solidFill>
              </a:rPr>
              <a:t>Узкий</a:t>
            </a:r>
          </a:p>
          <a:p>
            <a:pPr algn="ctr"/>
            <a:r>
              <a:rPr lang="ru-RU" sz="2400" b="1" dirty="0" smtClean="0">
                <a:solidFill>
                  <a:schemeClr val="bg2"/>
                </a:solidFill>
              </a:rPr>
              <a:t> таз</a:t>
            </a:r>
            <a:endParaRPr lang="en-US" sz="24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Li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071546"/>
            <a:ext cx="3786213" cy="132706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Рисунок 9" descr="Lim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810" y="2714620"/>
            <a:ext cx="4694086" cy="225295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Рисунок 10" descr="Lim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48" y="928670"/>
            <a:ext cx="4667902" cy="165758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85720" y="2857496"/>
            <a:ext cx="3714776" cy="17543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Исследование </a:t>
            </a:r>
            <a:r>
              <a:rPr lang="en-US" dirty="0" smtClean="0"/>
              <a:t>Lim</a:t>
            </a:r>
          </a:p>
          <a:p>
            <a:pPr algn="ctr"/>
            <a:r>
              <a:rPr lang="ru-RU" dirty="0" smtClean="0"/>
              <a:t>Использовали пластиковую держалку для </a:t>
            </a:r>
            <a:r>
              <a:rPr lang="ru-RU" dirty="0" err="1" smtClean="0"/>
              <a:t>тракции</a:t>
            </a:r>
            <a:r>
              <a:rPr lang="ru-RU" dirty="0" smtClean="0"/>
              <a:t> прямой кишки, что позволило значительно уменьшить количество </a:t>
            </a:r>
            <a:r>
              <a:rPr lang="ru-RU" dirty="0" err="1" smtClean="0"/>
              <a:t>прошиваний</a:t>
            </a:r>
            <a:r>
              <a:rPr lang="ru-RU" dirty="0" smtClean="0"/>
              <a:t> линейным </a:t>
            </a:r>
            <a:r>
              <a:rPr lang="ru-RU" dirty="0" err="1" smtClean="0"/>
              <a:t>степлером</a:t>
            </a:r>
            <a:r>
              <a:rPr lang="ru-RU" dirty="0" smtClean="0"/>
              <a:t> (</a:t>
            </a:r>
            <a:r>
              <a:rPr lang="en-US" dirty="0" smtClean="0"/>
              <a:t>p&lt;0,05</a:t>
            </a:r>
            <a:r>
              <a:rPr lang="ru-RU" dirty="0" smtClean="0"/>
              <a:t>)</a:t>
            </a:r>
          </a:p>
        </p:txBody>
      </p:sp>
      <p:pic>
        <p:nvPicPr>
          <p:cNvPr id="15" name="Рисунок 14" descr="Lim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86388"/>
            <a:ext cx="9144000" cy="133757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6" name="Прямоугольник 15"/>
          <p:cNvSpPr/>
          <p:nvPr/>
        </p:nvSpPr>
        <p:spPr>
          <a:xfrm>
            <a:off x="0" y="5786454"/>
            <a:ext cx="9001156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cxnSp>
        <p:nvCxnSpPr>
          <p:cNvPr id="18" name="Прямая со стрелкой 17"/>
          <p:cNvCxnSpPr>
            <a:stCxn id="8" idx="2"/>
          </p:cNvCxnSpPr>
          <p:nvPr/>
        </p:nvCxnSpPr>
        <p:spPr>
          <a:xfrm rot="16200000" flipH="1">
            <a:off x="2020139" y="4734791"/>
            <a:ext cx="1103194" cy="8572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827584" y="72170"/>
            <a:ext cx="8229600" cy="654032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Пути решения проблемы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Bulu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055" y="792093"/>
            <a:ext cx="5286412" cy="140463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3568" y="2310283"/>
            <a:ext cx="3179056" cy="237626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b="50976"/>
          <a:stretch/>
        </p:blipFill>
        <p:spPr>
          <a:xfrm>
            <a:off x="5433584" y="2337348"/>
            <a:ext cx="3240361" cy="240823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51114"/>
          <a:stretch/>
        </p:blipFill>
        <p:spPr>
          <a:xfrm>
            <a:off x="2699792" y="4317734"/>
            <a:ext cx="3427704" cy="254026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Овал 7"/>
          <p:cNvSpPr/>
          <p:nvPr/>
        </p:nvSpPr>
        <p:spPr>
          <a:xfrm>
            <a:off x="323528" y="2060848"/>
            <a:ext cx="720080" cy="72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073544" y="2049041"/>
            <a:ext cx="720080" cy="72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2167055" y="4686547"/>
            <a:ext cx="720080" cy="7200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3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9512" y="719401"/>
            <a:ext cx="2270523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Bulut</a:t>
            </a:r>
            <a:r>
              <a:rPr lang="en-US" dirty="0" smtClean="0"/>
              <a:t> </a:t>
            </a:r>
            <a:r>
              <a:rPr lang="ru-RU" dirty="0" smtClean="0"/>
              <a:t>использовал скользящие</a:t>
            </a:r>
            <a:r>
              <a:rPr lang="en-GB" dirty="0" smtClean="0"/>
              <a:t> </a:t>
            </a:r>
            <a:r>
              <a:rPr lang="ru-RU" dirty="0" smtClean="0"/>
              <a:t>экстракорпоральные узлы для </a:t>
            </a:r>
            <a:r>
              <a:rPr lang="ru-RU" dirty="0" err="1" smtClean="0"/>
              <a:t>тракции</a:t>
            </a:r>
            <a:r>
              <a:rPr lang="ru-RU" dirty="0" smtClean="0"/>
              <a:t> прямой кишки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6381863" y="4904661"/>
            <a:ext cx="2304937" cy="1283370"/>
            <a:chOff x="6381863" y="4904661"/>
            <a:chExt cx="2304937" cy="1283370"/>
          </a:xfrm>
        </p:grpSpPr>
        <p:sp>
          <p:nvSpPr>
            <p:cNvPr id="17" name="TextBox 16"/>
            <p:cNvSpPr txBox="1"/>
            <p:nvPr/>
          </p:nvSpPr>
          <p:spPr>
            <a:xfrm>
              <a:off x="6741903" y="5264701"/>
              <a:ext cx="1944897" cy="92333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endParaRPr lang="ru-RU" dirty="0" smtClean="0"/>
            </a:p>
            <a:p>
              <a:r>
                <a:rPr lang="ru-RU" dirty="0" smtClean="0"/>
                <a:t>Малая выборка</a:t>
              </a:r>
            </a:p>
            <a:p>
              <a:r>
                <a:rPr lang="ru-RU" dirty="0" smtClean="0"/>
                <a:t>10 пациентов</a:t>
              </a:r>
            </a:p>
          </p:txBody>
        </p:sp>
        <p:sp>
          <p:nvSpPr>
            <p:cNvPr id="18" name="Овал 17"/>
            <p:cNvSpPr/>
            <p:nvPr/>
          </p:nvSpPr>
          <p:spPr>
            <a:xfrm>
              <a:off x="6381863" y="4904661"/>
              <a:ext cx="720080" cy="72008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chemeClr val="tx1"/>
                  </a:solidFill>
                </a:rPr>
                <a:t>!</a:t>
              </a:r>
              <a:endParaRPr lang="ru-RU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1043608" y="72170"/>
            <a:ext cx="8229600" cy="65403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Пути решения проблемы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11579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544" y="846220"/>
            <a:ext cx="5976664" cy="173956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400" y="2616681"/>
            <a:ext cx="2664296" cy="220952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761" y="2616681"/>
            <a:ext cx="3024336" cy="222424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323528" y="4869160"/>
            <a:ext cx="83529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Chung </a:t>
            </a:r>
            <a:r>
              <a:rPr lang="ru-RU" dirty="0" smtClean="0"/>
              <a:t>и соавторы предложили использовать марлевую полоску для </a:t>
            </a:r>
            <a:r>
              <a:rPr lang="ru-RU" dirty="0" err="1" smtClean="0"/>
              <a:t>тракции</a:t>
            </a:r>
            <a:r>
              <a:rPr lang="ru-RU" dirty="0" smtClean="0"/>
              <a:t> прямой кишки, что имеет ряд преимуществ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Предотвращается </a:t>
            </a:r>
            <a:r>
              <a:rPr lang="ru-RU" dirty="0" err="1" smtClean="0"/>
              <a:t>травматизация</a:t>
            </a:r>
            <a:r>
              <a:rPr lang="ru-RU" dirty="0" smtClean="0"/>
              <a:t> </a:t>
            </a:r>
            <a:r>
              <a:rPr lang="ru-RU" dirty="0" err="1" smtClean="0"/>
              <a:t>мезоректальной</a:t>
            </a:r>
            <a:r>
              <a:rPr lang="ru-RU" dirty="0" smtClean="0"/>
              <a:t> фасции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Перетягивание кишки турундой удобно при промывании прямой кишки для предотвращения </a:t>
            </a:r>
            <a:r>
              <a:rPr lang="ru-RU" dirty="0" err="1" smtClean="0"/>
              <a:t>гнойносептических</a:t>
            </a:r>
            <a:r>
              <a:rPr lang="ru-RU" dirty="0" smtClean="0"/>
              <a:t> осложнений и местных рецидивов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043608" y="72170"/>
            <a:ext cx="8229600" cy="65403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Пути решения проблемы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740" y="761670"/>
            <a:ext cx="4680520" cy="135048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2348880"/>
            <a:ext cx="2892098" cy="216024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r="50843" b="53426"/>
          <a:stretch/>
        </p:blipFill>
        <p:spPr>
          <a:xfrm>
            <a:off x="3569249" y="2348880"/>
            <a:ext cx="2304256" cy="217270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49729" b="53426"/>
          <a:stretch/>
        </p:blipFill>
        <p:spPr>
          <a:xfrm>
            <a:off x="6299136" y="2348880"/>
            <a:ext cx="2387664" cy="220145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395536" y="4624847"/>
            <a:ext cx="82912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Park </a:t>
            </a:r>
            <a:r>
              <a:rPr lang="ru-RU" dirty="0" smtClean="0"/>
              <a:t>и соавторы использовали зажим </a:t>
            </a:r>
            <a:r>
              <a:rPr lang="en-GB" dirty="0" smtClean="0"/>
              <a:t>Endo-</a:t>
            </a:r>
            <a:r>
              <a:rPr lang="en-GB" dirty="0" err="1" smtClean="0"/>
              <a:t>Satinsky</a:t>
            </a:r>
            <a:r>
              <a:rPr lang="ru-RU" dirty="0" smtClean="0"/>
              <a:t>, что позволяет хирургу: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Выпрямить линию шва и избежать формирования «зиг </a:t>
            </a:r>
            <a:r>
              <a:rPr lang="ru-RU" dirty="0" err="1" smtClean="0"/>
              <a:t>зага</a:t>
            </a:r>
            <a:r>
              <a:rPr lang="ru-RU" dirty="0" smtClean="0"/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Контролировать положение кишки и осуществлять прошивание </a:t>
            </a:r>
            <a:r>
              <a:rPr lang="ru-RU" dirty="0" err="1" smtClean="0"/>
              <a:t>степлером</a:t>
            </a:r>
            <a:r>
              <a:rPr lang="ru-RU" dirty="0" smtClean="0"/>
              <a:t> одновременно без помощи ассистента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Пережать просвет кишки для ирригации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5873505" y="5719051"/>
            <a:ext cx="3090983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Важно: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Гибкий троакар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Вводить </a:t>
            </a:r>
            <a:r>
              <a:rPr lang="ru-RU" sz="1600" dirty="0" err="1" smtClean="0"/>
              <a:t>степлер</a:t>
            </a:r>
            <a:r>
              <a:rPr lang="ru-RU" sz="1600" dirty="0" smtClean="0"/>
              <a:t> в надлобковой области</a:t>
            </a:r>
          </a:p>
        </p:txBody>
      </p:sp>
      <p:sp>
        <p:nvSpPr>
          <p:cNvPr id="13" name="Овал 12"/>
          <p:cNvSpPr/>
          <p:nvPr/>
        </p:nvSpPr>
        <p:spPr>
          <a:xfrm>
            <a:off x="5579056" y="5537580"/>
            <a:ext cx="720080" cy="7200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!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043608" y="72170"/>
            <a:ext cx="8229600" cy="65403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Пути решения проблемы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13806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074" y="908720"/>
            <a:ext cx="6639852" cy="171473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147" y="2770509"/>
            <a:ext cx="7894653" cy="276271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93841" y="5661248"/>
            <a:ext cx="8291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Для этих же целей </a:t>
            </a:r>
            <a:r>
              <a:rPr lang="en-GB" dirty="0" err="1" smtClean="0"/>
              <a:t>Kyroyanagi</a:t>
            </a:r>
            <a:r>
              <a:rPr lang="en-GB" dirty="0" smtClean="0"/>
              <a:t> </a:t>
            </a:r>
            <a:r>
              <a:rPr lang="ru-RU" dirty="0" smtClean="0"/>
              <a:t>предложил использовать Эндо-клипсы.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43608" y="72170"/>
            <a:ext cx="8229600" cy="6540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/>
              <a:t>Пути решения проблемы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32741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51520" y="794754"/>
            <a:ext cx="8229600" cy="432048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/>
              <a:t>Ретракторы </a:t>
            </a:r>
            <a:r>
              <a:rPr lang="en-US" sz="2800" b="1" dirty="0" smtClean="0"/>
              <a:t>Leroy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82" y="3071235"/>
            <a:ext cx="5832640" cy="111567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99427"/>
            <a:ext cx="1623628" cy="166921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"/>
          <a:stretch/>
        </p:blipFill>
        <p:spPr>
          <a:xfrm>
            <a:off x="459831" y="3003538"/>
            <a:ext cx="1641338" cy="168215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1829"/>
            <a:ext cx="1623628" cy="167797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82" y="1226802"/>
            <a:ext cx="5832640" cy="167943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268027" y="4205739"/>
            <a:ext cx="68759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Особенности: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Созданы специально для работы в условиях «трудного» таза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Требуется дополнительный 10-мм троакар, чаще в надлобковой области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Требуется хорошо обученный ассистент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Нет исследований, доказывающих эффективность данных инструментов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043608" y="72170"/>
            <a:ext cx="8229600" cy="6540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/>
              <a:t>Пути решения проблемы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54261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129" y="2753508"/>
            <a:ext cx="3253432" cy="218232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792183"/>
            <a:ext cx="3253432" cy="187524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70" y="792183"/>
            <a:ext cx="4176464" cy="122729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70" y="2064457"/>
            <a:ext cx="2881270" cy="289582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57200" y="5107263"/>
            <a:ext cx="7512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Кишка фиксируется между магнитной планкой, фиксированной экстракорпоральными швами к брюшной стенке, и магнитом, расположенным </a:t>
            </a:r>
            <a:r>
              <a:rPr lang="ru-RU" dirty="0" err="1" smtClean="0"/>
              <a:t>экстракорпорально</a:t>
            </a:r>
            <a:r>
              <a:rPr lang="ru-RU" dirty="0" smtClean="0"/>
              <a:t>.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043608" y="72170"/>
            <a:ext cx="8229600" cy="6540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/>
              <a:t>Пути решения проблемы</a:t>
            </a:r>
            <a:endParaRPr lang="ru-RU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347864" y="2492896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Применяется только для </a:t>
            </a:r>
            <a:r>
              <a:rPr lang="en-US" b="1" dirty="0">
                <a:solidFill>
                  <a:srgbClr val="FF0000"/>
                </a:solidFill>
              </a:rPr>
              <a:t>SILS</a:t>
            </a:r>
            <a:r>
              <a:rPr lang="ru-RU" b="1" dirty="0">
                <a:solidFill>
                  <a:srgbClr val="FF0000"/>
                </a:solidFill>
              </a:rPr>
              <a:t>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012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Живот 5 троакаров.jpg"/>
          <p:cNvPicPr/>
          <p:nvPr/>
        </p:nvPicPr>
        <p:blipFill>
          <a:blip r:embed="rId2"/>
          <a:srcRect t="6325" b="27108"/>
          <a:stretch>
            <a:fillRect/>
          </a:stretch>
        </p:blipFill>
        <p:spPr>
          <a:xfrm>
            <a:off x="5428383" y="3722475"/>
            <a:ext cx="3531735" cy="291594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Рисунок 4" descr="5 троакара.jpg"/>
          <p:cNvPicPr/>
          <p:nvPr/>
        </p:nvPicPr>
        <p:blipFill>
          <a:blip r:embed="rId3" cstate="print"/>
          <a:srcRect b="27108"/>
          <a:stretch>
            <a:fillRect/>
          </a:stretch>
        </p:blipFill>
        <p:spPr>
          <a:xfrm>
            <a:off x="3147152" y="1342625"/>
            <a:ext cx="2484573" cy="202711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15815" y="1195409"/>
            <a:ext cx="2672009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1.</a:t>
            </a:r>
            <a:r>
              <a:rPr lang="ru-RU" dirty="0" smtClean="0"/>
              <a:t> </a:t>
            </a:r>
            <a:r>
              <a:rPr lang="ru-RU" sz="2400" dirty="0" smtClean="0"/>
              <a:t>Дополнительный троакар в левом нижнем квадранте живота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</p:txBody>
      </p:sp>
      <p:grpSp>
        <p:nvGrpSpPr>
          <p:cNvPr id="10" name="Группа 9"/>
          <p:cNvGrpSpPr/>
          <p:nvPr/>
        </p:nvGrpSpPr>
        <p:grpSpPr>
          <a:xfrm>
            <a:off x="315815" y="3722475"/>
            <a:ext cx="7622505" cy="2915942"/>
            <a:chOff x="323528" y="3706949"/>
            <a:chExt cx="7622505" cy="2915942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3706949"/>
              <a:ext cx="3887922" cy="2915942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cxnSp>
          <p:nvCxnSpPr>
            <p:cNvPr id="9" name="Прямая со стрелкой 8"/>
            <p:cNvCxnSpPr/>
            <p:nvPr/>
          </p:nvCxnSpPr>
          <p:spPr>
            <a:xfrm flipH="1" flipV="1">
              <a:off x="2699792" y="4941168"/>
              <a:ext cx="455073" cy="43204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 стрелкой 10"/>
            <p:cNvCxnSpPr/>
            <p:nvPr/>
          </p:nvCxnSpPr>
          <p:spPr>
            <a:xfrm flipV="1">
              <a:off x="7452320" y="6021288"/>
              <a:ext cx="493713" cy="43204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Заголовок 1"/>
          <p:cNvSpPr txBox="1">
            <a:spLocks/>
          </p:cNvSpPr>
          <p:nvPr/>
        </p:nvSpPr>
        <p:spPr>
          <a:xfrm>
            <a:off x="1331640" y="188640"/>
            <a:ext cx="5554960" cy="654032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/>
              <a:t>Наша тактика при «трудном» тазе</a:t>
            </a:r>
            <a:endParaRPr lang="ru-RU" sz="3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582" y="204166"/>
            <a:ext cx="1809475" cy="266429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971" y="1371424"/>
            <a:ext cx="482754" cy="48275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838" y="3763163"/>
            <a:ext cx="411039" cy="41103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454" y="3861048"/>
            <a:ext cx="411039" cy="41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6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331640" y="188640"/>
            <a:ext cx="5554960" cy="654032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/>
              <a:t>Наша тактика при «трудном» тазе</a:t>
            </a:r>
            <a:endParaRPr lang="ru-RU" sz="3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582" y="204166"/>
            <a:ext cx="1809475" cy="266429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38416" y="906183"/>
            <a:ext cx="67790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2.</a:t>
            </a:r>
            <a:endParaRPr lang="ru-RU" sz="6600" b="1" dirty="0" smtClean="0"/>
          </a:p>
          <a:p>
            <a:pPr algn="ctr"/>
            <a:r>
              <a:rPr lang="ru-RU" sz="2800" dirty="0" smtClean="0"/>
              <a:t>Второй марионеточный шов на брюшину у мужчин </a:t>
            </a:r>
            <a:r>
              <a:rPr lang="ru-RU" sz="2800" dirty="0"/>
              <a:t>при выделении передней полуокружности </a:t>
            </a:r>
            <a:r>
              <a:rPr lang="ru-RU" sz="2800" dirty="0" err="1"/>
              <a:t>мезоректума</a:t>
            </a:r>
            <a:r>
              <a:rPr lang="ru-RU" sz="2800" dirty="0" smtClean="0"/>
              <a:t> </a:t>
            </a:r>
            <a:endParaRPr lang="ru-RU" sz="2400" dirty="0" smtClean="0"/>
          </a:p>
        </p:txBody>
      </p:sp>
      <p:pic>
        <p:nvPicPr>
          <p:cNvPr id="12" name="Рисунок 11" descr="Две литгатуры на складку брюшины2.png"/>
          <p:cNvPicPr/>
          <p:nvPr/>
        </p:nvPicPr>
        <p:blipFill>
          <a:blip r:embed="rId3"/>
          <a:srcRect l="6569" t="5936" r="7516"/>
          <a:stretch>
            <a:fillRect/>
          </a:stretch>
        </p:blipFill>
        <p:spPr>
          <a:xfrm>
            <a:off x="5243537" y="3284984"/>
            <a:ext cx="3286126" cy="278608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Рисунок 12" descr="Шов на брюшину.png"/>
          <p:cNvPicPr/>
          <p:nvPr/>
        </p:nvPicPr>
        <p:blipFill>
          <a:blip r:embed="rId4"/>
          <a:srcRect l="7628" r="19901" b="21779"/>
          <a:stretch>
            <a:fillRect/>
          </a:stretch>
        </p:blipFill>
        <p:spPr>
          <a:xfrm>
            <a:off x="539552" y="3284984"/>
            <a:ext cx="3143272" cy="2786082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7" name="Прямая со стрелкой 6"/>
          <p:cNvCxnSpPr/>
          <p:nvPr/>
        </p:nvCxnSpPr>
        <p:spPr>
          <a:xfrm flipH="1" flipV="1">
            <a:off x="6156176" y="4437113"/>
            <a:ext cx="504056" cy="50405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7252392" y="4255281"/>
            <a:ext cx="343372" cy="50405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599" y="3361895"/>
            <a:ext cx="482754" cy="48275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652" y="3433610"/>
            <a:ext cx="411039" cy="41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61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то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604909"/>
            <a:ext cx="3786213" cy="321471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81959" y="818568"/>
            <a:ext cx="677909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/>
              <a:t>3</a:t>
            </a:r>
            <a:r>
              <a:rPr lang="ru-RU" sz="6600" b="1" dirty="0" smtClean="0"/>
              <a:t>.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 </a:t>
            </a:r>
            <a:r>
              <a:rPr lang="ru-RU" sz="2800" dirty="0"/>
              <a:t>Использование </a:t>
            </a:r>
            <a:r>
              <a:rPr lang="ru-RU" sz="2800" dirty="0" smtClean="0"/>
              <a:t>полипропиленовых лигатур </a:t>
            </a:r>
            <a:r>
              <a:rPr lang="ru-RU" sz="2800" dirty="0"/>
              <a:t>для </a:t>
            </a:r>
            <a:r>
              <a:rPr lang="ru-RU" sz="2800" dirty="0" err="1"/>
              <a:t>тракции</a:t>
            </a:r>
            <a:r>
              <a:rPr lang="ru-RU" sz="2800" dirty="0"/>
              <a:t> прямой кишки в стороны при выделении боковых </a:t>
            </a:r>
            <a:r>
              <a:rPr lang="ru-RU" sz="2800" dirty="0" smtClean="0"/>
              <a:t>полуокружностей </a:t>
            </a:r>
            <a:r>
              <a:rPr lang="ru-RU" sz="2800" dirty="0" err="1" smtClean="0"/>
              <a:t>мезоректума</a:t>
            </a:r>
            <a:endParaRPr lang="ru-RU" sz="2800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5157163" y="3571621"/>
            <a:ext cx="3752838" cy="3214710"/>
            <a:chOff x="1428728" y="1000108"/>
            <a:chExt cx="6253168" cy="3500462"/>
          </a:xfrm>
        </p:grpSpPr>
        <p:pic>
          <p:nvPicPr>
            <p:cNvPr id="15" name="Рисунок 14" descr="IMG_1888.jpg"/>
            <p:cNvPicPr/>
            <p:nvPr/>
          </p:nvPicPr>
          <p:blipFill>
            <a:blip r:embed="rId3" cstate="print"/>
            <a:srcRect l="13053" t="21591" b="16871"/>
            <a:stretch>
              <a:fillRect/>
            </a:stretch>
          </p:blipFill>
          <p:spPr>
            <a:xfrm>
              <a:off x="1428728" y="1000108"/>
              <a:ext cx="6253168" cy="3500462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cxnSp>
          <p:nvCxnSpPr>
            <p:cNvPr id="16" name="Прямая со стрелкой 15"/>
            <p:cNvCxnSpPr/>
            <p:nvPr/>
          </p:nvCxnSpPr>
          <p:spPr>
            <a:xfrm rot="10800000">
              <a:off x="2143108" y="3643314"/>
              <a:ext cx="928694" cy="14287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Заголовок 1"/>
          <p:cNvSpPr txBox="1">
            <a:spLocks/>
          </p:cNvSpPr>
          <p:nvPr/>
        </p:nvSpPr>
        <p:spPr>
          <a:xfrm>
            <a:off x="1331640" y="188640"/>
            <a:ext cx="5554960" cy="654032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/>
              <a:t>Наша тактика при «трудном» тазе</a:t>
            </a:r>
            <a:endParaRPr lang="ru-RU" sz="3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582" y="204166"/>
            <a:ext cx="1809475" cy="266429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320" y="3743485"/>
            <a:ext cx="482754" cy="48275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524" y="3815200"/>
            <a:ext cx="411039" cy="41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6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t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4" y="4071942"/>
            <a:ext cx="2571768" cy="9118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 descr="Таблица Ito.png"/>
          <p:cNvPicPr>
            <a:picLocks noChangeAspect="1"/>
          </p:cNvPicPr>
          <p:nvPr/>
        </p:nvPicPr>
        <p:blipFill>
          <a:blip r:embed="rId4"/>
          <a:srcRect b="36426"/>
          <a:stretch>
            <a:fillRect/>
          </a:stretch>
        </p:blipFill>
        <p:spPr>
          <a:xfrm>
            <a:off x="4779953" y="5058300"/>
            <a:ext cx="4256543" cy="149612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50950" y="4552535"/>
            <a:ext cx="43930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Исследование </a:t>
            </a:r>
            <a:r>
              <a:rPr lang="en-US" dirty="0" smtClean="0"/>
              <a:t>Ito </a:t>
            </a:r>
            <a:r>
              <a:rPr lang="ru-RU" dirty="0" smtClean="0"/>
              <a:t>и</a:t>
            </a:r>
            <a:r>
              <a:rPr lang="en-US" dirty="0" smtClean="0"/>
              <a:t> </a:t>
            </a:r>
            <a:r>
              <a:rPr lang="ru-RU" dirty="0" smtClean="0"/>
              <a:t>соавторов.</a:t>
            </a:r>
          </a:p>
          <a:p>
            <a:r>
              <a:rPr lang="ru-RU" dirty="0" smtClean="0"/>
              <a:t>В группе пациентов с 1 и 2 </a:t>
            </a:r>
            <a:r>
              <a:rPr lang="ru-RU" dirty="0" err="1" smtClean="0"/>
              <a:t>прошиваниями</a:t>
            </a:r>
            <a:r>
              <a:rPr lang="ru-RU" dirty="0" smtClean="0"/>
              <a:t> несостоятельность возникла в 3% случаев</a:t>
            </a:r>
          </a:p>
          <a:p>
            <a:r>
              <a:rPr lang="ru-RU" dirty="0" smtClean="0"/>
              <a:t>В группе с 3 и более </a:t>
            </a:r>
            <a:r>
              <a:rPr lang="ru-RU" dirty="0" err="1" smtClean="0"/>
              <a:t>прошиваниями</a:t>
            </a:r>
            <a:r>
              <a:rPr lang="ru-RU" dirty="0" smtClean="0"/>
              <a:t> – в 15% случаев (</a:t>
            </a:r>
            <a:r>
              <a:rPr lang="en-US" dirty="0" smtClean="0"/>
              <a:t>p=0.02)</a:t>
            </a:r>
            <a:endParaRPr lang="ru-RU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90297" y="2169811"/>
            <a:ext cx="2092856" cy="183069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179512" y="807237"/>
            <a:ext cx="37147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Современные линейные </a:t>
            </a:r>
            <a:r>
              <a:rPr lang="ru-RU" dirty="0" err="1" smtClean="0"/>
              <a:t>степлеры</a:t>
            </a:r>
            <a:r>
              <a:rPr lang="ru-RU" dirty="0" smtClean="0"/>
              <a:t> не могут обеспечить полностью перпендикулярного пересечения прямой кишки.</a:t>
            </a:r>
          </a:p>
          <a:p>
            <a:r>
              <a:rPr lang="ru-RU" dirty="0" smtClean="0"/>
              <a:t>В условиях узкого таза это ощущается наиболее остро.</a:t>
            </a:r>
            <a:endParaRPr lang="ru-RU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143793" y="2561563"/>
            <a:ext cx="3786214" cy="1857388"/>
            <a:chOff x="571472" y="2928934"/>
            <a:chExt cx="3786214" cy="1857388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85786" y="2928934"/>
              <a:ext cx="3500462" cy="185738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71472" y="3071810"/>
              <a:ext cx="37147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Многократные прошивания линейным </a:t>
              </a:r>
              <a:r>
                <a:rPr lang="ru-RU" dirty="0" err="1" smtClean="0"/>
                <a:t>степлером</a:t>
              </a:r>
              <a:endParaRPr lang="ru-RU" dirty="0"/>
            </a:p>
          </p:txBody>
        </p:sp>
        <p:cxnSp>
          <p:nvCxnSpPr>
            <p:cNvPr id="13" name="Прямая со стрелкой 12"/>
            <p:cNvCxnSpPr/>
            <p:nvPr/>
          </p:nvCxnSpPr>
          <p:spPr>
            <a:xfrm rot="5400000">
              <a:off x="2286778" y="3856834"/>
              <a:ext cx="285752" cy="1588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642910" y="4071942"/>
              <a:ext cx="37147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Увеличение риска несостоятельности анастомоза</a:t>
              </a:r>
              <a:endParaRPr lang="ru-RU" dirty="0"/>
            </a:p>
          </p:txBody>
        </p:sp>
      </p:grpSp>
      <p:pic>
        <p:nvPicPr>
          <p:cNvPr id="18" name="Рисунок 17" descr="Brannig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9953" y="745280"/>
            <a:ext cx="4084128" cy="13254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Rectangle 3"/>
          <p:cNvSpPr>
            <a:spLocks noGrp="1" noChangeArrowheads="1"/>
          </p:cNvSpPr>
          <p:nvPr>
            <p:ph type="title"/>
          </p:nvPr>
        </p:nvSpPr>
        <p:spPr>
          <a:xfrm>
            <a:off x="571472" y="-214338"/>
            <a:ext cx="8229600" cy="1143000"/>
          </a:xfrm>
          <a:noFill/>
          <a:ln/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В</a:t>
            </a:r>
            <a:r>
              <a:rPr lang="ru-RU" sz="3200" b="1" dirty="0" smtClean="0"/>
              <a:t> </a:t>
            </a:r>
            <a:r>
              <a:rPr lang="ru-RU" sz="3200" b="1" dirty="0"/>
              <a:t>чем проблема</a:t>
            </a:r>
            <a:r>
              <a:rPr lang="ru-RU" sz="3200" b="1" dirty="0" smtClean="0"/>
              <a:t>? -  1. Несостоятельность</a:t>
            </a:r>
            <a:endParaRPr lang="en-US" sz="32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5292" y="4365104"/>
            <a:ext cx="62865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4.</a:t>
            </a:r>
            <a:r>
              <a:rPr lang="ru-RU" sz="2400" dirty="0" smtClean="0"/>
              <a:t> </a:t>
            </a:r>
          </a:p>
          <a:p>
            <a:pPr algn="ctr"/>
            <a:r>
              <a:rPr lang="ru-RU" sz="2400" dirty="0" smtClean="0"/>
              <a:t>Использование марлевой турунды для </a:t>
            </a:r>
            <a:r>
              <a:rPr lang="ru-RU" sz="2400" dirty="0" err="1" smtClean="0"/>
              <a:t>тракции</a:t>
            </a:r>
            <a:r>
              <a:rPr lang="ru-RU" sz="2400" dirty="0" smtClean="0"/>
              <a:t> прямой кишки в краниальном направлении при работе на тазовом дне</a:t>
            </a:r>
            <a:endParaRPr lang="ru-RU" sz="2400" dirty="0"/>
          </a:p>
        </p:txBody>
      </p:sp>
      <p:pic>
        <p:nvPicPr>
          <p:cNvPr id="3" name="Рисунок 2" descr="IMG_1894.jpg"/>
          <p:cNvPicPr/>
          <p:nvPr/>
        </p:nvPicPr>
        <p:blipFill>
          <a:blip r:embed="rId2" cstate="print"/>
          <a:srcRect l="4526" t="10242" r="14831" b="24895"/>
          <a:stretch>
            <a:fillRect/>
          </a:stretch>
        </p:blipFill>
        <p:spPr>
          <a:xfrm>
            <a:off x="1619672" y="1124744"/>
            <a:ext cx="5086350" cy="30480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331640" y="188640"/>
            <a:ext cx="5554960" cy="654032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/>
              <a:t>Наша тактика при «трудном» тазе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582" y="204166"/>
            <a:ext cx="1809475" cy="2664296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9819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5292" y="4365104"/>
            <a:ext cx="62865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/>
              <a:t>5</a:t>
            </a:r>
            <a:r>
              <a:rPr lang="ru-RU" sz="6000" b="1" dirty="0" smtClean="0"/>
              <a:t>.</a:t>
            </a:r>
            <a:r>
              <a:rPr lang="ru-RU" sz="2400" dirty="0" smtClean="0"/>
              <a:t> </a:t>
            </a:r>
          </a:p>
          <a:p>
            <a:pPr algn="ctr"/>
            <a:r>
              <a:rPr lang="ru-RU" sz="2400" dirty="0" smtClean="0"/>
              <a:t>Использование специального устройства для надавливания на промежность</a:t>
            </a:r>
            <a:endParaRPr lang="ru-RU" sz="24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331640" y="188640"/>
            <a:ext cx="5554960" cy="654032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/>
              <a:t>Наша тактика при «трудном» тазе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582" y="204166"/>
            <a:ext cx="1809475" cy="266429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461" y="745872"/>
            <a:ext cx="3197318" cy="3619232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97614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2097250" y="232574"/>
            <a:ext cx="5554960" cy="65403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/>
              <a:t>Наши результаты</a:t>
            </a:r>
            <a:endParaRPr lang="ru-RU" sz="3600" b="1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3066021"/>
              </p:ext>
            </p:extLst>
          </p:nvPr>
        </p:nvGraphicFramePr>
        <p:xfrm>
          <a:off x="1581609" y="1340768"/>
          <a:ext cx="6192688" cy="5422897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2664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6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5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28227">
                <a:tc>
                  <a:txBody>
                    <a:bodyPr/>
                    <a:lstStyle/>
                    <a:p>
                      <a:pPr indent="0" algn="just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Фактор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0482" marR="50482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Основная </a:t>
                      </a:r>
                      <a:r>
                        <a:rPr lang="ru-RU" sz="1400" dirty="0" smtClean="0">
                          <a:effectLst/>
                        </a:rPr>
                        <a:t>группа (МЛТМЭ),</a:t>
                      </a:r>
                      <a:endParaRPr lang="ru-RU" sz="1100" dirty="0">
                        <a:effectLst/>
                      </a:endParaRPr>
                    </a:p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n=</a:t>
                      </a:r>
                      <a:r>
                        <a:rPr lang="ru-RU" sz="1400" dirty="0">
                          <a:effectLst/>
                        </a:rPr>
                        <a:t>67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0482" marR="50482" marT="0" marB="0"/>
                </a:tc>
                <a:tc gridSpan="2"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Группа </a:t>
                      </a:r>
                      <a:r>
                        <a:rPr lang="ru-RU" sz="1400" dirty="0" smtClean="0">
                          <a:effectLst/>
                        </a:rPr>
                        <a:t>сравнения (ЛТМЭ),</a:t>
                      </a:r>
                      <a:endParaRPr lang="ru-RU" sz="1100" dirty="0">
                        <a:effectLst/>
                      </a:endParaRPr>
                    </a:p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n=</a:t>
                      </a:r>
                      <a:r>
                        <a:rPr lang="ru-RU" sz="1400" dirty="0">
                          <a:effectLst/>
                        </a:rPr>
                        <a:t>67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0482" marR="50482" marT="0" marB="0"/>
                </a:tc>
                <a:tc hMerge="1">
                  <a:txBody>
                    <a:bodyPr/>
                    <a:lstStyle/>
                    <a:p>
                      <a:pPr indent="0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0482" marR="50482" marT="0" marB="0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P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0482" marR="50482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113">
                <a:tc>
                  <a:txBody>
                    <a:bodyPr/>
                    <a:lstStyle/>
                    <a:p>
                      <a:pPr indent="0" algn="just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Конверсия, </a:t>
                      </a:r>
                      <a:r>
                        <a:rPr lang="en-US" sz="1400" dirty="0">
                          <a:effectLst/>
                        </a:rPr>
                        <a:t>n(</a:t>
                      </a:r>
                      <a:r>
                        <a:rPr lang="ru-RU" sz="1400" dirty="0">
                          <a:effectLst/>
                        </a:rPr>
                        <a:t>%)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0482" marR="50482" marT="0" marB="0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 (4,5)</a:t>
                      </a:r>
                      <a:endParaRPr lang="ru-RU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0482" marR="50482" marT="0" marB="0"/>
                </a:tc>
                <a:tc gridSpan="2">
                  <a:txBody>
                    <a:bodyPr/>
                    <a:lstStyle/>
                    <a:p>
                      <a:pPr indent="0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 (4,5)</a:t>
                      </a:r>
                      <a:endParaRPr lang="ru-RU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0482" marR="50482" marT="0" marB="0"/>
                </a:tc>
                <a:tc hMerge="1">
                  <a:txBody>
                    <a:bodyPr/>
                    <a:lstStyle/>
                    <a:p>
                      <a:pPr indent="0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0482" marR="50482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0,66</a:t>
                      </a:r>
                      <a:endParaRPr lang="ru-RU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0482" marR="50482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113">
                <a:tc>
                  <a:txBody>
                    <a:bodyPr/>
                    <a:lstStyle/>
                    <a:p>
                      <a:pPr indent="0" algn="just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Мобилизация селезеночного изгиба, </a:t>
                      </a:r>
                      <a:r>
                        <a:rPr lang="en-US" sz="1400" dirty="0">
                          <a:effectLst/>
                        </a:rPr>
                        <a:t>n</a:t>
                      </a:r>
                      <a:r>
                        <a:rPr lang="ru-RU" sz="1400" dirty="0">
                          <a:effectLst/>
                        </a:rPr>
                        <a:t>(%).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0482" marR="50482" marT="0" marB="0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 (16,4)</a:t>
                      </a:r>
                      <a:endParaRPr lang="ru-RU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0482" marR="50482" marT="0" marB="0"/>
                </a:tc>
                <a:tc gridSpan="2">
                  <a:txBody>
                    <a:bodyPr/>
                    <a:lstStyle/>
                    <a:p>
                      <a:pPr indent="0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 (19,4)</a:t>
                      </a:r>
                      <a:endParaRPr lang="ru-RU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0482" marR="50482" marT="0" marB="0"/>
                </a:tc>
                <a:tc hMerge="1">
                  <a:txBody>
                    <a:bodyPr/>
                    <a:lstStyle/>
                    <a:p>
                      <a:pPr indent="0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0482" marR="50482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0,41</a:t>
                      </a:r>
                      <a:endParaRPr lang="ru-RU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0482" marR="50482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7057">
                <a:tc gridSpan="5">
                  <a:txBody>
                    <a:bodyPr/>
                    <a:lstStyle/>
                    <a:p>
                      <a:pPr indent="0" algn="just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Наличие превентивной </a:t>
                      </a:r>
                      <a:r>
                        <a:rPr lang="ru-RU" sz="1400" dirty="0" err="1">
                          <a:effectLst/>
                        </a:rPr>
                        <a:t>стомы</a:t>
                      </a:r>
                      <a:r>
                        <a:rPr lang="ru-RU" sz="1400" dirty="0">
                          <a:effectLst/>
                        </a:rPr>
                        <a:t>, </a:t>
                      </a:r>
                      <a:r>
                        <a:rPr lang="en-US" sz="1400" dirty="0">
                          <a:effectLst/>
                        </a:rPr>
                        <a:t> n</a:t>
                      </a:r>
                      <a:r>
                        <a:rPr lang="ru-RU" sz="1400" dirty="0">
                          <a:effectLst/>
                        </a:rPr>
                        <a:t>(%).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0482" marR="5048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113">
                <a:tc>
                  <a:txBody>
                    <a:bodyPr/>
                    <a:lstStyle/>
                    <a:p>
                      <a:pPr indent="0" algn="just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Есть</a:t>
                      </a:r>
                      <a:r>
                        <a:rPr lang="en-US" sz="1400" dirty="0">
                          <a:effectLst/>
                        </a:rPr>
                        <a:t>,  n(%).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0482" marR="50482" marT="0" marB="0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52 (77,6)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0482" marR="50482" marT="0" marB="0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49 (73,1)</a:t>
                      </a:r>
                      <a:endParaRPr lang="ru-RU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0482" marR="50482" marT="0" marB="0"/>
                </a:tc>
                <a:tc rowSpan="2" gridSpan="2">
                  <a:txBody>
                    <a:bodyPr/>
                    <a:lstStyle/>
                    <a:p>
                      <a:pPr indent="0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0,34</a:t>
                      </a:r>
                      <a:endParaRPr lang="ru-RU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0482" marR="50482" marT="0" marB="0" anchor="ctr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4113">
                <a:tc>
                  <a:txBody>
                    <a:bodyPr/>
                    <a:lstStyle/>
                    <a:p>
                      <a:pPr indent="0" algn="just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Нет</a:t>
                      </a:r>
                      <a:r>
                        <a:rPr lang="en-US" sz="1400" dirty="0">
                          <a:effectLst/>
                        </a:rPr>
                        <a:t>,  n(%).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0482" marR="50482" marT="0" marB="0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15 (22,4)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0482" marR="50482" marT="0" marB="0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18 (26,9)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0482" marR="50482" marT="0" marB="0"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7057">
                <a:tc gridSpan="5">
                  <a:txBody>
                    <a:bodyPr/>
                    <a:lstStyle/>
                    <a:p>
                      <a:pPr indent="0" algn="just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Вид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превентивной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стомы</a:t>
                      </a:r>
                      <a:r>
                        <a:rPr lang="en-US" sz="1400" dirty="0">
                          <a:effectLst/>
                        </a:rPr>
                        <a:t>, n(%).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0482" marR="5048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4113">
                <a:tc>
                  <a:txBody>
                    <a:bodyPr/>
                    <a:lstStyle/>
                    <a:p>
                      <a:pPr indent="0" algn="just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Трансверзостома</a:t>
                      </a:r>
                      <a:r>
                        <a:rPr lang="en-US" sz="1400" dirty="0">
                          <a:effectLst/>
                        </a:rPr>
                        <a:t>,  n(%).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0482" marR="50482" marT="0" marB="0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42 (62,7)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0482" marR="50482" marT="0" marB="0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44 (65,7)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0482" marR="50482" marT="0" marB="0"/>
                </a:tc>
                <a:tc gridSpan="2">
                  <a:txBody>
                    <a:bodyPr/>
                    <a:lstStyle/>
                    <a:p>
                      <a:pPr indent="0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0,43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0482" marR="5048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4113">
                <a:tc>
                  <a:txBody>
                    <a:bodyPr/>
                    <a:lstStyle/>
                    <a:p>
                      <a:pPr indent="0" algn="just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Илеостома</a:t>
                      </a:r>
                      <a:r>
                        <a:rPr lang="ru-RU" sz="1400" dirty="0">
                          <a:effectLst/>
                        </a:rPr>
                        <a:t>, </a:t>
                      </a:r>
                      <a:r>
                        <a:rPr lang="en-US" sz="1400" dirty="0">
                          <a:effectLst/>
                        </a:rPr>
                        <a:t> n</a:t>
                      </a:r>
                      <a:r>
                        <a:rPr lang="ru-RU" sz="1400" dirty="0">
                          <a:effectLst/>
                        </a:rPr>
                        <a:t>(%).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0482" marR="50482" marT="0" marB="0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 (14,9)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0482" marR="50482" marT="0" marB="0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 (7,5)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0482" marR="50482" marT="0" marB="0"/>
                </a:tc>
                <a:tc gridSpan="2">
                  <a:txBody>
                    <a:bodyPr/>
                    <a:lstStyle/>
                    <a:p>
                      <a:pPr indent="0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0,14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0482" marR="5048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4113">
                <a:tc>
                  <a:txBody>
                    <a:bodyPr/>
                    <a:lstStyle/>
                    <a:p>
                      <a:pPr indent="0" algn="just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Длительность операции, </a:t>
                      </a:r>
                      <a:r>
                        <a:rPr lang="en-US" sz="1400" dirty="0">
                          <a:effectLst/>
                        </a:rPr>
                        <a:t>M</a:t>
                      </a:r>
                      <a:r>
                        <a:rPr lang="ru-RU" sz="1400" dirty="0">
                          <a:effectLst/>
                        </a:rPr>
                        <a:t>±</a:t>
                      </a:r>
                      <a:r>
                        <a:rPr lang="en-US" sz="1400" dirty="0">
                          <a:effectLst/>
                        </a:rPr>
                        <a:t>SD</a:t>
                      </a:r>
                      <a:r>
                        <a:rPr lang="ru-RU" sz="1400" dirty="0">
                          <a:effectLst/>
                        </a:rPr>
                        <a:t>, мин.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0482" marR="50482" marT="0" marB="0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1000"/>
                        </a:spcBef>
                        <a:spcAft>
                          <a:spcPts val="0"/>
                        </a:spcAft>
                        <a:tabLst>
                          <a:tab pos="1718310" algn="l"/>
                        </a:tabLst>
                      </a:pPr>
                      <a:r>
                        <a:rPr lang="ru-RU" sz="1400" dirty="0">
                          <a:effectLst/>
                        </a:rPr>
                        <a:t>165,82±42,4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0482" marR="50482" marT="0" marB="0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1000"/>
                        </a:spcBef>
                        <a:spcAft>
                          <a:spcPts val="0"/>
                        </a:spcAft>
                        <a:tabLst>
                          <a:tab pos="1718310" algn="l"/>
                        </a:tabLst>
                      </a:pPr>
                      <a:r>
                        <a:rPr lang="ru-RU" sz="1400">
                          <a:effectLst/>
                        </a:rPr>
                        <a:t>162,84±41,9</a:t>
                      </a:r>
                      <a:endParaRPr lang="ru-RU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0482" marR="50482" marT="0" marB="0"/>
                </a:tc>
                <a:tc gridSpan="2">
                  <a:txBody>
                    <a:bodyPr/>
                    <a:lstStyle/>
                    <a:p>
                      <a:pPr indent="0" algn="ctr">
                        <a:spcBef>
                          <a:spcPts val="1000"/>
                        </a:spcBef>
                        <a:spcAft>
                          <a:spcPts val="0"/>
                        </a:spcAft>
                        <a:tabLst>
                          <a:tab pos="1718310" algn="l"/>
                        </a:tabLst>
                      </a:pPr>
                      <a:r>
                        <a:rPr lang="ru-RU" sz="1400" dirty="0">
                          <a:effectLst/>
                        </a:rPr>
                        <a:t>0,68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0482" marR="5048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4113">
                <a:tc>
                  <a:txBody>
                    <a:bodyPr/>
                    <a:lstStyle/>
                    <a:p>
                      <a:pPr indent="0" algn="just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Количество </a:t>
                      </a:r>
                      <a:r>
                        <a:rPr lang="ru-RU" sz="1400" dirty="0" err="1">
                          <a:solidFill>
                            <a:srgbClr val="FF0000"/>
                          </a:solidFill>
                          <a:effectLst/>
                        </a:rPr>
                        <a:t>прошиваний</a:t>
                      </a: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 линейным </a:t>
                      </a:r>
                      <a:r>
                        <a:rPr lang="ru-RU" sz="1400" dirty="0" err="1" smtClean="0">
                          <a:solidFill>
                            <a:srgbClr val="FF0000"/>
                          </a:solidFill>
                          <a:effectLst/>
                        </a:rPr>
                        <a:t>степлером</a:t>
                      </a: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,  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M</a:t>
                      </a: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±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SD</a:t>
                      </a: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, 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n</a:t>
                      </a: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.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0482" marR="50482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718310" algn="l"/>
                        </a:tabLst>
                        <a:defRPr/>
                      </a:pPr>
                      <a:r>
                        <a:rPr lang="ru-RU" sz="1400" dirty="0" smtClean="0">
                          <a:solidFill>
                            <a:srgbClr val="FF0000"/>
                          </a:solidFill>
                          <a:effectLst/>
                        </a:rPr>
                        <a:t>1,54±0,6</a:t>
                      </a:r>
                      <a:endParaRPr lang="ru-RU" sz="1100" dirty="0" smtClean="0">
                        <a:solidFill>
                          <a:srgbClr val="FF0000"/>
                        </a:solidFill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50482" marR="50482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718310" algn="l"/>
                        </a:tabLst>
                        <a:defRPr/>
                      </a:pPr>
                      <a:r>
                        <a:rPr lang="ru-RU" sz="1100" smtClean="0">
                          <a:solidFill>
                            <a:srgbClr val="FF0000"/>
                          </a:solidFill>
                          <a:effectLst/>
                        </a:rPr>
                        <a:t>1,81±0,7</a:t>
                      </a:r>
                      <a:endParaRPr lang="ru-RU" sz="1000" smtClean="0">
                        <a:solidFill>
                          <a:srgbClr val="FF0000"/>
                        </a:solidFill>
                        <a:effectLst/>
                        <a:latin typeface="+mn-lt"/>
                        <a:cs typeface="Times New Roman"/>
                      </a:endParaRPr>
                    </a:p>
                    <a:p>
                      <a:pPr indent="0" algn="ctr">
                        <a:spcBef>
                          <a:spcPts val="1000"/>
                        </a:spcBef>
                        <a:spcAft>
                          <a:spcPts val="0"/>
                        </a:spcAft>
                        <a:tabLst>
                          <a:tab pos="1718310" algn="l"/>
                        </a:tabLst>
                      </a:pP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0482" marR="50482" marT="0" marB="0"/>
                </a:tc>
                <a:tc gridSpan="2">
                  <a:txBody>
                    <a:bodyPr/>
                    <a:lstStyle/>
                    <a:p>
                      <a:pPr indent="0" algn="ctr">
                        <a:spcBef>
                          <a:spcPts val="1000"/>
                        </a:spcBef>
                        <a:spcAft>
                          <a:spcPts val="0"/>
                        </a:spcAft>
                        <a:tabLst>
                          <a:tab pos="1718310" algn="l"/>
                        </a:tabLs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0,02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0482" marR="5048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4113">
                <a:tc>
                  <a:txBody>
                    <a:bodyPr/>
                    <a:lstStyle/>
                    <a:p>
                      <a:pPr indent="0" algn="just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1 </a:t>
                      </a: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прошивание, 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 n</a:t>
                      </a: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(%).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0482" marR="50482" marT="0" marB="0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1000"/>
                        </a:spcBef>
                        <a:spcAft>
                          <a:spcPts val="0"/>
                        </a:spcAft>
                        <a:tabLst>
                          <a:tab pos="1718310" algn="l"/>
                        </a:tabLs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35 (52,2)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0482" marR="50482" marT="0" marB="0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1000"/>
                        </a:spcBef>
                        <a:spcAft>
                          <a:spcPts val="0"/>
                        </a:spcAft>
                        <a:tabLst>
                          <a:tab pos="1718310" algn="l"/>
                        </a:tabLs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22 (32,8)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0482" marR="50482" marT="0" marB="0"/>
                </a:tc>
                <a:tc gridSpan="2">
                  <a:txBody>
                    <a:bodyPr/>
                    <a:lstStyle/>
                    <a:p>
                      <a:pPr indent="0" algn="ctr">
                        <a:spcBef>
                          <a:spcPts val="1000"/>
                        </a:spcBef>
                        <a:spcAft>
                          <a:spcPts val="0"/>
                        </a:spcAft>
                        <a:tabLst>
                          <a:tab pos="1718310" algn="l"/>
                        </a:tabLs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0,018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0482" marR="5048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4113">
                <a:tc>
                  <a:txBody>
                    <a:bodyPr/>
                    <a:lstStyle/>
                    <a:p>
                      <a:pPr indent="0" algn="just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2 прошивания, 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 n</a:t>
                      </a: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(%).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0482" marR="50482" marT="0" marB="0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1000"/>
                        </a:spcBef>
                        <a:spcAft>
                          <a:spcPts val="0"/>
                        </a:spcAft>
                        <a:tabLst>
                          <a:tab pos="1718310" algn="l"/>
                        </a:tabLs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28 (41,8)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0482" marR="50482" marT="0" marB="0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1000"/>
                        </a:spcBef>
                        <a:spcAft>
                          <a:spcPts val="0"/>
                        </a:spcAft>
                        <a:tabLst>
                          <a:tab pos="1718310" algn="l"/>
                        </a:tabLs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39 (58,2)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0482" marR="50482" marT="0" marB="0"/>
                </a:tc>
                <a:tc gridSpan="2">
                  <a:txBody>
                    <a:bodyPr/>
                    <a:lstStyle/>
                    <a:p>
                      <a:pPr indent="0" algn="ctr">
                        <a:spcBef>
                          <a:spcPts val="1000"/>
                        </a:spcBef>
                        <a:spcAft>
                          <a:spcPts val="0"/>
                        </a:spcAft>
                        <a:tabLst>
                          <a:tab pos="1718310" algn="l"/>
                        </a:tabLs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0,042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0482" marR="5048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4113">
                <a:tc>
                  <a:txBody>
                    <a:bodyPr/>
                    <a:lstStyle/>
                    <a:p>
                      <a:pPr indent="0" algn="just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 прошивания, </a:t>
                      </a:r>
                      <a:r>
                        <a:rPr lang="en-US" sz="1400" dirty="0">
                          <a:effectLst/>
                        </a:rPr>
                        <a:t> n</a:t>
                      </a:r>
                      <a:r>
                        <a:rPr lang="ru-RU" sz="1400" dirty="0">
                          <a:effectLst/>
                        </a:rPr>
                        <a:t>(%).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0482" marR="50482" marT="0" marB="0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1000"/>
                        </a:spcBef>
                        <a:spcAft>
                          <a:spcPts val="0"/>
                        </a:spcAft>
                        <a:tabLst>
                          <a:tab pos="1718310" algn="l"/>
                        </a:tabLst>
                      </a:pPr>
                      <a:r>
                        <a:rPr lang="ru-RU" sz="1400" dirty="0">
                          <a:effectLst/>
                        </a:rPr>
                        <a:t>4 (6)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0482" marR="50482" marT="0" marB="0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1000"/>
                        </a:spcBef>
                        <a:spcAft>
                          <a:spcPts val="0"/>
                        </a:spcAft>
                        <a:tabLst>
                          <a:tab pos="1718310" algn="l"/>
                        </a:tabLst>
                      </a:pPr>
                      <a:r>
                        <a:rPr lang="ru-RU" sz="1400" dirty="0">
                          <a:effectLst/>
                        </a:rPr>
                        <a:t>4 (6)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0482" marR="50482" marT="0" marB="0"/>
                </a:tc>
                <a:tc gridSpan="2">
                  <a:txBody>
                    <a:bodyPr/>
                    <a:lstStyle/>
                    <a:p>
                      <a:pPr indent="0" algn="ctr">
                        <a:spcBef>
                          <a:spcPts val="1000"/>
                        </a:spcBef>
                        <a:spcAft>
                          <a:spcPts val="0"/>
                        </a:spcAft>
                        <a:tabLst>
                          <a:tab pos="1718310" algn="l"/>
                        </a:tabLst>
                      </a:pPr>
                      <a:r>
                        <a:rPr lang="ru-RU" sz="1400" dirty="0">
                          <a:effectLst/>
                        </a:rPr>
                        <a:t>0,64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0482" marR="5048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4113">
                <a:tc>
                  <a:txBody>
                    <a:bodyPr/>
                    <a:lstStyle/>
                    <a:p>
                      <a:pPr indent="0" algn="just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 прошивания, </a:t>
                      </a:r>
                      <a:r>
                        <a:rPr lang="en-US" sz="1400" dirty="0">
                          <a:effectLst/>
                        </a:rPr>
                        <a:t> n</a:t>
                      </a:r>
                      <a:r>
                        <a:rPr lang="ru-RU" sz="1400" dirty="0">
                          <a:effectLst/>
                        </a:rPr>
                        <a:t>(%).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0482" marR="50482" marT="0" marB="0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1000"/>
                        </a:spcBef>
                        <a:spcAft>
                          <a:spcPts val="0"/>
                        </a:spcAft>
                        <a:tabLst>
                          <a:tab pos="1718310" algn="l"/>
                        </a:tabLst>
                      </a:pPr>
                      <a:r>
                        <a:rPr lang="ru-RU" sz="1400">
                          <a:effectLst/>
                        </a:rPr>
                        <a:t>0 (0)</a:t>
                      </a:r>
                      <a:endParaRPr lang="ru-RU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0482" marR="50482" marT="0" marB="0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1000"/>
                        </a:spcBef>
                        <a:spcAft>
                          <a:spcPts val="0"/>
                        </a:spcAft>
                        <a:tabLst>
                          <a:tab pos="1718310" algn="l"/>
                        </a:tabLst>
                      </a:pPr>
                      <a:r>
                        <a:rPr lang="ru-RU" sz="1400" dirty="0">
                          <a:effectLst/>
                        </a:rPr>
                        <a:t>2 (3)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0482" marR="50482" marT="0" marB="0"/>
                </a:tc>
                <a:tc gridSpan="2">
                  <a:txBody>
                    <a:bodyPr/>
                    <a:lstStyle/>
                    <a:p>
                      <a:pPr indent="0" algn="ctr">
                        <a:spcBef>
                          <a:spcPts val="1000"/>
                        </a:spcBef>
                        <a:spcAft>
                          <a:spcPts val="0"/>
                        </a:spcAft>
                        <a:tabLst>
                          <a:tab pos="1718310" algn="l"/>
                        </a:tabLst>
                      </a:pPr>
                      <a:r>
                        <a:rPr lang="ru-RU" sz="1400" dirty="0">
                          <a:effectLst/>
                        </a:rPr>
                        <a:t>0,25</a:t>
                      </a: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0482" marR="5048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062842" y="886606"/>
            <a:ext cx="65893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fontAlgn="base">
              <a:spcBef>
                <a:spcPct val="0"/>
              </a:spcBef>
              <a:spcAft>
                <a:spcPct val="0"/>
              </a:spcAft>
              <a:tabLst>
                <a:tab pos="17176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17176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17176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17176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17176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7176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7176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7176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7176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7675" algn="l"/>
              </a:tabLst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effectLst/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Непосредственные результаты оперативных вмешательств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44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2051720" y="261557"/>
            <a:ext cx="5554960" cy="65403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/>
              <a:t>Наши результаты</a:t>
            </a:r>
            <a:endParaRPr lang="ru-RU" sz="3600" b="1" dirty="0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876672" y="886606"/>
            <a:ext cx="69617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fontAlgn="base">
              <a:spcBef>
                <a:spcPct val="0"/>
              </a:spcBef>
              <a:spcAft>
                <a:spcPct val="0"/>
              </a:spcAft>
              <a:tabLst>
                <a:tab pos="17176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17176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17176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17176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17176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7176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7176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7176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7176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7675" algn="l"/>
              </a:tabLst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Патоморфологические результаты оперативных вмешательств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effectLst/>
              <a:latin typeface="+mn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1461558"/>
              </p:ext>
            </p:extLst>
          </p:nvPr>
        </p:nvGraphicFramePr>
        <p:xfrm>
          <a:off x="1043608" y="1340768"/>
          <a:ext cx="7056783" cy="5625663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35283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8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52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42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5409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Фактор</a:t>
                      </a:r>
                      <a:endParaRPr lang="ru-RU" sz="1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6798" marR="66798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Основная </a:t>
                      </a:r>
                      <a:r>
                        <a:rPr lang="ru-RU" sz="1800" dirty="0" smtClean="0">
                          <a:effectLst/>
                        </a:rPr>
                        <a:t>группа (МЛТМЭ), </a:t>
                      </a:r>
                      <a:r>
                        <a:rPr lang="en-US" sz="1800" dirty="0">
                          <a:effectLst/>
                        </a:rPr>
                        <a:t>n=</a:t>
                      </a:r>
                      <a:r>
                        <a:rPr lang="ru-RU" sz="1800" dirty="0">
                          <a:effectLst/>
                        </a:rPr>
                        <a:t>67</a:t>
                      </a:r>
                      <a:endParaRPr lang="ru-RU" sz="1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6798" marR="66798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Группа </a:t>
                      </a:r>
                      <a:r>
                        <a:rPr lang="ru-RU" sz="1800" dirty="0" smtClean="0">
                          <a:effectLst/>
                        </a:rPr>
                        <a:t>сравнения (ЛТМЭ),</a:t>
                      </a:r>
                    </a:p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n=</a:t>
                      </a:r>
                      <a:r>
                        <a:rPr lang="ru-RU" sz="1800" dirty="0">
                          <a:effectLst/>
                        </a:rPr>
                        <a:t>67</a:t>
                      </a:r>
                      <a:endParaRPr lang="ru-RU" sz="1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6798" marR="66798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</a:t>
                      </a:r>
                      <a:endParaRPr lang="ru-RU" sz="1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6798" marR="6679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629">
                <a:tc>
                  <a:txBody>
                    <a:bodyPr/>
                    <a:lstStyle/>
                    <a:p>
                      <a:pPr indent="0" algn="just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Дистальная граница резекции,  M±SD, мм.</a:t>
                      </a:r>
                      <a:endParaRPr lang="ru-RU" sz="1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6798" marR="66798" marT="0" marB="0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23,54±16,2</a:t>
                      </a:r>
                      <a:endParaRPr lang="ru-RU" sz="1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6798" marR="66798" marT="0" marB="0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26,34±14,8</a:t>
                      </a:r>
                      <a:endParaRPr lang="ru-RU" sz="1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6798" marR="66798" marT="0" marB="0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0,3</a:t>
                      </a:r>
                      <a:endParaRPr lang="ru-RU" sz="1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6798" marR="6679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629">
                <a:tc>
                  <a:txBody>
                    <a:bodyPr/>
                    <a:lstStyle/>
                    <a:p>
                      <a:pPr indent="0" algn="just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Циркулярная граница резекции, M±SD, мм.</a:t>
                      </a:r>
                      <a:endParaRPr lang="ru-RU" sz="1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6798" marR="66798" marT="0" marB="0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7,72±6,8</a:t>
                      </a:r>
                      <a:endParaRPr lang="ru-RU" sz="1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6798" marR="66798" marT="0" marB="0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6,6±3,4</a:t>
                      </a:r>
                      <a:endParaRPr lang="ru-RU" sz="1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6798" marR="66798" marT="0" marB="0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0,12</a:t>
                      </a:r>
                      <a:endParaRPr lang="ru-RU" sz="1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6798" marR="66798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5629">
                <a:tc>
                  <a:txBody>
                    <a:bodyPr/>
                    <a:lstStyle/>
                    <a:p>
                      <a:pPr indent="0" algn="just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ЦГР +, n(%).</a:t>
                      </a:r>
                      <a:endParaRPr lang="ru-RU" sz="1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6798" marR="66798" marT="0" marB="0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 (7,5)</a:t>
                      </a:r>
                      <a:endParaRPr lang="ru-RU" sz="1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6798" marR="66798" marT="0" marB="0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 (7,5)</a:t>
                      </a:r>
                      <a:endParaRPr lang="ru-RU" sz="1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6798" marR="66798" marT="0" marB="0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0,63</a:t>
                      </a:r>
                      <a:endParaRPr lang="ru-RU" sz="1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6798" marR="66798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1258">
                <a:tc>
                  <a:txBody>
                    <a:bodyPr/>
                    <a:lstStyle/>
                    <a:p>
                      <a:pPr indent="0" algn="just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Количество исследованных лимфатических узлов,  M±SD, n.</a:t>
                      </a:r>
                      <a:endParaRPr lang="ru-RU" sz="1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6798" marR="66798" marT="0" marB="0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19,72±6,9</a:t>
                      </a:r>
                      <a:endParaRPr lang="ru-RU" sz="1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6798" marR="66798" marT="0" marB="0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18,6±5</a:t>
                      </a:r>
                      <a:endParaRPr lang="ru-RU" sz="1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6798" marR="66798" marT="0" marB="0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0,28</a:t>
                      </a:r>
                      <a:endParaRPr lang="ru-RU" sz="1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6798" marR="66798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3444">
                <a:tc>
                  <a:txBody>
                    <a:bodyPr/>
                    <a:lstStyle/>
                    <a:p>
                      <a:pPr indent="0" algn="just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Количество пораженных лимфатических узлов,  M±SD, n.</a:t>
                      </a:r>
                      <a:endParaRPr lang="ru-RU" sz="1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6798" marR="66798" marT="0" marB="0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1,64±3,2</a:t>
                      </a:r>
                      <a:endParaRPr lang="ru-RU" sz="1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6798" marR="66798" marT="0" marB="0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1,01±2,3</a:t>
                      </a:r>
                      <a:endParaRPr lang="ru-RU" sz="1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6798" marR="66798" marT="0" marB="0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0,19</a:t>
                      </a:r>
                      <a:endParaRPr lang="ru-RU" sz="1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6798" marR="66798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3885">
                <a:tc gridSpan="4"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Качество макропрепарата по P. </a:t>
                      </a:r>
                      <a:r>
                        <a:rPr lang="ru-RU" sz="1800" dirty="0" err="1" smtClean="0">
                          <a:effectLst/>
                        </a:rPr>
                        <a:t>Quirke</a:t>
                      </a:r>
                      <a:endParaRPr lang="ru-RU" sz="14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6798" marR="6679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5629">
                <a:tc>
                  <a:txBody>
                    <a:bodyPr/>
                    <a:lstStyle/>
                    <a:p>
                      <a:pPr indent="0" algn="just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solidFill>
                            <a:schemeClr val="tx1"/>
                          </a:solidFill>
                          <a:effectLst/>
                        </a:rPr>
                        <a:t>Grade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 1, n(%).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6798" marR="66798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6 (9)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6798" marR="66798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11 (16,4)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6798" marR="66798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0,15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6798" marR="66798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5629">
                <a:tc>
                  <a:txBody>
                    <a:bodyPr/>
                    <a:lstStyle/>
                    <a:p>
                      <a:pPr indent="0" algn="just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solidFill>
                            <a:srgbClr val="FF0000"/>
                          </a:solidFill>
                          <a:effectLst/>
                        </a:rPr>
                        <a:t>Grade</a:t>
                      </a: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 2, n(%).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6798" marR="66798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3 (4,4)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6798" marR="66798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13 (19,4)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6798" marR="66798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0,007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6798" marR="66798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5629">
                <a:tc>
                  <a:txBody>
                    <a:bodyPr/>
                    <a:lstStyle/>
                    <a:p>
                      <a:pPr indent="0" algn="just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solidFill>
                            <a:srgbClr val="FF0000"/>
                          </a:solidFill>
                          <a:effectLst/>
                        </a:rPr>
                        <a:t>Grade</a:t>
                      </a:r>
                      <a:r>
                        <a:rPr lang="ru-RU" sz="1800" dirty="0">
                          <a:solidFill>
                            <a:srgbClr val="FF0000"/>
                          </a:solidFill>
                          <a:effectLst/>
                        </a:rPr>
                        <a:t> 3, n(%).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6798" marR="66798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58 (86,6)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6798" marR="66798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43 (64,2)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6798" marR="66798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0,002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6798" marR="66798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039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Снимок экрана 2016-08-09 в 22.31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8" y="1849579"/>
            <a:ext cx="4324613" cy="181456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Изображение 5" descr="Снимок экрана 2016-08-09 в 22.32.3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165" y="1849579"/>
            <a:ext cx="4500835" cy="102171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1598" y="2942424"/>
            <a:ext cx="4283968" cy="240973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Изображение 7" descr="tem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" y="4077072"/>
            <a:ext cx="2041087" cy="148999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Изображение 8" descr="Transanal-Minimally-Invasive-Surgery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365104"/>
            <a:ext cx="2261655" cy="167362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Изображение 9" descr="2d_image001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108" y="5013176"/>
            <a:ext cx="2485795" cy="170080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636798" y="332656"/>
            <a:ext cx="8229600" cy="6540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/>
              <a:t>Другой путь решения проблемы – использование </a:t>
            </a:r>
            <a:r>
              <a:rPr lang="ru-RU" sz="3600" b="1" dirty="0" err="1" smtClean="0"/>
              <a:t>трансанального</a:t>
            </a:r>
            <a:r>
              <a:rPr lang="ru-RU" sz="3600" b="1" dirty="0" smtClean="0"/>
              <a:t> доступа</a:t>
            </a:r>
            <a:br>
              <a:rPr lang="ru-RU" sz="3600" b="1" dirty="0" smtClean="0"/>
            </a:br>
            <a:r>
              <a:rPr lang="ru-RU" sz="3600" b="1" dirty="0" smtClean="0"/>
              <a:t>(ТАТМЭ)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55378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Снимок экрана 2016-08-09 в 22.34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83" y="116632"/>
            <a:ext cx="5864993" cy="188345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Изображение 6" descr="Снимок экрана 2016-08-09 в 22.34.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764704"/>
            <a:ext cx="3635896" cy="169803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323528" y="1988840"/>
            <a:ext cx="4392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+mj-lt"/>
                <a:cs typeface="Times New Roman"/>
              </a:rPr>
              <a:t> </a:t>
            </a:r>
            <a:r>
              <a:rPr lang="ru-RU" b="1" u="sng" dirty="0" smtClean="0">
                <a:latin typeface="+mj-lt"/>
                <a:cs typeface="Times New Roman"/>
              </a:rPr>
              <a:t>2012 - </a:t>
            </a:r>
            <a:r>
              <a:rPr lang="en-US" b="1" u="sng" dirty="0" smtClean="0">
                <a:latin typeface="+mj-lt"/>
                <a:cs typeface="Times New Roman"/>
              </a:rPr>
              <a:t>2014.</a:t>
            </a:r>
            <a:r>
              <a:rPr lang="en-US" dirty="0" smtClean="0">
                <a:latin typeface="+mj-lt"/>
                <a:cs typeface="Times New Roman"/>
              </a:rPr>
              <a:t> </a:t>
            </a:r>
            <a:r>
              <a:rPr lang="en-US" b="1" u="sng" dirty="0" smtClean="0">
                <a:latin typeface="+mj-lt"/>
                <a:cs typeface="Times New Roman"/>
              </a:rPr>
              <a:t>80 </a:t>
            </a:r>
            <a:r>
              <a:rPr lang="ru-RU" b="1" u="sng" dirty="0" smtClean="0">
                <a:latin typeface="+mj-lt"/>
                <a:cs typeface="Times New Roman"/>
              </a:rPr>
              <a:t>случаев</a:t>
            </a:r>
            <a:r>
              <a:rPr lang="en-US" b="1" u="sng" dirty="0" smtClean="0">
                <a:latin typeface="+mj-lt"/>
                <a:cs typeface="Times New Roman"/>
              </a:rPr>
              <a:t> TA TM</a:t>
            </a:r>
            <a:r>
              <a:rPr lang="ru-RU" b="1" u="sng" dirty="0" smtClean="0">
                <a:latin typeface="+mj-lt"/>
                <a:cs typeface="Times New Roman"/>
              </a:rPr>
              <a:t>Э</a:t>
            </a:r>
            <a:r>
              <a:rPr lang="en-US" b="1" u="sng" dirty="0" smtClean="0">
                <a:latin typeface="+mj-lt"/>
                <a:cs typeface="Times New Roman"/>
              </a:rPr>
              <a:t>.</a:t>
            </a:r>
            <a:r>
              <a:rPr lang="en-US" dirty="0" smtClean="0">
                <a:latin typeface="+mj-lt"/>
                <a:cs typeface="Times New Roman"/>
              </a:rPr>
              <a:t> </a:t>
            </a:r>
            <a:r>
              <a:rPr lang="en-US" dirty="0" err="1" smtClean="0">
                <a:latin typeface="+mj-lt"/>
                <a:cs typeface="Times New Roman"/>
              </a:rPr>
              <a:t>Veltcamp</a:t>
            </a:r>
            <a:r>
              <a:rPr lang="en-US" dirty="0" smtClean="0">
                <a:latin typeface="+mj-lt"/>
                <a:cs typeface="Times New Roman"/>
              </a:rPr>
              <a:t> </a:t>
            </a:r>
            <a:r>
              <a:rPr lang="ru-RU" dirty="0" smtClean="0">
                <a:latin typeface="+mj-lt"/>
                <a:cs typeface="Times New Roman"/>
              </a:rPr>
              <a:t>отметил высокое качество макропрепарата в </a:t>
            </a:r>
            <a:r>
              <a:rPr lang="en-US" dirty="0" smtClean="0">
                <a:latin typeface="+mj-lt"/>
                <a:cs typeface="Times New Roman"/>
              </a:rPr>
              <a:t>88%</a:t>
            </a:r>
            <a:r>
              <a:rPr lang="ru-RU" dirty="0" smtClean="0">
                <a:latin typeface="+mj-lt"/>
                <a:cs typeface="Times New Roman"/>
              </a:rPr>
              <a:t> случаев (</a:t>
            </a:r>
            <a:r>
              <a:rPr lang="en-GB" dirty="0" smtClean="0">
                <a:latin typeface="+mj-lt"/>
                <a:cs typeface="Times New Roman"/>
              </a:rPr>
              <a:t>Complete </a:t>
            </a:r>
            <a:r>
              <a:rPr lang="ru-RU" dirty="0" smtClean="0">
                <a:latin typeface="+mj-lt"/>
                <a:cs typeface="Times New Roman"/>
              </a:rPr>
              <a:t>и </a:t>
            </a:r>
            <a:r>
              <a:rPr lang="en-GB" dirty="0" smtClean="0">
                <a:latin typeface="+mj-lt"/>
                <a:cs typeface="Times New Roman"/>
              </a:rPr>
              <a:t>Near Complete)</a:t>
            </a:r>
            <a:r>
              <a:rPr lang="en-US" dirty="0" smtClean="0">
                <a:latin typeface="+mj-lt"/>
                <a:cs typeface="Times New Roman"/>
              </a:rPr>
              <a:t>.</a:t>
            </a:r>
            <a:endParaRPr lang="ru-RU" dirty="0">
              <a:latin typeface="+mj-lt"/>
              <a:cs typeface="Times New Roman"/>
            </a:endParaRPr>
          </a:p>
        </p:txBody>
      </p:sp>
      <p:pic>
        <p:nvPicPr>
          <p:cNvPr id="9" name="Изображение 8" descr="Снимок экрана 2016-08-09 в 22.36.2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51885"/>
            <a:ext cx="8290678" cy="112888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3809" y="5554864"/>
            <a:ext cx="922678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 smtClean="0">
                <a:latin typeface="+mj-lt"/>
                <a:cs typeface="Times New Roman"/>
              </a:rPr>
              <a:t>2014.</a:t>
            </a:r>
            <a:r>
              <a:rPr lang="en-US" sz="2000" dirty="0" smtClean="0">
                <a:latin typeface="+mj-lt"/>
                <a:cs typeface="Times New Roman"/>
              </a:rPr>
              <a:t> </a:t>
            </a:r>
            <a:r>
              <a:rPr lang="en-US" sz="2000" b="1" u="sng" dirty="0" smtClean="0">
                <a:latin typeface="+mj-lt"/>
                <a:cs typeface="Times New Roman"/>
              </a:rPr>
              <a:t>25 </a:t>
            </a:r>
            <a:r>
              <a:rPr lang="ru-RU" sz="2000" b="1" u="sng" dirty="0" smtClean="0">
                <a:latin typeface="+mj-lt"/>
                <a:cs typeface="Times New Roman"/>
              </a:rPr>
              <a:t>случаев</a:t>
            </a:r>
            <a:r>
              <a:rPr lang="en-US" sz="2000" b="1" u="sng" dirty="0" smtClean="0">
                <a:latin typeface="+mj-lt"/>
                <a:cs typeface="Times New Roman"/>
              </a:rPr>
              <a:t>  TA TM</a:t>
            </a:r>
            <a:r>
              <a:rPr lang="ru-RU" sz="2000" b="1" u="sng" dirty="0" smtClean="0">
                <a:latin typeface="+mj-lt"/>
                <a:cs typeface="Times New Roman"/>
              </a:rPr>
              <a:t>Э</a:t>
            </a:r>
            <a:r>
              <a:rPr lang="en-US" sz="2000" b="1" u="sng" dirty="0" smtClean="0">
                <a:latin typeface="+mj-lt"/>
                <a:cs typeface="Times New Roman"/>
              </a:rPr>
              <a:t>.</a:t>
            </a:r>
            <a:r>
              <a:rPr lang="en-US" sz="2000" dirty="0" smtClean="0">
                <a:latin typeface="+mj-lt"/>
                <a:cs typeface="Times New Roman"/>
              </a:rPr>
              <a:t> </a:t>
            </a:r>
            <a:r>
              <a:rPr lang="en-US" sz="2000" dirty="0" err="1" smtClean="0">
                <a:latin typeface="+mj-lt"/>
                <a:cs typeface="Times New Roman"/>
              </a:rPr>
              <a:t>Velthuis</a:t>
            </a:r>
            <a:r>
              <a:rPr lang="en-US" sz="2000" dirty="0" smtClean="0">
                <a:latin typeface="+mj-lt"/>
                <a:cs typeface="Times New Roman"/>
              </a:rPr>
              <a:t> </a:t>
            </a:r>
            <a:r>
              <a:rPr lang="ru-RU" sz="2000" dirty="0" smtClean="0">
                <a:latin typeface="+mj-lt"/>
                <a:cs typeface="Times New Roman"/>
              </a:rPr>
              <a:t>отметил увеличение количества макропрепаратов высокого качества при сравнении ТАТМЭ</a:t>
            </a:r>
            <a:r>
              <a:rPr lang="en-US" sz="2000" dirty="0" smtClean="0">
                <a:latin typeface="+mj-lt"/>
                <a:cs typeface="Times New Roman"/>
              </a:rPr>
              <a:t> (96%)</a:t>
            </a:r>
            <a:r>
              <a:rPr lang="ru-RU" sz="2000" dirty="0" smtClean="0">
                <a:latin typeface="+mj-lt"/>
                <a:cs typeface="Times New Roman"/>
              </a:rPr>
              <a:t> и ЛТМЭ</a:t>
            </a:r>
            <a:r>
              <a:rPr lang="en-US" sz="2000" dirty="0" smtClean="0">
                <a:latin typeface="+mj-lt"/>
                <a:cs typeface="Times New Roman"/>
              </a:rPr>
              <a:t> (72%). </a:t>
            </a:r>
            <a:r>
              <a:rPr lang="ru-RU" sz="2000" dirty="0" smtClean="0">
                <a:latin typeface="+mj-lt"/>
                <a:cs typeface="Times New Roman"/>
              </a:rPr>
              <a:t>Вывод</a:t>
            </a:r>
            <a:r>
              <a:rPr lang="en-US" sz="2000" dirty="0" smtClean="0">
                <a:latin typeface="+mj-lt"/>
                <a:cs typeface="Times New Roman"/>
              </a:rPr>
              <a:t>:</a:t>
            </a:r>
            <a:r>
              <a:rPr lang="ru-RU" sz="2000" dirty="0" smtClean="0">
                <a:latin typeface="+mj-lt"/>
                <a:cs typeface="Times New Roman"/>
              </a:rPr>
              <a:t> использование </a:t>
            </a:r>
            <a:r>
              <a:rPr lang="ru-RU" sz="2000" dirty="0" err="1" smtClean="0">
                <a:latin typeface="+mj-lt"/>
                <a:cs typeface="Times New Roman"/>
              </a:rPr>
              <a:t>трансанального</a:t>
            </a:r>
            <a:r>
              <a:rPr lang="ru-RU" sz="2000" dirty="0" smtClean="0">
                <a:latin typeface="+mj-lt"/>
                <a:cs typeface="Times New Roman"/>
              </a:rPr>
              <a:t> доступа значительно улучшает качество макропрепарата</a:t>
            </a:r>
            <a:r>
              <a:rPr lang="en-US" sz="2800" dirty="0" smtClean="0">
                <a:latin typeface="+mj-lt"/>
              </a:rPr>
              <a:t>.</a:t>
            </a:r>
            <a:endParaRPr lang="ru-RU" sz="2800" dirty="0">
              <a:latin typeface="+mj-lt"/>
            </a:endParaRPr>
          </a:p>
        </p:txBody>
      </p:sp>
      <p:pic>
        <p:nvPicPr>
          <p:cNvPr id="11" name="Изображение 10" descr="Снимок экрана 2016-08-09 в 22.37.0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83" y="4485236"/>
            <a:ext cx="7920880" cy="106962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1043608" y="2420888"/>
            <a:ext cx="73448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latin typeface="Times New Roman"/>
                <a:cs typeface="Times New Roman"/>
              </a:rPr>
              <a:t>_______________________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91314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5736" y="188640"/>
            <a:ext cx="50040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Т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ru-RU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«</a:t>
            </a:r>
            <a:r>
              <a:rPr lang="ru-RU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down-to-up</a:t>
            </a:r>
            <a:r>
              <a:rPr lang="ru-RU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» ТМЭ – </a:t>
            </a:r>
            <a:r>
              <a:rPr lang="ru-RU" sz="3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ДА!</a:t>
            </a:r>
            <a:endParaRPr lang="ru-RU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1" y="4851743"/>
            <a:ext cx="872808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+mj-lt"/>
                <a:cs typeface="Times New Roman"/>
              </a:rPr>
              <a:t>В</a:t>
            </a:r>
            <a:r>
              <a:rPr lang="en-US" dirty="0" smtClean="0">
                <a:latin typeface="+mj-lt"/>
                <a:cs typeface="Times New Roman"/>
              </a:rPr>
              <a:t> </a:t>
            </a:r>
            <a:r>
              <a:rPr lang="en-US" b="1" u="sng" dirty="0" smtClean="0">
                <a:latin typeface="+mj-lt"/>
                <a:cs typeface="Times New Roman"/>
              </a:rPr>
              <a:t>201</a:t>
            </a:r>
            <a:r>
              <a:rPr lang="ru-RU" b="1" u="sng" dirty="0" smtClean="0">
                <a:latin typeface="+mj-lt"/>
                <a:cs typeface="Times New Roman"/>
              </a:rPr>
              <a:t>5</a:t>
            </a:r>
            <a:r>
              <a:rPr lang="ru-RU" dirty="0" smtClean="0">
                <a:latin typeface="+mj-lt"/>
                <a:cs typeface="Times New Roman"/>
              </a:rPr>
              <a:t> году опубликован большой систематический обор</a:t>
            </a:r>
            <a:r>
              <a:rPr lang="en-US" dirty="0" smtClean="0">
                <a:latin typeface="+mj-lt"/>
                <a:cs typeface="Times New Roman"/>
              </a:rPr>
              <a:t> - </a:t>
            </a:r>
            <a:r>
              <a:rPr lang="en-US" b="1" u="sng" dirty="0" smtClean="0">
                <a:latin typeface="+mj-lt"/>
                <a:cs typeface="Times New Roman"/>
              </a:rPr>
              <a:t>336 </a:t>
            </a:r>
            <a:r>
              <a:rPr lang="ru-RU" b="1" u="sng" dirty="0" smtClean="0">
                <a:latin typeface="+mj-lt"/>
                <a:cs typeface="Times New Roman"/>
              </a:rPr>
              <a:t>случаев</a:t>
            </a:r>
            <a:r>
              <a:rPr lang="en-US" b="1" u="sng" dirty="0" smtClean="0">
                <a:latin typeface="+mj-lt"/>
                <a:cs typeface="Times New Roman"/>
              </a:rPr>
              <a:t> TA TM</a:t>
            </a:r>
            <a:r>
              <a:rPr lang="ru-RU" b="1" u="sng" dirty="0" smtClean="0">
                <a:latin typeface="+mj-lt"/>
                <a:cs typeface="Times New Roman"/>
              </a:rPr>
              <a:t>Э</a:t>
            </a:r>
            <a:r>
              <a:rPr lang="en-US" dirty="0" smtClean="0">
                <a:latin typeface="+mj-lt"/>
                <a:cs typeface="Times New Roman"/>
              </a:rPr>
              <a:t>.</a:t>
            </a:r>
            <a:r>
              <a:rPr lang="ru-RU" dirty="0" smtClean="0">
                <a:latin typeface="+mj-lt"/>
                <a:cs typeface="Times New Roman"/>
              </a:rPr>
              <a:t> </a:t>
            </a:r>
            <a:r>
              <a:rPr lang="ru-RU" dirty="0" err="1" smtClean="0">
                <a:latin typeface="+mj-lt"/>
                <a:cs typeface="Times New Roman"/>
              </a:rPr>
              <a:t>Трансанальный</a:t>
            </a:r>
            <a:r>
              <a:rPr lang="ru-RU" dirty="0" smtClean="0">
                <a:latin typeface="+mj-lt"/>
                <a:cs typeface="Times New Roman"/>
              </a:rPr>
              <a:t> доступ имеет следующие </a:t>
            </a:r>
            <a:r>
              <a:rPr lang="ru-RU" b="1" u="sng" dirty="0" smtClean="0">
                <a:latin typeface="+mj-lt"/>
                <a:cs typeface="Times New Roman"/>
              </a:rPr>
              <a:t>показания</a:t>
            </a:r>
            <a:r>
              <a:rPr lang="ru-RU" dirty="0" smtClean="0">
                <a:latin typeface="+mj-lt"/>
                <a:cs typeface="Times New Roman"/>
              </a:rPr>
              <a:t>: ожирение</a:t>
            </a:r>
            <a:r>
              <a:rPr lang="en-US" dirty="0" smtClean="0">
                <a:latin typeface="+mj-lt"/>
                <a:cs typeface="Times New Roman"/>
              </a:rPr>
              <a:t>,</a:t>
            </a:r>
            <a:r>
              <a:rPr lang="ru-RU" dirty="0" smtClean="0">
                <a:latin typeface="+mj-lt"/>
                <a:cs typeface="Times New Roman"/>
              </a:rPr>
              <a:t> мужской пол</a:t>
            </a:r>
            <a:r>
              <a:rPr lang="en-US" dirty="0" smtClean="0">
                <a:latin typeface="+mj-lt"/>
                <a:cs typeface="Times New Roman"/>
              </a:rPr>
              <a:t>, </a:t>
            </a:r>
            <a:r>
              <a:rPr lang="ru-RU" dirty="0" smtClean="0">
                <a:latin typeface="+mj-lt"/>
                <a:cs typeface="Times New Roman"/>
              </a:rPr>
              <a:t>низкая локализация опухоли</a:t>
            </a:r>
            <a:r>
              <a:rPr lang="en-US" dirty="0" smtClean="0">
                <a:latin typeface="+mj-lt"/>
                <a:cs typeface="Times New Roman"/>
              </a:rPr>
              <a:t>. </a:t>
            </a:r>
            <a:endParaRPr lang="ru-RU" dirty="0" smtClean="0">
              <a:latin typeface="+mj-lt"/>
              <a:cs typeface="Times New Roman"/>
            </a:endParaRPr>
          </a:p>
          <a:p>
            <a:pPr algn="just"/>
            <a:r>
              <a:rPr lang="ru-RU" b="1" u="sng" dirty="0" smtClean="0">
                <a:latin typeface="+mj-lt"/>
                <a:cs typeface="Times New Roman"/>
              </a:rPr>
              <a:t>Преимущества</a:t>
            </a:r>
            <a:r>
              <a:rPr lang="ru-RU" dirty="0" smtClean="0">
                <a:latin typeface="+mj-lt"/>
                <a:cs typeface="Times New Roman"/>
              </a:rPr>
              <a:t>: прецизионная </a:t>
            </a:r>
            <a:r>
              <a:rPr lang="ru-RU" dirty="0" err="1" smtClean="0">
                <a:latin typeface="+mj-lt"/>
                <a:cs typeface="Times New Roman"/>
              </a:rPr>
              <a:t>диссекция</a:t>
            </a:r>
            <a:r>
              <a:rPr lang="ru-RU" dirty="0" smtClean="0">
                <a:latin typeface="+mj-lt"/>
                <a:cs typeface="Times New Roman"/>
              </a:rPr>
              <a:t>, увеличение частоты наложения анастомозов при ультранизких раках, уменьшение риска местного рецидива, уменьшение риска несостоятельности, уменьшение риска гнойно-септических осложнений и грыж</a:t>
            </a:r>
            <a:endParaRPr lang="ru-RU" dirty="0">
              <a:latin typeface="+mj-lt"/>
              <a:cs typeface="Times New Roman"/>
            </a:endParaRPr>
          </a:p>
        </p:txBody>
      </p:sp>
      <p:pic>
        <p:nvPicPr>
          <p:cNvPr id="6" name="Изображение 5" descr="Снимок экрана 2016-08-09 в 22.38.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4810926" cy="309634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Изображение 6" descr="Снимок экрана 2016-08-09 в 22.38.2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268760"/>
            <a:ext cx="3975555" cy="3534939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05757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1" t="17778" r="45143" b="7724"/>
          <a:stretch/>
        </p:blipFill>
        <p:spPr bwMode="auto">
          <a:xfrm>
            <a:off x="323528" y="260648"/>
            <a:ext cx="4196464" cy="6192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Рисунок 2" descr="Логотип РЯЗГМУ.jpg"/>
          <p:cNvPicPr>
            <a:picLocks noChangeAspect="1"/>
          </p:cNvPicPr>
          <p:nvPr/>
        </p:nvPicPr>
        <p:blipFill>
          <a:blip r:embed="rId3"/>
          <a:srcRect r="75052"/>
          <a:stretch>
            <a:fillRect/>
          </a:stretch>
        </p:blipFill>
        <p:spPr>
          <a:xfrm>
            <a:off x="4716016" y="260648"/>
            <a:ext cx="1558804" cy="183942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7"/>
            <a:ext cx="1670101" cy="183942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58921" r="42857" b="20000"/>
          <a:stretch/>
        </p:blipFill>
        <p:spPr bwMode="auto">
          <a:xfrm>
            <a:off x="4716014" y="2100069"/>
            <a:ext cx="4262389" cy="149483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16014" y="3652650"/>
            <a:ext cx="442798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 dirty="0" smtClean="0"/>
              <a:t>2014-2017</a:t>
            </a:r>
          </a:p>
          <a:p>
            <a:r>
              <a:rPr lang="ru-RU" sz="2000" dirty="0" smtClean="0"/>
              <a:t>28 пациентов с «трудным» тазом</a:t>
            </a:r>
          </a:p>
          <a:p>
            <a:r>
              <a:rPr lang="ru-RU" sz="2000" dirty="0" smtClean="0"/>
              <a:t>У 13 выполнена ТАТМЭ</a:t>
            </a:r>
          </a:p>
          <a:p>
            <a:r>
              <a:rPr lang="ru-RU" sz="2000" dirty="0" smtClean="0"/>
              <a:t>У 15 выполнена МЛТМЭ (ЛТМЭ с комплексом разработанных мероприятий)</a:t>
            </a:r>
          </a:p>
          <a:p>
            <a:r>
              <a:rPr lang="ru-RU" sz="2000" dirty="0" smtClean="0"/>
              <a:t>Удовлетворительное качество макропрепарата 92,3% в группе ТАТМЭ и 73,3% в группе МЛТМЭ</a:t>
            </a:r>
            <a:endParaRPr lang="en-GB" sz="2000" dirty="0" smtClean="0"/>
          </a:p>
          <a:p>
            <a:r>
              <a:rPr lang="en-GB" dirty="0" smtClean="0"/>
              <a:t>P=0,25</a:t>
            </a:r>
            <a:endParaRPr lang="ru-RU" sz="2000" dirty="0" smtClean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08552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130583"/>
            <a:ext cx="40306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Преимущества ТАТМЭ</a:t>
            </a:r>
            <a:endParaRPr lang="ru-RU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8502" y="2420888"/>
            <a:ext cx="44986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400" dirty="0" smtClean="0"/>
              <a:t>Позволяет получить препарат высокого качества (сравнимо с МЛТМЭ, </a:t>
            </a:r>
            <a:r>
              <a:rPr lang="en-GB" sz="2400" dirty="0" smtClean="0"/>
              <a:t>p&gt;0,05)</a:t>
            </a:r>
            <a:r>
              <a:rPr lang="ru-RU" sz="2400" dirty="0" smtClean="0"/>
              <a:t>.</a:t>
            </a:r>
          </a:p>
          <a:p>
            <a:pPr marL="457200" indent="-457200">
              <a:buAutoNum type="arabicPeriod"/>
            </a:pPr>
            <a:r>
              <a:rPr lang="ru-RU" sz="2400" dirty="0" smtClean="0"/>
              <a:t>Позволяет обеспечить более протяженную ДГР (</a:t>
            </a:r>
            <a:r>
              <a:rPr lang="en-GB" sz="2400" dirty="0" smtClean="0"/>
              <a:t>p=0,01)</a:t>
            </a:r>
          </a:p>
          <a:p>
            <a:pPr marL="457200" indent="-457200">
              <a:buAutoNum type="arabicPeriod"/>
            </a:pPr>
            <a:endParaRPr lang="ru-RU" sz="2400" dirty="0" smtClean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58921" r="42857" b="20000"/>
          <a:stretch/>
        </p:blipFill>
        <p:spPr bwMode="auto">
          <a:xfrm>
            <a:off x="4787127" y="1349088"/>
            <a:ext cx="4262389" cy="149483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3" t="20148" r="44286" b="36677"/>
          <a:stretch/>
        </p:blipFill>
        <p:spPr bwMode="auto">
          <a:xfrm>
            <a:off x="4763034" y="3156857"/>
            <a:ext cx="4330976" cy="344049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4624"/>
            <a:ext cx="1872208" cy="187220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87127" y="4437112"/>
            <a:ext cx="4177361" cy="4399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9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130583"/>
            <a:ext cx="34344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Недостатки ТАТМЭ</a:t>
            </a:r>
            <a:endParaRPr lang="ru-RU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1613198"/>
            <a:ext cx="449862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200" dirty="0" smtClean="0"/>
              <a:t>Увеличивает длительность операции (</a:t>
            </a:r>
            <a:r>
              <a:rPr lang="en-GB" sz="2200" dirty="0" smtClean="0"/>
              <a:t>p=0,03)</a:t>
            </a:r>
            <a:endParaRPr lang="ru-RU" sz="2200" dirty="0" smtClean="0"/>
          </a:p>
          <a:p>
            <a:pPr marL="457200" indent="-457200">
              <a:buAutoNum type="arabicPeriod"/>
            </a:pPr>
            <a:r>
              <a:rPr lang="ru-RU" sz="2200" dirty="0" smtClean="0"/>
              <a:t>Длительная кривая обучения</a:t>
            </a:r>
          </a:p>
          <a:p>
            <a:pPr marL="457200" indent="-457200">
              <a:buAutoNum type="arabicPeriod"/>
            </a:pPr>
            <a:r>
              <a:rPr lang="ru-RU" sz="2200" dirty="0" smtClean="0"/>
              <a:t>Требуются дорогостоящие </a:t>
            </a:r>
            <a:r>
              <a:rPr lang="ru-RU" sz="2200" dirty="0" err="1" smtClean="0"/>
              <a:t>трансанальные</a:t>
            </a:r>
            <a:r>
              <a:rPr lang="ru-RU" sz="2200" dirty="0" smtClean="0"/>
              <a:t> платформы</a:t>
            </a:r>
          </a:p>
          <a:p>
            <a:pPr marL="457200" indent="-457200">
              <a:buAutoNum type="arabicPeriod"/>
            </a:pPr>
            <a:endParaRPr lang="ru-RU" sz="2200" dirty="0"/>
          </a:p>
          <a:p>
            <a:r>
              <a:rPr lang="ru-RU" sz="2200" dirty="0" smtClean="0"/>
              <a:t>Уменьшить длительность операции можно при одновременной работе двух бригад, однако: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200" dirty="0" smtClean="0"/>
              <a:t>Требуется дополнительная </a:t>
            </a:r>
            <a:r>
              <a:rPr lang="ru-RU" sz="2200" dirty="0" err="1" smtClean="0"/>
              <a:t>лапароскопическая</a:t>
            </a:r>
            <a:r>
              <a:rPr lang="ru-RU" sz="2200" dirty="0" smtClean="0"/>
              <a:t> стойка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200" dirty="0" smtClean="0"/>
              <a:t>Требуется две обученные бригады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200" dirty="0" smtClean="0"/>
              <a:t>Не всегда удобно из-за положения пациента</a:t>
            </a:r>
            <a:endParaRPr lang="en-GB" sz="2200" dirty="0" smtClean="0"/>
          </a:p>
          <a:p>
            <a:pPr marL="457200" indent="-457200">
              <a:buAutoNum type="arabicPeriod"/>
            </a:pPr>
            <a:endParaRPr lang="ru-RU" sz="2200" dirty="0" smtClean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15" y="133783"/>
            <a:ext cx="1494206" cy="149420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8" t="43175" r="44762" b="16916"/>
          <a:stretch/>
        </p:blipFill>
        <p:spPr bwMode="auto">
          <a:xfrm>
            <a:off x="4489032" y="715109"/>
            <a:ext cx="4374553" cy="327350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89032" y="3597540"/>
            <a:ext cx="4374552" cy="4310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0" t="31503" r="44857" b="25830"/>
          <a:stretch/>
        </p:blipFill>
        <p:spPr bwMode="auto">
          <a:xfrm>
            <a:off x="4489033" y="4122890"/>
            <a:ext cx="4374551" cy="273511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75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hil-quirke-power-wa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1076" y="864967"/>
            <a:ext cx="2928958" cy="149246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18" name="Группа 17"/>
          <p:cNvGrpSpPr/>
          <p:nvPr/>
        </p:nvGrpSpPr>
        <p:grpSpPr>
          <a:xfrm>
            <a:off x="378986" y="1177842"/>
            <a:ext cx="3376107" cy="2515741"/>
            <a:chOff x="357158" y="2928934"/>
            <a:chExt cx="3878931" cy="3443676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357158" y="2928934"/>
              <a:ext cx="3857652" cy="3429024"/>
              <a:chOff x="571472" y="2928934"/>
              <a:chExt cx="3857652" cy="1857388"/>
            </a:xfrm>
          </p:grpSpPr>
          <p:sp>
            <p:nvSpPr>
              <p:cNvPr id="9" name="Прямоугольник 8"/>
              <p:cNvSpPr/>
              <p:nvPr/>
            </p:nvSpPr>
            <p:spPr>
              <a:xfrm>
                <a:off x="785786" y="2928934"/>
                <a:ext cx="3500462" cy="1857388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71472" y="2928934"/>
                <a:ext cx="3714776" cy="433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dirty="0" smtClean="0"/>
                  <a:t>Дефицит пространства </a:t>
                </a:r>
              </a:p>
              <a:p>
                <a:pPr algn="ctr"/>
                <a:r>
                  <a:rPr lang="ru-RU" sz="1600" dirty="0" smtClean="0"/>
                  <a:t>в узком тазу</a:t>
                </a:r>
                <a:endParaRPr lang="ru-RU" sz="1600" dirty="0"/>
              </a:p>
            </p:txBody>
          </p:sp>
          <p:cxnSp>
            <p:nvCxnSpPr>
              <p:cNvPr id="11" name="Прямая со стрелкой 10"/>
              <p:cNvCxnSpPr/>
              <p:nvPr/>
            </p:nvCxnSpPr>
            <p:spPr>
              <a:xfrm rot="5400000">
                <a:off x="2402009" y="3409932"/>
                <a:ext cx="116087" cy="158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714348" y="3393281"/>
                <a:ext cx="3714776" cy="433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dirty="0" smtClean="0"/>
                  <a:t>Отсутствие должной </a:t>
                </a:r>
                <a:r>
                  <a:rPr lang="ru-RU" sz="1600" dirty="0" err="1" smtClean="0"/>
                  <a:t>тракции-контртракции</a:t>
                </a:r>
                <a:endParaRPr lang="ru-RU" sz="1600" dirty="0"/>
              </a:p>
            </p:txBody>
          </p:sp>
        </p:grpSp>
        <p:cxnSp>
          <p:nvCxnSpPr>
            <p:cNvPr id="14" name="Прямая со стрелкой 13"/>
            <p:cNvCxnSpPr/>
            <p:nvPr/>
          </p:nvCxnSpPr>
          <p:spPr>
            <a:xfrm rot="5400000">
              <a:off x="2138581" y="4697694"/>
              <a:ext cx="214314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21313" y="4689118"/>
              <a:ext cx="3714776" cy="800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/>
                <a:t>Повреждение </a:t>
              </a:r>
              <a:r>
                <a:rPr lang="ru-RU" sz="1600" dirty="0" err="1" smtClean="0"/>
                <a:t>мезоректальной</a:t>
              </a:r>
              <a:r>
                <a:rPr lang="ru-RU" sz="1600" dirty="0" smtClean="0"/>
                <a:t> фасции</a:t>
              </a:r>
              <a:endParaRPr lang="ru-RU" sz="1600" dirty="0"/>
            </a:p>
          </p:txBody>
        </p:sp>
        <p:cxnSp>
          <p:nvCxnSpPr>
            <p:cNvPr id="16" name="Прямая со стрелкой 15"/>
            <p:cNvCxnSpPr/>
            <p:nvPr/>
          </p:nvCxnSpPr>
          <p:spPr>
            <a:xfrm rot="5400000">
              <a:off x="2138581" y="5577787"/>
              <a:ext cx="214314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571471" y="5572140"/>
              <a:ext cx="3429024" cy="800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/>
                <a:t>Низкое качество макропрепарата</a:t>
              </a:r>
              <a:endParaRPr lang="ru-RU" sz="1600" dirty="0"/>
            </a:p>
          </p:txBody>
        </p:sp>
      </p:grpSp>
      <p:pic>
        <p:nvPicPr>
          <p:cNvPr id="19" name="Рисунок 18" descr="Таблица Bai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469" y="2607475"/>
            <a:ext cx="4684046" cy="42148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Прямоугольник 19"/>
          <p:cNvSpPr/>
          <p:nvPr/>
        </p:nvSpPr>
        <p:spPr>
          <a:xfrm>
            <a:off x="4429124" y="4714884"/>
            <a:ext cx="4714876" cy="500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429124" y="5572140"/>
            <a:ext cx="4714876" cy="500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8596" y="3929066"/>
            <a:ext cx="37147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Исследование </a:t>
            </a:r>
            <a:r>
              <a:rPr lang="en-US" dirty="0" err="1" smtClean="0"/>
              <a:t>Baik</a:t>
            </a:r>
            <a:r>
              <a:rPr lang="ru-RU" dirty="0" smtClean="0"/>
              <a:t>:</a:t>
            </a:r>
          </a:p>
          <a:p>
            <a:r>
              <a:rPr lang="ru-RU" dirty="0" smtClean="0"/>
              <a:t>На качество макропрепарата при ТМЭ достоверно влияют: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акушерская </a:t>
            </a:r>
            <a:r>
              <a:rPr lang="ru-RU" dirty="0" err="1" smtClean="0"/>
              <a:t>конъюгата</a:t>
            </a:r>
            <a:endParaRPr lang="ru-RU" dirty="0" smtClean="0"/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расстояние между седалищными остями</a:t>
            </a:r>
          </a:p>
          <a:p>
            <a:r>
              <a:rPr lang="en-US" dirty="0" smtClean="0"/>
              <a:t>P&lt;0,05</a:t>
            </a:r>
            <a:endParaRPr lang="ru-RU" dirty="0" smtClean="0"/>
          </a:p>
        </p:txBody>
      </p:sp>
      <p:sp>
        <p:nvSpPr>
          <p:cNvPr id="24" name="Rectangle 3"/>
          <p:cNvSpPr>
            <a:spLocks noGrp="1" noChangeArrowheads="1"/>
          </p:cNvSpPr>
          <p:nvPr>
            <p:ph type="title"/>
          </p:nvPr>
        </p:nvSpPr>
        <p:spPr>
          <a:xfrm>
            <a:off x="571472" y="-214338"/>
            <a:ext cx="8229600" cy="1143000"/>
          </a:xfrm>
          <a:noFill/>
          <a:ln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3200" b="1" dirty="0"/>
              <a:t>В чем проблема? -  2. Некачественная ТМЭ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22936" y="130583"/>
            <a:ext cx="1587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Выводы</a:t>
            </a:r>
            <a:endParaRPr lang="ru-RU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8502" y="1471343"/>
            <a:ext cx="860397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400" dirty="0" smtClean="0"/>
              <a:t>Вместо термина «узкий» таз более корректно использовать термин «трудный» таз</a:t>
            </a:r>
          </a:p>
          <a:p>
            <a:pPr marL="457200" indent="-457200">
              <a:buAutoNum type="arabicPeriod"/>
            </a:pPr>
            <a:r>
              <a:rPr lang="ru-RU" sz="2400" dirty="0" smtClean="0"/>
              <a:t>Термин «трудный» таз помимо </a:t>
            </a:r>
            <a:r>
              <a:rPr lang="ru-RU" sz="2400" dirty="0" err="1" smtClean="0"/>
              <a:t>пельвиометрических</a:t>
            </a:r>
            <a:r>
              <a:rPr lang="ru-RU" sz="2400" dirty="0" smtClean="0"/>
              <a:t> данных включает в себя гендерные особенности строения таза, характеристики опухоли, степень висцерального ожирения</a:t>
            </a:r>
          </a:p>
          <a:p>
            <a:pPr marL="457200" indent="-457200">
              <a:buAutoNum type="arabicPeriod"/>
            </a:pPr>
            <a:r>
              <a:rPr lang="ru-RU" sz="2400" dirty="0" smtClean="0"/>
              <a:t>Для выявления пациентов с «трудным» тазом целесообразно использовать разработанную прогностическую  модель</a:t>
            </a:r>
          </a:p>
          <a:p>
            <a:pPr marL="457200" indent="-457200">
              <a:buAutoNum type="arabicPeriod"/>
            </a:pPr>
            <a:r>
              <a:rPr lang="ru-RU" sz="2400" dirty="0" smtClean="0"/>
              <a:t>У пациентов с «трудным» тазом целесообразно использовать различные технические приспособления, либо </a:t>
            </a:r>
            <a:r>
              <a:rPr lang="ru-RU" sz="2400" dirty="0" err="1" smtClean="0"/>
              <a:t>трансанальный</a:t>
            </a:r>
            <a:r>
              <a:rPr lang="ru-RU" sz="2400" dirty="0" smtClean="0"/>
              <a:t> доступ</a:t>
            </a:r>
          </a:p>
          <a:p>
            <a:pPr marL="457200" indent="-457200">
              <a:buAutoNum type="arabicPeriod"/>
            </a:pPr>
            <a:r>
              <a:rPr lang="ru-RU" sz="2400" dirty="0" smtClean="0"/>
              <a:t>Разработанный комплекс технических мероприятий может быть альтернативой </a:t>
            </a:r>
            <a:r>
              <a:rPr lang="ru-RU" sz="2400" dirty="0" err="1" smtClean="0"/>
              <a:t>трансанальному</a:t>
            </a:r>
            <a:r>
              <a:rPr lang="ru-RU" sz="2400" dirty="0" smtClean="0"/>
              <a:t> доступу</a:t>
            </a:r>
          </a:p>
        </p:txBody>
      </p:sp>
      <p:pic>
        <p:nvPicPr>
          <p:cNvPr id="4" name="Рисунок 3" descr="Логотип РЯЗГМУ.jpg"/>
          <p:cNvPicPr>
            <a:picLocks noChangeAspect="1"/>
          </p:cNvPicPr>
          <p:nvPr/>
        </p:nvPicPr>
        <p:blipFill>
          <a:blip r:embed="rId2"/>
          <a:srcRect r="75052"/>
          <a:stretch>
            <a:fillRect/>
          </a:stretch>
        </p:blipFill>
        <p:spPr>
          <a:xfrm>
            <a:off x="467544" y="125074"/>
            <a:ext cx="1137695" cy="134250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588" y="125076"/>
            <a:ext cx="1218926" cy="1342504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2085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4"/>
          <a:stretch/>
        </p:blipFill>
        <p:spPr>
          <a:xfrm>
            <a:off x="827584" y="81493"/>
            <a:ext cx="7488832" cy="642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33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12160" y="4365104"/>
            <a:ext cx="30243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СПАСИБО 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ЗА 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ВНИМАНИЕ!</a:t>
            </a:r>
            <a:endParaRPr lang="ru-RU" sz="36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04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3"/>
          <p:cNvSpPr>
            <a:spLocks noGrp="1" noChangeArrowheads="1"/>
          </p:cNvSpPr>
          <p:nvPr>
            <p:ph type="title"/>
          </p:nvPr>
        </p:nvSpPr>
        <p:spPr>
          <a:xfrm>
            <a:off x="571472" y="-214338"/>
            <a:ext cx="8229600" cy="1143000"/>
          </a:xfrm>
          <a:noFill/>
          <a:ln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3200" b="1" dirty="0"/>
              <a:t>В чем проблема? -  </a:t>
            </a:r>
            <a:r>
              <a:rPr lang="en-US" sz="3200" b="1" dirty="0" smtClean="0"/>
              <a:t>3</a:t>
            </a:r>
            <a:r>
              <a:rPr lang="ru-RU" sz="3200" b="1" dirty="0" smtClean="0"/>
              <a:t>. Конверсия</a:t>
            </a:r>
            <a:endParaRPr lang="en-US" sz="32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5" y="836713"/>
            <a:ext cx="4362975" cy="202910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836713"/>
            <a:ext cx="3820058" cy="2029108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5076056" y="1628800"/>
            <a:ext cx="374441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22226" y="3907470"/>
            <a:ext cx="1404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«Узкий» таз</a:t>
            </a:r>
            <a:endParaRPr lang="ru-RU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2411760" y="3799748"/>
            <a:ext cx="15507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Увеличение частоты конверсий</a:t>
            </a:r>
            <a:endParaRPr lang="ru-RU" sz="2000" dirty="0"/>
          </a:p>
        </p:txBody>
      </p:sp>
      <p:cxnSp>
        <p:nvCxnSpPr>
          <p:cNvPr id="28" name="Прямая со стрелкой 27"/>
          <p:cNvCxnSpPr/>
          <p:nvPr/>
        </p:nvCxnSpPr>
        <p:spPr>
          <a:xfrm>
            <a:off x="4231394" y="4261413"/>
            <a:ext cx="324036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788024" y="3076473"/>
            <a:ext cx="424847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dirty="0" smtClean="0"/>
              <a:t>Увеличение длины разреза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dirty="0" smtClean="0"/>
              <a:t>Увеличение длительности операции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dirty="0" smtClean="0"/>
              <a:t>Увеличение длительности госпитализации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dirty="0" smtClean="0"/>
              <a:t>Увеличение частоты послеоперационных осложнений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dirty="0" smtClean="0"/>
              <a:t>Ухудшение онкологических результатов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dirty="0" smtClean="0"/>
              <a:t>Увеличение нуждаемости в гемотрансфузии</a:t>
            </a:r>
            <a:endParaRPr lang="ru-RU" sz="2000" dirty="0"/>
          </a:p>
        </p:txBody>
      </p:sp>
      <p:cxnSp>
        <p:nvCxnSpPr>
          <p:cNvPr id="31" name="Прямая со стрелкой 30"/>
          <p:cNvCxnSpPr/>
          <p:nvPr/>
        </p:nvCxnSpPr>
        <p:spPr>
          <a:xfrm>
            <a:off x="1726382" y="4246141"/>
            <a:ext cx="324036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502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" t="16815" r="52921" b="30390"/>
          <a:stretch/>
        </p:blipFill>
        <p:spPr>
          <a:xfrm>
            <a:off x="2396998" y="1910278"/>
            <a:ext cx="4044132" cy="301158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51" y="1460420"/>
            <a:ext cx="1887335" cy="18873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626" y="11853"/>
            <a:ext cx="2007995" cy="19953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0343"/>
            <a:ext cx="2016039" cy="19968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190" y="2014684"/>
            <a:ext cx="2326907" cy="17085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969" y="3905606"/>
            <a:ext cx="2414050" cy="18188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519" y="5009354"/>
            <a:ext cx="2499983" cy="18486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386" y="5077386"/>
            <a:ext cx="2298813" cy="13767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" y="3425515"/>
            <a:ext cx="2438517" cy="16153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Овал 14"/>
          <p:cNvSpPr/>
          <p:nvPr/>
        </p:nvSpPr>
        <p:spPr>
          <a:xfrm>
            <a:off x="3476246" y="3005512"/>
            <a:ext cx="1939299" cy="1402727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Что такое </a:t>
            </a:r>
            <a:r>
              <a:rPr lang="en-US" sz="2400" b="1" dirty="0">
                <a:solidFill>
                  <a:schemeClr val="tx1"/>
                </a:solidFill>
              </a:rPr>
              <a:t/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«узкий» таз?</a:t>
            </a:r>
          </a:p>
        </p:txBody>
      </p:sp>
    </p:spTree>
    <p:extLst>
      <p:ext uri="{BB962C8B-B14F-4D97-AF65-F5344CB8AC3E}">
        <p14:creationId xmlns:p14="http://schemas.microsoft.com/office/powerpoint/2010/main" val="41456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245" y="142045"/>
            <a:ext cx="5001323" cy="187668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98" y="142045"/>
            <a:ext cx="1601784" cy="256687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06798" y="2996952"/>
            <a:ext cx="51845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Коэффициент </a:t>
            </a:r>
            <a:r>
              <a:rPr lang="ru-RU" dirty="0"/>
              <a:t>удобства </a:t>
            </a:r>
            <a:r>
              <a:rPr lang="ru-RU" dirty="0" err="1"/>
              <a:t>эндовидеохирургических</a:t>
            </a:r>
            <a:r>
              <a:rPr lang="ru-RU" dirty="0"/>
              <a:t> операций на прямой кишке: </a:t>
            </a:r>
            <a:endParaRPr lang="ru-RU" dirty="0" smtClean="0"/>
          </a:p>
          <a:p>
            <a:pPr algn="ctr"/>
            <a:r>
              <a:rPr lang="ru-RU" b="1" u="sng" dirty="0" smtClean="0"/>
              <a:t>К </a:t>
            </a:r>
            <a:r>
              <a:rPr lang="ru-RU" b="1" u="sng" dirty="0"/>
              <a:t>= D/L, </a:t>
            </a:r>
            <a:endParaRPr lang="ru-RU" b="1" u="sng" dirty="0" smtClean="0"/>
          </a:p>
          <a:p>
            <a:pPr algn="ctr"/>
            <a:r>
              <a:rPr lang="ru-RU" dirty="0" smtClean="0"/>
              <a:t>где </a:t>
            </a:r>
          </a:p>
          <a:p>
            <a:pPr algn="ctr"/>
            <a:r>
              <a:rPr lang="ru-RU" dirty="0" smtClean="0"/>
              <a:t>D-поперечный </a:t>
            </a:r>
            <a:r>
              <a:rPr lang="ru-RU" dirty="0"/>
              <a:t>размер входа в малый таз, </a:t>
            </a:r>
            <a:endParaRPr lang="ru-RU" dirty="0" smtClean="0"/>
          </a:p>
          <a:p>
            <a:pPr algn="ctr"/>
            <a:r>
              <a:rPr lang="ru-RU" dirty="0" smtClean="0"/>
              <a:t>L-длина </a:t>
            </a:r>
            <a:r>
              <a:rPr lang="ru-RU" dirty="0"/>
              <a:t>крестца внутри</a:t>
            </a:r>
            <a:r>
              <a:rPr lang="ru-RU" dirty="0" smtClean="0"/>
              <a:t>.</a:t>
            </a:r>
          </a:p>
          <a:p>
            <a:pPr algn="ctr"/>
            <a:endParaRPr lang="ru-RU" dirty="0"/>
          </a:p>
          <a:p>
            <a:pPr algn="ctr"/>
            <a:r>
              <a:rPr lang="ru-RU" b="1" dirty="0" smtClean="0"/>
              <a:t>Значение </a:t>
            </a:r>
            <a:r>
              <a:rPr lang="en-US" b="1" dirty="0" smtClean="0"/>
              <a:t>&lt; 0,75 </a:t>
            </a:r>
            <a:r>
              <a:rPr lang="ru-RU" b="1" dirty="0" smtClean="0"/>
              <a:t>– «узкий» таз</a:t>
            </a:r>
          </a:p>
        </p:txBody>
      </p:sp>
      <p:pic>
        <p:nvPicPr>
          <p:cNvPr id="1026" name="Рисунок 12" descr="IMG-0001-0000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0" b="6619"/>
          <a:stretch>
            <a:fillRect/>
          </a:stretch>
        </p:blipFill>
        <p:spPr bwMode="auto">
          <a:xfrm>
            <a:off x="5617615" y="2084272"/>
            <a:ext cx="3381375" cy="22542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Рисунок 9" descr="IMG-0002-0000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943" y="4404062"/>
            <a:ext cx="3395047" cy="227702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54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argaron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5007156" cy="136815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126" y="116632"/>
            <a:ext cx="2592288" cy="234199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996952"/>
            <a:ext cx="5872607" cy="237626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19262" y="2458629"/>
            <a:ext cx="25798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 smtClean="0"/>
              <a:t>Targarona</a:t>
            </a:r>
            <a:r>
              <a:rPr lang="en-US" dirty="0" smtClean="0"/>
              <a:t> </a:t>
            </a:r>
            <a:r>
              <a:rPr lang="ru-RU" dirty="0" smtClean="0"/>
              <a:t>и </a:t>
            </a:r>
            <a:r>
              <a:rPr lang="ru-RU" dirty="0" err="1" smtClean="0"/>
              <a:t>соавт</a:t>
            </a:r>
            <a:r>
              <a:rPr lang="ru-RU" dirty="0" smtClean="0"/>
              <a:t>. – одни из первых показали, что сложность не только в костном «каркасе». </a:t>
            </a:r>
          </a:p>
          <a:p>
            <a:pPr algn="just"/>
            <a:r>
              <a:rPr lang="ru-RU" dirty="0"/>
              <a:t>В</a:t>
            </a:r>
            <a:r>
              <a:rPr lang="ru-RU" dirty="0" smtClean="0"/>
              <a:t> </a:t>
            </a:r>
            <a:r>
              <a:rPr lang="ru-RU" dirty="0"/>
              <a:t>равной степени ограничивают рабочее </a:t>
            </a:r>
            <a:r>
              <a:rPr lang="ru-RU" dirty="0" smtClean="0"/>
              <a:t>пространство:</a:t>
            </a:r>
            <a:endParaRPr lang="ru-RU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о</a:t>
            </a:r>
            <a:r>
              <a:rPr lang="ru-RU" dirty="0" smtClean="0"/>
              <a:t>бъем простаты у мужчин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/>
              <a:t>размеры опухоли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/>
              <a:t> объем висцеральной жировой ткани</a:t>
            </a:r>
          </a:p>
        </p:txBody>
      </p:sp>
    </p:spTree>
    <p:extLst>
      <p:ext uri="{BB962C8B-B14F-4D97-AF65-F5344CB8AC3E}">
        <p14:creationId xmlns:p14="http://schemas.microsoft.com/office/powerpoint/2010/main" val="339083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Ogis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6508" y="214290"/>
            <a:ext cx="4343134" cy="242889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Рисунок 5" descr="Ogiso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285728"/>
            <a:ext cx="4247491" cy="142876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Рисунок 6" descr="Ogiso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4942" y="2714620"/>
            <a:ext cx="3688757" cy="3929090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8429652" y="4000504"/>
            <a:ext cx="28575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8429652" y="4857760"/>
            <a:ext cx="28575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8429652" y="4214818"/>
            <a:ext cx="28575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14282" y="1785926"/>
            <a:ext cx="37147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Исследование </a:t>
            </a:r>
            <a:r>
              <a:rPr lang="en-US" dirty="0" err="1" smtClean="0"/>
              <a:t>Ogiso</a:t>
            </a:r>
            <a:r>
              <a:rPr lang="ru-RU" dirty="0" smtClean="0"/>
              <a:t>:</a:t>
            </a:r>
          </a:p>
          <a:p>
            <a:r>
              <a:rPr lang="ru-RU" dirty="0" smtClean="0"/>
              <a:t>Рабочее пространство при ТМЭ ограничивают не костные стенки таза!</a:t>
            </a:r>
          </a:p>
          <a:p>
            <a:r>
              <a:rPr lang="ru-RU" dirty="0" smtClean="0"/>
              <a:t>Сложности связаны с: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Размерами опухоли</a:t>
            </a:r>
            <a:r>
              <a:rPr lang="en-US" dirty="0" smtClean="0"/>
              <a:t> (p=0,003)</a:t>
            </a:r>
            <a:endParaRPr lang="ru-RU" dirty="0" smtClean="0"/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ИМТ</a:t>
            </a:r>
            <a:r>
              <a:rPr lang="en-US" dirty="0" smtClean="0"/>
              <a:t> </a:t>
            </a:r>
            <a:r>
              <a:rPr lang="ru-RU" dirty="0" smtClean="0"/>
              <a:t>(</a:t>
            </a:r>
            <a:r>
              <a:rPr lang="en-US" dirty="0" smtClean="0"/>
              <a:t>p=0,009)</a:t>
            </a:r>
            <a:endParaRPr lang="ru-RU" dirty="0" smtClean="0"/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Опытом хирурга</a:t>
            </a:r>
            <a:r>
              <a:rPr lang="en-US" dirty="0" smtClean="0"/>
              <a:t> (p=0,006)</a:t>
            </a:r>
            <a:endParaRPr lang="ru-RU" dirty="0" smtClean="0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8429652" y="3714752"/>
            <a:ext cx="28575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Ogiso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4071942"/>
            <a:ext cx="4357718" cy="271559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6" name="Прямоугольник 15"/>
          <p:cNvSpPr/>
          <p:nvPr/>
        </p:nvSpPr>
        <p:spPr>
          <a:xfrm>
            <a:off x="285720" y="5000636"/>
            <a:ext cx="4214842" cy="6429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32799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фрактерные раны 02.06.2018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Лапароскопическая тотальная мезоректумэктомия при «трудном» тазе</Template>
  <TotalTime>2614</TotalTime>
  <Words>1793</Words>
  <Application>Microsoft Office PowerPoint</Application>
  <PresentationFormat>Экран (4:3)</PresentationFormat>
  <Paragraphs>449</Paragraphs>
  <Slides>42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8" baseType="lpstr">
      <vt:lpstr>Arial</vt:lpstr>
      <vt:lpstr>Calibri</vt:lpstr>
      <vt:lpstr>Cambria</vt:lpstr>
      <vt:lpstr>Times New Roman</vt:lpstr>
      <vt:lpstr>Verdana</vt:lpstr>
      <vt:lpstr>Рефрактерные раны 02.06.2018</vt:lpstr>
      <vt:lpstr>Трудный таз в лапароскопической хирургии рака прямой кишки. Что делать?</vt:lpstr>
      <vt:lpstr>Узкий таз: в чем проблема? </vt:lpstr>
      <vt:lpstr>В чем проблема? -  1. Несостоятельность</vt:lpstr>
      <vt:lpstr>В чем проблема? -  2. Некачественная ТМЭ</vt:lpstr>
      <vt:lpstr>В чем проблема? -  3. Конверсия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делать с «трудным» тазом?</vt:lpstr>
      <vt:lpstr>Презентация PowerPoint</vt:lpstr>
      <vt:lpstr>Пути решения проблемы</vt:lpstr>
      <vt:lpstr>Пути решения проблемы</vt:lpstr>
      <vt:lpstr>Пути решения проблемы</vt:lpstr>
      <vt:lpstr>Пути решения проблемы</vt:lpstr>
      <vt:lpstr>Пути решения проблемы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Другой путь решения проблемы – использование трансанального доступа (ТАТМЭ)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Лапароскопическая тотальная мезоректумэктомия при «трудном» тазе</dc:title>
  <dc:creator>Лена</dc:creator>
  <cp:lastModifiedBy>Пользователь</cp:lastModifiedBy>
  <cp:revision>123</cp:revision>
  <dcterms:created xsi:type="dcterms:W3CDTF">2018-01-30T18:38:11Z</dcterms:created>
  <dcterms:modified xsi:type="dcterms:W3CDTF">2020-11-02T09:55:39Z</dcterms:modified>
</cp:coreProperties>
</file>