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7" r:id="rId4"/>
    <p:sldId id="273" r:id="rId5"/>
    <p:sldId id="268" r:id="rId6"/>
    <p:sldId id="275" r:id="rId7"/>
    <p:sldId id="276" r:id="rId8"/>
    <p:sldId id="258" r:id="rId9"/>
    <p:sldId id="274" r:id="rId10"/>
    <p:sldId id="269" r:id="rId11"/>
    <p:sldId id="270" r:id="rId12"/>
    <p:sldId id="271" r:id="rId13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56" autoAdjust="0"/>
    <p:restoredTop sz="94660"/>
  </p:normalViewPr>
  <p:slideViewPr>
    <p:cSldViewPr>
      <p:cViewPr varScale="1">
        <p:scale>
          <a:sx n="74" d="100"/>
          <a:sy n="74" d="100"/>
        </p:scale>
        <p:origin x="642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320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Реальная госпитальная летальность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812276945039297E-2"/>
          <c:y val="0.34829787234042564"/>
          <c:w val="0.93718772305496068"/>
          <c:h val="0.650162227062042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Реальная госпитальная летальность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35520975016722578"/>
                  <c:y val="-0.182340947089927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579032893186991"/>
                      <c:h val="0.174322489517246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2444561851193967"/>
                  <c:y val="0.110958912510992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Выжившие</c:v>
                </c:pt>
                <c:pt idx="1">
                  <c:v>Умершие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0.94499999999999995</c:v>
                </c:pt>
                <c:pt idx="1">
                  <c:v>5.5E-2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456040677569761E-2"/>
          <c:y val="0.23627051732532195"/>
          <c:w val="0.85638548944285009"/>
          <c:h val="9.8673757071848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Летальность по шкале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EuroSCORE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605764335874032E-2"/>
          <c:y val="0.26505555555555554"/>
          <c:w val="0.98339423566412609"/>
          <c:h val="0.704561242344707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Летальность по шкале EuroSCORE II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1732510774133712"/>
                  <c:y val="-0.249973972003499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470934246403393"/>
                  <c:y val="0.10694685039370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Выжившие</c:v>
                </c:pt>
                <c:pt idx="1">
                  <c:v>Умершие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0.95</c:v>
                </c:pt>
                <c:pt idx="1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102558246570753E-2"/>
          <c:y val="0.2191677093583094"/>
          <c:w val="0.8682594108048175"/>
          <c:h val="9.1494313210848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050A0-A670-45F3-9A34-521D93CD898D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55B85C4-1D40-4043-8558-8712A9627828}">
      <dgm:prSet phldrT="[Текст]" custT="1"/>
      <dgm:spPr/>
      <dgm:t>
        <a:bodyPr/>
        <a:lstStyle/>
        <a:p>
          <a:pPr algn="l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114 пациентов (89 мужчин и 25 женщин, средний возраст 64±13 лет)</a:t>
          </a:r>
          <a:endParaRPr lang="ru-RU" sz="2400" dirty="0"/>
        </a:p>
      </dgm:t>
    </dgm:pt>
    <dgm:pt modelId="{CCC8F0B4-A62B-438A-8DA4-E135D479A152}" type="parTrans" cxnId="{874E3E98-C203-4014-996B-9143DCA3839B}">
      <dgm:prSet/>
      <dgm:spPr/>
      <dgm:t>
        <a:bodyPr/>
        <a:lstStyle/>
        <a:p>
          <a:endParaRPr lang="ru-RU"/>
        </a:p>
      </dgm:t>
    </dgm:pt>
    <dgm:pt modelId="{BD04004C-CB8E-4EEA-AAE4-F49F799F6CC8}" type="sibTrans" cxnId="{874E3E98-C203-4014-996B-9143DCA3839B}">
      <dgm:prSet/>
      <dgm:spPr/>
      <dgm:t>
        <a:bodyPr/>
        <a:lstStyle/>
        <a:p>
          <a:endParaRPr lang="ru-RU"/>
        </a:p>
      </dgm:t>
    </dgm:pt>
    <dgm:pt modelId="{051B64D8-0C20-4190-85C9-B37966072307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Расчет риска неблагоприятного исхода по шкале E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uroSCORE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II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A5715F-1C4A-479E-87C6-04C01E543025}" type="parTrans" cxnId="{BB40788E-5D30-4F43-B7FD-5FCB414D7837}">
      <dgm:prSet/>
      <dgm:spPr/>
      <dgm:t>
        <a:bodyPr/>
        <a:lstStyle/>
        <a:p>
          <a:endParaRPr lang="ru-RU"/>
        </a:p>
      </dgm:t>
    </dgm:pt>
    <dgm:pt modelId="{0DB47647-5761-49B4-9DA4-4F9444FB14E0}" type="sibTrans" cxnId="{BB40788E-5D30-4F43-B7FD-5FCB414D7837}">
      <dgm:prSet/>
      <dgm:spPr/>
      <dgm:t>
        <a:bodyPr/>
        <a:lstStyle/>
        <a:p>
          <a:endParaRPr lang="ru-RU"/>
        </a:p>
      </dgm:t>
    </dgm:pt>
    <dgm:pt modelId="{CD030B97-C40C-4802-84D9-F2560C5A716F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Сравнение с реальной частотой летальных исходов в госпитальном послеоперационном периоде.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458A7F-DBFD-4780-B7BB-E7D0C491586F}" type="parTrans" cxnId="{52EFC208-79F6-475A-B110-25362A4B110C}">
      <dgm:prSet/>
      <dgm:spPr/>
      <dgm:t>
        <a:bodyPr/>
        <a:lstStyle/>
        <a:p>
          <a:endParaRPr lang="ru-RU"/>
        </a:p>
      </dgm:t>
    </dgm:pt>
    <dgm:pt modelId="{525D380A-48A8-4841-84C0-38ACC9EA5225}" type="sibTrans" cxnId="{52EFC208-79F6-475A-B110-25362A4B110C}">
      <dgm:prSet/>
      <dgm:spPr/>
      <dgm:t>
        <a:bodyPr/>
        <a:lstStyle/>
        <a:p>
          <a:endParaRPr lang="ru-RU"/>
        </a:p>
      </dgm:t>
    </dgm:pt>
    <dgm:pt modelId="{117902F1-3203-4DAA-890F-5F9CB608CC5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положительной и отрицательной предсказательной ценности шкалы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EuroScore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II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E5445B-11D3-4B3C-B515-046A32560929}" type="parTrans" cxnId="{2004599B-0290-4DD7-BD3D-6FCE6AFF1489}">
      <dgm:prSet/>
      <dgm:spPr/>
      <dgm:t>
        <a:bodyPr/>
        <a:lstStyle/>
        <a:p>
          <a:endParaRPr lang="ru-RU"/>
        </a:p>
      </dgm:t>
    </dgm:pt>
    <dgm:pt modelId="{EC13E605-9D13-4B28-B9F6-FB3B1C719F71}" type="sibTrans" cxnId="{2004599B-0290-4DD7-BD3D-6FCE6AFF1489}">
      <dgm:prSet/>
      <dgm:spPr/>
      <dgm:t>
        <a:bodyPr/>
        <a:lstStyle/>
        <a:p>
          <a:endParaRPr lang="ru-RU"/>
        </a:p>
      </dgm:t>
    </dgm:pt>
    <dgm:pt modelId="{0BD8DB42-C38B-4BD7-9365-3979BBD26076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чувствительности и специфичности метода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22F5ED-DA19-4ED9-A84E-623096584515}" type="parTrans" cxnId="{6461D7AC-585D-4018-8AD8-801332A3977A}">
      <dgm:prSet/>
      <dgm:spPr/>
      <dgm:t>
        <a:bodyPr/>
        <a:lstStyle/>
        <a:p>
          <a:endParaRPr lang="ru-RU"/>
        </a:p>
      </dgm:t>
    </dgm:pt>
    <dgm:pt modelId="{A08E0243-E869-4108-BAFD-D12C95B46483}" type="sibTrans" cxnId="{6461D7AC-585D-4018-8AD8-801332A3977A}">
      <dgm:prSet/>
      <dgm:spPr/>
      <dgm:t>
        <a:bodyPr/>
        <a:lstStyle/>
        <a:p>
          <a:endParaRPr lang="ru-RU"/>
        </a:p>
      </dgm:t>
    </dgm:pt>
    <dgm:pt modelId="{99ED2755-F88C-473F-B8EA-F8D1BDF9488F}" type="pres">
      <dgm:prSet presAssocID="{02C050A0-A670-45F3-9A34-521D93CD898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533583-12BD-44E3-BDDF-B478FC7392E5}" type="pres">
      <dgm:prSet presAssocID="{02C050A0-A670-45F3-9A34-521D93CD898D}" presName="dummyMaxCanvas" presStyleCnt="0">
        <dgm:presLayoutVars/>
      </dgm:prSet>
      <dgm:spPr/>
    </dgm:pt>
    <dgm:pt modelId="{FB464B37-491F-4EAF-8B02-45FABB4B8244}" type="pres">
      <dgm:prSet presAssocID="{02C050A0-A670-45F3-9A34-521D93CD898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8E1CA-2677-4FF9-9A16-3DD8BC9CE030}" type="pres">
      <dgm:prSet presAssocID="{02C050A0-A670-45F3-9A34-521D93CD898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82C52-F2EF-4AE2-A37B-AF6730A1A472}" type="pres">
      <dgm:prSet presAssocID="{02C050A0-A670-45F3-9A34-521D93CD898D}" presName="FiveNodes_3" presStyleLbl="node1" presStyleIdx="2" presStyleCnt="5" custScaleX="104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BA575-62AA-4E33-B1AF-B84528963032}" type="pres">
      <dgm:prSet presAssocID="{02C050A0-A670-45F3-9A34-521D93CD898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FFBF13-98FD-44A7-872A-C0C4D76C0D3A}" type="pres">
      <dgm:prSet presAssocID="{02C050A0-A670-45F3-9A34-521D93CD898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046C6-86B3-466C-8845-8DA6EBC1374A}" type="pres">
      <dgm:prSet presAssocID="{02C050A0-A670-45F3-9A34-521D93CD898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E366F-1424-43E2-B07B-C813C0C8EF51}" type="pres">
      <dgm:prSet presAssocID="{02C050A0-A670-45F3-9A34-521D93CD898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EEE60-1713-47CF-9838-EE3C6B3D71B8}" type="pres">
      <dgm:prSet presAssocID="{02C050A0-A670-45F3-9A34-521D93CD898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E7CEE-BC34-458C-939B-BF52F86B8D3E}" type="pres">
      <dgm:prSet presAssocID="{02C050A0-A670-45F3-9A34-521D93CD898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7A35E-2634-418D-9F5E-BE11C48DDE8C}" type="pres">
      <dgm:prSet presAssocID="{02C050A0-A670-45F3-9A34-521D93CD898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A2A1F1-9CB8-4F49-BD7E-54771EAC45CC}" type="pres">
      <dgm:prSet presAssocID="{02C050A0-A670-45F3-9A34-521D93CD898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43B62-282D-4182-A1D2-949DD1C74AF3}" type="pres">
      <dgm:prSet presAssocID="{02C050A0-A670-45F3-9A34-521D93CD898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E2BD0-C00D-4E5B-9E9C-20AFC01CD6F5}" type="pres">
      <dgm:prSet presAssocID="{02C050A0-A670-45F3-9A34-521D93CD898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A49A1F-8E17-4606-AF14-3B45CE2FD864}" type="pres">
      <dgm:prSet presAssocID="{02C050A0-A670-45F3-9A34-521D93CD898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98A556-BEF3-43AA-8BE3-AD7E68F89463}" type="presOf" srcId="{EC13E605-9D13-4B28-B9F6-FB3B1C719F71}" destId="{6B6E7CEE-BC34-458C-939B-BF52F86B8D3E}" srcOrd="0" destOrd="0" presId="urn:microsoft.com/office/officeart/2005/8/layout/vProcess5"/>
    <dgm:cxn modelId="{A33D2E51-33A2-4CCD-A00B-C0E60EC51CFD}" type="presOf" srcId="{051B64D8-0C20-4190-85C9-B37966072307}" destId="{A8F8E1CA-2677-4FF9-9A16-3DD8BC9CE030}" srcOrd="0" destOrd="0" presId="urn:microsoft.com/office/officeart/2005/8/layout/vProcess5"/>
    <dgm:cxn modelId="{52EFC208-79F6-475A-B110-25362A4B110C}" srcId="{02C050A0-A670-45F3-9A34-521D93CD898D}" destId="{CD030B97-C40C-4802-84D9-F2560C5A716F}" srcOrd="2" destOrd="0" parTransId="{2D458A7F-DBFD-4780-B7BB-E7D0C491586F}" sibTransId="{525D380A-48A8-4841-84C0-38ACC9EA5225}"/>
    <dgm:cxn modelId="{4A5DDC98-3C0A-443E-937E-98B1D7640CA0}" type="presOf" srcId="{CD030B97-C40C-4802-84D9-F2560C5A716F}" destId="{BA843B62-282D-4182-A1D2-949DD1C74AF3}" srcOrd="1" destOrd="0" presId="urn:microsoft.com/office/officeart/2005/8/layout/vProcess5"/>
    <dgm:cxn modelId="{1AB88C95-E8C1-41D7-9060-05ED00D86864}" type="presOf" srcId="{655B85C4-1D40-4043-8558-8712A9627828}" destId="{36B7A35E-2634-418D-9F5E-BE11C48DDE8C}" srcOrd="1" destOrd="0" presId="urn:microsoft.com/office/officeart/2005/8/layout/vProcess5"/>
    <dgm:cxn modelId="{0D30703F-002D-4CFF-87A7-F33120E841C7}" type="presOf" srcId="{525D380A-48A8-4841-84C0-38ACC9EA5225}" destId="{46FEEE60-1713-47CF-9838-EE3C6B3D71B8}" srcOrd="0" destOrd="0" presId="urn:microsoft.com/office/officeart/2005/8/layout/vProcess5"/>
    <dgm:cxn modelId="{A100C1E3-F10B-4472-A470-1145809ADEB6}" type="presOf" srcId="{0BD8DB42-C38B-4BD7-9365-3979BBD26076}" destId="{FBA49A1F-8E17-4606-AF14-3B45CE2FD864}" srcOrd="1" destOrd="0" presId="urn:microsoft.com/office/officeart/2005/8/layout/vProcess5"/>
    <dgm:cxn modelId="{2430304E-54B5-47C5-8701-DD167C7937EC}" type="presOf" srcId="{655B85C4-1D40-4043-8558-8712A9627828}" destId="{FB464B37-491F-4EAF-8B02-45FABB4B8244}" srcOrd="0" destOrd="0" presId="urn:microsoft.com/office/officeart/2005/8/layout/vProcess5"/>
    <dgm:cxn modelId="{0F19281E-92CA-48E1-96ED-C5E55A41D468}" type="presOf" srcId="{117902F1-3203-4DAA-890F-5F9CB608CC52}" destId="{2CEBA575-62AA-4E33-B1AF-B84528963032}" srcOrd="0" destOrd="0" presId="urn:microsoft.com/office/officeart/2005/8/layout/vProcess5"/>
    <dgm:cxn modelId="{6461D7AC-585D-4018-8AD8-801332A3977A}" srcId="{02C050A0-A670-45F3-9A34-521D93CD898D}" destId="{0BD8DB42-C38B-4BD7-9365-3979BBD26076}" srcOrd="4" destOrd="0" parTransId="{9722F5ED-DA19-4ED9-A84E-623096584515}" sibTransId="{A08E0243-E869-4108-BAFD-D12C95B46483}"/>
    <dgm:cxn modelId="{3A3C4B88-A7B5-4599-915C-B65168897BA3}" type="presOf" srcId="{CD030B97-C40C-4802-84D9-F2560C5A716F}" destId="{82282C52-F2EF-4AE2-A37B-AF6730A1A472}" srcOrd="0" destOrd="0" presId="urn:microsoft.com/office/officeart/2005/8/layout/vProcess5"/>
    <dgm:cxn modelId="{7EDAFC93-5751-4FAF-8ED7-A2CB249512C6}" type="presOf" srcId="{0BD8DB42-C38B-4BD7-9365-3979BBD26076}" destId="{05FFBF13-98FD-44A7-872A-C0C4D76C0D3A}" srcOrd="0" destOrd="0" presId="urn:microsoft.com/office/officeart/2005/8/layout/vProcess5"/>
    <dgm:cxn modelId="{87919C6A-35AF-4A60-9772-88628E68C681}" type="presOf" srcId="{0DB47647-5761-49B4-9DA4-4F9444FB14E0}" destId="{745E366F-1424-43E2-B07B-C813C0C8EF51}" srcOrd="0" destOrd="0" presId="urn:microsoft.com/office/officeart/2005/8/layout/vProcess5"/>
    <dgm:cxn modelId="{132E1279-94A7-4ABE-8682-535E3A7D70E3}" type="presOf" srcId="{02C050A0-A670-45F3-9A34-521D93CD898D}" destId="{99ED2755-F88C-473F-B8EA-F8D1BDF9488F}" srcOrd="0" destOrd="0" presId="urn:microsoft.com/office/officeart/2005/8/layout/vProcess5"/>
    <dgm:cxn modelId="{874E3E98-C203-4014-996B-9143DCA3839B}" srcId="{02C050A0-A670-45F3-9A34-521D93CD898D}" destId="{655B85C4-1D40-4043-8558-8712A9627828}" srcOrd="0" destOrd="0" parTransId="{CCC8F0B4-A62B-438A-8DA4-E135D479A152}" sibTransId="{BD04004C-CB8E-4EEA-AAE4-F49F799F6CC8}"/>
    <dgm:cxn modelId="{BB40788E-5D30-4F43-B7FD-5FCB414D7837}" srcId="{02C050A0-A670-45F3-9A34-521D93CD898D}" destId="{051B64D8-0C20-4190-85C9-B37966072307}" srcOrd="1" destOrd="0" parTransId="{0BA5715F-1C4A-479E-87C6-04C01E543025}" sibTransId="{0DB47647-5761-49B4-9DA4-4F9444FB14E0}"/>
    <dgm:cxn modelId="{2004599B-0290-4DD7-BD3D-6FCE6AFF1489}" srcId="{02C050A0-A670-45F3-9A34-521D93CD898D}" destId="{117902F1-3203-4DAA-890F-5F9CB608CC52}" srcOrd="3" destOrd="0" parTransId="{97E5445B-11D3-4B3C-B515-046A32560929}" sibTransId="{EC13E605-9D13-4B28-B9F6-FB3B1C719F71}"/>
    <dgm:cxn modelId="{45C61B43-54B7-47BC-9340-5073A692B5CD}" type="presOf" srcId="{BD04004C-CB8E-4EEA-AAE4-F49F799F6CC8}" destId="{1A3046C6-86B3-466C-8845-8DA6EBC1374A}" srcOrd="0" destOrd="0" presId="urn:microsoft.com/office/officeart/2005/8/layout/vProcess5"/>
    <dgm:cxn modelId="{DE4C70BC-32E0-4DDB-8270-075DA923EE8A}" type="presOf" srcId="{117902F1-3203-4DAA-890F-5F9CB608CC52}" destId="{E41E2BD0-C00D-4E5B-9E9C-20AFC01CD6F5}" srcOrd="1" destOrd="0" presId="urn:microsoft.com/office/officeart/2005/8/layout/vProcess5"/>
    <dgm:cxn modelId="{3A73FD4F-CDF3-4A47-96C4-98E97A53F291}" type="presOf" srcId="{051B64D8-0C20-4190-85C9-B37966072307}" destId="{9DA2A1F1-9CB8-4F49-BD7E-54771EAC45CC}" srcOrd="1" destOrd="0" presId="urn:microsoft.com/office/officeart/2005/8/layout/vProcess5"/>
    <dgm:cxn modelId="{688D7734-1EB8-459D-B857-A35ADD2F8625}" type="presParOf" srcId="{99ED2755-F88C-473F-B8EA-F8D1BDF9488F}" destId="{68533583-12BD-44E3-BDDF-B478FC7392E5}" srcOrd="0" destOrd="0" presId="urn:microsoft.com/office/officeart/2005/8/layout/vProcess5"/>
    <dgm:cxn modelId="{9ED38066-AD0A-41E7-982E-4B06F3EAD478}" type="presParOf" srcId="{99ED2755-F88C-473F-B8EA-F8D1BDF9488F}" destId="{FB464B37-491F-4EAF-8B02-45FABB4B8244}" srcOrd="1" destOrd="0" presId="urn:microsoft.com/office/officeart/2005/8/layout/vProcess5"/>
    <dgm:cxn modelId="{F0C1C9B5-C4D9-4A49-9304-BB3E74E8761E}" type="presParOf" srcId="{99ED2755-F88C-473F-B8EA-F8D1BDF9488F}" destId="{A8F8E1CA-2677-4FF9-9A16-3DD8BC9CE030}" srcOrd="2" destOrd="0" presId="urn:microsoft.com/office/officeart/2005/8/layout/vProcess5"/>
    <dgm:cxn modelId="{90072F91-17B7-445C-AF84-B5F123DAD8BD}" type="presParOf" srcId="{99ED2755-F88C-473F-B8EA-F8D1BDF9488F}" destId="{82282C52-F2EF-4AE2-A37B-AF6730A1A472}" srcOrd="3" destOrd="0" presId="urn:microsoft.com/office/officeart/2005/8/layout/vProcess5"/>
    <dgm:cxn modelId="{2F214D6F-01FA-4571-B123-4E690F9AAC37}" type="presParOf" srcId="{99ED2755-F88C-473F-B8EA-F8D1BDF9488F}" destId="{2CEBA575-62AA-4E33-B1AF-B84528963032}" srcOrd="4" destOrd="0" presId="urn:microsoft.com/office/officeart/2005/8/layout/vProcess5"/>
    <dgm:cxn modelId="{5B6040B7-2CC9-4955-838F-C9DBEC5040D2}" type="presParOf" srcId="{99ED2755-F88C-473F-B8EA-F8D1BDF9488F}" destId="{05FFBF13-98FD-44A7-872A-C0C4D76C0D3A}" srcOrd="5" destOrd="0" presId="urn:microsoft.com/office/officeart/2005/8/layout/vProcess5"/>
    <dgm:cxn modelId="{E4008D7A-BC67-4927-8B57-47DB5F9CDD1E}" type="presParOf" srcId="{99ED2755-F88C-473F-B8EA-F8D1BDF9488F}" destId="{1A3046C6-86B3-466C-8845-8DA6EBC1374A}" srcOrd="6" destOrd="0" presId="urn:microsoft.com/office/officeart/2005/8/layout/vProcess5"/>
    <dgm:cxn modelId="{28070945-EAAE-4AFA-A416-6AABFEF17E9E}" type="presParOf" srcId="{99ED2755-F88C-473F-B8EA-F8D1BDF9488F}" destId="{745E366F-1424-43E2-B07B-C813C0C8EF51}" srcOrd="7" destOrd="0" presId="urn:microsoft.com/office/officeart/2005/8/layout/vProcess5"/>
    <dgm:cxn modelId="{66F8C77C-7881-47C3-8A6F-CD3C1E4A809E}" type="presParOf" srcId="{99ED2755-F88C-473F-B8EA-F8D1BDF9488F}" destId="{46FEEE60-1713-47CF-9838-EE3C6B3D71B8}" srcOrd="8" destOrd="0" presId="urn:microsoft.com/office/officeart/2005/8/layout/vProcess5"/>
    <dgm:cxn modelId="{EF6DC5BD-9CCE-4F15-A4A9-64D281704BCA}" type="presParOf" srcId="{99ED2755-F88C-473F-B8EA-F8D1BDF9488F}" destId="{6B6E7CEE-BC34-458C-939B-BF52F86B8D3E}" srcOrd="9" destOrd="0" presId="urn:microsoft.com/office/officeart/2005/8/layout/vProcess5"/>
    <dgm:cxn modelId="{BDD951E9-CB99-407A-A404-DF7707084A62}" type="presParOf" srcId="{99ED2755-F88C-473F-B8EA-F8D1BDF9488F}" destId="{36B7A35E-2634-418D-9F5E-BE11C48DDE8C}" srcOrd="10" destOrd="0" presId="urn:microsoft.com/office/officeart/2005/8/layout/vProcess5"/>
    <dgm:cxn modelId="{3C6D2A92-679C-4339-A49E-A3C0BDD821EB}" type="presParOf" srcId="{99ED2755-F88C-473F-B8EA-F8D1BDF9488F}" destId="{9DA2A1F1-9CB8-4F49-BD7E-54771EAC45CC}" srcOrd="11" destOrd="0" presId="urn:microsoft.com/office/officeart/2005/8/layout/vProcess5"/>
    <dgm:cxn modelId="{1CBDC882-D1A2-4FA9-A234-6E888D3F4DAF}" type="presParOf" srcId="{99ED2755-F88C-473F-B8EA-F8D1BDF9488F}" destId="{BA843B62-282D-4182-A1D2-949DD1C74AF3}" srcOrd="12" destOrd="0" presId="urn:microsoft.com/office/officeart/2005/8/layout/vProcess5"/>
    <dgm:cxn modelId="{A41F1C5B-0C54-4AA1-8D25-3D158EACDAE2}" type="presParOf" srcId="{99ED2755-F88C-473F-B8EA-F8D1BDF9488F}" destId="{E41E2BD0-C00D-4E5B-9E9C-20AFC01CD6F5}" srcOrd="13" destOrd="0" presId="urn:microsoft.com/office/officeart/2005/8/layout/vProcess5"/>
    <dgm:cxn modelId="{3A89CB22-196F-471F-8A0B-046479B528F3}" type="presParOf" srcId="{99ED2755-F88C-473F-B8EA-F8D1BDF9488F}" destId="{FBA49A1F-8E17-4606-AF14-3B45CE2FD86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64B37-491F-4EAF-8B02-45FABB4B8244}">
      <dsp:nvSpPr>
        <dsp:cNvPr id="0" name=""/>
        <dsp:cNvSpPr/>
      </dsp:nvSpPr>
      <dsp:spPr>
        <a:xfrm>
          <a:off x="0" y="0"/>
          <a:ext cx="7851696" cy="8684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114 пациентов (89 мужчин и 25 женщин, средний возраст 64±13 лет)</a:t>
          </a:r>
          <a:endParaRPr lang="ru-RU" sz="2400" kern="1200" dirty="0"/>
        </a:p>
      </dsp:txBody>
      <dsp:txXfrm>
        <a:off x="25435" y="25435"/>
        <a:ext cx="6813002" cy="817546"/>
      </dsp:txXfrm>
    </dsp:sp>
    <dsp:sp modelId="{A8F8E1CA-2677-4FF9-9A16-3DD8BC9CE030}">
      <dsp:nvSpPr>
        <dsp:cNvPr id="0" name=""/>
        <dsp:cNvSpPr/>
      </dsp:nvSpPr>
      <dsp:spPr>
        <a:xfrm>
          <a:off x="586327" y="989029"/>
          <a:ext cx="7851696" cy="868416"/>
        </a:xfrm>
        <a:prstGeom prst="roundRect">
          <a:avLst>
            <a:gd name="adj" fmla="val 10000"/>
          </a:avLst>
        </a:prstGeom>
        <a:solidFill>
          <a:schemeClr val="accent2">
            <a:hueOff val="-41413"/>
            <a:satOff val="-13584"/>
            <a:lumOff val="-4951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Расчет риска неблагоприятного исхода по шкале E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uroSCORE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II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1762" y="1014464"/>
        <a:ext cx="6650027" cy="817546"/>
      </dsp:txXfrm>
    </dsp:sp>
    <dsp:sp modelId="{82282C52-F2EF-4AE2-A37B-AF6730A1A472}">
      <dsp:nvSpPr>
        <dsp:cNvPr id="0" name=""/>
        <dsp:cNvSpPr/>
      </dsp:nvSpPr>
      <dsp:spPr>
        <a:xfrm>
          <a:off x="1008123" y="1978059"/>
          <a:ext cx="8180760" cy="868416"/>
        </a:xfrm>
        <a:prstGeom prst="roundRect">
          <a:avLst>
            <a:gd name="adj" fmla="val 10000"/>
          </a:avLst>
        </a:prstGeom>
        <a:solidFill>
          <a:schemeClr val="accent2">
            <a:hueOff val="-82827"/>
            <a:satOff val="-27168"/>
            <a:lumOff val="-9901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Сравнение с реальной частотой летальных исходов в госпитальном послеоперационном периоде.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3558" y="2003494"/>
        <a:ext cx="6930862" cy="817546"/>
      </dsp:txXfrm>
    </dsp:sp>
    <dsp:sp modelId="{2CEBA575-62AA-4E33-B1AF-B84528963032}">
      <dsp:nvSpPr>
        <dsp:cNvPr id="0" name=""/>
        <dsp:cNvSpPr/>
      </dsp:nvSpPr>
      <dsp:spPr>
        <a:xfrm>
          <a:off x="1758983" y="2967089"/>
          <a:ext cx="7851696" cy="868416"/>
        </a:xfrm>
        <a:prstGeom prst="roundRect">
          <a:avLst>
            <a:gd name="adj" fmla="val 10000"/>
          </a:avLst>
        </a:prstGeom>
        <a:solidFill>
          <a:schemeClr val="accent2">
            <a:hueOff val="-124240"/>
            <a:satOff val="-40751"/>
            <a:lumOff val="-14852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положительной и отрицательной предсказательной ценности шкалы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EuroScore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II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4418" y="2992524"/>
        <a:ext cx="6650027" cy="817546"/>
      </dsp:txXfrm>
    </dsp:sp>
    <dsp:sp modelId="{05FFBF13-98FD-44A7-872A-C0C4D76C0D3A}">
      <dsp:nvSpPr>
        <dsp:cNvPr id="0" name=""/>
        <dsp:cNvSpPr/>
      </dsp:nvSpPr>
      <dsp:spPr>
        <a:xfrm>
          <a:off x="2345311" y="3956119"/>
          <a:ext cx="7851696" cy="868416"/>
        </a:xfrm>
        <a:prstGeom prst="roundRect">
          <a:avLst>
            <a:gd name="adj" fmla="val 10000"/>
          </a:avLst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чувствительности и специфичности метода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0746" y="3981554"/>
        <a:ext cx="6650027" cy="817546"/>
      </dsp:txXfrm>
    </dsp:sp>
    <dsp:sp modelId="{1A3046C6-86B3-466C-8845-8DA6EBC1374A}">
      <dsp:nvSpPr>
        <dsp:cNvPr id="0" name=""/>
        <dsp:cNvSpPr/>
      </dsp:nvSpPr>
      <dsp:spPr>
        <a:xfrm>
          <a:off x="7287225" y="634426"/>
          <a:ext cx="564470" cy="56447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7414231" y="634426"/>
        <a:ext cx="310458" cy="424764"/>
      </dsp:txXfrm>
    </dsp:sp>
    <dsp:sp modelId="{745E366F-1424-43E2-B07B-C813C0C8EF51}">
      <dsp:nvSpPr>
        <dsp:cNvPr id="0" name=""/>
        <dsp:cNvSpPr/>
      </dsp:nvSpPr>
      <dsp:spPr>
        <a:xfrm>
          <a:off x="7873553" y="1623456"/>
          <a:ext cx="564470" cy="56447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1941"/>
            <a:satOff val="-18222"/>
            <a:lumOff val="-188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11941"/>
              <a:satOff val="-18222"/>
              <a:lumOff val="-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8000559" y="1623456"/>
        <a:ext cx="310458" cy="424764"/>
      </dsp:txXfrm>
    </dsp:sp>
    <dsp:sp modelId="{46FEEE60-1713-47CF-9838-EE3C6B3D71B8}">
      <dsp:nvSpPr>
        <dsp:cNvPr id="0" name=""/>
        <dsp:cNvSpPr/>
      </dsp:nvSpPr>
      <dsp:spPr>
        <a:xfrm>
          <a:off x="8459881" y="2598012"/>
          <a:ext cx="564470" cy="56447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3882"/>
            <a:satOff val="-36445"/>
            <a:lumOff val="-376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3882"/>
              <a:satOff val="-36445"/>
              <a:lumOff val="-3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8586887" y="2598012"/>
        <a:ext cx="310458" cy="424764"/>
      </dsp:txXfrm>
    </dsp:sp>
    <dsp:sp modelId="{6B6E7CEE-BC34-458C-939B-BF52F86B8D3E}">
      <dsp:nvSpPr>
        <dsp:cNvPr id="0" name=""/>
        <dsp:cNvSpPr/>
      </dsp:nvSpPr>
      <dsp:spPr>
        <a:xfrm>
          <a:off x="9046209" y="3596691"/>
          <a:ext cx="564470" cy="56447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5823"/>
            <a:satOff val="-54667"/>
            <a:lumOff val="-5646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35823"/>
              <a:satOff val="-54667"/>
              <a:lumOff val="-5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9173215" y="3596691"/>
        <a:ext cx="310458" cy="424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A50CBC-8F27-4571-9CF4-87917B3DA01C}" type="datetime1">
              <a:rPr lang="ru-RU" smtClean="0"/>
              <a:pPr rtl="0"/>
              <a:t>28.10.2020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E861E8E-D392-497B-BB21-122DD7C27CF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871763A-5E33-45E3-A8F2-56DFE0C2155C}" type="datetime1">
              <a:rPr lang="ru-RU" noProof="0" smtClean="0"/>
              <a:pPr rtl="0"/>
              <a:t>28.10.2020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55D449-B875-4B8D-8E66-224D27E54C9A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pPr rtl="0"/>
              <a:t>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5734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pPr rtl="0"/>
              <a:t>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45730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pPr rtl="0"/>
              <a:t>8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7444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1229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EFEAE4-C28C-4D92-9EE7-D62CEDC101DF}" type="datetime1">
              <a:rPr lang="ru-RU" smtClean="0"/>
              <a:pPr rtl="0"/>
              <a:t>28.10.2020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8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35976BF-C51C-4515-9E22-BF2015252BD8}" type="datetime1">
              <a:rPr lang="ru-RU" smtClean="0"/>
              <a:pPr rtl="0"/>
              <a:t>28.10.2020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03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242D3C-8192-478D-9985-D3160EF3F3C3}" type="datetime1">
              <a:rPr lang="ru-RU" smtClean="0"/>
              <a:pPr rtl="0"/>
              <a:t>28.10.2020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69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89416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FDB9577-6D70-481F-BBF8-A759884E5182}" type="datetime1">
              <a:rPr lang="ru-RU" noProof="0" smtClean="0"/>
              <a:pPr rtl="0"/>
              <a:t>28.10.2020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721428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1980393-315E-4AB9-9FE2-63E995E945C8}" type="datetime1">
              <a:rPr lang="ru-RU" smtClean="0"/>
              <a:pPr rtl="0"/>
              <a:t>28.10.2020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22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9D32718-8B06-4985-8D7D-9E16F3F044C8}" type="datetime1">
              <a:rPr lang="ru-RU" smtClean="0"/>
              <a:pPr rtl="0"/>
              <a:t>28.10.2020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13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8115AB6-67B4-4D7E-9378-C270C29E4245}" type="datetime1">
              <a:rPr lang="ru-RU" smtClean="0"/>
              <a:pPr rtl="0"/>
              <a:t>28.10.2020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70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940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502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3FDB9577-6D70-481F-BBF8-A759884E5182}" type="datetime1">
              <a:rPr lang="ru-RU" noProof="0" smtClean="0"/>
              <a:pPr rtl="0"/>
              <a:t>28.10.2020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995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512" y="764704"/>
            <a:ext cx="8568952" cy="3024336"/>
          </a:xfrm>
        </p:spPr>
        <p:txBody>
          <a:bodyPr rtlCol="0">
            <a:noAutofit/>
          </a:bodyPr>
          <a:lstStyle/>
          <a:p>
            <a:r>
              <a:rPr lang="ru-RU" sz="4000" b="1" dirty="0"/>
              <a:t>ПРОГНОСТИЧЕСКАЯ </a:t>
            </a:r>
            <a:r>
              <a:rPr lang="ru-RU" sz="4000" b="1" dirty="0" smtClean="0"/>
              <a:t>ЦЕННОСТЬ </a:t>
            </a:r>
            <a:r>
              <a:rPr lang="ru-RU" sz="4000" b="1" dirty="0"/>
              <a:t>ШКАЛЫ </a:t>
            </a:r>
            <a:r>
              <a:rPr lang="ru-RU" sz="4000" b="1" dirty="0" smtClean="0"/>
              <a:t>EUROSCORE-2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>В РЕАЛЬНОЙ КАРДИОХИРУРГИЧЕСКОЙ </a:t>
            </a:r>
            <a:r>
              <a:rPr lang="ru-RU" sz="4000" b="1" dirty="0" smtClean="0"/>
              <a:t>ПРАКТИКЕ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9396" y="3806919"/>
            <a:ext cx="10657184" cy="2232249"/>
          </a:xfrm>
        </p:spPr>
        <p:txBody>
          <a:bodyPr rtlCol="0">
            <a:normAutofit/>
          </a:bodyPr>
          <a:lstStyle/>
          <a:p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Ватутин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Н.Т., Шевелёк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А.Н.,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Мельник И.В.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ГОО ВПО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ДонНМУ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М. Горького»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внутренних болезней №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Результаты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5560" y="2286000"/>
            <a:ext cx="8837240" cy="3581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прогностическая ценность шкалы 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54%;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трицательная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прогностическая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 шкалы – 96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Чувствительность шкалы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83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шкалы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81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9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Вывод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1628800"/>
            <a:ext cx="9197280" cy="4238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Шкала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EuroSCORE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обладает достаточно высокой чувствительностью (83%), специфичностью (81%) и очень высокой отрицательной прогностической ценностью (96%). Однако положительная прогностическая ценность данной шкалы в реальной клинической практике крайне низкая (54%), что свидетельствует о необходимости пересмотра порогового значения риска неблагоприятного исхода.</a:t>
            </a:r>
          </a:p>
        </p:txBody>
      </p:sp>
    </p:spTree>
    <p:extLst>
      <p:ext uri="{BB962C8B-B14F-4D97-AF65-F5344CB8AC3E}">
        <p14:creationId xmlns:p14="http://schemas.microsoft.com/office/powerpoint/2010/main" val="187520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35560" y="836712"/>
            <a:ext cx="7772400" cy="317738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ru-RU" sz="4800" b="1" dirty="0" smtClean="0"/>
              <a:t>Введение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71600" y="2286000"/>
            <a:ext cx="5732512" cy="358140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Аортокоронарное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шунтирование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(АКШ)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эффективный метод лечения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реваскуляризации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миокарда.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400" spc="-10" dirty="0" smtClean="0">
                <a:latin typeface="Times New Roman" panose="02020603050405020304" pitchFamily="18" charset="0"/>
              </a:rPr>
              <a:t>Перед </a:t>
            </a:r>
            <a:r>
              <a:rPr lang="ru-RU" sz="2400" spc="-10" dirty="0">
                <a:latin typeface="Times New Roman" panose="02020603050405020304" pitchFamily="18" charset="0"/>
              </a:rPr>
              <a:t>проведением любого вмешательства </a:t>
            </a:r>
            <a:r>
              <a:rPr lang="ru-RU" sz="2400" spc="-10" dirty="0" smtClean="0">
                <a:latin typeface="Times New Roman" panose="02020603050405020304" pitchFamily="18" charset="0"/>
              </a:rPr>
              <a:t>необходимо оценить степень </a:t>
            </a:r>
            <a:r>
              <a:rPr lang="ru-RU" sz="2400" spc="-10" dirty="0">
                <a:latin typeface="Times New Roman" panose="02020603050405020304" pitchFamily="18" charset="0"/>
              </a:rPr>
              <a:t>хирургического </a:t>
            </a:r>
            <a:r>
              <a:rPr lang="ru-RU" sz="2400" spc="-10" dirty="0" smtClean="0">
                <a:latin typeface="Times New Roman" panose="02020603050405020304" pitchFamily="18" charset="0"/>
              </a:rPr>
              <a:t>риска.</a:t>
            </a:r>
          </a:p>
          <a:p>
            <a:endParaRPr lang="uk-UA" spc="-1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7448" y="1769928"/>
            <a:ext cx="489654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30263" y="2007647"/>
            <a:ext cx="184731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spc="-10" dirty="0" smtClean="0">
              <a:latin typeface="Times New Roman" panose="02020603050405020304" pitchFamily="18" charset="0"/>
            </a:endParaRPr>
          </a:p>
          <a:p>
            <a:endParaRPr lang="uk-UA" spc="-10" dirty="0">
              <a:latin typeface="Times New Roman" panose="02020603050405020304" pitchFamily="18" charset="0"/>
            </a:endParaRPr>
          </a:p>
          <a:p>
            <a:endParaRPr lang="uk-UA" spc="-10" dirty="0" smtClean="0">
              <a:latin typeface="Times New Roman" panose="02020603050405020304" pitchFamily="18" charset="0"/>
            </a:endParaRPr>
          </a:p>
          <a:p>
            <a:endParaRPr lang="uk-UA" spc="-10" dirty="0">
              <a:latin typeface="Times New Roman" panose="02020603050405020304" pitchFamily="18" charset="0"/>
            </a:endParaRPr>
          </a:p>
          <a:p>
            <a:endParaRPr lang="uk-UA" spc="-10" dirty="0" smtClean="0">
              <a:latin typeface="Times New Roman" panose="02020603050405020304" pitchFamily="18" charset="0"/>
            </a:endParaRPr>
          </a:p>
          <a:p>
            <a:endParaRPr lang="uk-UA" spc="-1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68394" y="1733943"/>
            <a:ext cx="3981033" cy="393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0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 smtClean="0"/>
              <a:t>Актуальность</a:t>
            </a:r>
            <a:r>
              <a:rPr lang="ru-RU" b="1" dirty="0" smtClean="0"/>
              <a:t> </a:t>
            </a:r>
            <a:r>
              <a:rPr lang="ru-RU" b="1" dirty="0"/>
              <a:t>исследования:</a:t>
            </a:r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71464" y="2276872"/>
            <a:ext cx="48965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Шкала EUROSCORE II показала высокую эффективность в оценке риска неблагоприятного исхода АКШ в нескольких клинических исследованиях.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её прогностическая ценность в реальной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кардиохирургической практике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установлена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/>
          <a:srcRect l="2957" t="20469" r="54428" b="23422"/>
          <a:stretch/>
        </p:blipFill>
        <p:spPr>
          <a:xfrm>
            <a:off x="6600056" y="2171700"/>
            <a:ext cx="4752528" cy="351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1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Цель исследования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2171700"/>
            <a:ext cx="45365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Оценить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прогностическую значимость шкалы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EuroSCORE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II у пациентов, подлежащих АКШ, в реальной клинической практике.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/>
          <a:srcRect l="45135" r="671"/>
          <a:stretch/>
        </p:blipFill>
        <p:spPr>
          <a:xfrm>
            <a:off x="6172200" y="1988840"/>
            <a:ext cx="5616624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3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Материал </a:t>
            </a:r>
            <a:r>
              <a:rPr lang="ru-RU" sz="4800" b="1" dirty="0"/>
              <a:t>и </a:t>
            </a:r>
            <a:r>
              <a:rPr lang="ru-RU" sz="4800" b="1" dirty="0" smtClean="0"/>
              <a:t>методы</a:t>
            </a:r>
            <a:r>
              <a:rPr lang="ru-RU" sz="4800" dirty="0" smtClean="0"/>
              <a:t> </a:t>
            </a:r>
            <a:endParaRPr lang="ru-RU" sz="4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71600" y="1916832"/>
            <a:ext cx="9601200" cy="39505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исследования: ретроспективный анализ историй болезни.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включения: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ортокоронарное шунтирование.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риска неблагоприятного исхода по шкале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EuroSCORE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 1-3% расценивался как низкий, 4-6% - как средний и ≥7% - как высокий.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96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76672"/>
            <a:ext cx="9601200" cy="169502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Дизайн исследования</a:t>
            </a:r>
            <a:endParaRPr lang="ru-RU" sz="4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975663"/>
              </p:ext>
            </p:extLst>
          </p:nvPr>
        </p:nvGraphicFramePr>
        <p:xfrm>
          <a:off x="1371600" y="1484784"/>
          <a:ext cx="1019700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94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9302" y="548680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cs typeface="Times New Roman" panose="02020603050405020304" pitchFamily="18" charset="0"/>
              </a:rPr>
              <a:t>Анализ данных и расчет показателей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9302" y="2136777"/>
            <a:ext cx="9601200" cy="431060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прогностическая ценность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 летального исхода у пациента с высоким риском, определенным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шкале;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Отрицательная прогностическая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вероятность благоприятного исхода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пациента с низким и средним риском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шкале;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вероятность определения риска как высокого у умершего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 определения риска как низкого либо среднего у выжившего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57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60648"/>
            <a:ext cx="10557048" cy="1911052"/>
          </a:xfrm>
        </p:spPr>
        <p:txBody>
          <a:bodyPr rtlCol="0">
            <a:normAutofit/>
          </a:bodyPr>
          <a:lstStyle/>
          <a:p>
            <a:pPr algn="ctr"/>
            <a:r>
              <a:rPr lang="ru-RU" sz="4800" b="1" dirty="0"/>
              <a:t>Наблюдаемый </a:t>
            </a:r>
            <a:r>
              <a:rPr lang="ru-RU" sz="4800" b="1" dirty="0" smtClean="0"/>
              <a:t>исход </a:t>
            </a:r>
            <a:r>
              <a:rPr lang="ru-RU" sz="4800" b="1" dirty="0"/>
              <a:t/>
            </a:r>
            <a:br>
              <a:rPr lang="ru-RU" sz="4800" b="1" dirty="0"/>
            </a:br>
            <a:r>
              <a:rPr lang="ru-RU" sz="4800" b="1" dirty="0"/>
              <a:t>по </a:t>
            </a:r>
            <a:r>
              <a:rPr lang="ru-RU" sz="4800" b="1" dirty="0" smtClean="0"/>
              <a:t>квартилям шкалы </a:t>
            </a:r>
            <a:r>
              <a:rPr lang="ru-RU" sz="4800" b="1" dirty="0" err="1" smtClean="0"/>
              <a:t>EuroSCORE</a:t>
            </a:r>
            <a:r>
              <a:rPr lang="ru-RU" sz="4800" b="1" dirty="0" smtClean="0"/>
              <a:t> II</a:t>
            </a:r>
            <a:endParaRPr lang="ru-RU" sz="4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586806"/>
              </p:ext>
            </p:extLst>
          </p:nvPr>
        </p:nvGraphicFramePr>
        <p:xfrm>
          <a:off x="1371600" y="1772815"/>
          <a:ext cx="10058400" cy="475253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11680"/>
                <a:gridCol w="2011680"/>
                <a:gridCol w="2011680"/>
                <a:gridCol w="2011680"/>
                <a:gridCol w="2011680"/>
              </a:tblGrid>
              <a:tr h="95050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Квартили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EuroSCORE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0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3-5 %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</a:tr>
              <a:tr h="950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Выжившие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(98,3%)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(100%)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(93,75%)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(50%)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</a:tr>
              <a:tr h="950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Умершие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(1,7%)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(6,25%)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(50%)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</a:tr>
              <a:tr h="950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660"/>
                        </a:spcBef>
                        <a:spcAft>
                          <a:spcPts val="166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2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908976" cy="14859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5300" b="1" dirty="0"/>
              <a:t>Сравнение </a:t>
            </a:r>
            <a:r>
              <a:rPr lang="ru-RU" sz="5300" b="1" dirty="0" smtClean="0"/>
              <a:t>частоты летальных </a:t>
            </a:r>
            <a:r>
              <a:rPr lang="ru-RU" sz="5300" b="1" dirty="0"/>
              <a:t>исходов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6237255"/>
              </p:ext>
            </p:extLst>
          </p:nvPr>
        </p:nvGraphicFramePr>
        <p:xfrm>
          <a:off x="1371600" y="2286000"/>
          <a:ext cx="4652392" cy="4239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Объект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5905310"/>
              </p:ext>
            </p:extLst>
          </p:nvPr>
        </p:nvGraphicFramePr>
        <p:xfrm>
          <a:off x="6384033" y="2286000"/>
          <a:ext cx="458876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62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223</TotalTime>
  <Words>345</Words>
  <Application>Microsoft Office PowerPoint</Application>
  <PresentationFormat>Широкоэкранный</PresentationFormat>
  <Paragraphs>73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Franklin Gothic Medium</vt:lpstr>
      <vt:lpstr>Times New Roman</vt:lpstr>
      <vt:lpstr>Wingdings</vt:lpstr>
      <vt:lpstr>Crop</vt:lpstr>
      <vt:lpstr>ПРОГНОСТИЧЕСКАЯ ЦЕННОСТЬ ШКАЛЫ EUROSCORE-2  В РЕАЛЬНОЙ КАРДИОХИРУРГИЧЕСКОЙ ПРАКТИКЕ</vt:lpstr>
      <vt:lpstr>Введение</vt:lpstr>
      <vt:lpstr>Актуальность исследования: </vt:lpstr>
      <vt:lpstr>Цель исследования</vt:lpstr>
      <vt:lpstr>Материал и методы </vt:lpstr>
      <vt:lpstr>Дизайн исследования</vt:lpstr>
      <vt:lpstr>Анализ данных и расчет показателей</vt:lpstr>
      <vt:lpstr>Наблюдаемый исход  по квартилям шкалы EuroSCORE II</vt:lpstr>
      <vt:lpstr>Сравнение частоты летальных исходов  </vt:lpstr>
      <vt:lpstr>Результаты</vt:lpstr>
      <vt:lpstr>Вывод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ПРОГНОСТИЧЕСКАЯ ЦЕННОСТЬ ШКАЛЫ EUROSCORE-2  В РЕАЛЬНОЙ КАРДИОХИРУРГИЧЕСКОЙ ПРАКТИКЕ</dc:title>
  <dc:creator>Ирина</dc:creator>
  <cp:lastModifiedBy>Ирина</cp:lastModifiedBy>
  <cp:revision>25</cp:revision>
  <dcterms:created xsi:type="dcterms:W3CDTF">2020-10-23T20:01:06Z</dcterms:created>
  <dcterms:modified xsi:type="dcterms:W3CDTF">2020-10-28T17:08:17Z</dcterms:modified>
</cp:coreProperties>
</file>