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43A89-3028-4E76-B01F-2095BCCBB55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FD90F-301A-418D-A7DC-FF56321653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101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FD90F-301A-418D-A7DC-FF56321653E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049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C965-00C0-45B5-8D99-64F024B991B6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13E8-7E23-408C-99B8-3D14753EE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364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C965-00C0-45B5-8D99-64F024B991B6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13E8-7E23-408C-99B8-3D14753EE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911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C965-00C0-45B5-8D99-64F024B991B6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13E8-7E23-408C-99B8-3D14753EE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316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C965-00C0-45B5-8D99-64F024B991B6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13E8-7E23-408C-99B8-3D14753EE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857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C965-00C0-45B5-8D99-64F024B991B6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13E8-7E23-408C-99B8-3D14753EE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099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C965-00C0-45B5-8D99-64F024B991B6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13E8-7E23-408C-99B8-3D14753EE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955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C965-00C0-45B5-8D99-64F024B991B6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13E8-7E23-408C-99B8-3D14753EE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87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C965-00C0-45B5-8D99-64F024B991B6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13E8-7E23-408C-99B8-3D14753EE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94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C965-00C0-45B5-8D99-64F024B991B6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13E8-7E23-408C-99B8-3D14753EE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744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C965-00C0-45B5-8D99-64F024B991B6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13E8-7E23-408C-99B8-3D14753EE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994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C965-00C0-45B5-8D99-64F024B991B6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13E8-7E23-408C-99B8-3D14753EE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480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DC965-00C0-45B5-8D99-64F024B991B6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413E8-7E23-408C-99B8-3D14753EE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670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35928" y="317713"/>
            <a:ext cx="5721927" cy="1427017"/>
          </a:xfrm>
        </p:spPr>
        <p:txBody>
          <a:bodyPr>
            <a:normAutofit fontScale="90000"/>
          </a:bodyPr>
          <a:lstStyle/>
          <a:p>
            <a:pPr lvl="0" defTabSz="914400">
              <a:lnSpc>
                <a:spcPct val="100000"/>
              </a:lnSpc>
              <a:spcAft>
                <a:spcPts val="600"/>
              </a:spcAft>
              <a:defRPr/>
            </a:pPr>
            <a:r>
              <a:rPr lang="ru-RU" altLang="ru-RU" sz="2000" b="1" dirty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rPr>
              <a:t>ГОО </a:t>
            </a:r>
            <a:r>
              <a:rPr lang="ru-RU" altLang="ru-RU" sz="2000" b="1" dirty="0" err="1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rPr>
              <a:t>ВПО</a:t>
            </a:r>
            <a:r>
              <a:rPr lang="ru-RU" altLang="ru-RU" sz="2000" b="1" dirty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rPr>
              <a:t> «Донецкий национальный медицинский университет им. </a:t>
            </a:r>
            <a:r>
              <a:rPr lang="ru-RU" altLang="ru-RU" sz="2000" b="1" dirty="0" smtClean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rPr>
              <a:t>М. Горького</a:t>
            </a:r>
            <a:r>
              <a:rPr lang="ru-RU" altLang="ru-RU" sz="2000" b="1" dirty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rPr>
              <a:t>»</a:t>
            </a:r>
            <a:br>
              <a:rPr lang="ru-RU" altLang="ru-RU" sz="2000" b="1" dirty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2000" b="1" dirty="0" err="1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rPr>
              <a:t>ГУ</a:t>
            </a:r>
            <a:r>
              <a:rPr lang="ru-RU" altLang="ru-RU" sz="2000" b="1" dirty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altLang="ru-RU" sz="2000" b="1" dirty="0" err="1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rPr>
              <a:t>ЛНР</a:t>
            </a:r>
            <a:r>
              <a:rPr lang="ru-RU" altLang="ru-RU" sz="2000" b="1" dirty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rPr>
              <a:t> «Луганский государственный медицинский университет им. Святителя Луки»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1927" y="4572000"/>
            <a:ext cx="3422073" cy="228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0945" y="4766192"/>
            <a:ext cx="55418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Ассистент 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кафедры пропедевтики педиатрии </a:t>
            </a:r>
            <a:r>
              <a:rPr lang="ru-RU" alt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 Андреевна Захарова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мед.н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профессор 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Антонина Ивановна </a:t>
            </a:r>
            <a:r>
              <a:rPr lang="ru-RU" alt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Бобровицкая</a:t>
            </a:r>
            <a:endParaRPr lang="ru-RU" alt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 </a:t>
            </a:r>
            <a:r>
              <a:rPr lang="ru-RU" alt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мед.н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профессор 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Борис Алексеевич </a:t>
            </a:r>
            <a:r>
              <a:rPr lang="ru-RU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Безкаравайный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4910" y="2600072"/>
            <a:ext cx="82850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ИНФОРМАТИВНОСТЬ СПЕКТРА ОРГАНОСПЕЦИФИЧЕСКИХ </a:t>
            </a:r>
            <a:r>
              <a:rPr lang="ru-RU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ЭНЗИМОВ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ХРОНИЧЕСКИХ ВИРУСНЫХ ГЕПАТИТАХ В И С В ФАЗЕ РЕМИССИИ У ДЕТЕЙ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422073" cy="225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136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964" y="353764"/>
            <a:ext cx="8672945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Коэффициент де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Ритиса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составил у детей обеих групп 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&lt;1,0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(0,66±0,06 и 0,70±0,4), что отражает наличие воспалительного процесса в печени (&gt;1,0). Однако, чаще регистрировались патологические значения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митохондриального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энзима (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ГлДГ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ЛДГ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), так как средние показатели их активности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3,9±0,2 и 162,5±10,5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(при хроническом вирусном гепатите В) 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3,5±0,1; 116,6±11,8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(при хроническом гепатите С) превышали  верхнюю границу физиологического уровня (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&lt;3,2 Е/л; 45-105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ммоль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/л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статистически достоверно   (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&gt;0,05).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Лактатдегидрогиназа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при вирусном гепатите 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была повышена в 1,5 раза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глютаматдегидрогиназа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сохранялась в пределах физиологического уровня. Это свидетельствует 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распространенности воспалительного процесса без выраженной глубины поражения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803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399" y="880026"/>
            <a:ext cx="8866909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Таким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образом,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 хроническом вирусном гепатите В или С в фазе ремиссии удается выявить признаки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поражения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паренхимы печени. Так повышение цитоплазматических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энзимов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АлАТ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АсАТ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при хроническом вирусном гепатите В и С, подтверждает наличие воспалительного процесса, а увеличение активности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ЛДГ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в сочетании с нормальными показателями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ГлДГ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отражает распространенность поражения печеночных клеток без их некроза.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292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с тегом «girl, child, and kids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4908" y="401782"/>
            <a:ext cx="4541261" cy="598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9601" y="2535162"/>
            <a:ext cx="3255818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6920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507" y="307768"/>
            <a:ext cx="854825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       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Печень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представляет собой основной орган, в котором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происходят разнообразные химические реакции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, обеспечивающие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жизнедеятельность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всех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систем и органов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организма – «лаборатория» в работе которой участвует большое количество различных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энзимов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(протеинов, синтезируемых в рибосомах клеток). Ряд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энзимов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внутриклеточной локализации осуществляют свою функцию исключительно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внутри клеток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. Они отсутствуют в циркулирующей крови или обнаруживаются в минимальных количествах. </a:t>
            </a:r>
          </a:p>
        </p:txBody>
      </p:sp>
    </p:spTree>
    <p:extLst>
      <p:ext uri="{BB962C8B-B14F-4D97-AF65-F5344CB8AC3E}">
        <p14:creationId xmlns:p14="http://schemas.microsoft.com/office/powerpoint/2010/main" xmlns="" val="2262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944" y="266021"/>
            <a:ext cx="85482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     К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ним относятся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аминотрансферазы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аланиновая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аспарагиновая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). Органоспецифическими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для печени являются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фруктозо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- 1,6 -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монофосфат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альдолаза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Ф-1-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МФА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),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АлАТ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лактатдегидрогеназа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ЛДГ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), которые входят в состав цитоплазмы.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Аспарагиновая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аминотрасфераза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АсАТ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) имеет двойную локализацию (находится в цитоплазме и митохондриях).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2977" y="3485401"/>
            <a:ext cx="4465637" cy="313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466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5" y="626147"/>
            <a:ext cx="87976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Особое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положение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занимает органоспецифический энзим углеводного обмена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глутаматдегидрогеназа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ГлДГ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), которая локализуется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исключительно в митохондриях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. Выход данного энзима происходит при гибели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гепатоцита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. Поэтому может быть использован для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определения глубины поражения печени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55" y="3837710"/>
            <a:ext cx="879763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17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5" y="265667"/>
            <a:ext cx="885305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работы: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оценка глубины поражения печени у детей  при хронических вирусных гепатитах В и С путем исследования органоспецифических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энзимов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в стадии ремиссии.  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5850" y="3189544"/>
            <a:ext cx="6545263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28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982" y="224320"/>
            <a:ext cx="88807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     Материалы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и методы.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Под наблюдением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находились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64 ребенка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с хроническим вирусным гепатитом В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(44)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и С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(20)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в стадии ремиссии.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Проводимые исследования: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спектр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энзимов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методом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Райтмана-Фрекеля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(1957 г.) –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АлАТ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АсАТ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; УФ кинетический тест (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ЛДГ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);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иммуно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-ферментный анализ (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ГлДГ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</p:txBody>
      </p:sp>
      <p:pic>
        <p:nvPicPr>
          <p:cNvPr id="1026" name="Picture 2" descr="Биохимический анализ крови | Клиника Добрый Докт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2946" y="3906982"/>
            <a:ext cx="4114800" cy="254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964" y="3906982"/>
            <a:ext cx="4322618" cy="254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785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964" y="446221"/>
            <a:ext cx="871450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Результаты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и их обсуждения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Согласно данным таблиц 1 и 2,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при 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хроническом вирусном гепатите В и С, показатели активности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АлАТ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АсАТ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превышали физиологический уровень в единичных  случаях (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8,4 % и 10,2 %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против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15,3 % и 18,4 %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) соответственно. При этом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увеличение их активности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было более выраженным при хроническом вирусном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гепатите С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3,5 раза (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АлАТ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) и 3,8 (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АсАТ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по сравнению с показателями у детей при хроническом вирусном гепатите В – в 3 раза (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АлАТ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АсАТ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xmlns="" val="34778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5418" y="193964"/>
            <a:ext cx="9199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Таблица 1. </a:t>
            </a:r>
            <a:r>
              <a:rPr lang="ru-RU" sz="2400" dirty="0"/>
              <a:t>Спектр органоспецифических </a:t>
            </a:r>
            <a:r>
              <a:rPr lang="ru-RU" sz="2400" dirty="0" err="1"/>
              <a:t>энзимов</a:t>
            </a:r>
            <a:r>
              <a:rPr lang="ru-RU" sz="2400" dirty="0"/>
              <a:t> при хроническом вирусном гепатите В  </a:t>
            </a:r>
            <a:r>
              <a:rPr lang="ru-RU" sz="2400" dirty="0" err="1" smtClean="0"/>
              <a:t>в</a:t>
            </a:r>
            <a:r>
              <a:rPr lang="ru-RU" sz="2400" dirty="0" smtClean="0"/>
              <a:t> </a:t>
            </a:r>
            <a:r>
              <a:rPr lang="ru-RU" sz="2400" dirty="0"/>
              <a:t>фазе ремиссии у детей (</a:t>
            </a:r>
            <a:r>
              <a:rPr lang="ru-RU" sz="2400" dirty="0" err="1"/>
              <a:t>М±m</a:t>
            </a:r>
            <a:r>
              <a:rPr lang="ru-RU" sz="2400" dirty="0"/>
              <a:t>).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8825577"/>
              </p:ext>
            </p:extLst>
          </p:nvPr>
        </p:nvGraphicFramePr>
        <p:xfrm>
          <a:off x="110835" y="1205346"/>
          <a:ext cx="8908473" cy="5555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2408">
                  <a:extLst>
                    <a:ext uri="{9D8B030D-6E8A-4147-A177-3AD203B41FA5}">
                      <a16:colId xmlns:a16="http://schemas.microsoft.com/office/drawing/2014/main" xmlns="" val="4067665658"/>
                    </a:ext>
                  </a:extLst>
                </a:gridCol>
                <a:gridCol w="1947367">
                  <a:extLst>
                    <a:ext uri="{9D8B030D-6E8A-4147-A177-3AD203B41FA5}">
                      <a16:colId xmlns:a16="http://schemas.microsoft.com/office/drawing/2014/main" xmlns="" val="56464459"/>
                    </a:ext>
                  </a:extLst>
                </a:gridCol>
                <a:gridCol w="2150822">
                  <a:extLst>
                    <a:ext uri="{9D8B030D-6E8A-4147-A177-3AD203B41FA5}">
                      <a16:colId xmlns:a16="http://schemas.microsoft.com/office/drawing/2014/main" xmlns="" val="1950683559"/>
                    </a:ext>
                  </a:extLst>
                </a:gridCol>
                <a:gridCol w="2397876">
                  <a:extLst>
                    <a:ext uri="{9D8B030D-6E8A-4147-A177-3AD203B41FA5}">
                      <a16:colId xmlns:a16="http://schemas.microsoft.com/office/drawing/2014/main" xmlns="" val="3893108053"/>
                    </a:ext>
                  </a:extLst>
                </a:gridCol>
              </a:tblGrid>
              <a:tr h="80478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9" marR="23769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Наименование показателей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9" marR="237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5891829"/>
                  </a:ext>
                </a:extLst>
              </a:tr>
              <a:tr h="1486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Активность </a:t>
                      </a:r>
                      <a:r>
                        <a:rPr lang="ru-RU" sz="2000" dirty="0" err="1">
                          <a:effectLst/>
                        </a:rPr>
                        <a:t>энзимов</a:t>
                      </a:r>
                      <a:r>
                        <a:rPr lang="ru-RU" sz="2000" dirty="0">
                          <a:effectLst/>
                        </a:rPr>
                        <a:t> (</a:t>
                      </a:r>
                      <a:r>
                        <a:rPr lang="ru-RU" sz="2000" dirty="0" err="1">
                          <a:effectLst/>
                        </a:rPr>
                        <a:t>ммоль</a:t>
                      </a:r>
                      <a:r>
                        <a:rPr lang="ru-RU" sz="2000" dirty="0">
                          <a:effectLst/>
                        </a:rPr>
                        <a:t>/л.)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9" marR="23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Частота патологических показателей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(%)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9" marR="23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Условно здоровые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дети (</a:t>
                      </a:r>
                      <a:r>
                        <a:rPr lang="en-US" sz="2000" dirty="0">
                          <a:effectLst/>
                        </a:rPr>
                        <a:t>n=</a:t>
                      </a:r>
                      <a:r>
                        <a:rPr lang="ru-RU" sz="2000" dirty="0">
                          <a:effectLst/>
                        </a:rPr>
                        <a:t>30)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9" marR="23769" marT="0" marB="0"/>
                </a:tc>
                <a:extLst>
                  <a:ext uri="{0D108BD9-81ED-4DB2-BD59-A6C34878D82A}">
                    <a16:rowId xmlns:a16="http://schemas.microsoft.com/office/drawing/2014/main" xmlns="" val="141268835"/>
                  </a:ext>
                </a:extLst>
              </a:tr>
              <a:tr h="37152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Хронический вирусный гепатит В (</a:t>
                      </a:r>
                      <a:r>
                        <a:rPr lang="en-US" sz="2000" dirty="0" smtClean="0">
                          <a:effectLst/>
                        </a:rPr>
                        <a:t>n</a:t>
                      </a:r>
                      <a:r>
                        <a:rPr lang="ru-RU" sz="2000" dirty="0" smtClean="0">
                          <a:effectLst/>
                        </a:rPr>
                        <a:t>=44)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9" marR="237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2099544"/>
                  </a:ext>
                </a:extLst>
              </a:tr>
              <a:tr h="743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АлАТ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(ммоль/л)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9" marR="23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2,04  ±0,07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9" marR="23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8,4±0,03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9" marR="23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0,1 - 0,68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9" marR="23769" marT="0" marB="0"/>
                </a:tc>
                <a:extLst>
                  <a:ext uri="{0D108BD9-81ED-4DB2-BD59-A6C34878D82A}">
                    <a16:rowId xmlns:a16="http://schemas.microsoft.com/office/drawing/2014/main" xmlns="" val="2069697639"/>
                  </a:ext>
                </a:extLst>
              </a:tr>
              <a:tr h="743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АсАТ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</a:t>
                      </a:r>
                      <a:r>
                        <a:rPr lang="ru-RU" sz="2000" dirty="0" err="1">
                          <a:effectLst/>
                        </a:rPr>
                        <a:t>ммоль</a:t>
                      </a:r>
                      <a:r>
                        <a:rPr lang="ru-RU" sz="2000" dirty="0">
                          <a:effectLst/>
                        </a:rPr>
                        <a:t>/л)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9" marR="23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1,35 ±0,04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9" marR="23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10,2±0,4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9" marR="23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0,1-0,45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9" marR="23769" marT="0" marB="0"/>
                </a:tc>
                <a:extLst>
                  <a:ext uri="{0D108BD9-81ED-4DB2-BD59-A6C34878D82A}">
                    <a16:rowId xmlns:a16="http://schemas.microsoft.com/office/drawing/2014/main" xmlns="" val="1982483867"/>
                  </a:ext>
                </a:extLst>
              </a:tr>
              <a:tr h="743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Коэффициент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де  Ритиса (у.ед.)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9" marR="23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0,66 ±0,06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9" marR="23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18,6±0,21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9" marR="23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&gt;1,0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9" marR="23769" marT="0" marB="0"/>
                </a:tc>
                <a:extLst>
                  <a:ext uri="{0D108BD9-81ED-4DB2-BD59-A6C34878D82A}">
                    <a16:rowId xmlns:a16="http://schemas.microsoft.com/office/drawing/2014/main" xmlns="" val="4102713501"/>
                  </a:ext>
                </a:extLst>
              </a:tr>
              <a:tr h="743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ГлДГ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(&lt; 3,2 Е/л)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9" marR="23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3,9±0,2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9" marR="23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72,4±0,7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9" marR="23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0-3,2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9" marR="23769" marT="0" marB="0"/>
                </a:tc>
                <a:extLst>
                  <a:ext uri="{0D108BD9-81ED-4DB2-BD59-A6C34878D82A}">
                    <a16:rowId xmlns:a16="http://schemas.microsoft.com/office/drawing/2014/main" xmlns="" val="3345314176"/>
                  </a:ext>
                </a:extLst>
              </a:tr>
              <a:tr h="6453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ЛДГ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 (ммоль/л)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9" marR="23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162,5±10,5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9" marR="23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42,8±3,3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9" marR="23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45-105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9" marR="23769" marT="0" marB="0"/>
                </a:tc>
                <a:extLst>
                  <a:ext uri="{0D108BD9-81ED-4DB2-BD59-A6C34878D82A}">
                    <a16:rowId xmlns:a16="http://schemas.microsoft.com/office/drawing/2014/main" xmlns="" val="3574684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273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</a:rPr>
              <a:t>Таблица </a:t>
            </a:r>
            <a:r>
              <a:rPr lang="ru-RU" sz="2400" b="1" dirty="0" smtClean="0">
                <a:solidFill>
                  <a:prstClr val="black"/>
                </a:solidFill>
              </a:rPr>
              <a:t>2. </a:t>
            </a:r>
            <a:r>
              <a:rPr lang="ru-RU" sz="2400" dirty="0">
                <a:solidFill>
                  <a:prstClr val="black"/>
                </a:solidFill>
              </a:rPr>
              <a:t>Спектр органоспецифических </a:t>
            </a:r>
            <a:r>
              <a:rPr lang="ru-RU" sz="2400" dirty="0" err="1">
                <a:solidFill>
                  <a:prstClr val="black"/>
                </a:solidFill>
              </a:rPr>
              <a:t>энзимов</a:t>
            </a:r>
            <a:r>
              <a:rPr lang="ru-RU" sz="2400" dirty="0">
                <a:solidFill>
                  <a:prstClr val="black"/>
                </a:solidFill>
              </a:rPr>
              <a:t> при хроническом вирусном гепатите </a:t>
            </a:r>
            <a:r>
              <a:rPr lang="ru-RU" sz="2400" dirty="0" smtClean="0">
                <a:solidFill>
                  <a:prstClr val="black"/>
                </a:solidFill>
              </a:rPr>
              <a:t>С  </a:t>
            </a:r>
            <a:r>
              <a:rPr lang="ru-RU" sz="2400" dirty="0">
                <a:solidFill>
                  <a:prstClr val="black"/>
                </a:solidFill>
              </a:rPr>
              <a:t>в фазе ремиссии у детей (</a:t>
            </a:r>
            <a:r>
              <a:rPr lang="ru-RU" sz="2400" dirty="0" err="1">
                <a:solidFill>
                  <a:prstClr val="black"/>
                </a:solidFill>
              </a:rPr>
              <a:t>М±m</a:t>
            </a:r>
            <a:r>
              <a:rPr lang="ru-RU" sz="2400" dirty="0">
                <a:solidFill>
                  <a:prstClr val="black"/>
                </a:solidFill>
              </a:rPr>
              <a:t>).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6937132"/>
              </p:ext>
            </p:extLst>
          </p:nvPr>
        </p:nvGraphicFramePr>
        <p:xfrm>
          <a:off x="131617" y="957566"/>
          <a:ext cx="8880764" cy="5347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7771">
                  <a:extLst>
                    <a:ext uri="{9D8B030D-6E8A-4147-A177-3AD203B41FA5}">
                      <a16:colId xmlns:a16="http://schemas.microsoft.com/office/drawing/2014/main" xmlns="" val="285457031"/>
                    </a:ext>
                  </a:extLst>
                </a:gridCol>
                <a:gridCol w="1895116">
                  <a:extLst>
                    <a:ext uri="{9D8B030D-6E8A-4147-A177-3AD203B41FA5}">
                      <a16:colId xmlns:a16="http://schemas.microsoft.com/office/drawing/2014/main" xmlns="" val="2613357544"/>
                    </a:ext>
                  </a:extLst>
                </a:gridCol>
                <a:gridCol w="2434602">
                  <a:extLst>
                    <a:ext uri="{9D8B030D-6E8A-4147-A177-3AD203B41FA5}">
                      <a16:colId xmlns:a16="http://schemas.microsoft.com/office/drawing/2014/main" xmlns="" val="1614800521"/>
                    </a:ext>
                  </a:extLst>
                </a:gridCol>
                <a:gridCol w="2213275">
                  <a:extLst>
                    <a:ext uri="{9D8B030D-6E8A-4147-A177-3AD203B41FA5}">
                      <a16:colId xmlns:a16="http://schemas.microsoft.com/office/drawing/2014/main" xmlns="" val="51160589"/>
                    </a:ext>
                  </a:extLst>
                </a:gridCol>
              </a:tblGrid>
              <a:tr h="8941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9" marR="24619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Наименование показателей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9" marR="246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853426"/>
                  </a:ext>
                </a:extLst>
              </a:tr>
              <a:tr h="1384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Активность </a:t>
                      </a:r>
                      <a:r>
                        <a:rPr lang="ru-RU" sz="2000" dirty="0" err="1">
                          <a:effectLst/>
                        </a:rPr>
                        <a:t>энзимов</a:t>
                      </a:r>
                      <a:r>
                        <a:rPr lang="ru-RU" sz="2000" dirty="0">
                          <a:effectLst/>
                        </a:rPr>
                        <a:t> (</a:t>
                      </a:r>
                      <a:r>
                        <a:rPr lang="ru-RU" sz="2000" dirty="0" err="1">
                          <a:effectLst/>
                        </a:rPr>
                        <a:t>ммоль</a:t>
                      </a:r>
                      <a:r>
                        <a:rPr lang="ru-RU" sz="2000" dirty="0">
                          <a:effectLst/>
                        </a:rPr>
                        <a:t>/л.)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9" marR="24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Частота патологических показателей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(%)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9" marR="24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Условно здоровые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дети (</a:t>
                      </a:r>
                      <a:r>
                        <a:rPr lang="en-US" sz="2000" dirty="0">
                          <a:effectLst/>
                        </a:rPr>
                        <a:t>n=</a:t>
                      </a:r>
                      <a:r>
                        <a:rPr lang="ru-RU" sz="2000" dirty="0">
                          <a:effectLst/>
                        </a:rPr>
                        <a:t>30)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9" marR="24619" marT="0" marB="0"/>
                </a:tc>
                <a:extLst>
                  <a:ext uri="{0D108BD9-81ED-4DB2-BD59-A6C34878D82A}">
                    <a16:rowId xmlns:a16="http://schemas.microsoft.com/office/drawing/2014/main" xmlns="" val="1243376706"/>
                  </a:ext>
                </a:extLst>
              </a:tr>
              <a:tr h="34317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Хронический вирусный гепатит С (</a:t>
                      </a:r>
                      <a:r>
                        <a:rPr lang="en-US" sz="2000" dirty="0">
                          <a:effectLst/>
                        </a:rPr>
                        <a:t>n</a:t>
                      </a:r>
                      <a:r>
                        <a:rPr lang="ru-RU" sz="2000" dirty="0">
                          <a:effectLst/>
                        </a:rPr>
                        <a:t>=20)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9" marR="246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8621286"/>
                  </a:ext>
                </a:extLst>
              </a:tr>
              <a:tr h="686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АлАТ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(ммоль/л)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9" marR="24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2,4±0,09*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9" marR="24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15,3±2,2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9" marR="24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0,1 - 0,68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9" marR="24619" marT="0" marB="0"/>
                </a:tc>
                <a:extLst>
                  <a:ext uri="{0D108BD9-81ED-4DB2-BD59-A6C34878D82A}">
                    <a16:rowId xmlns:a16="http://schemas.microsoft.com/office/drawing/2014/main" xmlns="" val="785458412"/>
                  </a:ext>
                </a:extLst>
              </a:tr>
              <a:tr h="686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АсАТ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</a:t>
                      </a:r>
                      <a:r>
                        <a:rPr lang="ru-RU" sz="2000" dirty="0" err="1">
                          <a:effectLst/>
                        </a:rPr>
                        <a:t>ммоль</a:t>
                      </a:r>
                      <a:r>
                        <a:rPr lang="ru-RU" sz="2000" dirty="0">
                          <a:effectLst/>
                        </a:rPr>
                        <a:t>/л)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9" marR="24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1,7±0,07*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9" marR="24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18,4±4,2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9" marR="24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0,1-0,45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9" marR="24619" marT="0" marB="0"/>
                </a:tc>
                <a:extLst>
                  <a:ext uri="{0D108BD9-81ED-4DB2-BD59-A6C34878D82A}">
                    <a16:rowId xmlns:a16="http://schemas.microsoft.com/office/drawing/2014/main" xmlns="" val="1224191114"/>
                  </a:ext>
                </a:extLst>
              </a:tr>
              <a:tr h="686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Коэффициент де Ритиса (у.ед.)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9" marR="24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0,76±0,04*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9" marR="24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33,7±3,4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9" marR="24619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&lt;1,0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9" marR="24619" marT="0" marB="0"/>
                </a:tc>
                <a:extLst>
                  <a:ext uri="{0D108BD9-81ED-4DB2-BD59-A6C34878D82A}">
                    <a16:rowId xmlns:a16="http://schemas.microsoft.com/office/drawing/2014/main" xmlns="" val="1123449560"/>
                  </a:ext>
                </a:extLst>
              </a:tr>
              <a:tr h="686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ГлДГ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(&lt; 3,2 Е/л)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9" marR="24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3,5 ±0,1**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9" marR="24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24,3±6,3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9" marR="24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&lt;3,2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9" marR="24619" marT="0" marB="0"/>
                </a:tc>
                <a:extLst>
                  <a:ext uri="{0D108BD9-81ED-4DB2-BD59-A6C34878D82A}">
                    <a16:rowId xmlns:a16="http://schemas.microsoft.com/office/drawing/2014/main" xmlns="" val="1341756303"/>
                  </a:ext>
                </a:extLst>
              </a:tr>
              <a:tr h="686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ЛДГ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(ммоль/л)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9" marR="24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116,6±11,8*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9" marR="24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32,9±6,1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9" marR="24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45-105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19" marR="24619" marT="0" marB="0"/>
                </a:tc>
                <a:extLst>
                  <a:ext uri="{0D108BD9-81ED-4DB2-BD59-A6C34878D82A}">
                    <a16:rowId xmlns:a16="http://schemas.microsoft.com/office/drawing/2014/main" xmlns="" val="406902276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1617" y="6273225"/>
            <a:ext cx="8880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Примечание: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достоверность различия между показателями у детей  в зависимости от этиологии хронического вирусного гепатита *- р &lt; 0,05; **- р &gt; 0,05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296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760</Words>
  <Application>Microsoft Office PowerPoint</Application>
  <PresentationFormat>Экран (4:3)</PresentationFormat>
  <Paragraphs>94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ГОО ВПО «Донецкий национальный медицинский университет им. М. Горького» ГУ ЛНР «Луганский государственный медицинский университет им. Святителя Луки»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gypnor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ГОО ВПО «Донецкий национальный медицинский университет им. Горького» ГУ ЛНР «Луганский государственный медицинский университет им. Святителя Луки»</dc:title>
  <dc:creator>Machine</dc:creator>
  <cp:lastModifiedBy>Андрей</cp:lastModifiedBy>
  <cp:revision>15</cp:revision>
  <dcterms:created xsi:type="dcterms:W3CDTF">2020-10-21T17:46:19Z</dcterms:created>
  <dcterms:modified xsi:type="dcterms:W3CDTF">2020-10-27T15:09:52Z</dcterms:modified>
</cp:coreProperties>
</file>