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70" r:id="rId5"/>
    <p:sldId id="273" r:id="rId6"/>
    <p:sldId id="274" r:id="rId7"/>
    <p:sldId id="258" r:id="rId8"/>
    <p:sldId id="259" r:id="rId9"/>
    <p:sldId id="271" r:id="rId10"/>
    <p:sldId id="264" r:id="rId11"/>
    <p:sldId id="266" r:id="rId12"/>
    <p:sldId id="272" r:id="rId13"/>
    <p:sldId id="267" r:id="rId14"/>
    <p:sldId id="268" r:id="rId15"/>
    <p:sldId id="275" r:id="rId16"/>
    <p:sldId id="277" r:id="rId17"/>
    <p:sldId id="278" r:id="rId18"/>
    <p:sldId id="26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8A4129-1C6D-4163-A323-42FE1C7BAEED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7F89DF-3102-496B-BAC0-5A3E5C55C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1766F-9C3B-4A9B-BDA5-4F5542F55DB7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09767-0CEA-4F45-A53D-C2C7BEF3A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60665-A67C-4198-A552-C732702278BD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EDAB3-A477-4BBE-863A-0B7E931CC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E1B00-F78F-43BF-82B3-977D4000D4F5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E38D2-E43F-42B1-B70E-60AF9B793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E209D-17D7-43AF-BA3D-1E2462F1F26B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0161B-6268-4678-BEA2-7DF4F19C6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05E4-2E1D-49AE-952B-7B17A8DB3B84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91EB64-3C27-42C8-B8EF-36F4F111D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F419-644F-404B-969A-F62FAFF4A219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5A09E-E6B0-4C5A-BB47-437C1DFAC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0DAB52-0249-44D1-AF8C-669D16411FD6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583577-B322-4892-807F-1CD2FC40E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7FFAC-6939-4925-8E6D-92BDECE50364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2B4D-4AFA-48B6-94ED-98F3E2F3B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A22A6F-A149-4005-8A81-7ECE4874FA5F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73F7D0-67C4-4AA2-9E36-4A4F07B13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47643D-974D-40E8-AB57-FC7E29849124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42722E-8F11-4DA5-9D48-AA667EE74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CCFA15-690F-41C0-8162-84CBC9212AE4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1796F3-08C6-4472-A270-FDA9791B8E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DEFD2E3-3C72-4CEF-BD94-E50F4BCB1EBE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848425C9-3764-49C5-BF3D-C480F700C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7" r:id="rId2"/>
    <p:sldLayoutId id="2147483674" r:id="rId3"/>
    <p:sldLayoutId id="2147483668" r:id="rId4"/>
    <p:sldLayoutId id="2147483675" r:id="rId5"/>
    <p:sldLayoutId id="2147483669" r:id="rId6"/>
    <p:sldLayoutId id="2147483676" r:id="rId7"/>
    <p:sldLayoutId id="2147483677" r:id="rId8"/>
    <p:sldLayoutId id="2147483678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31640" y="764704"/>
            <a:ext cx="7406640" cy="2120256"/>
          </a:xfrm>
        </p:spPr>
        <p:txBody>
          <a:bodyPr>
            <a:noAutofit/>
          </a:bodyPr>
          <a:lstStyle/>
          <a:p>
            <a:r>
              <a:rPr lang="ru-RU" sz="4400" dirty="0"/>
              <a:t>К ВОПРОСУ О ДИФФЕРЕНЦИАЛЬНОЙ ДИАГНОСТИКЕ ЦЕЛИАКИИ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429000"/>
            <a:ext cx="7406640" cy="2736304"/>
          </a:xfrm>
        </p:spPr>
        <p:txBody>
          <a:bodyPr/>
          <a:lstStyle/>
          <a:p>
            <a:r>
              <a:rPr lang="ru-RU" dirty="0" smtClean="0"/>
              <a:t>ЛУГАНСКИЙ ГОСУДАРСТВЕННЫЙ МЕДИЦИНСКИЙ УНИВЕРСИТЕТ ИМЕНИ СВЯТИТЕЛЯ ЛУКИ</a:t>
            </a:r>
          </a:p>
          <a:p>
            <a:r>
              <a:rPr lang="ru-RU" dirty="0" smtClean="0"/>
              <a:t>Проф. </a:t>
            </a:r>
            <a:r>
              <a:rPr lang="ru-RU" dirty="0" err="1" smtClean="0"/>
              <a:t>Б.А.Безкаравайный</a:t>
            </a:r>
            <a:endParaRPr lang="ru-RU" dirty="0" smtClean="0"/>
          </a:p>
          <a:p>
            <a:r>
              <a:rPr lang="ru-RU" dirty="0" smtClean="0"/>
              <a:t>Доц. </a:t>
            </a:r>
            <a:r>
              <a:rPr lang="ru-RU" dirty="0" err="1" smtClean="0"/>
              <a:t>Н.Г.Сенченко</a:t>
            </a:r>
            <a:endParaRPr lang="ru-RU" dirty="0" smtClean="0"/>
          </a:p>
          <a:p>
            <a:r>
              <a:rPr lang="ru-RU" dirty="0" smtClean="0"/>
              <a:t>Блох С.Н.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130622"/>
            <a:ext cx="7499350" cy="92211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2">
                    <a:satMod val="130000"/>
                  </a:schemeClr>
                </a:solidFill>
              </a:rPr>
              <a:t>Если все стандартные тесты отрицательны:</a:t>
            </a:r>
            <a:endParaRPr lang="ru-RU" sz="3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971600" y="908720"/>
            <a:ext cx="7962850" cy="5339680"/>
          </a:xfrm>
        </p:spPr>
        <p:txBody>
          <a:bodyPr/>
          <a:lstStyle/>
          <a:p>
            <a:pPr indent="0">
              <a:spcBef>
                <a:spcPts val="0"/>
              </a:spcBef>
            </a:pPr>
            <a:r>
              <a:rPr lang="ru-RU" sz="2800" dirty="0" err="1" smtClean="0"/>
              <a:t>Целиакия</a:t>
            </a:r>
            <a:r>
              <a:rPr lang="ru-RU" sz="2800" dirty="0" smtClean="0"/>
              <a:t> сомнительна, показан нормальный режим питания, дальнейшее периодическое обследование и наблюдение 1 раз в год</a:t>
            </a:r>
          </a:p>
          <a:p>
            <a:pPr marL="82550" indent="0">
              <a:spcBef>
                <a:spcPts val="0"/>
              </a:spcBef>
              <a:buNone/>
            </a:pP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Если все стандартные тесты положительны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:</a:t>
            </a:r>
          </a:p>
          <a:p>
            <a:pPr indent="0">
              <a:spcBef>
                <a:spcPts val="0"/>
              </a:spcBef>
            </a:pPr>
            <a:r>
              <a:rPr lang="uk-UA" sz="2800" dirty="0" err="1"/>
              <a:t>Целиакия</a:t>
            </a:r>
            <a:r>
              <a:rPr lang="uk-UA" sz="2800" dirty="0"/>
              <a:t> </a:t>
            </a:r>
            <a:r>
              <a:rPr lang="uk-UA" sz="2800" dirty="0" err="1"/>
              <a:t>вероятна</a:t>
            </a:r>
            <a:endParaRPr lang="uk-UA" sz="2800" dirty="0"/>
          </a:p>
          <a:p>
            <a:pPr indent="0">
              <a:spcBef>
                <a:spcPts val="0"/>
              </a:spcBef>
              <a:buFontTx/>
              <a:buChar char="-"/>
            </a:pPr>
            <a:r>
              <a:rPr lang="uk-UA" sz="2800" u="sng" dirty="0"/>
              <a:t>І</a:t>
            </a:r>
            <a:r>
              <a:rPr lang="ru-RU" sz="2800" u="sng" dirty="0"/>
              <a:t> путь </a:t>
            </a:r>
            <a:r>
              <a:rPr lang="ru-RU" sz="2800" dirty="0"/>
              <a:t>– «пробное» лечение 1 год; если нет эффекта – повторное обследование (возможно, с провокацией), если есть эффект – диагноз </a:t>
            </a:r>
            <a:r>
              <a:rPr lang="ru-RU" sz="2800" dirty="0" err="1"/>
              <a:t>целиакии</a:t>
            </a:r>
            <a:r>
              <a:rPr lang="ru-RU" sz="2800" dirty="0"/>
              <a:t> </a:t>
            </a:r>
            <a:r>
              <a:rPr lang="ru-RU" sz="2800" dirty="0" smtClean="0"/>
              <a:t>подтверждён.</a:t>
            </a:r>
            <a:endParaRPr lang="ru-RU" sz="2800" dirty="0"/>
          </a:p>
          <a:p>
            <a:pPr marL="82550" indent="0">
              <a:spcBef>
                <a:spcPts val="0"/>
              </a:spcBef>
              <a:buNone/>
            </a:pP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Клинический эффект </a:t>
            </a:r>
            <a:r>
              <a:rPr lang="ru-RU" sz="2800" dirty="0" err="1">
                <a:solidFill>
                  <a:schemeClr val="tx2">
                    <a:satMod val="130000"/>
                  </a:schemeClr>
                </a:solidFill>
              </a:rPr>
              <a:t>аглютеновой</a:t>
            </a: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диеты </a:t>
            </a:r>
            <a:r>
              <a:rPr lang="ru-RU" sz="2800" dirty="0" smtClean="0"/>
              <a:t>начинает </a:t>
            </a:r>
            <a:r>
              <a:rPr lang="ru-RU" sz="2800" dirty="0"/>
              <a:t>выявляться через 6-8 </a:t>
            </a:r>
            <a:r>
              <a:rPr lang="ru-RU" sz="2800" dirty="0" err="1"/>
              <a:t>сут</a:t>
            </a:r>
            <a:r>
              <a:rPr lang="ru-RU" sz="2800" dirty="0"/>
              <a:t>, для достоверного выяснения эффективности требуется не менее 1-1,5 </a:t>
            </a:r>
            <a:r>
              <a:rPr lang="ru-RU" sz="2800" dirty="0" smtClean="0"/>
              <a:t>месяцев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500063"/>
            <a:ext cx="7499350" cy="57483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uk-UA" sz="3000" smtClean="0"/>
              <a:t>- </a:t>
            </a:r>
            <a:r>
              <a:rPr lang="uk-UA" sz="3000" u="sng" smtClean="0"/>
              <a:t>ІІ</a:t>
            </a:r>
            <a:r>
              <a:rPr lang="ru-RU" sz="3000" u="sng" smtClean="0"/>
              <a:t> путь </a:t>
            </a:r>
            <a:r>
              <a:rPr lang="ru-RU" sz="3000" smtClean="0"/>
              <a:t>– переход на </a:t>
            </a:r>
            <a:r>
              <a:rPr lang="uk-UA" sz="4400" u="sng" smtClean="0">
                <a:solidFill>
                  <a:srgbClr val="3B1D15"/>
                </a:solidFill>
              </a:rPr>
              <a:t>ІІІ</a:t>
            </a:r>
            <a:r>
              <a:rPr lang="ru-RU" sz="4400" u="sng" smtClean="0">
                <a:solidFill>
                  <a:srgbClr val="3B1D15"/>
                </a:solidFill>
              </a:rPr>
              <a:t> этап диагностики </a:t>
            </a:r>
            <a:r>
              <a:rPr lang="ru-RU" sz="4400" smtClean="0"/>
              <a:t>– </a:t>
            </a:r>
            <a:r>
              <a:rPr lang="ru-RU" sz="3000" smtClean="0"/>
              <a:t>биопсия СО тонкой кишки; если СО гладкая – диагноз целиакии подтверждён, если СО нормальная – возможно, это латентная целиакия, показано «пробное» лечение 1 год; при положительном эффекте диагноз целиакии подтверждён, при отрицательном показано повторное обследование, возможно, с провокацией.</a:t>
            </a:r>
          </a:p>
          <a:p>
            <a:pPr>
              <a:lnSpc>
                <a:spcPct val="80000"/>
              </a:lnSpc>
            </a:pPr>
            <a:endParaRPr lang="ru-RU" sz="3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993775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200" smtClean="0">
                <a:effectLst/>
              </a:rPr>
              <a:t>Возможные варианты результатов гистологического исследования: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ru-RU" smtClean="0"/>
              <a:t>тотальная, субтотальная и очаговая дистрофия ворсинок, атрофический еюнит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ru-RU" smtClean="0"/>
              <a:t> сокращение плотности расположения ворсинок, «кустовидная» форма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ru-RU" smtClean="0"/>
              <a:t> гипертрофия и углубление крипт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ru-RU" smtClean="0"/>
              <a:t> повышение количества интраэпителиальных лимфоцитов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5113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При селективном дефиците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IgA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в стандартных тестах: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1435100" y="2143125"/>
            <a:ext cx="7499350" cy="4105275"/>
          </a:xfrm>
        </p:spPr>
        <p:txBody>
          <a:bodyPr/>
          <a:lstStyle/>
          <a:p>
            <a:r>
              <a:rPr lang="ru-RU" smtClean="0"/>
              <a:t>или биопсия СО тонкой кишки</a:t>
            </a:r>
          </a:p>
          <a:p>
            <a:r>
              <a:rPr lang="ru-RU" smtClean="0"/>
              <a:t>или  проведение дополнительных серологических тестов (</a:t>
            </a:r>
            <a:r>
              <a:rPr lang="en-US" smtClean="0"/>
              <a:t>DPG, hTTG</a:t>
            </a:r>
            <a:r>
              <a:rPr lang="ru-RU" smtClean="0"/>
              <a:t>/</a:t>
            </a:r>
            <a:r>
              <a:rPr lang="en-US" smtClean="0"/>
              <a:t>DPG)</a:t>
            </a:r>
            <a:r>
              <a:rPr lang="ru-RU" smtClean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11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Если результаты дополнительных тестов положительны: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1115616" y="1340768"/>
            <a:ext cx="7805387" cy="5328592"/>
          </a:xfrm>
        </p:spPr>
        <p:txBody>
          <a:bodyPr/>
          <a:lstStyle/>
          <a:p>
            <a:pPr marL="825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 err="1" smtClean="0"/>
              <a:t>целиакия</a:t>
            </a:r>
            <a:r>
              <a:rPr lang="ru-RU" sz="3000" dirty="0" smtClean="0"/>
              <a:t> вероятна, показано пробное лечение 1 год;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sz="3000" dirty="0" smtClean="0"/>
              <a:t>есть эффект от лечения – диагноз </a:t>
            </a:r>
            <a:r>
              <a:rPr lang="ru-RU" sz="3000" dirty="0" err="1" smtClean="0"/>
              <a:t>целиакии</a:t>
            </a:r>
            <a:r>
              <a:rPr lang="ru-RU" sz="3000" dirty="0" smtClean="0"/>
              <a:t> подтверждён;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sz="3000" dirty="0" smtClean="0"/>
              <a:t> нет эффекта – показано повторное обследование с возможной провокацией.</a:t>
            </a:r>
          </a:p>
          <a:p>
            <a:pPr marL="825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>
                <a:solidFill>
                  <a:schemeClr val="tx2">
                    <a:satMod val="130000"/>
                  </a:schemeClr>
                </a:solidFill>
              </a:rPr>
              <a:t>Результаты дополнительных тестов отрицательны:</a:t>
            </a:r>
            <a:endParaRPr lang="ru-RU" sz="30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000" dirty="0" err="1"/>
              <a:t>Целиакия</a:t>
            </a:r>
            <a:r>
              <a:rPr lang="ru-RU" sz="3000" dirty="0"/>
              <a:t> сомнительна, показан нормальный режим питания, дальнейшее  периодическое обследование и наблюдение 1 раз в год</a:t>
            </a:r>
            <a:r>
              <a:rPr lang="ru-RU" sz="3000" dirty="0" smtClean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1435100" y="116632"/>
            <a:ext cx="7499350" cy="648072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900" dirty="0" smtClean="0">
                <a:effectLst/>
              </a:rPr>
              <a:t>При обзорной рентгеноскопии: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1187624" y="764704"/>
            <a:ext cx="7746826" cy="54836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000" dirty="0" smtClean="0"/>
              <a:t>Дискинезия различных отделов кишечника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Жидкость в петлях кишечника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Истончение рельефа слизистой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Остеопороз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Отставание костного возраста от паспортного</a:t>
            </a:r>
          </a:p>
          <a:p>
            <a:pPr>
              <a:lnSpc>
                <a:spcPct val="90000"/>
              </a:lnSpc>
            </a:pPr>
            <a:r>
              <a:rPr lang="ru-RU" sz="3000" dirty="0" err="1" smtClean="0"/>
              <a:t>Гипертензионно-гидроцефальный</a:t>
            </a:r>
            <a:r>
              <a:rPr lang="ru-RU" sz="3000" dirty="0" smtClean="0"/>
              <a:t> синдром</a:t>
            </a:r>
          </a:p>
          <a:p>
            <a:pPr marL="82550" indent="0">
              <a:lnSpc>
                <a:spcPct val="90000"/>
              </a:lnSpc>
              <a:buNone/>
            </a:pPr>
            <a:r>
              <a:rPr lang="ru-RU" sz="3000" dirty="0"/>
              <a:t>УЗИ ОБП:</a:t>
            </a:r>
            <a:endParaRPr lang="ru-RU" sz="3000" dirty="0" smtClean="0"/>
          </a:p>
          <a:p>
            <a:r>
              <a:rPr lang="ru-RU" sz="3000" dirty="0"/>
              <a:t>Дискинезия различных отделов кишечника</a:t>
            </a:r>
          </a:p>
          <a:p>
            <a:r>
              <a:rPr lang="ru-RU" sz="3000" dirty="0" err="1" smtClean="0"/>
              <a:t>Псевдоасцит</a:t>
            </a:r>
            <a:endParaRPr lang="ru-RU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smtClean="0">
                <a:effectLst/>
              </a:rPr>
              <a:t>Эндоскопическое исследование: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u="sng" smtClean="0"/>
              <a:t>В острой фазе</a:t>
            </a:r>
            <a:r>
              <a:rPr lang="ru-RU" smtClean="0"/>
              <a:t> – атрофия слизистой тонкого кишечника, отсутствие складок и перистальтики (симптом «трубы»), бледно-серая окраска слизистой, тонкий белый налёт (симптом «инея»), поперечная исчерченность слизистой, часто – отсутствие постбиопсийного кровотечения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1435100" y="260350"/>
            <a:ext cx="7499350" cy="5988050"/>
          </a:xfrm>
        </p:spPr>
        <p:txBody>
          <a:bodyPr/>
          <a:lstStyle/>
          <a:p>
            <a:r>
              <a:rPr lang="ru-RU" u="sng" smtClean="0"/>
              <a:t>В латентной фазе</a:t>
            </a:r>
            <a:r>
              <a:rPr lang="ru-RU" smtClean="0"/>
              <a:t> – субатрофия слизистой (наличие мелких складок, вялая перистальтика, сосудистый рисунок слабо выражен), ячеистость слизистой, плотный белый налёт (напоминает манную крупу, усиливается в дистальных отделах)</a:t>
            </a:r>
            <a:endParaRPr lang="ru-RU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1435100" y="332656"/>
            <a:ext cx="7499350" cy="591574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В результате применения данного диагностического алгоритма пациентам были поставлены диагнозы: синдром раздражённого кишечника – 71, хронический колит – 38, неспецифический язвенный колит – 21, болезнь Крона – 3, </a:t>
            </a:r>
            <a:r>
              <a:rPr lang="ru-RU" sz="2800" dirty="0" err="1"/>
              <a:t>муковисцидоз</a:t>
            </a:r>
            <a:r>
              <a:rPr lang="ru-RU" sz="2800" dirty="0"/>
              <a:t> (кишечная форма) – 3, </a:t>
            </a:r>
            <a:r>
              <a:rPr lang="ru-RU" sz="2800" dirty="0" err="1"/>
              <a:t>целиакия</a:t>
            </a:r>
            <a:r>
              <a:rPr lang="ru-RU" sz="2800" dirty="0"/>
              <a:t> – 1, вторичная ферментопатия – 2.</a:t>
            </a:r>
          </a:p>
          <a:p>
            <a:pPr marL="0" indent="0">
              <a:buNone/>
            </a:pPr>
            <a:r>
              <a:rPr lang="ru-RU" sz="2800" dirty="0"/>
              <a:t>Постановка диагноза </a:t>
            </a:r>
            <a:r>
              <a:rPr lang="ru-RU" sz="2800" dirty="0" err="1" smtClean="0"/>
              <a:t>целиакии</a:t>
            </a:r>
            <a:r>
              <a:rPr lang="ru-RU" sz="2800" dirty="0" smtClean="0"/>
              <a:t> возможна на любом из этапов при условии дальнейшего динамического наблюдения за результатами клинико-лабораторных показателей.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890842" cy="5627712"/>
          </a:xfrm>
        </p:spPr>
        <p:txBody>
          <a:bodyPr/>
          <a:lstStyle/>
          <a:p>
            <a:pPr marL="82550" indent="0">
              <a:buNone/>
            </a:pPr>
            <a:r>
              <a:rPr lang="ru-RU" dirty="0">
                <a:latin typeface="Times New Roman"/>
                <a:ea typeface="Calibri"/>
              </a:rPr>
              <a:t>В гастроэнтерологическом отделении Луганской республиканской детской клинической больницы с 2017 по 2019 год находилось с целью диагностики и лечения 139 больных с различными заболеваниями кишечника. С целью </a:t>
            </a:r>
            <a:r>
              <a:rPr lang="ru-RU" dirty="0" err="1">
                <a:latin typeface="Times New Roman"/>
                <a:ea typeface="Calibri"/>
              </a:rPr>
              <a:t>дифдиагностики</a:t>
            </a:r>
            <a:r>
              <a:rPr lang="ru-RU" dirty="0">
                <a:latin typeface="Times New Roman"/>
                <a:ea typeface="Calibri"/>
              </a:rPr>
              <a:t> к этой группе больных был применён алгоритм диагностики </a:t>
            </a:r>
            <a:r>
              <a:rPr lang="ru-RU" dirty="0" err="1">
                <a:latin typeface="Times New Roman"/>
                <a:ea typeface="Calibri"/>
              </a:rPr>
              <a:t>целиакии</a:t>
            </a:r>
            <a:r>
              <a:rPr lang="ru-RU" dirty="0">
                <a:latin typeface="Times New Roman"/>
                <a:ea typeface="Calibri"/>
              </a:rPr>
              <a:t>, приведённый в Клинических рекомендациях Союза педиатров России, утверждённых в 2016 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39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1000125"/>
            <a:ext cx="7499350" cy="17145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u="sng" dirty="0" smtClean="0">
                <a:solidFill>
                  <a:schemeClr val="tx2">
                    <a:satMod val="130000"/>
                  </a:schemeClr>
                </a:solidFill>
              </a:rPr>
              <a:t>І </a:t>
            </a:r>
            <a:r>
              <a:rPr lang="ru-RU" sz="6000" u="sng" dirty="0" smtClean="0">
                <a:solidFill>
                  <a:schemeClr val="tx2">
                    <a:satMod val="130000"/>
                  </a:schemeClr>
                </a:solidFill>
              </a:rPr>
              <a:t>этап (клинический)</a:t>
            </a: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</a:rPr>
              <a:t>Классические признаки </a:t>
            </a:r>
            <a:r>
              <a:rPr lang="ru-RU" sz="4800" dirty="0" err="1" smtClean="0">
                <a:solidFill>
                  <a:schemeClr val="tx2">
                    <a:satMod val="130000"/>
                  </a:schemeClr>
                </a:solidFill>
              </a:rPr>
              <a:t>целиакии</a:t>
            </a: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</a:rPr>
              <a:t>:</a:t>
            </a:r>
            <a:endParaRPr lang="ru-RU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3357563"/>
            <a:ext cx="7499350" cy="2890837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/>
              <a:t>Диарея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err="1" smtClean="0"/>
              <a:t>Мальабсорбция</a:t>
            </a:r>
            <a:endParaRPr lang="ru-RU" sz="44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/>
              <a:t>Снижение массы тела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err="1" smtClean="0"/>
              <a:t>Гипопротеинемия</a:t>
            </a:r>
            <a:endParaRPr lang="ru-RU" sz="44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6541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Общеклинические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методы исследования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(неспецифичны, но позволяют выявить изменения, требующие коррекции)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214563"/>
            <a:ext cx="7499350" cy="40338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mtClean="0"/>
              <a:t>Клинический анализ крови: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mtClean="0"/>
              <a:t>анемия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mtClean="0"/>
              <a:t>лейкоцитоз или лейкопения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mtClean="0"/>
              <a:t>ретикулоцитоз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mtClean="0"/>
              <a:t>тромбоцитопения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mtClean="0"/>
              <a:t>ускорение СОЭ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effectLst/>
              </a:rPr>
              <a:t>Биохимический анализ крови: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гипо- и диспротеинемия, гипоальбуминемия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низкий уровень холестерина, общих липидов, фосфолипидов и </a:t>
            </a:r>
            <a:r>
              <a:rPr lang="el-GR" sz="2400" smtClean="0"/>
              <a:t>β</a:t>
            </a:r>
            <a:r>
              <a:rPr lang="ru-RU" sz="2400" smtClean="0"/>
              <a:t>-липопротеидов, повышение содержания свободных жирных кислот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повышение уровня АлАТ, АсАТ, щелочной фосфатазы, трипсина и липазы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снижение уровня ингибитора трипсина (прогностически неблагоприятный признак)</a:t>
            </a:r>
            <a:endParaRPr lang="el-GR" sz="2400" smtClean="0"/>
          </a:p>
          <a:p>
            <a:pPr>
              <a:lnSpc>
                <a:spcPct val="90000"/>
              </a:lnSpc>
            </a:pPr>
            <a:r>
              <a:rPr lang="ru-RU" sz="2400" smtClean="0"/>
              <a:t>гипокальциемия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гиповитаминозы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1116013" y="188913"/>
            <a:ext cx="7818437" cy="6059487"/>
          </a:xfrm>
        </p:spPr>
        <p:txBody>
          <a:bodyPr/>
          <a:lstStyle/>
          <a:p>
            <a:r>
              <a:rPr lang="ru-RU" smtClean="0"/>
              <a:t>Копрограмма: стеаторея </a:t>
            </a:r>
            <a:r>
              <a:rPr lang="en-GB" smtClean="0">
                <a:latin typeface="Corbel" pitchFamily="34" charset="0"/>
              </a:rPr>
              <a:t>II</a:t>
            </a:r>
            <a:r>
              <a:rPr lang="ru-RU" smtClean="0"/>
              <a:t> типа</a:t>
            </a:r>
          </a:p>
          <a:p>
            <a:r>
              <a:rPr lang="ru-RU" smtClean="0"/>
              <a:t>Проба с </a:t>
            </a:r>
            <a:r>
              <a:rPr lang="en-GB" smtClean="0">
                <a:latin typeface="Corbel" pitchFamily="34" charset="0"/>
              </a:rPr>
              <a:t>D</a:t>
            </a:r>
            <a:r>
              <a:rPr lang="ru-RU" smtClean="0"/>
              <a:t>-ксилозой: снижение показателей</a:t>
            </a:r>
          </a:p>
          <a:p>
            <a:r>
              <a:rPr lang="ru-RU" smtClean="0"/>
              <a:t>Дисбактериоз кишечника</a:t>
            </a:r>
          </a:p>
          <a:p>
            <a:endParaRPr lang="ru-RU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3600" smtClean="0"/>
              <a:t>В 60-70% случаев целиакия протекает атипично, поэтому выявлять её необходимо во всех группах риска.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Группы риска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(распространённость </a:t>
            </a:r>
            <a:r>
              <a:rPr lang="ru-RU" sz="2400" dirty="0" err="1" smtClean="0">
                <a:solidFill>
                  <a:schemeClr val="tx2">
                    <a:satMod val="130000"/>
                  </a:schemeClr>
                </a:solidFill>
              </a:rPr>
              <a:t>целиакии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в регионе Донбасса в этих группах превышает общеевропейский уровень)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47800"/>
            <a:ext cx="8072437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700" smtClean="0"/>
              <a:t>Заболевания ЖКТ (хронический панкреатит, СРК, синдром избыточного бактериального роста, глоссит, патология эмали зубов,)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СД </a:t>
            </a:r>
            <a:r>
              <a:rPr lang="uk-UA" sz="2700" smtClean="0"/>
              <a:t>І</a:t>
            </a:r>
            <a:r>
              <a:rPr lang="ru-RU" sz="2700" smtClean="0"/>
              <a:t> типа 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ЖДА (хроническая)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Аутоиммунные заболевания (тиреоидит, гепатит, ревматоидный артрит)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Заболевания опорно-двигательного аппарата (остеопороз, повторные переломы)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Неврологическая  патология  (атаксия, полинейропатия, эпилепсия)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Герпетиформный дерматит Дюринга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Аутизм</a:t>
            </a:r>
          </a:p>
          <a:p>
            <a:pPr>
              <a:lnSpc>
                <a:spcPct val="80000"/>
              </a:lnSpc>
            </a:pPr>
            <a:r>
              <a:rPr lang="ru-RU" sz="2700" smtClean="0"/>
              <a:t>Родственники людей, страдающих целиакией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500063"/>
            <a:ext cx="7499350" cy="9175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uk-UA" sz="4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ІІ</a:t>
            </a:r>
            <a:r>
              <a:rPr lang="ru-RU" sz="4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этап (серологическая диагностика)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000250"/>
            <a:ext cx="7499350" cy="42481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 b="1" dirty="0" smtClean="0"/>
              <a:t>Стандартные тесты (</a:t>
            </a:r>
            <a:r>
              <a:rPr lang="en-US" sz="3000" b="1" dirty="0" err="1" smtClean="0"/>
              <a:t>IgA</a:t>
            </a:r>
            <a:r>
              <a:rPr lang="ru-RU" sz="3000" b="1" dirty="0" smtClean="0"/>
              <a:t>/</a:t>
            </a:r>
            <a:r>
              <a:rPr lang="en-US" sz="3000" b="1" dirty="0" err="1" smtClean="0"/>
              <a:t>IgG</a:t>
            </a:r>
            <a:r>
              <a:rPr lang="ru-RU" sz="3000" b="1" dirty="0" smtClean="0"/>
              <a:t>):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>
                <a:latin typeface="+mj-lt"/>
              </a:rPr>
              <a:t>АГА (</a:t>
            </a:r>
            <a:r>
              <a:rPr lang="en-US" sz="3000" dirty="0" smtClean="0">
                <a:latin typeface="+mj-lt"/>
              </a:rPr>
              <a:t>AGA</a:t>
            </a:r>
            <a:r>
              <a:rPr lang="ru-RU" sz="3000" dirty="0" smtClean="0">
                <a:latin typeface="+mj-lt"/>
              </a:rPr>
              <a:t>)</a:t>
            </a:r>
            <a:r>
              <a:rPr lang="ru-RU" sz="3000" dirty="0" smtClean="0"/>
              <a:t> – антитела к </a:t>
            </a:r>
            <a:r>
              <a:rPr lang="ru-RU" sz="3000" dirty="0" err="1" smtClean="0"/>
              <a:t>глиадину</a:t>
            </a:r>
            <a:r>
              <a:rPr lang="ru-RU" sz="3000" dirty="0" smtClean="0"/>
              <a:t> </a:t>
            </a:r>
            <a:r>
              <a:rPr lang="ru-RU" sz="2200" dirty="0" smtClean="0"/>
              <a:t>(один из наиболее высокочувствительных и специфичных маркеров </a:t>
            </a:r>
            <a:r>
              <a:rPr lang="ru-RU" sz="2200" dirty="0" err="1" smtClean="0"/>
              <a:t>скрининговой</a:t>
            </a:r>
            <a:r>
              <a:rPr lang="ru-RU" sz="2200" dirty="0" smtClean="0"/>
              <a:t> диагностики и отбора больных для биопсии)</a:t>
            </a:r>
            <a:endParaRPr lang="ru-RU" sz="2200" dirty="0" smtClean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Arial" charset="0"/>
              </a:rPr>
              <a:t>Оценка результатов: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IgA</a:t>
            </a:r>
            <a:r>
              <a:rPr lang="en-US" sz="2400" dirty="0" smtClean="0"/>
              <a:t>++, </a:t>
            </a:r>
            <a:r>
              <a:rPr lang="en-US" sz="2400" dirty="0" err="1" smtClean="0"/>
              <a:t>IgG</a:t>
            </a:r>
            <a:r>
              <a:rPr lang="en-US" sz="2400" dirty="0" smtClean="0"/>
              <a:t>++</a:t>
            </a:r>
            <a:r>
              <a:rPr lang="ru-RU" sz="2400" dirty="0" smtClean="0">
                <a:latin typeface="Arial" charset="0"/>
              </a:rPr>
              <a:t> – высокая вероятность </a:t>
            </a:r>
            <a:r>
              <a:rPr lang="ru-RU" sz="2400" dirty="0" err="1" smtClean="0">
                <a:latin typeface="Arial" charset="0"/>
              </a:rPr>
              <a:t>целиакии</a:t>
            </a:r>
            <a:r>
              <a:rPr lang="ru-RU" sz="2400" dirty="0" smtClean="0">
                <a:latin typeface="Arial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IgA</a:t>
            </a:r>
            <a:r>
              <a:rPr lang="ru-RU" sz="2400" dirty="0" smtClean="0">
                <a:latin typeface="Arial" charset="0"/>
              </a:rPr>
              <a:t>+, </a:t>
            </a:r>
            <a:r>
              <a:rPr lang="en-US" sz="2400" dirty="0" err="1" smtClean="0"/>
              <a:t>IgG</a:t>
            </a:r>
            <a:r>
              <a:rPr lang="ru-RU" sz="2400" dirty="0" smtClean="0">
                <a:latin typeface="Arial" charset="0"/>
              </a:rPr>
              <a:t>++ – </a:t>
            </a:r>
            <a:r>
              <a:rPr lang="ru-RU" sz="2400" dirty="0" err="1" smtClean="0">
                <a:latin typeface="Arial" charset="0"/>
              </a:rPr>
              <a:t>целиакия</a:t>
            </a:r>
            <a:r>
              <a:rPr lang="ru-RU" sz="2400" dirty="0" smtClean="0">
                <a:latin typeface="Arial" charset="0"/>
              </a:rPr>
              <a:t> возможна;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IgA</a:t>
            </a:r>
            <a:r>
              <a:rPr lang="ru-RU" sz="2400" dirty="0" smtClean="0">
                <a:latin typeface="Arial" charset="0"/>
              </a:rPr>
              <a:t>+, </a:t>
            </a:r>
            <a:r>
              <a:rPr lang="en-US" sz="2400" dirty="0" err="1" smtClean="0"/>
              <a:t>IgG</a:t>
            </a:r>
            <a:r>
              <a:rPr lang="ru-RU" sz="2400" dirty="0" smtClean="0">
                <a:latin typeface="Arial" charset="0"/>
              </a:rPr>
              <a:t>+ – </a:t>
            </a:r>
            <a:r>
              <a:rPr lang="ru-RU" sz="2400" dirty="0" err="1" smtClean="0">
                <a:latin typeface="Arial" charset="0"/>
              </a:rPr>
              <a:t>целиакия</a:t>
            </a:r>
            <a:r>
              <a:rPr lang="ru-RU" sz="2400" dirty="0" smtClean="0">
                <a:latin typeface="Arial" charset="0"/>
              </a:rPr>
              <a:t> не исключена;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IgA</a:t>
            </a:r>
            <a:r>
              <a:rPr lang="ru-RU" sz="2400" dirty="0" smtClean="0">
                <a:latin typeface="Arial" charset="0"/>
              </a:rPr>
              <a:t>-, </a:t>
            </a:r>
            <a:r>
              <a:rPr lang="en-US" sz="2400" dirty="0" err="1" smtClean="0"/>
              <a:t>IgG</a:t>
            </a:r>
            <a:r>
              <a:rPr lang="ru-RU" sz="2400" dirty="0" smtClean="0">
                <a:latin typeface="Arial" charset="0"/>
              </a:rPr>
              <a:t>- – </a:t>
            </a:r>
            <a:r>
              <a:rPr lang="ru-RU" sz="2400" dirty="0" err="1" smtClean="0">
                <a:latin typeface="Arial" charset="0"/>
              </a:rPr>
              <a:t>целиакия</a:t>
            </a:r>
            <a:r>
              <a:rPr lang="ru-RU" sz="2400" dirty="0" smtClean="0">
                <a:latin typeface="Arial" charset="0"/>
              </a:rPr>
              <a:t> </a:t>
            </a:r>
            <a:r>
              <a:rPr lang="ru-RU" sz="2400" dirty="0" err="1" smtClean="0">
                <a:latin typeface="Arial" charset="0"/>
              </a:rPr>
              <a:t>полнстью</a:t>
            </a:r>
            <a:r>
              <a:rPr lang="ru-RU" sz="2400" dirty="0" smtClean="0">
                <a:latin typeface="Arial" charset="0"/>
              </a:rPr>
              <a:t> исключена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900" smtClean="0">
                <a:effectLst/>
                <a:latin typeface="Arial" charset="0"/>
              </a:rPr>
              <a:t>К стандартным тестам также относятся: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1435100" y="1700213"/>
            <a:ext cx="7499350" cy="45481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/>
              <a:t>ТТГ </a:t>
            </a:r>
            <a:r>
              <a:rPr lang="en-US" sz="3000" dirty="0" smtClean="0"/>
              <a:t>(TTG) – </a:t>
            </a:r>
            <a:r>
              <a:rPr lang="ru-RU" sz="3000" dirty="0" smtClean="0"/>
              <a:t>антитела к тканевой </a:t>
            </a:r>
            <a:r>
              <a:rPr lang="ru-RU" sz="3000" dirty="0" err="1" smtClean="0"/>
              <a:t>трансглутаминазе</a:t>
            </a:r>
            <a:endParaRPr lang="ru-RU" sz="30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/>
              <a:t>ЭМА (</a:t>
            </a:r>
            <a:r>
              <a:rPr lang="en-US" sz="3000" dirty="0" smtClean="0"/>
              <a:t>EMA</a:t>
            </a:r>
            <a:r>
              <a:rPr lang="ru-RU" sz="3000" dirty="0" smtClean="0"/>
              <a:t>)</a:t>
            </a:r>
            <a:r>
              <a:rPr lang="en-US" sz="3000" dirty="0" smtClean="0"/>
              <a:t> –</a:t>
            </a:r>
            <a:r>
              <a:rPr lang="ru-RU" sz="3000" dirty="0" smtClean="0"/>
              <a:t> </a:t>
            </a:r>
            <a:r>
              <a:rPr lang="ru-RU" sz="3000" dirty="0" err="1" smtClean="0"/>
              <a:t>эндомизиальные</a:t>
            </a:r>
            <a:r>
              <a:rPr lang="ru-RU" sz="3000" dirty="0" smtClean="0"/>
              <a:t> антитела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/>
              <a:t>АРА (</a:t>
            </a:r>
            <a:r>
              <a:rPr lang="en-US" sz="3000" dirty="0" smtClean="0"/>
              <a:t>ARA</a:t>
            </a:r>
            <a:r>
              <a:rPr lang="ru-RU" sz="3000" dirty="0" smtClean="0"/>
              <a:t>) </a:t>
            </a:r>
            <a:r>
              <a:rPr lang="en-US" sz="3000" dirty="0" smtClean="0"/>
              <a:t>– </a:t>
            </a:r>
            <a:r>
              <a:rPr lang="ru-RU" sz="3000" dirty="0" err="1" smtClean="0"/>
              <a:t>антиретикулиновые</a:t>
            </a:r>
            <a:r>
              <a:rPr lang="ru-RU" sz="3000" dirty="0" smtClean="0"/>
              <a:t> антитела</a:t>
            </a:r>
          </a:p>
          <a:p>
            <a:r>
              <a:rPr lang="ru-RU" sz="3000" b="1" dirty="0" smtClean="0"/>
              <a:t>Дополнительные тесты:</a:t>
            </a:r>
          </a:p>
          <a:p>
            <a:pPr>
              <a:buFontTx/>
              <a:buChar char="-"/>
            </a:pPr>
            <a:r>
              <a:rPr lang="ru-RU" sz="3000" dirty="0" smtClean="0"/>
              <a:t>АТ к ДПГ (</a:t>
            </a:r>
            <a:r>
              <a:rPr lang="en-US" sz="3000" dirty="0" smtClean="0"/>
              <a:t>DPG</a:t>
            </a:r>
            <a:r>
              <a:rPr lang="ru-RU" sz="3000" dirty="0" smtClean="0"/>
              <a:t>) </a:t>
            </a:r>
            <a:r>
              <a:rPr lang="en-US" sz="3000" dirty="0" smtClean="0"/>
              <a:t>– </a:t>
            </a:r>
            <a:r>
              <a:rPr lang="ru-RU" sz="3000" dirty="0" smtClean="0"/>
              <a:t>антитела к </a:t>
            </a:r>
            <a:r>
              <a:rPr lang="ru-RU" sz="3000" dirty="0" err="1" smtClean="0"/>
              <a:t>дезаминированным</a:t>
            </a:r>
            <a:r>
              <a:rPr lang="ru-RU" sz="3000" dirty="0" smtClean="0"/>
              <a:t> пептидам </a:t>
            </a:r>
            <a:r>
              <a:rPr lang="ru-RU" sz="3000" dirty="0" err="1" smtClean="0"/>
              <a:t>глиадина</a:t>
            </a:r>
            <a:endParaRPr lang="en-US" sz="3000" dirty="0" smtClean="0"/>
          </a:p>
          <a:p>
            <a:pPr>
              <a:buFontTx/>
              <a:buChar char="-"/>
            </a:pPr>
            <a:r>
              <a:rPr lang="ru-RU" sz="3000" dirty="0" smtClean="0"/>
              <a:t>ТТГ/ДПГ </a:t>
            </a:r>
            <a:r>
              <a:rPr lang="en-US" sz="3000" dirty="0" smtClean="0"/>
              <a:t>(</a:t>
            </a:r>
            <a:r>
              <a:rPr lang="en-US" sz="3000" dirty="0" err="1" smtClean="0"/>
              <a:t>hTTG</a:t>
            </a:r>
            <a:r>
              <a:rPr lang="ru-RU" sz="3000" dirty="0" smtClean="0"/>
              <a:t>/</a:t>
            </a:r>
            <a:r>
              <a:rPr lang="en-US" sz="3000" dirty="0" smtClean="0"/>
              <a:t>DPG)</a:t>
            </a:r>
            <a:endParaRPr lang="ru-RU" sz="3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253</TotalTime>
  <Words>829</Words>
  <Application>Microsoft Office PowerPoint</Application>
  <PresentationFormat>Экран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К ВОПРОСУ О ДИФФЕРЕНЦИАЛЬНОЙ ДИАГНОСТИКЕ ЦЕЛИАКИИ</vt:lpstr>
      <vt:lpstr>Слайд 2</vt:lpstr>
      <vt:lpstr>І этап (клинический)   Классические признаки целиакии:</vt:lpstr>
      <vt:lpstr>Общеклинические методы исследования (неспецифичны, но позволяют выявить изменения, требующие коррекции)</vt:lpstr>
      <vt:lpstr>Биохимический анализ крови:</vt:lpstr>
      <vt:lpstr>Слайд 6</vt:lpstr>
      <vt:lpstr>Группы риска (распространённость целиакии в регионе Донбасса в этих группах превышает общеевропейский уровень)</vt:lpstr>
      <vt:lpstr>ІІ этап (серологическая диагностика)</vt:lpstr>
      <vt:lpstr>К стандартным тестам также относятся:</vt:lpstr>
      <vt:lpstr>Если все стандартные тесты отрицательны:</vt:lpstr>
      <vt:lpstr>Слайд 11</vt:lpstr>
      <vt:lpstr>Возможные варианты результатов гистологического исследования:</vt:lpstr>
      <vt:lpstr>При селективном дефиците IgA в стандартных тестах:</vt:lpstr>
      <vt:lpstr>Если результаты дополнительных тестов положительны:</vt:lpstr>
      <vt:lpstr>При обзорной рентгеноскопии:</vt:lpstr>
      <vt:lpstr>Эндоскопическое исследование: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целиакии</dc:title>
  <dc:creator>komp 1</dc:creator>
  <cp:lastModifiedBy>Андрей</cp:lastModifiedBy>
  <cp:revision>45</cp:revision>
  <dcterms:created xsi:type="dcterms:W3CDTF">2015-05-04T08:56:34Z</dcterms:created>
  <dcterms:modified xsi:type="dcterms:W3CDTF">2020-10-28T10:13:42Z</dcterms:modified>
</cp:coreProperties>
</file>