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2"/>
  </p:notesMasterIdLst>
  <p:sldIdLst>
    <p:sldId id="256" r:id="rId2"/>
    <p:sldId id="296" r:id="rId3"/>
    <p:sldId id="303" r:id="rId4"/>
    <p:sldId id="321" r:id="rId5"/>
    <p:sldId id="322" r:id="rId6"/>
    <p:sldId id="325" r:id="rId7"/>
    <p:sldId id="323" r:id="rId8"/>
    <p:sldId id="324" r:id="rId9"/>
    <p:sldId id="326" r:id="rId10"/>
    <p:sldId id="320" r:id="rId11"/>
    <p:sldId id="279" r:id="rId12"/>
    <p:sldId id="280" r:id="rId13"/>
    <p:sldId id="281" r:id="rId14"/>
    <p:sldId id="290" r:id="rId15"/>
    <p:sldId id="313" r:id="rId16"/>
    <p:sldId id="314" r:id="rId17"/>
    <p:sldId id="315" r:id="rId18"/>
    <p:sldId id="297" r:id="rId19"/>
    <p:sldId id="307" r:id="rId20"/>
    <p:sldId id="319" r:id="rId21"/>
    <p:sldId id="299" r:id="rId22"/>
    <p:sldId id="300" r:id="rId23"/>
    <p:sldId id="312" r:id="rId24"/>
    <p:sldId id="302" r:id="rId25"/>
    <p:sldId id="309" r:id="rId26"/>
    <p:sldId id="305" r:id="rId27"/>
    <p:sldId id="306" r:id="rId28"/>
    <p:sldId id="283" r:id="rId29"/>
    <p:sldId id="327" r:id="rId30"/>
    <p:sldId id="291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Женя Верешко" initials="ЖВ" lastIdx="0" clrIdx="0">
    <p:extLst>
      <p:ext uri="{19B8F6BF-5375-455C-9EA6-DF929625EA0E}">
        <p15:presenceInfo xmlns:p15="http://schemas.microsoft.com/office/powerpoint/2012/main" xmlns="" userId="1927c1c78578d87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89" autoAdjust="0"/>
    <p:restoredTop sz="95455" autoAdjust="0"/>
  </p:normalViewPr>
  <p:slideViewPr>
    <p:cSldViewPr snapToGrid="0">
      <p:cViewPr varScale="1">
        <p:scale>
          <a:sx n="111" d="100"/>
          <a:sy n="111" d="100"/>
        </p:scale>
        <p:origin x="-42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Y val="0"/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dPt>
            <c:idx val="4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43-4CE0-A884-DACED043A7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Горловка</c:v>
                </c:pt>
                <c:pt idx="1">
                  <c:v>Снежное</c:v>
                </c:pt>
                <c:pt idx="2">
                  <c:v>Шахтерск</c:v>
                </c:pt>
                <c:pt idx="3">
                  <c:v>Торез</c:v>
                </c:pt>
                <c:pt idx="4">
                  <c:v>ДНР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9.4</c:v>
                </c:pt>
                <c:pt idx="1">
                  <c:v>6.8</c:v>
                </c:pt>
                <c:pt idx="2">
                  <c:v>5.7</c:v>
                </c:pt>
                <c:pt idx="3">
                  <c:v>4.0999999999999996</c:v>
                </c:pt>
                <c:pt idx="4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543-4CE0-A884-DACED043A74D}"/>
            </c:ext>
          </c:extLst>
        </c:ser>
        <c:dLbls>
          <c:showVal val="1"/>
        </c:dLbls>
        <c:gapWidth val="98"/>
        <c:gapDepth val="94"/>
        <c:shape val="cylinder"/>
        <c:axId val="99030912"/>
        <c:axId val="99032448"/>
        <c:axId val="0"/>
      </c:bar3DChart>
      <c:catAx>
        <c:axId val="9903091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99032448"/>
        <c:crosses val="autoZero"/>
        <c:auto val="1"/>
        <c:lblAlgn val="ctr"/>
        <c:lblOffset val="100"/>
      </c:catAx>
      <c:valAx>
        <c:axId val="99032448"/>
        <c:scaling>
          <c:orientation val="minMax"/>
        </c:scaling>
        <c:delete val="1"/>
        <c:axPos val="b"/>
        <c:numFmt formatCode="0.0" sourceLinked="1"/>
        <c:tickLblPos val="none"/>
        <c:crossAx val="990309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50"/>
      <c:perspective val="60"/>
    </c:view3D>
    <c:plotArea>
      <c:layout>
        <c:manualLayout>
          <c:layoutTarget val="inner"/>
          <c:xMode val="edge"/>
          <c:yMode val="edge"/>
          <c:x val="2.6253911384895016E-2"/>
          <c:y val="1.3248995306256525E-2"/>
          <c:w val="0.9358237721702567"/>
          <c:h val="0.927130525815589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11"/>
            <c:spPr>
              <a:solidFill>
                <a:srgbClr val="FFC000"/>
              </a:solidFill>
              <a:ln w="57150"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17-4871-AF8A-732D4C3E7793}"/>
              </c:ext>
            </c:extLst>
          </c:dPt>
          <c:dPt>
            <c:idx val="1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17-4871-AF8A-732D4C3E7793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0.61800000000000166</c:v>
                </c:pt>
                <c:pt idx="1">
                  <c:v>0.38200000000000095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17-4871-AF8A-732D4C3E7793}"/>
            </c:ext>
          </c:extLst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BC398-64D3-4B09-BEAC-6F959E43C836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C7C09-1412-426E-916D-83585BDB6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733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C7C09-1412-426E-916D-83585BDB61B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C7C09-1412-426E-916D-83585BDB61B9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102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C61D-7CF6-4F3A-8D7F-6079F57E0293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BC7B-3737-43C2-A684-274746203A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91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C61D-7CF6-4F3A-8D7F-6079F57E0293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BC7B-3737-43C2-A684-274746203A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414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C61D-7CF6-4F3A-8D7F-6079F57E0293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BC7B-3737-43C2-A684-274746203A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1925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C61D-7CF6-4F3A-8D7F-6079F57E0293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BC7B-3737-43C2-A684-274746203A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980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C61D-7CF6-4F3A-8D7F-6079F57E0293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BC7B-3737-43C2-A684-274746203A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177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C61D-7CF6-4F3A-8D7F-6079F57E0293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BC7B-3737-43C2-A684-274746203A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444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C61D-7CF6-4F3A-8D7F-6079F57E0293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BC7B-3737-43C2-A684-274746203A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485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C61D-7CF6-4F3A-8D7F-6079F57E0293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BC7B-3737-43C2-A684-274746203A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21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C61D-7CF6-4F3A-8D7F-6079F57E0293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BC7B-3737-43C2-A684-274746203A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090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C61D-7CF6-4F3A-8D7F-6079F57E0293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BC7B-3737-43C2-A684-274746203A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428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C61D-7CF6-4F3A-8D7F-6079F57E0293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BC7B-3737-43C2-A684-274746203A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627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C61D-7CF6-4F3A-8D7F-6079F57E0293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BC7B-3737-43C2-A684-274746203A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738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EC61D-7CF6-4F3A-8D7F-6079F57E0293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3BC7B-3737-43C2-A684-274746203A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296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vereshko88@bk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9989" y="209320"/>
            <a:ext cx="10047383" cy="372370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ГОО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ВПО "</a:t>
            </a:r>
            <a:r>
              <a:rPr lang="ru-RU" sz="2000" cap="none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Донецкий национальный медицинский университет </a:t>
            </a:r>
            <a:br>
              <a:rPr lang="ru-RU" sz="2000" cap="none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им</a:t>
            </a:r>
            <a:r>
              <a:rPr lang="ru-RU" sz="2000" cap="none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М. Горького </a:t>
            </a:r>
            <a:br>
              <a:rPr lang="ru-RU" sz="2000" cap="none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кафедра </a:t>
            </a:r>
            <a:r>
              <a:rPr lang="ru-RU" sz="2000" cap="none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акушерства, гинекологии, </a:t>
            </a:r>
            <a:r>
              <a:rPr lang="ru-RU" sz="2000" cap="none" dirty="0" err="1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перинатологии</a:t>
            </a:r>
            <a:r>
              <a:rPr lang="ru-RU" sz="2000" cap="none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000" cap="none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детской и подростковой гинекологии </a:t>
            </a:r>
            <a:r>
              <a:rPr lang="ru-RU" sz="2000" cap="none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ФИПО</a:t>
            </a:r>
            <a:r>
              <a:rPr lang="ru-RU" sz="2000" cap="none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cap="none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Донецкий республиканский центр охраны материнства и детства</a:t>
            </a:r>
            <a:r>
              <a:rPr lang="ru-RU" sz="2000" b="1" cap="none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none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none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none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none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none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ранней</a:t>
            </a:r>
            <a:r>
              <a:rPr lang="ru-RU" sz="3600" b="1" cap="none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беременности</a:t>
            </a:r>
            <a:br>
              <a:rPr lang="ru-RU" sz="3600" b="1" cap="none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подростков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12294" y="4696445"/>
            <a:ext cx="4196950" cy="2161555"/>
          </a:xfrm>
          <a:noFill/>
        </p:spPr>
        <p:txBody>
          <a:bodyPr>
            <a:normAutofit/>
          </a:bodyPr>
          <a:lstStyle/>
          <a:p>
            <a:pPr algn="r"/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 </a:t>
            </a:r>
            <a:r>
              <a:rPr lang="ru-RU" alt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Верешко</a:t>
            </a: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Е.В.</a:t>
            </a:r>
          </a:p>
          <a:p>
            <a:pPr algn="r"/>
            <a:r>
              <a:rPr lang="ru-RU" alt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Д.мед.н</a:t>
            </a: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проф. Чермных С.В.</a:t>
            </a:r>
          </a:p>
          <a:p>
            <a:pPr algn="r"/>
            <a:r>
              <a:rPr lang="ru-RU" alt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.псих.н</a:t>
            </a: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Таций</a:t>
            </a: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В.Н.</a:t>
            </a:r>
          </a:p>
          <a:p>
            <a:pPr algn="r"/>
            <a:r>
              <a:rPr lang="ru-RU" alt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Д.мед.н</a:t>
            </a: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проф. Яковлева Э.Б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Демишева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С.Г.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Результат пошуку зображень за запитом &quot;доннму герб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321" y="408348"/>
            <a:ext cx="1880489" cy="161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615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607808" y="848299"/>
            <a:ext cx="3621024" cy="546102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ранняя удачно протекшая беременность была зафиксирована в 1939 году, в городе </a:t>
            </a:r>
            <a:r>
              <a:rPr lang="ru-RU" sz="2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Paurange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располагается в Перу. Лина Медина в возрасте 5 лет, 7 месяцев и 21 дня родила на свет сына, весом около 3 кг</a:t>
            </a:r>
            <a:endParaRPr lang="en-US" sz="2700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4" descr="http://images.inews.gr/hlarge/141-egine-mitera-se-ilikia-5-e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320" y="407624"/>
            <a:ext cx="5923776" cy="59016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77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035586" y="1744680"/>
            <a:ext cx="10113483" cy="5113320"/>
          </a:xfrm>
          <a:prstGeom prst="rect">
            <a:avLst/>
          </a:prstGeom>
        </p:spPr>
      </p:pic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1527" y="195073"/>
            <a:ext cx="9467850" cy="168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15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56529" y="1962913"/>
            <a:ext cx="10878942" cy="4730496"/>
          </a:xfrm>
          <a:prstGeom prst="rect">
            <a:avLst/>
          </a:prstGeom>
          <a:effectLst>
            <a:outerShdw algn="ctr" rotWithShape="0">
              <a:srgbClr val="000000">
                <a:alpha val="0"/>
              </a:srgbClr>
            </a:outerShdw>
          </a:effectLst>
        </p:spPr>
      </p:pic>
      <p:pic>
        <p:nvPicPr>
          <p:cNvPr id="4" name="Заголово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355" y="350520"/>
            <a:ext cx="10271290" cy="178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5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775" y="353568"/>
            <a:ext cx="9855507" cy="1861127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00000"/>
              </a:lnSpc>
              <a:spcBef>
                <a:spcPct val="20000"/>
              </a:spcBef>
            </a:pPr>
            <a:r>
              <a:rPr lang="ru-RU" sz="3100" b="1" cap="none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В 2016 году в учреждениях здравоохранения ДНР </a:t>
            </a:r>
            <a:r>
              <a:rPr lang="ru-RU" sz="3100" b="1" cap="none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 </a:t>
            </a:r>
            <a:br>
              <a:rPr lang="ru-RU" sz="3100" b="1" cap="none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r>
              <a:rPr lang="ru-RU" sz="3100" b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 </a:t>
            </a:r>
            <a:r>
              <a:rPr lang="ru-RU" sz="3100" b="1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                   </a:t>
            </a:r>
            <a:r>
              <a:rPr lang="ru-RU" sz="3100" b="1" cap="none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произведено </a:t>
            </a:r>
            <a:r>
              <a:rPr lang="ru-RU" sz="3100" b="1" cap="none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6955 абортов</a:t>
            </a:r>
            <a:r>
              <a:rPr lang="ru-RU" sz="2400" b="1" cap="none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2400" b="1" cap="none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086" y="2098664"/>
            <a:ext cx="10363827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                    Частота </a:t>
            </a:r>
            <a:r>
              <a:rPr lang="ru-RU" sz="2800" b="1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абортов у несовершеннолетних в ДНР</a:t>
            </a:r>
          </a:p>
          <a:p>
            <a:pPr marL="0" indent="0">
              <a:buNone/>
            </a:pPr>
            <a:endParaRPr lang="ru-RU" sz="2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61658890"/>
              </p:ext>
            </p:extLst>
          </p:nvPr>
        </p:nvGraphicFramePr>
        <p:xfrm>
          <a:off x="1048512" y="2621280"/>
          <a:ext cx="4632453" cy="3913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977802414"/>
              </p:ext>
            </p:extLst>
          </p:nvPr>
        </p:nvGraphicFramePr>
        <p:xfrm>
          <a:off x="6757646" y="2214695"/>
          <a:ext cx="4353637" cy="3834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ая прямоугольная выноска 5"/>
          <p:cNvSpPr/>
          <p:nvPr/>
        </p:nvSpPr>
        <p:spPr>
          <a:xfrm rot="10800000">
            <a:off x="6679033" y="4895385"/>
            <a:ext cx="1946803" cy="909009"/>
          </a:xfrm>
          <a:prstGeom prst="wedgeRoundRectCallout">
            <a:avLst>
              <a:gd name="adj1" fmla="val 9099"/>
              <a:gd name="adj2" fmla="val 150091"/>
              <a:gd name="adj3" fmla="val 16667"/>
            </a:avLst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ru-RU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5072" y="4901436"/>
            <a:ext cx="1822862" cy="6401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65267" y="5310738"/>
            <a:ext cx="114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2400" b="1" dirty="0">
                <a:solidFill>
                  <a:prstClr val="black"/>
                </a:solidFill>
                <a:latin typeface="Constantia"/>
              </a:rPr>
              <a:t>61,8%</a:t>
            </a:r>
          </a:p>
        </p:txBody>
      </p:sp>
    </p:spTree>
    <p:extLst>
      <p:ext uri="{BB962C8B-B14F-4D97-AF65-F5344CB8AC3E}">
        <p14:creationId xmlns:p14="http://schemas.microsoft.com/office/powerpoint/2010/main" xmlns="" val="2815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>
                <a:lumMod val="5000"/>
                <a:lumOff val="9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Результат пошуку зображень за запитом &quot;центр матери и ребенка донец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855" y="268204"/>
            <a:ext cx="9863328" cy="103634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Донецкий Республиканский Центр   </a:t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охраны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материнства и детства</a:t>
            </a:r>
          </a:p>
        </p:txBody>
      </p:sp>
      <p:sp>
        <p:nvSpPr>
          <p:cNvPr id="26" name="Блок-схема: магнитный диск 25"/>
          <p:cNvSpPr/>
          <p:nvPr/>
        </p:nvSpPr>
        <p:spPr>
          <a:xfrm>
            <a:off x="1652013" y="3572684"/>
            <a:ext cx="1133856" cy="1847088"/>
          </a:xfrm>
          <a:prstGeom prst="flowChartMagneticDisk">
            <a:avLst/>
          </a:prstGeom>
          <a:effectLst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Блок-схема: магнитный диск 26"/>
          <p:cNvSpPr/>
          <p:nvPr/>
        </p:nvSpPr>
        <p:spPr>
          <a:xfrm>
            <a:off x="4442340" y="2773679"/>
            <a:ext cx="1036320" cy="2609088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59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Блок-схема: магнитный диск 27"/>
          <p:cNvSpPr/>
          <p:nvPr/>
        </p:nvSpPr>
        <p:spPr>
          <a:xfrm>
            <a:off x="6921186" y="3377613"/>
            <a:ext cx="1121664" cy="2005154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Блок-схема: магнитный диск 28"/>
          <p:cNvSpPr/>
          <p:nvPr/>
        </p:nvSpPr>
        <p:spPr>
          <a:xfrm>
            <a:off x="9485375" y="2645665"/>
            <a:ext cx="1146048" cy="2774108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63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52012" y="5565122"/>
            <a:ext cx="1371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2015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442340" y="5565123"/>
            <a:ext cx="1263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2016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681216" y="5569644"/>
            <a:ext cx="1889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r>
              <a:rPr lang="ru-RU" sz="3600" b="1" dirty="0" smtClean="0">
                <a:solidFill>
                  <a:srgbClr val="FF0000"/>
                </a:solidFill>
              </a:rPr>
              <a:t>2017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485375" y="5565122"/>
            <a:ext cx="1511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xmlns="" val="16192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018283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65125"/>
            <a:ext cx="5606666" cy="6232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238081" y="611178"/>
            <a:ext cx="4439799" cy="574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Наступление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 менархе у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обследованных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пациенток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пришлось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среднем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на 12,28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±0,32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лет  (10-14 лет), начало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половой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на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14,12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±0,62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лет (13-16 лет)</a:t>
            </a:r>
          </a:p>
        </p:txBody>
      </p:sp>
    </p:spTree>
    <p:extLst>
      <p:ext uri="{BB962C8B-B14F-4D97-AF65-F5344CB8AC3E}">
        <p14:creationId xmlns:p14="http://schemas.microsoft.com/office/powerpoint/2010/main" xmlns="" val="39547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4186"/>
          </a:xfrm>
        </p:spPr>
        <p:txBody>
          <a:bodyPr/>
          <a:lstStyle/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xmlns="" val="38909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000" dirty="0" smtClean="0">
                <a:solidFill>
                  <a:srgbClr val="FF0000"/>
                </a:solidFill>
                <a:latin typeface="Calibri"/>
              </a:rPr>
              <a:t>         </a:t>
            </a:r>
            <a:r>
              <a:rPr lang="ru-RU" sz="5000" u="sng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СОМАТИЧЕСКИЙ </a:t>
            </a:r>
            <a:r>
              <a:rPr lang="ru-RU" sz="5000" u="sng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АНАМНЕЗ</a:t>
            </a:r>
            <a:endParaRPr lang="ru-RU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3" y="1476260"/>
            <a:ext cx="10363827" cy="503470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3600" dirty="0">
                <a:solidFill>
                  <a:prstClr val="black"/>
                </a:solidFill>
                <a:latin typeface="Constantia"/>
              </a:rPr>
              <a:t>Соматический анамнез был </a:t>
            </a:r>
            <a:r>
              <a:rPr lang="ru-RU" sz="3600" dirty="0" smtClean="0">
                <a:solidFill>
                  <a:prstClr val="black"/>
                </a:solidFill>
                <a:latin typeface="Constantia"/>
              </a:rPr>
              <a:t>отягощён </a:t>
            </a:r>
            <a:r>
              <a:rPr lang="ru-RU" sz="3600" dirty="0">
                <a:solidFill>
                  <a:prstClr val="black"/>
                </a:solidFill>
                <a:latin typeface="Constantia"/>
              </a:rPr>
              <a:t>у 76 % </a:t>
            </a:r>
            <a:r>
              <a:rPr lang="ru-RU" sz="3600" dirty="0" smtClean="0">
                <a:solidFill>
                  <a:prstClr val="black"/>
                </a:solidFill>
                <a:latin typeface="Constantia"/>
              </a:rPr>
              <a:t>девочек</a:t>
            </a:r>
            <a:r>
              <a:rPr lang="ru-RU" sz="3600" dirty="0">
                <a:solidFill>
                  <a:prstClr val="black"/>
                </a:solidFill>
                <a:latin typeface="Constantia"/>
              </a:rPr>
              <a:t>, из которых 42,1 % </a:t>
            </a:r>
            <a:r>
              <a:rPr lang="ru-RU" sz="3600" dirty="0" smtClean="0">
                <a:solidFill>
                  <a:prstClr val="black"/>
                </a:solidFill>
                <a:latin typeface="Constantia"/>
              </a:rPr>
              <a:t>имели </a:t>
            </a:r>
            <a:r>
              <a:rPr lang="ru-RU" sz="3600" dirty="0">
                <a:solidFill>
                  <a:prstClr val="black"/>
                </a:solidFill>
                <a:latin typeface="Constantia"/>
              </a:rPr>
              <a:t>2 и </a:t>
            </a:r>
            <a:r>
              <a:rPr lang="ru-RU" sz="3600" dirty="0" smtClean="0">
                <a:solidFill>
                  <a:prstClr val="black"/>
                </a:solidFill>
                <a:latin typeface="Constantia"/>
              </a:rPr>
              <a:t>более </a:t>
            </a:r>
            <a:r>
              <a:rPr lang="ru-RU" sz="3600" dirty="0" err="1" smtClean="0">
                <a:solidFill>
                  <a:prstClr val="black"/>
                </a:solidFill>
                <a:latin typeface="Constantia"/>
              </a:rPr>
              <a:t>экстрагенитальных</a:t>
            </a:r>
            <a:r>
              <a:rPr lang="ru-RU" sz="3600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3600" dirty="0">
                <a:solidFill>
                  <a:prstClr val="black"/>
                </a:solidFill>
                <a:latin typeface="Constantia"/>
              </a:rPr>
              <a:t>заболевания</a:t>
            </a:r>
            <a:endParaRPr lang="ru-RU" sz="3600" dirty="0"/>
          </a:p>
        </p:txBody>
      </p:sp>
      <p:pic>
        <p:nvPicPr>
          <p:cNvPr id="4" name="Рисунок 3" descr="pregnant-woman-depress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0488" y="1476260"/>
            <a:ext cx="55303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74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411" y="174812"/>
            <a:ext cx="11443447" cy="1264024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наличие и установить характер психологических факторов, влияющих на течение беременности у юных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6176" y="1344706"/>
            <a:ext cx="11855824" cy="52999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методы: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проводилось на базе ДРЦОМД в отделении Кризисного центра перинатальной психологии и психотерапии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юных беременных в возрасте от 12 до 17 лет </a:t>
            </a:r>
          </a:p>
          <a:p>
            <a:pPr marL="0" indent="0">
              <a:buNone/>
            </a:pPr>
            <a:endParaRPr lang="ru-RU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(опекунов)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беременной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4098" name="Picture 2" descr="Результат пошуку зображень за запитом &quot;юные беременны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327" y="2985068"/>
            <a:ext cx="6781673" cy="3872932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32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13773" y="1371600"/>
            <a:ext cx="10363827" cy="44196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88486"/>
            <a:ext cx="12192000" cy="68876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2182" y="-157209"/>
            <a:ext cx="33470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Методики: 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7684" y="673788"/>
            <a:ext cx="64376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методика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И. В. Журавлевой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методика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САН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тест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М.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Люшера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шкала НАД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505" y="573024"/>
            <a:ext cx="10757647" cy="5815584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Результат пошуку зображень за запитом &quot;психологические особенности несовершеннолетних беременных&quot;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0" y="0"/>
            <a:ext cx="12190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0657" y="283893"/>
            <a:ext cx="5607587" cy="657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репродуктивного здоровья и развития любого общества во многом определяется уровнем здоровья подростков, которые формируют демографический резерв, культурный, интеллектуальный и профессионально-производственный потенциал.</a:t>
            </a:r>
          </a:p>
        </p:txBody>
      </p:sp>
    </p:spTree>
    <p:extLst>
      <p:ext uri="{BB962C8B-B14F-4D97-AF65-F5344CB8AC3E}">
        <p14:creationId xmlns:p14="http://schemas.microsoft.com/office/powerpoint/2010/main" xmlns="" val="42117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2080" y="365125"/>
            <a:ext cx="9951720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9457" y="1024569"/>
            <a:ext cx="6537960" cy="54310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влияющие на раннюю половую жизнь: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существенный фактор- отсутствие эмоционального тепла в родительском доме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Вторую группу факторов составляют мотивы,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побуждаюшие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сексуальному                                                           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эксперементированию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раньше, чем девочка                                                                     может знать о нежелательных последствиях                                                                       половой жизни и их предупреждении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группа факторов, связанная                                                                                            с психологическими особенностями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девушек- её внушаемостью, податливостью,                         инфантильностью, не способностью                                                                                 противостоять чужой инициативе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5907" y="1444752"/>
            <a:ext cx="5336093" cy="5413248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xmlns="" val="33300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7385" y="377952"/>
            <a:ext cx="4806695" cy="5498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4801" y="661012"/>
            <a:ext cx="7229856" cy="5949108"/>
          </a:xfrm>
        </p:spPr>
        <p:txBody>
          <a:bodyPr>
            <a:normAutofit fontScale="55000" lnSpcReduction="20000"/>
          </a:bodyPr>
          <a:lstStyle/>
          <a:p>
            <a:pPr lvl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51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особенностей воспитания в семье: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ru-RU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65 %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 отношения с матерью, </a:t>
            </a:r>
            <a:r>
              <a:rPr lang="ru-RU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35 % </a:t>
            </a:r>
            <a:r>
              <a:rPr lang="ru-RU" sz="3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 отцом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ru-RU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конфликтные отношения между родителями</a:t>
            </a:r>
          </a:p>
          <a:p>
            <a:pPr lvl="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3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17% </a:t>
            </a:r>
            <a:r>
              <a:rPr lang="ru-RU" sz="3800" dirty="0" smtClean="0">
                <a:solidFill>
                  <a:srgbClr val="01020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единственные или младшие в семье, воспитывались в условиях доминирующей </a:t>
            </a:r>
            <a:r>
              <a:rPr lang="ru-RU" sz="3800" dirty="0" err="1" smtClean="0">
                <a:solidFill>
                  <a:srgbClr val="01020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гиперпротекции</a:t>
            </a:r>
            <a:r>
              <a:rPr lang="ru-RU" sz="3800" dirty="0" smtClean="0">
                <a:solidFill>
                  <a:srgbClr val="01020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что способствовало формированию инфантильной жизненной позиции</a:t>
            </a:r>
            <a:endParaRPr lang="ru-RU" sz="3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8580" lvl="0" algn="just">
              <a:buFont typeface="Wingdings" pitchFamily="2" charset="2"/>
              <a:buChar char="Ø"/>
            </a:pPr>
            <a:r>
              <a:rPr lang="ru-RU" sz="3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62% </a:t>
            </a:r>
            <a:r>
              <a:rPr lang="ru-RU" sz="3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3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пассивность, склонность к независимости, повышенной чувствительности и ранимости</a:t>
            </a:r>
            <a:endParaRPr lang="ru-RU" sz="3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37,8% </a:t>
            </a:r>
            <a:r>
              <a:rPr lang="ru-RU" sz="3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сосредоточенность  на своих внутренних проблемах</a:t>
            </a:r>
          </a:p>
          <a:p>
            <a:pPr lvl="0">
              <a:buFont typeface="Wingdings" pitchFamily="2" charset="2"/>
              <a:buChar char="Ø"/>
            </a:pPr>
            <a:r>
              <a:rPr lang="ru-RU" sz="3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43,2% </a:t>
            </a:r>
            <a:r>
              <a:rPr lang="ru-RU" sz="3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ru-RU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противоречивость характера, неустойчивость личностных свойств </a:t>
            </a:r>
          </a:p>
          <a:p>
            <a:pPr lvl="0">
              <a:buFont typeface="Wingdings" pitchFamily="2" charset="2"/>
              <a:buChar char="Ø"/>
            </a:pPr>
            <a:r>
              <a:rPr lang="ru-RU" sz="3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45,9%</a:t>
            </a:r>
            <a:r>
              <a:rPr lang="ru-RU" sz="3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снижение работоспособности различной степени</a:t>
            </a:r>
            <a:endParaRPr lang="ru-RU" sz="38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3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40,5% </a:t>
            </a:r>
            <a:r>
              <a:rPr lang="ru-RU" sz="3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3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находятся в состоянии хронического стресса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None/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Результат пошуку зображень за запитом &quot;сложные отношения с родителями у юной беременно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9975" y="3592639"/>
            <a:ext cx="4332025" cy="3265360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Результат пошуку зображень за запитом &quot;ссора с родителям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9975" y="0"/>
            <a:ext cx="4332025" cy="359263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33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929" y="183114"/>
            <a:ext cx="10515600" cy="1325563"/>
          </a:xfrm>
        </p:spPr>
        <p:txBody>
          <a:bodyPr/>
          <a:lstStyle/>
          <a:p>
            <a:r>
              <a:rPr kumimoji="0" lang="ru-RU" altLang="ru-RU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характеристики подростка, попавшего в кризисную ситуацию, связанную с неожиданной беременностью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0" y="1658112"/>
            <a:ext cx="11739282" cy="5199888"/>
          </a:xfrm>
        </p:spPr>
        <p:txBody>
          <a:bodyPr>
            <a:normAutofit fontScale="85000" lnSpcReduction="20000"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None/>
              <a:defRPr/>
            </a:pPr>
            <a:r>
              <a:rPr lang="ru-RU" sz="2600" b="1" u="sng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</a:t>
            </a:r>
            <a:r>
              <a:rPr lang="ru-RU" sz="2600" b="1" u="sng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личности</a:t>
            </a:r>
            <a:endParaRPr lang="ru-RU" sz="26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9900" indent="-469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Font typeface="Wingdings" panose="05000000000000000000" pitchFamily="2" charset="2"/>
              <a:buChar char="ü"/>
              <a:defRPr/>
            </a:pPr>
            <a:r>
              <a:rPr lang="ru-RU" sz="26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импульсивность</a:t>
            </a:r>
            <a:endParaRPr lang="ru-RU" sz="26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9900" indent="-469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Font typeface="Wingdings" panose="05000000000000000000" pitchFamily="2" charset="2"/>
              <a:buChar char="ü"/>
              <a:defRPr/>
            </a:pPr>
            <a:r>
              <a:rPr lang="ru-RU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неустойчивость самооценки</a:t>
            </a:r>
          </a:p>
          <a:p>
            <a:pPr marL="469900" indent="-469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Font typeface="Wingdings" panose="05000000000000000000" pitchFamily="2" charset="2"/>
              <a:buChar char="ü"/>
              <a:defRPr/>
            </a:pPr>
            <a:r>
              <a:rPr lang="ru-RU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сниженная способность прогнозировать последствия</a:t>
            </a:r>
          </a:p>
          <a:p>
            <a:pPr marL="469900" indent="-469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Font typeface="Wingdings" panose="05000000000000000000" pitchFamily="2" charset="2"/>
              <a:buChar char="ü"/>
              <a:defRPr/>
            </a:pPr>
            <a:r>
              <a:rPr lang="ru-RU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зависимость от </a:t>
            </a:r>
            <a:r>
              <a:rPr lang="ru-RU" sz="26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sz="26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9900" indent="-469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Font typeface="Wingdings" panose="05000000000000000000" pitchFamily="2" charset="2"/>
              <a:buChar char="ü"/>
              <a:defRPr/>
            </a:pPr>
            <a:r>
              <a:rPr lang="ru-RU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перекладывание ответственности на плечи </a:t>
            </a:r>
            <a:r>
              <a:rPr lang="ru-RU" sz="26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взрослых</a:t>
            </a:r>
            <a:endParaRPr lang="ru-RU" sz="26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9900" indent="-4699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Font typeface="Wingdings" panose="05000000000000000000" pitchFamily="2" charset="2"/>
              <a:buChar char="ü"/>
              <a:defRPr/>
            </a:pPr>
            <a:r>
              <a:rPr lang="ru-RU" sz="2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подчиняемость</a:t>
            </a:r>
            <a:r>
              <a:rPr lang="ru-RU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мнению взрослого человека, неумение </a:t>
            </a:r>
            <a:r>
              <a:rPr lang="ru-RU" sz="26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отстаивать </a:t>
            </a:r>
            <a:r>
              <a:rPr lang="ru-RU" sz="2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свои потребности, защищать свои </a:t>
            </a:r>
            <a:r>
              <a:rPr lang="ru-RU" sz="26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решения </a:t>
            </a:r>
          </a:p>
          <a:p>
            <a:pPr marL="469900" indent="-4699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Font typeface="Wingdings" panose="05000000000000000000" pitchFamily="2" charset="2"/>
              <a:buChar char="ü"/>
              <a:defRPr/>
            </a:pPr>
            <a:r>
              <a:rPr lang="ru-RU" sz="26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растерянность, потеря привычных жизненных ориентиров</a:t>
            </a:r>
          </a:p>
          <a:p>
            <a:pPr marL="469900" indent="-4699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Font typeface="Wingdings" panose="05000000000000000000" pitchFamily="2" charset="2"/>
              <a:buChar char="ü"/>
              <a:defRPr/>
            </a:pPr>
            <a:r>
              <a:rPr lang="ru-RU" sz="26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обострение проблем детско-родительских взаимоотношений</a:t>
            </a:r>
          </a:p>
          <a:p>
            <a:pPr marL="469900" indent="-4699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Font typeface="Wingdings" panose="05000000000000000000" pitchFamily="2" charset="2"/>
              <a:buChar char="ü"/>
              <a:defRPr/>
            </a:pPr>
            <a:r>
              <a:rPr lang="ru-RU" sz="26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склонность к употреблению </a:t>
            </a:r>
            <a:r>
              <a:rPr lang="ru-RU" sz="26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sz="26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веществ с целью вытеснить кризисную ситуацию из сознания;</a:t>
            </a:r>
          </a:p>
          <a:p>
            <a:pPr marL="469900" indent="-4699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Font typeface="Wingdings" panose="05000000000000000000" pitchFamily="2" charset="2"/>
              <a:buChar char="ü"/>
              <a:defRPr/>
            </a:pPr>
            <a:r>
              <a:rPr lang="ru-RU" sz="26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депрессивные реакции, суицидальные мысли и поведение, </a:t>
            </a:r>
            <a:r>
              <a:rPr lang="ru-RU" sz="26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инфантицидные</a:t>
            </a:r>
            <a:r>
              <a:rPr lang="ru-RU" sz="26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попытки (пытается вызвать выкидыш)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None/>
              <a:defRPr/>
            </a:pPr>
            <a:endParaRPr lang="ru-RU" sz="22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7502" y="1296130"/>
            <a:ext cx="4704498" cy="3486912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Left"/>
            <a:lightRig rig="sunrise" dir="t"/>
          </a:scene3d>
          <a:sp3d prstMaterial="dkEdge">
            <a:bevelT w="101600" prst="riblet"/>
            <a:bevelB prst="relaxedIns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764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330" y="1"/>
            <a:ext cx="8434286" cy="1690687"/>
          </a:xfrm>
        </p:spPr>
        <p:txBody>
          <a:bodyPr>
            <a:normAutofit/>
          </a:bodyPr>
          <a:lstStyle/>
          <a:p>
            <a:r>
              <a:rPr lang="ru-RU" altLang="ru-RU" sz="2700" b="1" u="sng" kern="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Физиологические и </a:t>
            </a:r>
            <a:r>
              <a:rPr lang="ru-RU" altLang="ru-RU" sz="2700" b="1" u="sng" kern="0" cap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</a:t>
            </a:r>
            <a:r>
              <a:rPr lang="ru-RU" altLang="ru-RU" sz="2700" b="1" u="sng" kern="0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-социальные ресурсы при актуальной беременности несовершеннолетней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47232" y="1690688"/>
            <a:ext cx="6144768" cy="5167312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None/>
              <a:defRPr/>
            </a:pPr>
            <a:endParaRPr lang="ru-RU" sz="2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9900" indent="-469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Font typeface="Wingdings" panose="05000000000000000000" pitchFamily="2" charset="2"/>
              <a:buChar char="ü"/>
              <a:defRPr/>
            </a:pPr>
            <a:r>
              <a:rPr lang="ru-RU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часто скрывают или игнорируют факт своей беременности,</a:t>
            </a:r>
          </a:p>
          <a:p>
            <a:pPr marL="469900" indent="-469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Font typeface="Wingdings" panose="05000000000000000000" pitchFamily="2" charset="2"/>
              <a:buChar char="ü"/>
              <a:defRPr/>
            </a:pPr>
            <a:r>
              <a:rPr lang="ru-RU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соблюдают надлежащего режима поведения и питания, что пагубно сказывается на вынашивании ребенка,</a:t>
            </a:r>
          </a:p>
          <a:p>
            <a:pPr marL="469900" indent="-469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Font typeface="Wingdings" panose="05000000000000000000" pitchFamily="2" charset="2"/>
              <a:buChar char="ü"/>
              <a:defRPr/>
            </a:pPr>
            <a:r>
              <a:rPr lang="ru-RU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беременность подростка довольно часто сопровождается сильным стрессом и конфликтной семейной ситуацией, </a:t>
            </a:r>
            <a:r>
              <a:rPr lang="ru-RU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которые сами </a:t>
            </a:r>
            <a:r>
              <a:rPr lang="ru-RU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себе является мощным патогенным </a:t>
            </a:r>
            <a:r>
              <a:rPr lang="ru-RU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фактором</a:t>
            </a:r>
            <a:endParaRPr lang="ru-RU" sz="2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None/>
              <a:defRPr/>
            </a:pPr>
            <a:endParaRPr lang="ru-RU" sz="2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0" name="Picture 2" descr="Результат пошуку зображень за запитом &quot;подростки скрываю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690688"/>
            <a:ext cx="6047233" cy="5167312"/>
          </a:xfrm>
          <a:prstGeom prst="rect">
            <a:avLst/>
          </a:prstGeom>
          <a:noFill/>
          <a:effectLst>
            <a:softEdge rad="330200"/>
          </a:effectLst>
          <a:scene3d>
            <a:camera prst="orthographicFront"/>
            <a:lightRig rig="flat" dir="t"/>
          </a:scene3d>
          <a:sp3d prstMaterial="matte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873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5422" y="1104059"/>
            <a:ext cx="11916578" cy="5351929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26%-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конфликтные отношения в семье,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–измены партнера, в 19% случаев сильным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стрессовым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фактором являлся разрыв 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уход партнера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женщин отмечали конфликтные отношения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с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будущем мужем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жилищные и материальные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стресса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явились тяжелая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или смерть близких людей,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собственная болезнь или операция,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конфликт на работе или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учебе,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пациенток наблюдалось сочетание нескольких факторов стресса, 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действующих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длительного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619" y="241540"/>
            <a:ext cx="10258081" cy="849772"/>
          </a:xfrm>
        </p:spPr>
        <p:txBody>
          <a:bodyPr>
            <a:normAutofit/>
          </a:bodyPr>
          <a:lstStyle/>
          <a:p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психотравмирующих факторов у юных 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беременных 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8196" name="Picture 4" descr="Результат пошуку зображень за запитом &quot;измена парню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0272" y="1129554"/>
            <a:ext cx="4681728" cy="3565958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762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471147" y="2093444"/>
            <a:ext cx="4582332" cy="1452966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  <a:scene3d>
            <a:camera prst="perspectiveAbove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Беременность несовершеннолетних</a:t>
            </a:r>
            <a:endParaRPr lang="ru-RU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3469" y="157888"/>
            <a:ext cx="2557221" cy="1627321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Ранняя половая жизнь</a:t>
            </a:r>
            <a:endParaRPr lang="ru-RU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84160" y="157888"/>
            <a:ext cx="2278251" cy="161182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Беременность, наступившая вследствие сексуального насилия</a:t>
            </a:r>
            <a:endParaRPr lang="ru-RU" sz="2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62786" y="171524"/>
            <a:ext cx="2448732" cy="16118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Девочки-подростки из неблагополучных семей</a:t>
            </a:r>
            <a:endParaRPr lang="ru-RU" sz="2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3063" y="181657"/>
            <a:ext cx="3383805" cy="1600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Беременность девочек-подростков с патологическими поведенческими и психическими расстройствами</a:t>
            </a:r>
            <a:endParaRPr lang="ru-RU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2103338">
            <a:off x="2403673" y="2075392"/>
            <a:ext cx="1352169" cy="304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981126" y="1765834"/>
            <a:ext cx="459786" cy="5618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739179" y="1781857"/>
            <a:ext cx="495946" cy="4029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8830679">
            <a:off x="7663673" y="1989115"/>
            <a:ext cx="1342701" cy="315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502089" y="3565239"/>
            <a:ext cx="441511" cy="394113"/>
          </a:xfrm>
          <a:prstGeom prst="downArrow">
            <a:avLst>
              <a:gd name="adj1" fmla="val 30145"/>
              <a:gd name="adj2" fmla="val 449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>
            <a:off x="4105655" y="3538728"/>
            <a:ext cx="3429001" cy="1088136"/>
          </a:xfrm>
          <a:prstGeom prst="mathMinus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Осложнения</a:t>
            </a: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8493394">
            <a:off x="3949846" y="4104796"/>
            <a:ext cx="647174" cy="420056"/>
          </a:xfrm>
          <a:prstGeom prst="rightArrow">
            <a:avLst>
              <a:gd name="adj1" fmla="val 38560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257803">
            <a:off x="7071453" y="4196035"/>
            <a:ext cx="1154725" cy="26706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453053" y="4353229"/>
            <a:ext cx="2182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Акушерские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07070" y="4342201"/>
            <a:ext cx="2712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Перинатальные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63469" y="4988974"/>
            <a:ext cx="3207678" cy="12990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    -   анемия</a:t>
            </a:r>
          </a:p>
          <a:p>
            <a:r>
              <a:rPr lang="ru-RU" b="1" dirty="0" smtClean="0"/>
              <a:t>    -   токсикоз беременных</a:t>
            </a:r>
          </a:p>
          <a:p>
            <a:r>
              <a:rPr lang="ru-RU" b="1" dirty="0" smtClean="0"/>
              <a:t>    -   недостаточная  </a:t>
            </a:r>
          </a:p>
          <a:p>
            <a:r>
              <a:rPr lang="ru-RU" b="1" dirty="0" smtClean="0"/>
              <a:t>        прибавка в весе </a:t>
            </a:r>
            <a:endParaRPr lang="ru-RU" b="1" dirty="0"/>
          </a:p>
          <a:p>
            <a:r>
              <a:rPr lang="ru-RU" b="1" dirty="0" smtClean="0"/>
              <a:t>    -   угроза выкидыша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937241" y="4771824"/>
            <a:ext cx="3939627" cy="16285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             </a:t>
            </a:r>
            <a:r>
              <a:rPr lang="ru-RU" b="1" dirty="0" smtClean="0">
                <a:cs typeface="Times New Roman" panose="02020603050405020304" pitchFamily="18" charset="0"/>
              </a:rPr>
              <a:t>- недоношенность</a:t>
            </a:r>
          </a:p>
          <a:p>
            <a:r>
              <a:rPr lang="ru-RU" b="1" dirty="0" smtClean="0">
                <a:cs typeface="Times New Roman" panose="02020603050405020304" pitchFamily="18" charset="0"/>
              </a:rPr>
              <a:t>             - </a:t>
            </a:r>
            <a:r>
              <a:rPr lang="ru-RU" b="1" dirty="0" err="1" smtClean="0">
                <a:cs typeface="Times New Roman" panose="02020603050405020304" pitchFamily="18" charset="0"/>
              </a:rPr>
              <a:t>маловесность</a:t>
            </a:r>
            <a:endParaRPr lang="ru-RU" b="1" dirty="0" smtClean="0">
              <a:cs typeface="Times New Roman" panose="02020603050405020304" pitchFamily="18" charset="0"/>
            </a:endParaRPr>
          </a:p>
          <a:p>
            <a:r>
              <a:rPr lang="ru-RU" b="1" dirty="0" smtClean="0">
                <a:cs typeface="Times New Roman" panose="02020603050405020304" pitchFamily="18" charset="0"/>
              </a:rPr>
              <a:t>             - внутриутробная  </a:t>
            </a:r>
          </a:p>
          <a:p>
            <a:r>
              <a:rPr lang="ru-RU" b="1" dirty="0"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cs typeface="Times New Roman" panose="02020603050405020304" pitchFamily="18" charset="0"/>
              </a:rPr>
              <a:t>            - гипоксия плода</a:t>
            </a:r>
          </a:p>
          <a:p>
            <a:r>
              <a:rPr lang="ru-RU" b="1" dirty="0" smtClean="0">
                <a:cs typeface="Times New Roman" panose="02020603050405020304" pitchFamily="18" charset="0"/>
              </a:rPr>
              <a:t>             - </a:t>
            </a:r>
            <a:r>
              <a:rPr lang="ru-RU" b="1" dirty="0"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cs typeface="Times New Roman" panose="02020603050405020304" pitchFamily="18" charset="0"/>
              </a:rPr>
              <a:t>одовые травмы</a:t>
            </a:r>
            <a:endParaRPr lang="ru-RU" b="1" dirty="0"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24043" y="4979830"/>
            <a:ext cx="3153257" cy="12990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   - преждевременные роды</a:t>
            </a:r>
          </a:p>
          <a:p>
            <a:r>
              <a:rPr lang="ru-RU" b="1" dirty="0"/>
              <a:t> </a:t>
            </a:r>
            <a:r>
              <a:rPr lang="ru-RU" b="1" dirty="0" smtClean="0"/>
              <a:t>  - осложнения во время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родов вследствие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клинически узкого таза</a:t>
            </a:r>
            <a:endParaRPr lang="ru-RU" b="1" dirty="0"/>
          </a:p>
        </p:txBody>
      </p:sp>
      <p:sp>
        <p:nvSpPr>
          <p:cNvPr id="3" name="Выноска со стрелкой вправо 2"/>
          <p:cNvSpPr/>
          <p:nvPr/>
        </p:nvSpPr>
        <p:spPr>
          <a:xfrm>
            <a:off x="263469" y="2390548"/>
            <a:ext cx="3207678" cy="575372"/>
          </a:xfrm>
          <a:prstGeom prst="rightArrowCallout">
            <a:avLst>
              <a:gd name="adj1" fmla="val 16856"/>
              <a:gd name="adj2" fmla="val 25000"/>
              <a:gd name="adj3" fmla="val 90151"/>
              <a:gd name="adj4" fmla="val 7245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Психотравмирующие факторы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8053479" y="2607465"/>
            <a:ext cx="3823389" cy="623564"/>
          </a:xfrm>
          <a:prstGeom prst="leftArrowCallout">
            <a:avLst>
              <a:gd name="adj1" fmla="val 11811"/>
              <a:gd name="adj2" fmla="val 20604"/>
              <a:gd name="adj3" fmla="val 83249"/>
              <a:gd name="adj4" fmla="val 7300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Ускорение созревания организма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263469" y="3102477"/>
            <a:ext cx="3762362" cy="632485"/>
          </a:xfrm>
          <a:prstGeom prst="right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Соматическая патология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Левая фигурная скобка 11"/>
          <p:cNvSpPr/>
          <p:nvPr/>
        </p:nvSpPr>
        <p:spPr>
          <a:xfrm rot="5400000">
            <a:off x="3342933" y="3606960"/>
            <a:ext cx="219852" cy="2524348"/>
          </a:xfrm>
          <a:prstGeom prst="leftBrace">
            <a:avLst>
              <a:gd name="adj1" fmla="val 104525"/>
              <a:gd name="adj2" fmla="val 4967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152144" y="6428232"/>
            <a:ext cx="832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</a:t>
            </a:r>
            <a:r>
              <a:rPr lang="ru-RU" b="1" dirty="0" smtClean="0"/>
              <a:t>Рис.  Факторы, влияющие на исход беременности у юных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0325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3593" y="0"/>
            <a:ext cx="2731008" cy="777875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Выводы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8640" y="777875"/>
            <a:ext cx="11030088" cy="6183757"/>
          </a:xfrm>
        </p:spPr>
        <p:txBody>
          <a:bodyPr>
            <a:normAutofit lnSpcReduction="10000"/>
          </a:bodyPr>
          <a:lstStyle/>
          <a:p>
            <a:pPr marL="576072" lvl="0" indent="-45720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психологическое состояние подростков оказывают влияние  неблагоприятные социально-экономические факторы, а также отношение родителей к здоровью своих детей и поведенческие факторы 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риска</a:t>
            </a:r>
          </a:p>
          <a:p>
            <a:pPr marL="576072" indent="-45720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</a:rPr>
              <a:t>Большинство </a:t>
            </a:r>
            <a:r>
              <a:rPr lang="ru-RU" sz="2600" dirty="0">
                <a:latin typeface="Times New Roman" panose="02020603050405020304" pitchFamily="18" charset="0"/>
              </a:rPr>
              <a:t>девочек, преждевременно начавшие половую жизнь, выросли в неблагополучных семьях с деформированными взаимоотношениями, а также  в неполных семьях, или в условиях педагогической запущенности-попустительства, бесконтрольности или наоборот чрезмерной </a:t>
            </a:r>
            <a:r>
              <a:rPr lang="ru-RU" sz="2600" dirty="0" smtClean="0">
                <a:latin typeface="Times New Roman" panose="02020603050405020304" pitchFamily="18" charset="0"/>
              </a:rPr>
              <a:t>опеки</a:t>
            </a:r>
          </a:p>
          <a:p>
            <a:pPr marL="118872" indent="0" algn="just">
              <a:spcBef>
                <a:spcPts val="0"/>
              </a:spcBef>
              <a:spcAft>
                <a:spcPts val="800"/>
              </a:spcAft>
              <a:buNone/>
            </a:pPr>
            <a:endParaRPr lang="ru-RU" sz="2600" dirty="0" smtClean="0">
              <a:latin typeface="Times New Roman" panose="02020603050405020304" pitchFamily="18" charset="0"/>
            </a:endParaRPr>
          </a:p>
          <a:p>
            <a:pPr marL="576072" lvl="0" indent="-45720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3200" b="1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</a:rPr>
              <a:t>Потенциал </a:t>
            </a:r>
            <a:r>
              <a:rPr lang="ru-RU" sz="32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</a:rPr>
              <a:t>психологического здоровья подростков снижается: </a:t>
            </a:r>
            <a:endParaRPr lang="ru-RU" sz="3200" b="1" i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marL="576072" indent="-457200" algn="just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62%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юных беременных были выявлены различные патологические изменения психоэмоционального статуса, причем</a:t>
            </a:r>
          </a:p>
          <a:p>
            <a:pPr marL="576072" indent="-457200" algn="just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80 %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пациенток наблюдалось сочетание нескольких факторов стресса, действующих на протяжении длительного времени</a:t>
            </a:r>
            <a:endParaRPr lang="ru-RU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576072" indent="-457200" algn="just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Ø"/>
            </a:pPr>
            <a:endParaRPr lang="ru-RU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85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704" y="231649"/>
            <a:ext cx="10241096" cy="6155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199" y="1102659"/>
            <a:ext cx="10515601" cy="5651709"/>
          </a:xfrm>
        </p:spPr>
        <p:txBody>
          <a:bodyPr>
            <a:normAutofit/>
          </a:bodyPr>
          <a:lstStyle/>
          <a:p>
            <a:pPr marL="576072" indent="-45720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altLang="ru-RU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постановки на учёт консультация юных беременных психологом и сотрудником кафедры акушерства</a:t>
            </a:r>
          </a:p>
          <a:p>
            <a:pPr marL="576072" indent="-45720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altLang="ru-RU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Госпитализация юных первородящих в Перинатальные центры 3 уровня, где персонал подготовлен к работе с таким контингентом беременных и </a:t>
            </a:r>
            <a:r>
              <a:rPr lang="ru-RU" alt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родильниц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76072" indent="-45720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Просветительская и образовательная работа с детьми, родителями, педагогами, направленная на формирование ценности здоровья и здорового образа жизни</a:t>
            </a:r>
            <a:endParaRPr lang="ru-RU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576072" indent="-45720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Взаимодействие психологов медучреждений с педагогами и родителями подростков по предупреждению заболеваний, связанных с психологическими проблемами как внутри семьи, так и со сверстниками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118872" indent="0" algn="just">
              <a:spcBef>
                <a:spcPts val="0"/>
              </a:spcBef>
              <a:spcAft>
                <a:spcPts val="800"/>
              </a:spcAft>
              <a:buNone/>
            </a:pPr>
            <a:endParaRPr lang="ru-RU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01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690911" y="352541"/>
            <a:ext cx="4720801" cy="6334698"/>
          </a:xfrm>
        </p:spPr>
        <p:txBody>
          <a:bodyPr/>
          <a:lstStyle/>
          <a:p>
            <a:pPr marL="0" indent="0">
              <a:buNone/>
            </a:pPr>
            <a:endParaRPr lang="ru-RU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написана Рафаэлем в 1504- 1505 годах во Флоренции и по сей день находится в этом городе. Модели на этой картине около 15 лет!</a:t>
            </a:r>
            <a:endParaRPr lang="ru-RU" dirty="0"/>
          </a:p>
        </p:txBody>
      </p:sp>
      <p:pic>
        <p:nvPicPr>
          <p:cNvPr id="4" name="Picture 2" descr="C:\Users\0101\Desktop\s2s1536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336" y="352541"/>
            <a:ext cx="6167910" cy="63346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60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619863" y="6029692"/>
            <a:ext cx="6951645" cy="589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u="sng" dirty="0" smtClean="0">
                <a:solidFill>
                  <a:srgbClr val="FF0000"/>
                </a:solidFill>
              </a:rPr>
              <a:t>Помогите своему ребёнку!!!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245665" y="598448"/>
            <a:ext cx="3527235" cy="5066191"/>
          </a:xfrm>
          <a:prstGeom prst="rect">
            <a:avLst/>
          </a:prstGeom>
        </p:spPr>
        <p:txBody>
          <a:bodyPr vert="horz" lIns="182880" tIns="91440">
            <a:normAutofit fontScale="62500" lnSpcReduction="2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Будьте человечны и отзывчивы с беременным подростком.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Разговаривайте со своими детьми о ранней половой жизни, о ее последствиях. Расскажите о душевной боли и проблемах со здоровьем слишком юной матери.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Но если все же вам пришлось столкнуться с подростковой беременностью вашего ребенка, окажите помощь и поддержку, которая для девочки очень важна.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235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27961"/>
            <a:ext cx="10515600" cy="1949985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5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5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Современная социально-экономическая нестабильность привела к распределению ряда негативных тенденций в молодёжной </a:t>
            </a:r>
            <a:r>
              <a:rPr lang="ru-RU" sz="33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сфере </a:t>
            </a:r>
            <a:br>
              <a:rPr lang="ru-RU" sz="33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3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3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5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46592"/>
            <a:ext cx="4802436" cy="42269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увеличение: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ранних сексуальных дебютов,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абортов у несовершеннолетних,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родов у несовершеннолетних, 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ослабление брачно-семейных отношений и низкая сексуальная культура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4024" y="2346592"/>
            <a:ext cx="6037243" cy="422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39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Содержимое 4" descr="blogmfoto4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4" y="-9978"/>
            <a:ext cx="12192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52" y="2999232"/>
            <a:ext cx="11594592" cy="20848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952" y="6054007"/>
            <a:ext cx="398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8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vereshko88@bk.ru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791083" y="6054007"/>
            <a:ext cx="2903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моб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.: 0714057757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2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893" y="854434"/>
            <a:ext cx="5892070" cy="549764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829" y="854433"/>
            <a:ext cx="4280971" cy="549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320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699" y="532755"/>
            <a:ext cx="8181541" cy="1225402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2700" y="2041259"/>
            <a:ext cx="8181540" cy="417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729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Chemist\Desktop\ранняя беременность\ффф\file44310723_ddd6da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6270" y="365124"/>
            <a:ext cx="3352242" cy="4834837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 большинстве своем,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молодые парни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узнав, что девушка беременна,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тут же спешат ретироваться, будто бы они тут не причем. </a:t>
            </a:r>
          </a:p>
        </p:txBody>
      </p:sp>
    </p:spTree>
    <p:extLst>
      <p:ext uri="{BB962C8B-B14F-4D97-AF65-F5344CB8AC3E}">
        <p14:creationId xmlns:p14="http://schemas.microsoft.com/office/powerpoint/2010/main" xmlns="" val="2753082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Рыбак\2015 документы\выступления\ранняя беременность\ффф\0005-005-Prichinami-rannej-beremennosti-javljajutsja-fak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46685"/>
            <a:ext cx="3267420" cy="246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9442" y="4441306"/>
            <a:ext cx="3060158" cy="217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8437" y="4709824"/>
            <a:ext cx="2723906" cy="190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5800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373" y="1872867"/>
            <a:ext cx="8513795" cy="1912657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203373" y="616945"/>
            <a:ext cx="8513795" cy="97810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Verdana"/>
                <a:ea typeface="+mj-ea"/>
                <a:cs typeface="+mj-cs"/>
              </a:rPr>
              <a:t>Основная проблема ранней беременности – это психологическая.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589" y="3785525"/>
            <a:ext cx="4094820" cy="272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6025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578"/>
            <a:ext cx="12192000" cy="6878577"/>
          </a:xfrm>
        </p:spPr>
      </p:pic>
    </p:spTree>
    <p:extLst>
      <p:ext uri="{BB962C8B-B14F-4D97-AF65-F5344CB8AC3E}">
        <p14:creationId xmlns:p14="http://schemas.microsoft.com/office/powerpoint/2010/main" xmlns="" val="1599639481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1705</TotalTime>
  <Words>996</Words>
  <Application>Microsoft Office PowerPoint</Application>
  <PresentationFormat>Произвольный</PresentationFormat>
  <Paragraphs>162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      ГОО ВПО "Донецкий национальный медицинский университет      им. М. Горького     кафедра акушерства, гинекологии, перинатологии,  детской и подростковой гинекологии ФИПО Донецкий республиканский центр охраны материнства и детства   Проблемы ранней беременности у подростков</vt:lpstr>
      <vt:lpstr>Слайд 2</vt:lpstr>
      <vt:lpstr>                     Актуальность Современная социально-экономическая нестабильность привела к распределению ряда негативных тенденций в молодёжной сфере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 2016 году в учреждениях здравоохранения ДНР                       произведено 6955 абортов </vt:lpstr>
      <vt:lpstr>                  Донецкий Республиканский Центр                    охраны материнства и детства</vt:lpstr>
      <vt:lpstr>Слайд 15</vt:lpstr>
      <vt:lpstr>Слайд 16</vt:lpstr>
      <vt:lpstr>         СОМАТИЧЕСКИЙ АНАМНЕЗ</vt:lpstr>
      <vt:lpstr>Цель исследования:  выявить наличие и установить характер психологических факторов, влияющих на течение беременности у юных</vt:lpstr>
      <vt:lpstr> </vt:lpstr>
      <vt:lpstr>          Результаты исследования </vt:lpstr>
      <vt:lpstr> </vt:lpstr>
      <vt:lpstr>Психологические характеристики подростка, попавшего в кризисную ситуацию, связанную с неожиданной беременностью</vt:lpstr>
      <vt:lpstr>Физиологические и психо-социальные ресурсы при актуальной беременности несовершеннолетней</vt:lpstr>
      <vt:lpstr>Анализ психотравмирующих факторов у юных беременных </vt:lpstr>
      <vt:lpstr>Слайд 25</vt:lpstr>
      <vt:lpstr> Выводы</vt:lpstr>
      <vt:lpstr>                          Рекомендации</vt:lpstr>
      <vt:lpstr>Слайд 28</vt:lpstr>
      <vt:lpstr>Слайд 29</vt:lpstr>
      <vt:lpstr>Слайд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«Индивидуально-психологические особенности несовершеннолетних беременных»</dc:title>
  <dc:creator>Женя Верешко</dc:creator>
  <cp:lastModifiedBy>НИИ-МПС</cp:lastModifiedBy>
  <cp:revision>232</cp:revision>
  <dcterms:created xsi:type="dcterms:W3CDTF">2019-11-05T17:48:19Z</dcterms:created>
  <dcterms:modified xsi:type="dcterms:W3CDTF">2020-11-10T08:23:38Z</dcterms:modified>
</cp:coreProperties>
</file>