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71" r:id="rId12"/>
    <p:sldId id="272" r:id="rId13"/>
    <p:sldId id="273" r:id="rId14"/>
    <p:sldId id="275" r:id="rId15"/>
    <p:sldId id="276" r:id="rId16"/>
    <p:sldId id="277" r:id="rId17"/>
    <p:sldId id="263" r:id="rId18"/>
    <p:sldId id="264" r:id="rId19"/>
    <p:sldId id="265" r:id="rId20"/>
    <p:sldId id="266" r:id="rId21"/>
    <p:sldId id="26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Нарушение осанки I степени</c:v>
                </c:pt>
                <c:pt idx="1">
                  <c:v>Нарушение осанки II степени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0.65500000000000091</c:v>
                </c:pt>
                <c:pt idx="1">
                  <c:v>0.34500000000000047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Нарушение осанки I степени</c:v>
                </c:pt>
                <c:pt idx="1">
                  <c:v>Нарушение осанки II степени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0.72400000000000064</c:v>
                </c:pt>
                <c:pt idx="1">
                  <c:v>0.27600000000000002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Нарушение осанки I степени</c:v>
                </c:pt>
                <c:pt idx="1">
                  <c:v>Нарушение осанки II степени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0.96500000000000064</c:v>
                </c:pt>
                <c:pt idx="1">
                  <c:v>3.5000000000000045E-2</c:v>
                </c:pt>
              </c:numCache>
            </c:numRef>
          </c:val>
        </c:ser>
        <c:shape val="cylinder"/>
        <c:axId val="147019648"/>
        <c:axId val="147021184"/>
        <c:axId val="0"/>
      </c:bar3DChart>
      <c:catAx>
        <c:axId val="14701964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47021184"/>
        <c:crosses val="autoZero"/>
        <c:auto val="1"/>
        <c:lblAlgn val="ctr"/>
        <c:lblOffset val="100"/>
      </c:catAx>
      <c:valAx>
        <c:axId val="147021184"/>
        <c:scaling>
          <c:orientation val="minMax"/>
        </c:scaling>
        <c:axPos val="b"/>
        <c:majorGridlines/>
        <c:numFmt formatCode="0.00%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7019648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0.96600000000000064</c:v>
                </c:pt>
                <c:pt idx="1">
                  <c:v>0.75900000000000079</c:v>
                </c:pt>
                <c:pt idx="2">
                  <c:v>0.55200000000000005</c:v>
                </c:pt>
                <c:pt idx="3">
                  <c:v>0.27600000000000002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3.4000000000000002E-2</c:v>
                </c:pt>
                <c:pt idx="1">
                  <c:v>0.24100000000000016</c:v>
                </c:pt>
                <c:pt idx="2">
                  <c:v>0.44800000000000001</c:v>
                </c:pt>
                <c:pt idx="3">
                  <c:v>0.72400000000000064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Здоровые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marker val="1"/>
        <c:axId val="147761408"/>
        <c:axId val="147771392"/>
      </c:lineChart>
      <c:catAx>
        <c:axId val="14776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771392"/>
        <c:crosses val="autoZero"/>
        <c:auto val="1"/>
        <c:lblAlgn val="ctr"/>
        <c:lblOffset val="100"/>
      </c:catAx>
      <c:valAx>
        <c:axId val="14777139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76140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Врожденный порок, травма, болезнь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Голова и  шея отклонены от срединной линии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1.1500000000000008E-2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Плечи установлены несимметрично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0.1678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Лопатки установлены несимметрично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0.25290000000000001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Умеренное отставание лопаток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0.26440000000000002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Чрезмерное отставание лопаток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2.3E-2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Контурирование трапецевидной мышцы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9.2000000000000026E-2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Деформация грудной клетки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1.1500000000000008E-2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Увеличение или уменьшение физиологической кривизны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0.40230000000000021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Умеренное выпячивание живота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0.1149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Чрезмерное выпячивание живота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Лист1!$L$2</c:f>
              <c:numCache>
                <c:formatCode>0.00%</c:formatCode>
                <c:ptCount val="1"/>
                <c:pt idx="0">
                  <c:v>0.19400000000000001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Асимметрия от срединной линии пупка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Лист1!$M$2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Неравенство треугольников талии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Лист1!$N$2</c:f>
              <c:numCache>
                <c:formatCode>0.00%</c:formatCode>
                <c:ptCount val="1"/>
                <c:pt idx="0">
                  <c:v>0.28740000000000027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Положение таза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Лист1!$O$2</c:f>
              <c:numCache>
                <c:formatCode>0.00%</c:formatCode>
                <c:ptCount val="1"/>
                <c:pt idx="0">
                  <c:v>2.3E-2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Изменение положения ягодиц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Лист1!$P$2</c:f>
              <c:numCache>
                <c:formatCode>0.00%</c:formatCode>
                <c:ptCount val="1"/>
                <c:pt idx="0">
                  <c:v>0.25290000000000001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Нарушение осей нижних конечностей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Лист1!$Q$2</c:f>
              <c:numCache>
                <c:formatCode>0.00%</c:formatCode>
                <c:ptCount val="1"/>
                <c:pt idx="0">
                  <c:v>0.45980000000000021</c:v>
                </c:pt>
              </c:numCache>
            </c:numRef>
          </c:val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Вальгусное положение пятки или обеих пяток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Лист1!$R$2</c:f>
              <c:numCache>
                <c:formatCode>0.00%</c:formatCode>
                <c:ptCount val="1"/>
                <c:pt idx="0">
                  <c:v>0.48280000000000023</c:v>
                </c:pt>
              </c:numCache>
            </c:numRef>
          </c:val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Асимметрия при наклонах туловища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Лист1!$S$2</c:f>
              <c:numCache>
                <c:formatCode>0.00%</c:formatCode>
                <c:ptCount val="1"/>
                <c:pt idx="0">
                  <c:v>0.1149</c:v>
                </c:pt>
              </c:numCache>
            </c:numRef>
          </c:val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Явное отклонение в походке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Соотношение дефектов осанки</c:v>
                </c:pt>
              </c:strCache>
            </c:strRef>
          </c:cat>
          <c:val>
            <c:numRef>
              <c:f>Лист1!$T$2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axId val="116025216"/>
        <c:axId val="116026752"/>
      </c:barChart>
      <c:catAx>
        <c:axId val="11602521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6026752"/>
        <c:crosses val="autoZero"/>
        <c:auto val="1"/>
        <c:lblAlgn val="ctr"/>
        <c:lblOffset val="100"/>
      </c:catAx>
      <c:valAx>
        <c:axId val="116026752"/>
        <c:scaling>
          <c:orientation val="minMax"/>
        </c:scaling>
        <c:axPos val="b"/>
        <c:majorGridlines/>
        <c:numFmt formatCode="0%" sourceLinked="1"/>
        <c:tickLblPos val="nextTo"/>
        <c:crossAx val="11602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59485272674344"/>
          <c:y val="0"/>
          <c:w val="0.353405147273258"/>
          <c:h val="0.9250078740157480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0.48300000000000015</c:v>
                </c:pt>
                <c:pt idx="1">
                  <c:v>0.48300000000000015</c:v>
                </c:pt>
                <c:pt idx="2">
                  <c:v>0.48300000000000015</c:v>
                </c:pt>
                <c:pt idx="3">
                  <c:v>0.55200000000000005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0.48300000000000015</c:v>
                </c:pt>
                <c:pt idx="1">
                  <c:v>0.48300000000000015</c:v>
                </c:pt>
                <c:pt idx="2">
                  <c:v>0.48300000000000015</c:v>
                </c:pt>
                <c:pt idx="3">
                  <c:v>0.10299999999999998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0.41400000000000015</c:v>
                </c:pt>
                <c:pt idx="1">
                  <c:v>0.41400000000000015</c:v>
                </c:pt>
                <c:pt idx="2">
                  <c:v>0.41400000000000015</c:v>
                </c:pt>
                <c:pt idx="3">
                  <c:v>0.41400000000000015</c:v>
                </c:pt>
              </c:numCache>
            </c:numRef>
          </c:val>
        </c:ser>
        <c:marker val="1"/>
        <c:axId val="146973056"/>
        <c:axId val="146974592"/>
      </c:lineChart>
      <c:catAx>
        <c:axId val="146973056"/>
        <c:scaling>
          <c:orientation val="minMax"/>
        </c:scaling>
        <c:axPos val="b"/>
        <c:tickLblPos val="nextTo"/>
        <c:crossAx val="146974592"/>
        <c:crosses val="autoZero"/>
        <c:auto val="1"/>
        <c:lblAlgn val="ctr"/>
        <c:lblOffset val="100"/>
      </c:catAx>
      <c:valAx>
        <c:axId val="146974592"/>
        <c:scaling>
          <c:orientation val="minMax"/>
        </c:scaling>
        <c:axPos val="l"/>
        <c:majorGridlines/>
        <c:numFmt formatCode="0.00%" sourceLinked="1"/>
        <c:tickLblPos val="nextTo"/>
        <c:crossAx val="1469730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0.31000000000000016</c:v>
                </c:pt>
                <c:pt idx="1">
                  <c:v>0.31000000000000016</c:v>
                </c:pt>
                <c:pt idx="2">
                  <c:v>0.48200000000000015</c:v>
                </c:pt>
                <c:pt idx="3">
                  <c:v>0.55200000000000005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0.27600000000000002</c:v>
                </c:pt>
                <c:pt idx="1">
                  <c:v>0.24100000000000008</c:v>
                </c:pt>
                <c:pt idx="2">
                  <c:v>0.31000000000000016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0.31000000000000016</c:v>
                </c:pt>
                <c:pt idx="1">
                  <c:v>0.31000000000000016</c:v>
                </c:pt>
                <c:pt idx="2">
                  <c:v>0.31000000000000016</c:v>
                </c:pt>
                <c:pt idx="3">
                  <c:v>0.31000000000000016</c:v>
                </c:pt>
              </c:numCache>
            </c:numRef>
          </c:val>
        </c:ser>
        <c:marker val="1"/>
        <c:axId val="147418112"/>
        <c:axId val="147419904"/>
      </c:lineChart>
      <c:catAx>
        <c:axId val="147418112"/>
        <c:scaling>
          <c:orientation val="minMax"/>
        </c:scaling>
        <c:axPos val="b"/>
        <c:tickLblPos val="nextTo"/>
        <c:crossAx val="147419904"/>
        <c:crosses val="autoZero"/>
        <c:auto val="1"/>
        <c:lblAlgn val="ctr"/>
        <c:lblOffset val="100"/>
      </c:catAx>
      <c:valAx>
        <c:axId val="147419904"/>
        <c:scaling>
          <c:orientation val="minMax"/>
        </c:scaling>
        <c:axPos val="l"/>
        <c:majorGridlines/>
        <c:numFmt formatCode="0.00%" sourceLinked="1"/>
        <c:tickLblPos val="nextTo"/>
        <c:crossAx val="1474181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0.44800000000000001</c:v>
                </c:pt>
                <c:pt idx="1">
                  <c:v>0.41400000000000009</c:v>
                </c:pt>
                <c:pt idx="2">
                  <c:v>0.82800000000000018</c:v>
                </c:pt>
                <c:pt idx="3">
                  <c:v>0.13800000000000001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0.34500000000000008</c:v>
                </c:pt>
                <c:pt idx="1">
                  <c:v>0</c:v>
                </c:pt>
                <c:pt idx="2">
                  <c:v>0.24500000000000005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0.41400000000000009</c:v>
                </c:pt>
                <c:pt idx="1">
                  <c:v>0.69000000000000017</c:v>
                </c:pt>
                <c:pt idx="2">
                  <c:v>0.89700000000000002</c:v>
                </c:pt>
                <c:pt idx="3">
                  <c:v>0.89700000000000002</c:v>
                </c:pt>
              </c:numCache>
            </c:numRef>
          </c:val>
        </c:ser>
        <c:marker val="1"/>
        <c:axId val="147335040"/>
        <c:axId val="147336576"/>
      </c:lineChart>
      <c:catAx>
        <c:axId val="147335040"/>
        <c:scaling>
          <c:orientation val="minMax"/>
        </c:scaling>
        <c:axPos val="b"/>
        <c:tickLblPos val="nextTo"/>
        <c:crossAx val="147336576"/>
        <c:crosses val="autoZero"/>
        <c:auto val="1"/>
        <c:lblAlgn val="ctr"/>
        <c:lblOffset val="100"/>
      </c:catAx>
      <c:valAx>
        <c:axId val="147336576"/>
        <c:scaling>
          <c:orientation val="minMax"/>
        </c:scaling>
        <c:axPos val="l"/>
        <c:majorGridlines/>
        <c:numFmt formatCode="0.00%" sourceLinked="1"/>
        <c:tickLblPos val="nextTo"/>
        <c:crossAx val="1473350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0.34500000000000008</c:v>
                </c:pt>
                <c:pt idx="1">
                  <c:v>0.20700000000000005</c:v>
                </c:pt>
                <c:pt idx="2">
                  <c:v>0.4830000000000001</c:v>
                </c:pt>
                <c:pt idx="3">
                  <c:v>6.9000000000000034E-2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0.31000000000000011</c:v>
                </c:pt>
                <c:pt idx="1">
                  <c:v>0</c:v>
                </c:pt>
                <c:pt idx="2">
                  <c:v>0.31000000000000011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0.20700000000000005</c:v>
                </c:pt>
                <c:pt idx="1">
                  <c:v>0.27600000000000002</c:v>
                </c:pt>
                <c:pt idx="2">
                  <c:v>0.27600000000000002</c:v>
                </c:pt>
                <c:pt idx="3">
                  <c:v>0.27600000000000002</c:v>
                </c:pt>
              </c:numCache>
            </c:numRef>
          </c:val>
        </c:ser>
        <c:marker val="1"/>
        <c:axId val="147481344"/>
        <c:axId val="147482880"/>
      </c:lineChart>
      <c:catAx>
        <c:axId val="147481344"/>
        <c:scaling>
          <c:orientation val="minMax"/>
        </c:scaling>
        <c:axPos val="b"/>
        <c:tickLblPos val="nextTo"/>
        <c:crossAx val="147482880"/>
        <c:crosses val="autoZero"/>
        <c:auto val="1"/>
        <c:lblAlgn val="ctr"/>
        <c:lblOffset val="100"/>
      </c:catAx>
      <c:valAx>
        <c:axId val="147482880"/>
        <c:scaling>
          <c:orientation val="minMax"/>
        </c:scaling>
        <c:axPos val="l"/>
        <c:majorGridlines/>
        <c:numFmt formatCode="0.00%" sourceLinked="1"/>
        <c:tickLblPos val="nextTo"/>
        <c:crossAx val="14748134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0.31000000000000011</c:v>
                </c:pt>
                <c:pt idx="1">
                  <c:v>0.20700000000000005</c:v>
                </c:pt>
                <c:pt idx="2">
                  <c:v>0.4830000000000001</c:v>
                </c:pt>
                <c:pt idx="3">
                  <c:v>6.9000000000000034E-2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0.27600000000000002</c:v>
                </c:pt>
                <c:pt idx="1">
                  <c:v>0</c:v>
                </c:pt>
                <c:pt idx="2">
                  <c:v>0.27600000000000002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Первый семестр</c:v>
                </c:pt>
                <c:pt idx="1">
                  <c:v>Второй семестр</c:v>
                </c:pt>
                <c:pt idx="2">
                  <c:v>Третий семестр</c:v>
                </c:pt>
                <c:pt idx="3">
                  <c:v>Четвертый семестр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0.17200000000000001</c:v>
                </c:pt>
                <c:pt idx="1">
                  <c:v>0.24100000000000005</c:v>
                </c:pt>
                <c:pt idx="2">
                  <c:v>0.24100000000000005</c:v>
                </c:pt>
                <c:pt idx="3">
                  <c:v>0.24100000000000005</c:v>
                </c:pt>
              </c:numCache>
            </c:numRef>
          </c:val>
        </c:ser>
        <c:marker val="1"/>
        <c:axId val="147529088"/>
        <c:axId val="147539072"/>
      </c:lineChart>
      <c:catAx>
        <c:axId val="147529088"/>
        <c:scaling>
          <c:orientation val="minMax"/>
        </c:scaling>
        <c:axPos val="b"/>
        <c:tickLblPos val="nextTo"/>
        <c:crossAx val="147539072"/>
        <c:crosses val="autoZero"/>
        <c:auto val="1"/>
        <c:lblAlgn val="ctr"/>
        <c:lblOffset val="100"/>
      </c:catAx>
      <c:valAx>
        <c:axId val="147539072"/>
        <c:scaling>
          <c:orientation val="minMax"/>
        </c:scaling>
        <c:axPos val="l"/>
        <c:majorGridlines/>
        <c:numFmt formatCode="0.00%" sourceLinked="1"/>
        <c:tickLblPos val="nextTo"/>
        <c:crossAx val="1475290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0.65500000000000091</c:v>
                </c:pt>
                <c:pt idx="1">
                  <c:v>0.79300000000000004</c:v>
                </c:pt>
                <c:pt idx="2">
                  <c:v>0.51700000000000002</c:v>
                </c:pt>
                <c:pt idx="3">
                  <c:v>0.72400000000000064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0.34500000000000008</c:v>
                </c:pt>
                <c:pt idx="1">
                  <c:v>0.13800000000000001</c:v>
                </c:pt>
                <c:pt idx="2">
                  <c:v>0.48300000000000032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Здоровые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0.27600000000000002</c:v>
                </c:pt>
              </c:numCache>
            </c:numRef>
          </c:val>
        </c:ser>
        <c:marker val="1"/>
        <c:axId val="147610624"/>
        <c:axId val="147616512"/>
      </c:lineChart>
      <c:catAx>
        <c:axId val="147610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616512"/>
        <c:crosses val="autoZero"/>
        <c:auto val="1"/>
        <c:lblAlgn val="ctr"/>
        <c:lblOffset val="100"/>
      </c:catAx>
      <c:valAx>
        <c:axId val="14761651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61062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0.75900000000000079</c:v>
                </c:pt>
                <c:pt idx="1">
                  <c:v>0.48300000000000032</c:v>
                </c:pt>
                <c:pt idx="2">
                  <c:v>0.86200000000000065</c:v>
                </c:pt>
                <c:pt idx="3">
                  <c:v>0.48200000000000032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0.24100000000000016</c:v>
                </c:pt>
                <c:pt idx="1">
                  <c:v>0</c:v>
                </c:pt>
                <c:pt idx="2" formatCode="0.00%">
                  <c:v>0.13800000000000001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степень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Здоровые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семестр</c:v>
                </c:pt>
                <c:pt idx="1">
                  <c:v>II семестр</c:v>
                </c:pt>
                <c:pt idx="2">
                  <c:v>III семестр</c:v>
                </c:pt>
                <c:pt idx="3">
                  <c:v>IV семестр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0.51700000000000002</c:v>
                </c:pt>
                <c:pt idx="2" formatCode="General">
                  <c:v>0</c:v>
                </c:pt>
                <c:pt idx="3">
                  <c:v>0.51700000000000002</c:v>
                </c:pt>
              </c:numCache>
            </c:numRef>
          </c:val>
        </c:ser>
        <c:marker val="1"/>
        <c:axId val="147643008"/>
        <c:axId val="147718528"/>
      </c:lineChart>
      <c:catAx>
        <c:axId val="147643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718528"/>
        <c:crosses val="autoZero"/>
        <c:auto val="1"/>
        <c:lblAlgn val="ctr"/>
        <c:lblOffset val="100"/>
      </c:catAx>
      <c:valAx>
        <c:axId val="14771852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64300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071D-7A8B-4C93-B4CC-3F723A845BB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A98C-61CC-4124-AFBE-EC16F5269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Статистическую обработку полученных данных проводили с использованием программного обеспечения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Statistica</a:t>
            </a: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10.0. Соответствие анализируемых показателей закону нормального распределения оценивали по </a:t>
            </a:r>
            <a:r>
              <a:rPr lang="ru-RU" sz="120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значвениям</a:t>
            </a: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тестов Колмогорова-Смирнова, </a:t>
            </a:r>
            <a:r>
              <a:rPr lang="ru-RU" sz="120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Лиллиефорса</a:t>
            </a: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и W-критерия </a:t>
            </a:r>
            <a:r>
              <a:rPr lang="ru-RU" sz="120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Шапиро-Уилка</a:t>
            </a: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Так как в большинстве случаев распределение не соответствовало закону нормального распределения, данные представлены в виде количества наблюдений в группе, медианы и </a:t>
            </a:r>
            <a:r>
              <a:rPr lang="ru-RU" sz="120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интерквартильного</a:t>
            </a: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размаха. Оценку статистической значимости различий показателей в сравниваемых группах проводили с использованием непараметрического критерия для независимых групп — рангового критерия Манна-Уитни, для зависимых групп — Т-критерий </a:t>
            </a:r>
            <a:r>
              <a:rPr lang="ru-RU" sz="1200" kern="1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Уилкоксона</a:t>
            </a:r>
            <a:r>
              <a:rPr lang="ru-RU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Здоровьесберегающая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технология Базарного включает в себя организацию учебного процесса в режиме моторной свободы динамических поз с помощью конторок, активацию мышечного тонуса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моторно-координаторных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 с помощью сенсорных тренажей. Уроки и занятия проводятся в режиме периодически меняющихся динамических поз. Зрительные стадионы в классах и подвесные модули активизируют зрительную координацию и развивают вестибулярный аппарат. Эргономическая мебель с наклонной поверхностью —парты с конторками — обеспечивает оптимальный физиолого-эргономический режим ребенка. Напольные массажные коврики обеспечивают оптимальный режим ребенка в условиях сохранения телесной вертикали.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Действие механотерапевтического аппарата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CeragemMasterMB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-1101(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основано на эффекте массажа и акупрессуры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паравертебральной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области вдоль позвоночного столба с помощью механических приемов, растяжении позвоночных сегментов, рефлексотерапии и излучении инфракрасных лучей на зоны туловища ребенка. Оказывается прогревание биологически активных точек по меридианам.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оценки нарушения осанки использовали разработанную бальную карту с учетом положения головы, состояния плечевого пояса, выраженности изгибов позвоночника, наклона таза и оси нижних конечностей. Данная карта оценки осанки позволяла выявить признаки ее нарушения, а также, установленные балы к каждому признаку, позволяли определить степень ее нарушения.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всех детей были выявлены сочетанные деформации опорно-двигательного аппарата.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Обращает на себя внимание, то что количество детей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вальгусной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деформацией стоп оставалось неизменным в течении двух лет.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A98C-61CC-4124-AFBE-EC16F52692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4290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400" cap="none" dirty="0" smtClean="0"/>
              <a:t>IV </a:t>
            </a:r>
            <a:r>
              <a:rPr lang="ru-RU" sz="2400" cap="none" dirty="0" smtClean="0"/>
              <a:t>международный медицинский форум Донбасса «Наука побеждать… болезнь»,</a:t>
            </a:r>
            <a:br>
              <a:rPr lang="ru-RU" sz="2400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3200" dirty="0" smtClean="0">
                <a:solidFill>
                  <a:schemeClr val="bg1"/>
                </a:solidFill>
              </a:rPr>
              <a:t>Функционально-восстановительная коррекция нарушения осанки у детей младшего школьного возраста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8286776" cy="22860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Сероштан Елена Юрьевна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ассистент кафедры педиатрии и детской хирургии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ГУ ЛНР «Луганский государственный медицинский университет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имени Святителя луки» 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12-13 ноября г.Донецк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Полученные результаты и обсуждение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457200" y="1500174"/>
          <a:ext cx="4040188" cy="462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68 (78,2%) детей имели нарушение осанки первой степени и 19 (21,8%) учащихся – второй степени. Нарушение осанки первой степени было диагностировано в </a:t>
            </a:r>
            <a:r>
              <a:rPr lang="en-US" dirty="0" smtClean="0"/>
              <a:t>I</a:t>
            </a:r>
            <a:r>
              <a:rPr lang="ru-RU" dirty="0" smtClean="0"/>
              <a:t> группе</a:t>
            </a:r>
            <a:r>
              <a:rPr lang="en-US" dirty="0" smtClean="0"/>
              <a:t> </a:t>
            </a:r>
            <a:r>
              <a:rPr lang="ru-RU" dirty="0" smtClean="0"/>
              <a:t>у 65,5%, во </a:t>
            </a:r>
            <a:r>
              <a:rPr lang="en-US" dirty="0" smtClean="0"/>
              <a:t>II</a:t>
            </a:r>
            <a:r>
              <a:rPr lang="ru-RU" dirty="0" smtClean="0"/>
              <a:t> – у 72,4%, в </a:t>
            </a:r>
            <a:r>
              <a:rPr lang="en-US" dirty="0" smtClean="0"/>
              <a:t>III</a:t>
            </a:r>
            <a:r>
              <a:rPr lang="ru-RU" dirty="0" smtClean="0"/>
              <a:t> – у 96,5%. Вторая степень нарушения осанки была выявлена у 34,5% школьников </a:t>
            </a:r>
            <a:r>
              <a:rPr lang="en-US" dirty="0" smtClean="0"/>
              <a:t>I </a:t>
            </a:r>
            <a:r>
              <a:rPr lang="ru-RU" dirty="0" smtClean="0"/>
              <a:t>группы, у 27,6%</a:t>
            </a:r>
            <a:r>
              <a:rPr lang="en-US" dirty="0" smtClean="0"/>
              <a:t> II</a:t>
            </a:r>
            <a:r>
              <a:rPr lang="ru-RU" dirty="0" smtClean="0"/>
              <a:t> и у 3,5% </a:t>
            </a:r>
            <a:r>
              <a:rPr lang="en-US" dirty="0" smtClean="0"/>
              <a:t>III</a:t>
            </a:r>
            <a:r>
              <a:rPr lang="ru-RU" dirty="0" smtClean="0"/>
              <a:t> группы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100491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Характеристика нарушений осанки у детей в первом семестре обучения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Показатель «нарушение осей нижних конечностей» у детей с </a:t>
            </a:r>
            <a:r>
              <a:rPr lang="ru-RU" sz="2800" dirty="0" err="1" smtClean="0"/>
              <a:t>вальгусным</a:t>
            </a:r>
            <a:r>
              <a:rPr lang="ru-RU" sz="2800" dirty="0" smtClean="0"/>
              <a:t> положением пятки или обеих пяток в динамике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прослеживался рост осложнений данной патологии в первой группе детей на 6,9% (</a:t>
            </a:r>
            <a:r>
              <a:rPr lang="en-US" dirty="0" smtClean="0"/>
              <a:t>p</a:t>
            </a:r>
            <a:r>
              <a:rPr lang="ru-RU" dirty="0" smtClean="0"/>
              <a:t>&lt;0,001) на втором году обучения</a:t>
            </a:r>
          </a:p>
          <a:p>
            <a:r>
              <a:rPr lang="ru-RU" dirty="0" smtClean="0"/>
              <a:t>у школьников второй группы к окончанию четвертого семестра наблюдали достоверное снижение (</a:t>
            </a:r>
            <a:r>
              <a:rPr lang="en-US" dirty="0" smtClean="0"/>
              <a:t>p</a:t>
            </a:r>
            <a:r>
              <a:rPr lang="ru-RU" dirty="0" smtClean="0"/>
              <a:t>&lt;0,001) на 38%</a:t>
            </a:r>
          </a:p>
          <a:p>
            <a:r>
              <a:rPr lang="ru-RU" dirty="0" smtClean="0"/>
              <a:t>количество учащихся в третьей группе с вышеуказанным осложнением при </a:t>
            </a:r>
            <a:r>
              <a:rPr lang="ru-RU" dirty="0" err="1" smtClean="0"/>
              <a:t>вальгусной</a:t>
            </a:r>
            <a:r>
              <a:rPr lang="ru-RU" dirty="0" smtClean="0"/>
              <a:t> деформации стоп оставалось постоянным в течении двух лет наблюдения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Показатель «изменения положения ягодиц» у детей с </a:t>
            </a:r>
            <a:r>
              <a:rPr lang="ru-RU" sz="2600" dirty="0" err="1" smtClean="0"/>
              <a:t>вальгусным</a:t>
            </a:r>
            <a:r>
              <a:rPr lang="ru-RU" sz="2600" dirty="0" smtClean="0"/>
              <a:t> положением пятки или обеих пяток в динамике</a:t>
            </a:r>
            <a:endParaRPr lang="ru-RU" sz="2600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рост осложнений данной патологии в первой группе детей на 24,2% (</a:t>
            </a:r>
            <a:r>
              <a:rPr lang="en-US" dirty="0" smtClean="0"/>
              <a:t>p</a:t>
            </a:r>
            <a:r>
              <a:rPr lang="ru-RU" dirty="0" smtClean="0"/>
              <a:t>&lt;0,001) на втором году обучения</a:t>
            </a:r>
          </a:p>
          <a:p>
            <a:r>
              <a:rPr lang="ru-RU" dirty="0" smtClean="0"/>
              <a:t>у школьников второй группы к окончанию четвертого семестра наблюдали отсутствие данного осложнения</a:t>
            </a:r>
          </a:p>
          <a:p>
            <a:r>
              <a:rPr lang="ru-RU" dirty="0" smtClean="0"/>
              <a:t>количество учащихся в третьей группе с вышеуказанным осложнением при </a:t>
            </a:r>
            <a:r>
              <a:rPr lang="ru-RU" dirty="0" err="1" smtClean="0"/>
              <a:t>вальгусной</a:t>
            </a:r>
            <a:r>
              <a:rPr lang="ru-RU" dirty="0" smtClean="0"/>
              <a:t> деформации стоп оставалось постоянным в течении двух лет наблюдения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Показатель «чрезмерное уменьшение или увеличение физиологической кривизны» у детей в динамике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 второй группе в 100% случаев произошла коррекция этого дефекта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r>
              <a:rPr lang="ru-RU" dirty="0" smtClean="0"/>
              <a:t> в первой группе отмечалось его снижение на 31%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r>
              <a:rPr lang="ru-RU" dirty="0" smtClean="0"/>
              <a:t>в контрольной группе рост данного показателя нарушения осанки на 20,7%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Показатель «Несимметрично установленные плечи» у детей в динамике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 второй группе в 100% случаев произошла коррекция этого дефекта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r>
              <a:rPr lang="ru-RU" dirty="0" smtClean="0"/>
              <a:t>в первой группе отмечалось его снижение на 27,6%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r>
              <a:rPr lang="ru-RU" dirty="0" smtClean="0"/>
              <a:t>в контрольной группе рост данного показателя нарушения осанки на 6,9%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Показатель «несимметрично установленные лопатки» у детей в динамике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 второй группе в 100% случаев произошла коррекция этого дефекта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r>
              <a:rPr lang="ru-RU" dirty="0" smtClean="0"/>
              <a:t>в первой группе отмечалось его снижение на 24,1%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r>
              <a:rPr lang="ru-RU" dirty="0" smtClean="0"/>
              <a:t>в контрольной группе рост данного показателя нарушения осанки на 6,9% (</a:t>
            </a:r>
            <a:r>
              <a:rPr lang="en-US" dirty="0" smtClean="0"/>
              <a:t>p</a:t>
            </a:r>
            <a:r>
              <a:rPr lang="ru-RU" dirty="0" smtClean="0"/>
              <a:t>&lt;0,001)</a:t>
            </a:r>
          </a:p>
          <a:p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0960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Динамика степени выраженности нарушения осанки у детей </a:t>
            </a:r>
            <a:r>
              <a:rPr lang="en-US" sz="3200" dirty="0" smtClean="0"/>
              <a:t>I </a:t>
            </a:r>
            <a:r>
              <a:rPr lang="ru-RU" sz="3200" dirty="0" smtClean="0"/>
              <a:t>группы в течении двух лет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785938"/>
          <a:ext cx="3900486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785927"/>
            <a:ext cx="4329114" cy="43402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первой группе во втором семестре, количество детей с </a:t>
            </a:r>
            <a:r>
              <a:rPr lang="en-US" dirty="0" smtClean="0"/>
              <a:t>I</a:t>
            </a:r>
            <a:r>
              <a:rPr lang="ru-RU" dirty="0" smtClean="0"/>
              <a:t> степенью достоверно увеличилось (</a:t>
            </a:r>
            <a:r>
              <a:rPr lang="en-US" dirty="0" smtClean="0"/>
              <a:t>p</a:t>
            </a:r>
            <a:r>
              <a:rPr lang="ru-RU" dirty="0" smtClean="0"/>
              <a:t>&lt;0,05) на 13,8%, со </a:t>
            </a:r>
            <a:r>
              <a:rPr lang="en-US" dirty="0" smtClean="0"/>
              <a:t>II</a:t>
            </a:r>
            <a:r>
              <a:rPr lang="ru-RU" dirty="0" smtClean="0"/>
              <a:t> степенью снизилось на 20,7% в сравнении с первым семестром. Нормальная осанка имела место у 2 (6,9%) школьников во втором семестре. В третьем семестре было выявлено снижение количества детей с </a:t>
            </a:r>
            <a:r>
              <a:rPr lang="en-US" dirty="0" smtClean="0"/>
              <a:t>I</a:t>
            </a:r>
            <a:r>
              <a:rPr lang="ru-RU" dirty="0" smtClean="0"/>
              <a:t> степенью на 27,6% (</a:t>
            </a:r>
            <a:r>
              <a:rPr lang="en-US" dirty="0" smtClean="0"/>
              <a:t>p</a:t>
            </a:r>
            <a:r>
              <a:rPr lang="ru-RU" dirty="0" smtClean="0"/>
              <a:t>&lt;0,05), в то время как, возросло количество детей со </a:t>
            </a:r>
            <a:r>
              <a:rPr lang="en-US" dirty="0" smtClean="0"/>
              <a:t>II</a:t>
            </a:r>
            <a:r>
              <a:rPr lang="ru-RU" dirty="0" smtClean="0"/>
              <a:t> степенью на 34,5% (</a:t>
            </a:r>
            <a:r>
              <a:rPr lang="en-US" dirty="0" smtClean="0"/>
              <a:t>p</a:t>
            </a:r>
            <a:r>
              <a:rPr lang="ru-RU" dirty="0" smtClean="0"/>
              <a:t>&lt;0,05). Детей без нарушения осанки не выявлено. В четвертом семестре в первой группе отмечен рост количества детей с </a:t>
            </a:r>
            <a:r>
              <a:rPr lang="en-US" dirty="0" smtClean="0"/>
              <a:t>I</a:t>
            </a:r>
            <a:r>
              <a:rPr lang="ru-RU" dirty="0" smtClean="0"/>
              <a:t> степенью нарушения осанки на 20,7% (</a:t>
            </a:r>
            <a:r>
              <a:rPr lang="en-US" dirty="0" smtClean="0"/>
              <a:t>p</a:t>
            </a:r>
            <a:r>
              <a:rPr lang="ru-RU" dirty="0" smtClean="0"/>
              <a:t>&lt;0,05), в то время как </a:t>
            </a:r>
            <a:r>
              <a:rPr lang="en-US" dirty="0" smtClean="0"/>
              <a:t>II</a:t>
            </a:r>
            <a:r>
              <a:rPr lang="ru-RU" dirty="0" smtClean="0"/>
              <a:t> степень не была выявлена. Нормальная осанка имела место у 8 (27,6%) школьников в данной группе.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Динамика степени выраженности нарушения осанки у детей </a:t>
            </a:r>
            <a:r>
              <a:rPr lang="en-US" sz="3200" dirty="0" smtClean="0"/>
              <a:t>II </a:t>
            </a:r>
            <a:r>
              <a:rPr lang="ru-RU" sz="3200" dirty="0" smtClean="0"/>
              <a:t>группы в течении двух лет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785938"/>
          <a:ext cx="3900486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785927"/>
            <a:ext cx="4257676" cy="43402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 второй группе во втором семестре имело место статистически значимое снижение (</a:t>
            </a:r>
            <a:r>
              <a:rPr lang="en-US" dirty="0" smtClean="0"/>
              <a:t>p</a:t>
            </a:r>
            <a:r>
              <a:rPr lang="ru-RU" dirty="0" smtClean="0"/>
              <a:t>&lt;0,05) числа детей с нарушением осанки </a:t>
            </a:r>
            <a:r>
              <a:rPr lang="en-US" dirty="0" smtClean="0"/>
              <a:t>I</a:t>
            </a:r>
            <a:r>
              <a:rPr lang="ru-RU" dirty="0" smtClean="0"/>
              <a:t> степени на 27,6%. У 51,7% школьников патологии опорно-двигательного аппарата не было выявлено. Учащихся со </a:t>
            </a:r>
            <a:r>
              <a:rPr lang="en-US" dirty="0" smtClean="0"/>
              <a:t>II</a:t>
            </a:r>
            <a:r>
              <a:rPr lang="ru-RU" dirty="0" smtClean="0"/>
              <a:t> степенью нарушения осанки не выявлено. Однако в третьем семестре количество детей с </a:t>
            </a:r>
            <a:r>
              <a:rPr lang="en-US" dirty="0" smtClean="0"/>
              <a:t>I</a:t>
            </a:r>
            <a:r>
              <a:rPr lang="ru-RU" dirty="0" smtClean="0"/>
              <a:t> степенью нарушения осанки увеличилось на 37,9%, со </a:t>
            </a:r>
            <a:r>
              <a:rPr lang="en-US" dirty="0" smtClean="0"/>
              <a:t>II</a:t>
            </a:r>
            <a:r>
              <a:rPr lang="ru-RU" dirty="0" smtClean="0"/>
              <a:t> — на 13,8% (</a:t>
            </a:r>
            <a:r>
              <a:rPr lang="en-US" dirty="0" smtClean="0"/>
              <a:t>p</a:t>
            </a:r>
            <a:r>
              <a:rPr lang="ru-RU" dirty="0" smtClean="0"/>
              <a:t>&lt;0,05) по сравнению со вторым семестром. Обращает на себя внимание тот факт, что школьников с нормальной осанкой в этом семестре не было выявлено. В четвертом семестре нормальная осанка имела место у 51,7% детей, в то же время нарушение осанки </a:t>
            </a:r>
            <a:r>
              <a:rPr lang="en-US" dirty="0" smtClean="0"/>
              <a:t>I</a:t>
            </a:r>
            <a:r>
              <a:rPr lang="ru-RU" dirty="0" smtClean="0"/>
              <a:t> степени снизилось на 37,9% (</a:t>
            </a:r>
            <a:r>
              <a:rPr lang="en-US" dirty="0" smtClean="0"/>
              <a:t>p</a:t>
            </a:r>
            <a:r>
              <a:rPr lang="ru-RU" dirty="0" smtClean="0"/>
              <a:t>&lt;0,05).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Динамика степени выраженности нарушения осанки у детей </a:t>
            </a:r>
            <a:r>
              <a:rPr lang="en-US" sz="3200" dirty="0" smtClean="0"/>
              <a:t>II </a:t>
            </a:r>
            <a:r>
              <a:rPr lang="ru-RU" sz="3200" dirty="0" smtClean="0"/>
              <a:t>группы в течении двух лет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643063"/>
          <a:ext cx="4040188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48311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Анализ степени нарушения опорно-двигательного аппарата у детей третьей группы за период наблюдения выявил отрицательную динамику. Во втором семестре происходило снижение количества детей с </a:t>
            </a:r>
            <a:r>
              <a:rPr lang="en-US" dirty="0" smtClean="0"/>
              <a:t>I</a:t>
            </a:r>
            <a:r>
              <a:rPr lang="ru-RU" dirty="0" smtClean="0"/>
              <a:t> степенью нарушения осанки на 20,7%, в третьем – на 20,7% и в четвертом – на 27,6% (</a:t>
            </a:r>
            <a:r>
              <a:rPr lang="en-US" dirty="0" smtClean="0"/>
              <a:t>p</a:t>
            </a:r>
            <a:r>
              <a:rPr lang="ru-RU" dirty="0" smtClean="0"/>
              <a:t>&lt;0,05). В то же время увеличилось количество детей со </a:t>
            </a:r>
            <a:r>
              <a:rPr lang="en-US" dirty="0" smtClean="0"/>
              <a:t>II</a:t>
            </a:r>
            <a:r>
              <a:rPr lang="ru-RU" dirty="0" smtClean="0"/>
              <a:t> степенью нарушения осанки с 3,4% в первом семестре до 72,4% в четвертом.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Нарушение осанки имеет место у 60% детей дошкольного возраста, у 75-80% младших школьников и у 98% детей выпускных классов (В.К. Спирин,2015)</a:t>
            </a:r>
            <a:endParaRPr lang="ru-RU" dirty="0"/>
          </a:p>
        </p:txBody>
      </p:sp>
      <p:pic>
        <p:nvPicPr>
          <p:cNvPr id="7" name="Содержимое 6" descr="DSC_062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643050"/>
            <a:ext cx="3017309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Динамика среднего балла нарушения осанки в зависимости от периода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C:\Users\1\Downloads\НО в динамике2 ч-б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8737"/>
            <a:ext cx="4040188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5"/>
            <a:ext cx="4041775" cy="46259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Динамика степени выраженности нарушения осанки у детей первой и второй группы имела волнообразный характер .Высокий средний балл нарушения осанки в исследуемых группах отмечался в начале первого и третьего семестра, в то время как минимальные его значения имели место во втором и четвертом семестре (</a:t>
            </a:r>
            <a:r>
              <a:rPr lang="en-US" dirty="0" smtClean="0"/>
              <a:t>p</a:t>
            </a:r>
            <a:r>
              <a:rPr lang="ru-RU" dirty="0" smtClean="0"/>
              <a:t>&lt;0,05). Как показали исследования, в третьей группе в течение первого – четвертого семестра отмечалась отрицательная динамика нарушения осанки, о чем свидетельствует рост среднего балла с 4 до 8 баллов.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Нарушение осанки первой степени было выявлено у 78% детей, второй – у 21,8% учащихся первого класса.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Динамика выраженности нарушения степени осанки имела волнообразное течение в группах детей, у которых проводилась функционально-восстановительная коррекция. Высокий средний бал нарушения осанки отмечался в начале первого и третьего семестра, т.е. в те периоды, когда детям не проводилась функционально-восстановительная коррекция.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У детей контрольной группы в течение двухлетнего периода обучения отмечалось возрастание степени нарушения осанки, что совпадает с литературными данными о росте патологии опорно-двигательного аппарата в течение школьного периода обучения.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Оценить эффективность функционально-восстановительной коррекции патологии опорно-двигательного аппарата у детей младшего школьного возраста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Материалы и 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 smtClean="0"/>
              <a:t>Было обследовано 87 детей первых двух лет обучения с патологией опорно-двигательного аппарата г. Луганска. </a:t>
            </a:r>
          </a:p>
          <a:p>
            <a:pPr marL="0" indent="457200" algn="just">
              <a:buNone/>
            </a:pPr>
            <a:r>
              <a:rPr lang="ru-RU" dirty="0" smtClean="0"/>
              <a:t>На </a:t>
            </a:r>
            <a:r>
              <a:rPr lang="en-US" dirty="0" smtClean="0"/>
              <a:t>I</a:t>
            </a:r>
            <a:r>
              <a:rPr lang="ru-RU" dirty="0" smtClean="0"/>
              <a:t> этапе учащиеся были разделены на три клинические группы. В каждую группу вошло 29 детей.</a:t>
            </a:r>
          </a:p>
          <a:p>
            <a:pPr marL="0" indent="457200" algn="just">
              <a:buNone/>
            </a:pPr>
            <a:r>
              <a:rPr lang="ru-RU" dirty="0" smtClean="0"/>
              <a:t>На </a:t>
            </a:r>
            <a:r>
              <a:rPr lang="en-US" dirty="0" smtClean="0"/>
              <a:t>II</a:t>
            </a:r>
            <a:r>
              <a:rPr lang="ru-RU" dirty="0" smtClean="0"/>
              <a:t> этапе исследования проведена сравнительная оценка эффективности использования различных оздоровительно-коррекционных методов у детей младшего школьного возраста с патологией опорно-двигательного аппарата.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группа исследования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890830" cy="4343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первой группе в образовательную деятельность начального общего образования была внедрена </a:t>
            </a:r>
            <a:r>
              <a:rPr lang="ru-RU" sz="2000" dirty="0" err="1" smtClean="0"/>
              <a:t>здоровьесберегающая</a:t>
            </a:r>
            <a:r>
              <a:rPr lang="ru-RU" sz="2000" dirty="0" smtClean="0"/>
              <a:t> технология В.Ф . Базарного</a:t>
            </a:r>
            <a:endParaRPr lang="ru-RU" sz="2000" dirty="0"/>
          </a:p>
        </p:txBody>
      </p:sp>
      <p:pic>
        <p:nvPicPr>
          <p:cNvPr id="7" name="Содержимое 6" descr="xokku_0agj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05250" y="1752600"/>
            <a:ext cx="3314700" cy="4419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247888" cy="4343400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Во второй группе с целью коррекции патологии опорно-двигательного аппарата в комплексе функционально-восстановительных мероприятий был применен механотерапевтический аппарат </a:t>
            </a:r>
            <a:r>
              <a:rPr lang="en-US" sz="1600" dirty="0" err="1" smtClean="0"/>
              <a:t>Ceragem</a:t>
            </a:r>
            <a:r>
              <a:rPr lang="en-US" sz="1600" dirty="0" smtClean="0"/>
              <a:t> Master MB-1101 (V3)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Третью группу (</a:t>
            </a:r>
            <a:r>
              <a:rPr lang="ru-RU" sz="1600" dirty="0" err="1" smtClean="0"/>
              <a:t>группу</a:t>
            </a:r>
            <a:r>
              <a:rPr lang="ru-RU" sz="1600" dirty="0" smtClean="0"/>
              <a:t> сравнения) составили школьники, у которых образовательный процесс был традиционным, и не применялись оздоровительно-коррекционные мероприятия.</a:t>
            </a:r>
            <a:endParaRPr lang="ru-RU" sz="1600" dirty="0"/>
          </a:p>
        </p:txBody>
      </p:sp>
      <p:pic>
        <p:nvPicPr>
          <p:cNvPr id="5" name="Содержимое 4" descr="vosem-osnovnyh-lechebnyh-funkciy-seragem-master.12@2x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867988"/>
            <a:ext cx="5619760" cy="41888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осанки</a:t>
            </a:r>
            <a:endParaRPr lang="ru-RU" dirty="0"/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7643866" cy="50006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7858179" cy="53403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sz="quarter" idx="2"/>
          </p:nvPr>
        </p:nvSpPr>
        <p:spPr>
          <a:xfrm>
            <a:off x="457200" y="1785927"/>
            <a:ext cx="4040188" cy="3857652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0-7 б – нарушение осанки </a:t>
            </a:r>
            <a:r>
              <a:rPr lang="en-US" dirty="0" smtClean="0"/>
              <a:t>I </a:t>
            </a:r>
            <a:r>
              <a:rPr lang="ru-RU" dirty="0" smtClean="0"/>
              <a:t>степени</a:t>
            </a:r>
          </a:p>
          <a:p>
            <a:pPr indent="0">
              <a:buNone/>
            </a:pPr>
            <a:r>
              <a:rPr lang="ru-RU" dirty="0" smtClean="0"/>
              <a:t>8-23 – нарушение осанки </a:t>
            </a:r>
            <a:r>
              <a:rPr lang="en-US" dirty="0" smtClean="0"/>
              <a:t>II </a:t>
            </a:r>
            <a:r>
              <a:rPr lang="ru-RU" dirty="0" smtClean="0"/>
              <a:t>степени</a:t>
            </a:r>
          </a:p>
          <a:p>
            <a:pPr indent="0">
              <a:buNone/>
            </a:pPr>
            <a:r>
              <a:rPr lang="ru-RU" dirty="0" smtClean="0"/>
              <a:t>24-31 – нарушение осанки </a:t>
            </a:r>
            <a:r>
              <a:rPr lang="en-US" dirty="0" smtClean="0"/>
              <a:t> III </a:t>
            </a:r>
            <a:r>
              <a:rPr lang="ru-RU" dirty="0" smtClean="0"/>
              <a:t>степени</a:t>
            </a:r>
          </a:p>
          <a:p>
            <a:endParaRPr lang="ru-RU" dirty="0"/>
          </a:p>
        </p:txBody>
      </p:sp>
      <p:pic>
        <p:nvPicPr>
          <p:cNvPr id="11" name="Содержимое 10" descr="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357298"/>
            <a:ext cx="3214710" cy="476886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</TotalTime>
  <Words>1453</Words>
  <Application>Microsoft Office PowerPoint</Application>
  <PresentationFormat>Экран (4:3)</PresentationFormat>
  <Paragraphs>72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IV международный медицинский форум Донбасса «Наука побеждать… болезнь»,  Функционально-восстановительная коррекция нарушения осанки у детей младшего школьного возраста</vt:lpstr>
      <vt:lpstr>Актуальность</vt:lpstr>
      <vt:lpstr>Цель исследования</vt:lpstr>
      <vt:lpstr>Материалы и методы исследования</vt:lpstr>
      <vt:lpstr>I группа исследования</vt:lpstr>
      <vt:lpstr>II группа</vt:lpstr>
      <vt:lpstr>Оценка осанки</vt:lpstr>
      <vt:lpstr>Слайд 8</vt:lpstr>
      <vt:lpstr>Слайд 9</vt:lpstr>
      <vt:lpstr>Полученные результаты и обсуждение</vt:lpstr>
      <vt:lpstr> Характеристика нарушений осанки у детей в первом семестре обучения </vt:lpstr>
      <vt:lpstr>Показатель «нарушение осей нижних конечностей» у детей с вальгусным положением пятки или обеих пяток в динамике</vt:lpstr>
      <vt:lpstr>Показатель «изменения положения ягодиц» у детей с вальгусным положением пятки или обеих пяток в динамике</vt:lpstr>
      <vt:lpstr>Показатель «чрезмерное уменьшение или увеличение физиологической кривизны» у детей в динамике</vt:lpstr>
      <vt:lpstr>Показатель «Несимметрично установленные плечи» у детей в динамике</vt:lpstr>
      <vt:lpstr>Показатель «несимметрично установленные лопатки» у детей в динамике</vt:lpstr>
      <vt:lpstr>Динамика степени выраженности нарушения осанки у детей I группы в течении двух лет</vt:lpstr>
      <vt:lpstr>Динамика степени выраженности нарушения осанки у детей II группы в течении двух лет</vt:lpstr>
      <vt:lpstr>Динамика степени выраженности нарушения осанки у детей II группы в течении двух лет</vt:lpstr>
      <vt:lpstr> Динамика среднего балла нарушения осанки в зависимости от периода обучения </vt:lpstr>
      <vt:lpstr>Выводы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Функционально-восстановительная коррекция нарушения осанки у детей младшего школьного возраста</dc:title>
  <dc:creator>Администратор</dc:creator>
  <cp:lastModifiedBy>Андрей</cp:lastModifiedBy>
  <cp:revision>71</cp:revision>
  <dcterms:created xsi:type="dcterms:W3CDTF">2020-09-30T08:27:54Z</dcterms:created>
  <dcterms:modified xsi:type="dcterms:W3CDTF">2020-10-28T10:09:46Z</dcterms:modified>
</cp:coreProperties>
</file>