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7"/>
  </p:notesMasterIdLst>
  <p:sldIdLst>
    <p:sldId id="266" r:id="rId2"/>
    <p:sldId id="365" r:id="rId3"/>
    <p:sldId id="367" r:id="rId4"/>
    <p:sldId id="368" r:id="rId5"/>
    <p:sldId id="369" r:id="rId6"/>
    <p:sldId id="370" r:id="rId7"/>
    <p:sldId id="371" r:id="rId8"/>
    <p:sldId id="372" r:id="rId9"/>
    <p:sldId id="373" r:id="rId10"/>
    <p:sldId id="374" r:id="rId11"/>
    <p:sldId id="375" r:id="rId12"/>
    <p:sldId id="376" r:id="rId13"/>
    <p:sldId id="378" r:id="rId14"/>
    <p:sldId id="344" r:id="rId15"/>
    <p:sldId id="351" r:id="rId16"/>
    <p:sldId id="352" r:id="rId17"/>
    <p:sldId id="348" r:id="rId18"/>
    <p:sldId id="349" r:id="rId19"/>
    <p:sldId id="357" r:id="rId20"/>
    <p:sldId id="359" r:id="rId21"/>
    <p:sldId id="360" r:id="rId22"/>
    <p:sldId id="361" r:id="rId23"/>
    <p:sldId id="379" r:id="rId24"/>
    <p:sldId id="320" r:id="rId25"/>
    <p:sldId id="342" r:id="rId26"/>
    <p:sldId id="362" r:id="rId27"/>
    <p:sldId id="334" r:id="rId28"/>
    <p:sldId id="335" r:id="rId29"/>
    <p:sldId id="341" r:id="rId30"/>
    <p:sldId id="363" r:id="rId31"/>
    <p:sldId id="337" r:id="rId32"/>
    <p:sldId id="358" r:id="rId33"/>
    <p:sldId id="338" r:id="rId34"/>
    <p:sldId id="339" r:id="rId35"/>
    <p:sldId id="364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FF"/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136391</c:v>
                </c:pt>
                <c:pt idx="1">
                  <c:v>127127</c:v>
                </c:pt>
                <c:pt idx="2">
                  <c:v>126237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хронические</c:v>
                </c:pt>
              </c:strCache>
            </c:strRef>
          </c:tx>
          <c:spPr>
            <a:solidFill>
              <a:srgbClr val="FFFF0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15426</c:v>
                </c:pt>
                <c:pt idx="1">
                  <c:v>14368</c:v>
                </c:pt>
                <c:pt idx="2">
                  <c:v>13716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госпитализировано</c:v>
                </c:pt>
              </c:strCache>
            </c:strRef>
          </c:tx>
          <c:spPr>
            <a:solidFill>
              <a:srgbClr val="00FF00"/>
            </a:solidFill>
          </c:spPr>
          <c:dLbls>
            <c:dLbl>
              <c:idx val="0"/>
              <c:layout>
                <c:manualLayout>
                  <c:x val="7.4104744664226082E-3"/>
                  <c:y val="-5.264754994055387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1845</a:t>
                    </a:r>
                    <a:endParaRPr lang="ru-RU" dirty="0" smtClean="0"/>
                  </a:p>
                  <a:p>
                    <a:r>
                      <a:rPr lang="ru-RU" dirty="0" smtClean="0"/>
                      <a:t>(12%)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6.0816997345121493E-3"/>
                  <c:y val="-2.632377497027741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2528</a:t>
                    </a:r>
                    <a:endParaRPr lang="ru-RU" dirty="0" smtClean="0"/>
                  </a:p>
                  <a:p>
                    <a:r>
                      <a:rPr lang="ru-RU" dirty="0" smtClean="0"/>
                      <a:t>(17,5%)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2413</a:t>
                    </a:r>
                    <a:endParaRPr lang="ru-RU" smtClean="0"/>
                  </a:p>
                  <a:p>
                    <a:r>
                      <a:rPr lang="ru-RU" smtClean="0"/>
                      <a:t>(17,6%)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1845</c:v>
                </c:pt>
                <c:pt idx="1">
                  <c:v>2528</c:v>
                </c:pt>
                <c:pt idx="2">
                  <c:v>2413</c:v>
                </c:pt>
              </c:numCache>
            </c:numRef>
          </c:val>
        </c:ser>
        <c:dLbls>
          <c:showVal val="1"/>
        </c:dLbls>
        <c:gapWidth val="75"/>
        <c:overlap val="100"/>
        <c:axId val="42859136"/>
        <c:axId val="84627840"/>
      </c:barChart>
      <c:catAx>
        <c:axId val="42859136"/>
        <c:scaling>
          <c:orientation val="minMax"/>
        </c:scaling>
        <c:axPos val="l"/>
        <c:numFmt formatCode="General" sourceLinked="1"/>
        <c:majorTickMark val="none"/>
        <c:tickLblPos val="nextTo"/>
        <c:crossAx val="84627840"/>
        <c:crosses val="autoZero"/>
        <c:auto val="1"/>
        <c:lblAlgn val="ctr"/>
        <c:lblOffset val="100"/>
      </c:catAx>
      <c:valAx>
        <c:axId val="84627840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42859136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хронические</c:v>
                </c:pt>
              </c:strCache>
            </c:strRef>
          </c:tx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15426</c:v>
                </c:pt>
                <c:pt idx="1">
                  <c:v>14368</c:v>
                </c:pt>
                <c:pt idx="2">
                  <c:v>13716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онко заболевания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1962</a:t>
                    </a:r>
                    <a:r>
                      <a:rPr lang="ru-RU" smtClean="0"/>
                      <a:t> (13%)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1937</a:t>
                    </a:r>
                    <a:r>
                      <a:rPr lang="ru-RU" baseline="0" smtClean="0"/>
                      <a:t> (13,5)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1838</a:t>
                    </a:r>
                    <a:r>
                      <a:rPr lang="ru-RU" smtClean="0"/>
                      <a:t> (13,5)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1962</c:v>
                </c:pt>
                <c:pt idx="1">
                  <c:v>1937</c:v>
                </c:pt>
                <c:pt idx="2">
                  <c:v>1838</c:v>
                </c:pt>
              </c:numCache>
            </c:numRef>
          </c:val>
        </c:ser>
        <c:dLbls>
          <c:showVal val="1"/>
        </c:dLbls>
        <c:gapWidth val="75"/>
        <c:overlap val="100"/>
        <c:axId val="44980480"/>
        <c:axId val="44990464"/>
      </c:barChart>
      <c:catAx>
        <c:axId val="44980480"/>
        <c:scaling>
          <c:orientation val="minMax"/>
        </c:scaling>
        <c:axPos val="b"/>
        <c:numFmt formatCode="General" sourceLinked="1"/>
        <c:majorTickMark val="none"/>
        <c:tickLblPos val="nextTo"/>
        <c:crossAx val="44990464"/>
        <c:crosses val="autoZero"/>
        <c:auto val="1"/>
        <c:lblAlgn val="ctr"/>
        <c:lblOffset val="100"/>
      </c:catAx>
      <c:valAx>
        <c:axId val="44990464"/>
        <c:scaling>
          <c:orientation val="minMax"/>
        </c:scaling>
        <c:axPos val="l"/>
        <c:numFmt formatCode="General" sourceLinked="1"/>
        <c:majorTickMark val="none"/>
        <c:tickLblPos val="nextTo"/>
        <c:crossAx val="44980480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2400" dirty="0" smtClean="0"/>
              <a:t>Передано вызовов в поликлинику</a:t>
            </a:r>
            <a:endParaRPr lang="ru-RU" sz="24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взрослые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6805</c:v>
                </c:pt>
                <c:pt idx="1">
                  <c:v>9045</c:v>
                </c:pt>
                <c:pt idx="2">
                  <c:v>11420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дети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1372</c:v>
                </c:pt>
                <c:pt idx="1">
                  <c:v>1472</c:v>
                </c:pt>
                <c:pt idx="2">
                  <c:v>2989</c:v>
                </c:pt>
              </c:numCache>
            </c:numRef>
          </c:val>
        </c:ser>
        <c:dLbls>
          <c:showVal val="1"/>
        </c:dLbls>
        <c:overlap val="-25"/>
        <c:axId val="84776448"/>
        <c:axId val="84777984"/>
      </c:barChart>
      <c:catAx>
        <c:axId val="84776448"/>
        <c:scaling>
          <c:orientation val="minMax"/>
        </c:scaling>
        <c:axPos val="b"/>
        <c:numFmt formatCode="General" sourceLinked="1"/>
        <c:majorTickMark val="none"/>
        <c:tickLblPos val="nextTo"/>
        <c:crossAx val="84777984"/>
        <c:crosses val="autoZero"/>
        <c:auto val="1"/>
        <c:lblAlgn val="ctr"/>
        <c:lblOffset val="100"/>
      </c:catAx>
      <c:valAx>
        <c:axId val="8477798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47764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5951729569730347"/>
          <c:y val="0.13364285203515713"/>
          <c:w val="0.42742460659133119"/>
          <c:h val="8.3740385348645682E-2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1320502203770096E-2"/>
          <c:y val="3.3034740931563167E-2"/>
          <c:w val="0.89237645397010057"/>
          <c:h val="0.6689059288551273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4"/>
              <c:layout>
                <c:manualLayout>
                  <c:x val="-5.928379573137999E-3"/>
                  <c:y val="2.155294377013665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7.4104744664224981E-3"/>
                  <c:y val="5.0510012776358172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8.8925693597071125E-3"/>
                  <c:y val="2.7859751694256196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inBase"/>
            <c:showVal val="1"/>
          </c:dLbls>
          <c:cat>
            <c:strRef>
              <c:f>Лист1!$A$2:$A$8</c:f>
              <c:strCache>
                <c:ptCount val="7"/>
                <c:pt idx="0">
                  <c:v>Алчевск</c:v>
                </c:pt>
                <c:pt idx="1">
                  <c:v>Антрацит</c:v>
                </c:pt>
                <c:pt idx="2">
                  <c:v>Краснодон</c:v>
                </c:pt>
                <c:pt idx="3">
                  <c:v>Красный Луч</c:v>
                </c:pt>
                <c:pt idx="4">
                  <c:v>Первомайск</c:v>
                </c:pt>
                <c:pt idx="5">
                  <c:v>Свердловск</c:v>
                </c:pt>
                <c:pt idx="6">
                  <c:v>Стаханов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1180</c:v>
                </c:pt>
                <c:pt idx="1">
                  <c:v>1831</c:v>
                </c:pt>
                <c:pt idx="2">
                  <c:v>2140</c:v>
                </c:pt>
                <c:pt idx="3">
                  <c:v>1315</c:v>
                </c:pt>
                <c:pt idx="4">
                  <c:v>430</c:v>
                </c:pt>
                <c:pt idx="5">
                  <c:v>495</c:v>
                </c:pt>
                <c:pt idx="6">
                  <c:v>463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FF0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Лист1!$A$2:$A$8</c:f>
              <c:strCache>
                <c:ptCount val="7"/>
                <c:pt idx="0">
                  <c:v>Алчевск</c:v>
                </c:pt>
                <c:pt idx="1">
                  <c:v>Антрацит</c:v>
                </c:pt>
                <c:pt idx="2">
                  <c:v>Краснодон</c:v>
                </c:pt>
                <c:pt idx="3">
                  <c:v>Красный Луч</c:v>
                </c:pt>
                <c:pt idx="4">
                  <c:v>Первомайск</c:v>
                </c:pt>
                <c:pt idx="5">
                  <c:v>Свердловск</c:v>
                </c:pt>
                <c:pt idx="6">
                  <c:v>Стаханов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1679</c:v>
                </c:pt>
                <c:pt idx="1">
                  <c:v>2107</c:v>
                </c:pt>
                <c:pt idx="2">
                  <c:v>2245</c:v>
                </c:pt>
                <c:pt idx="3">
                  <c:v>1260</c:v>
                </c:pt>
                <c:pt idx="4">
                  <c:v>535</c:v>
                </c:pt>
                <c:pt idx="5">
                  <c:v>411</c:v>
                </c:pt>
                <c:pt idx="6">
                  <c:v>559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00FF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Лист1!$A$2:$A$8</c:f>
              <c:strCache>
                <c:ptCount val="7"/>
                <c:pt idx="0">
                  <c:v>Алчевск</c:v>
                </c:pt>
                <c:pt idx="1">
                  <c:v>Антрацит</c:v>
                </c:pt>
                <c:pt idx="2">
                  <c:v>Краснодон</c:v>
                </c:pt>
                <c:pt idx="3">
                  <c:v>Красный Луч</c:v>
                </c:pt>
                <c:pt idx="4">
                  <c:v>Первомайск</c:v>
                </c:pt>
                <c:pt idx="5">
                  <c:v>Свердловск</c:v>
                </c:pt>
                <c:pt idx="6">
                  <c:v>Стаханов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1599</c:v>
                </c:pt>
                <c:pt idx="1">
                  <c:v>2513</c:v>
                </c:pt>
                <c:pt idx="2">
                  <c:v>2982</c:v>
                </c:pt>
                <c:pt idx="3">
                  <c:v>1165</c:v>
                </c:pt>
                <c:pt idx="4">
                  <c:v>641</c:v>
                </c:pt>
                <c:pt idx="5">
                  <c:v>533</c:v>
                </c:pt>
                <c:pt idx="6">
                  <c:v>745</c:v>
                </c:pt>
              </c:numCache>
            </c:numRef>
          </c:val>
        </c:ser>
        <c:dLbls>
          <c:showVal val="1"/>
        </c:dLbls>
        <c:axId val="87987328"/>
        <c:axId val="87988864"/>
      </c:barChart>
      <c:catAx>
        <c:axId val="87987328"/>
        <c:scaling>
          <c:orientation val="minMax"/>
        </c:scaling>
        <c:axPos val="b"/>
        <c:tickLblPos val="nextTo"/>
        <c:crossAx val="87988864"/>
        <c:crosses val="autoZero"/>
        <c:auto val="1"/>
        <c:lblAlgn val="ctr"/>
        <c:lblOffset val="100"/>
      </c:catAx>
      <c:valAx>
        <c:axId val="87988864"/>
        <c:scaling>
          <c:orientation val="minMax"/>
        </c:scaling>
        <c:axPos val="l"/>
        <c:majorGridlines/>
        <c:numFmt formatCode="General" sourceLinked="1"/>
        <c:tickLblPos val="nextTo"/>
        <c:crossAx val="879873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962612930962854"/>
          <c:y val="6.2844362779135673E-2"/>
          <c:w val="0.13221406771796601"/>
          <c:h val="0.34244741035718251"/>
        </c:manualLayout>
      </c:layout>
      <c:overlay val="1"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консультация врача по телефону</c:v>
                </c:pt>
              </c:strCache>
            </c:strRef>
          </c:tx>
          <c:spPr>
            <a:solidFill>
              <a:srgbClr val="FFC00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24716</c:v>
                </c:pt>
                <c:pt idx="1">
                  <c:v>25743</c:v>
                </c:pt>
                <c:pt idx="2">
                  <c:v>28233</c:v>
                </c:pt>
              </c:numCache>
            </c:numRef>
          </c:val>
        </c:ser>
        <c:dLbls>
          <c:showVal val="1"/>
        </c:dLbls>
        <c:overlap val="-25"/>
        <c:axId val="88148608"/>
        <c:axId val="88150400"/>
      </c:barChart>
      <c:catAx>
        <c:axId val="88148608"/>
        <c:scaling>
          <c:orientation val="minMax"/>
        </c:scaling>
        <c:axPos val="b"/>
        <c:numFmt formatCode="General" sourceLinked="1"/>
        <c:majorTickMark val="none"/>
        <c:tickLblPos val="nextTo"/>
        <c:crossAx val="88150400"/>
        <c:crosses val="autoZero"/>
        <c:auto val="1"/>
        <c:lblAlgn val="ctr"/>
        <c:lblOffset val="100"/>
      </c:catAx>
      <c:valAx>
        <c:axId val="8815040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814860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000" b="1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548E2E-A150-4CDD-B9D2-9E6BB1CAC79E}" type="doc">
      <dgm:prSet loTypeId="urn:microsoft.com/office/officeart/2005/8/layout/hierarchy1" loCatId="hierarchy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6BCD5D45-A835-4322-BE1E-E74BAA57A7E0}">
      <dgm:prSet phldrT="[Текст]" custT="1"/>
      <dgm:spPr/>
      <dgm:t>
        <a:bodyPr/>
        <a:lstStyle/>
        <a:p>
          <a:r>
            <a:rPr lang="ru-RU" sz="2400" b="1" dirty="0" smtClean="0"/>
            <a:t>ПАЛЛИАТИВНАЯ МЕДИЦИНСКАЯ ПОМОЩЬ</a:t>
          </a:r>
          <a:endParaRPr lang="ru-RU" sz="2400" b="1" dirty="0"/>
        </a:p>
      </dgm:t>
    </dgm:pt>
    <dgm:pt modelId="{6228B1F7-BD40-440A-8736-164836B60083}" type="parTrans" cxnId="{B3BF14DF-B922-43F1-94EC-DA793B5AF401}">
      <dgm:prSet/>
      <dgm:spPr/>
      <dgm:t>
        <a:bodyPr/>
        <a:lstStyle/>
        <a:p>
          <a:endParaRPr lang="ru-RU"/>
        </a:p>
      </dgm:t>
    </dgm:pt>
    <dgm:pt modelId="{8B7BED49-78FD-4C4E-8EEB-F4E8246DCBC9}" type="sibTrans" cxnId="{B3BF14DF-B922-43F1-94EC-DA793B5AF401}">
      <dgm:prSet/>
      <dgm:spPr/>
      <dgm:t>
        <a:bodyPr/>
        <a:lstStyle/>
        <a:p>
          <a:endParaRPr lang="ru-RU"/>
        </a:p>
      </dgm:t>
    </dgm:pt>
    <dgm:pt modelId="{1213E954-F9CA-4F86-9961-2495C178DBCD}">
      <dgm:prSet phldrT="[Текст]" custT="1"/>
      <dgm:spPr/>
      <dgm:t>
        <a:bodyPr/>
        <a:lstStyle/>
        <a:p>
          <a:r>
            <a:rPr lang="ru-RU" sz="1800" b="1" dirty="0" smtClean="0"/>
            <a:t>Стационарные условия</a:t>
          </a:r>
          <a:endParaRPr lang="ru-RU" sz="1800" b="1" dirty="0"/>
        </a:p>
      </dgm:t>
    </dgm:pt>
    <dgm:pt modelId="{31DE519F-DB61-4AB2-85B0-A23330FEE4E6}" type="parTrans" cxnId="{8CCE20EC-318B-426A-A62E-2AD5C9D0EF25}">
      <dgm:prSet/>
      <dgm:spPr/>
      <dgm:t>
        <a:bodyPr/>
        <a:lstStyle/>
        <a:p>
          <a:endParaRPr lang="ru-RU"/>
        </a:p>
      </dgm:t>
    </dgm:pt>
    <dgm:pt modelId="{BA1310E8-4096-44FD-8851-625210225CD8}" type="sibTrans" cxnId="{8CCE20EC-318B-426A-A62E-2AD5C9D0EF25}">
      <dgm:prSet/>
      <dgm:spPr/>
      <dgm:t>
        <a:bodyPr/>
        <a:lstStyle/>
        <a:p>
          <a:endParaRPr lang="ru-RU"/>
        </a:p>
      </dgm:t>
    </dgm:pt>
    <dgm:pt modelId="{9C616FE5-66C3-4B51-B2B2-9FAFD86FC18A}">
      <dgm:prSet phldrT="[Текст]" custT="1"/>
      <dgm:spPr/>
      <dgm:t>
        <a:bodyPr/>
        <a:lstStyle/>
        <a:p>
          <a:r>
            <a:rPr lang="ru-RU" sz="1600" b="1" dirty="0" smtClean="0"/>
            <a:t>Паллиативный профиль коек</a:t>
          </a:r>
        </a:p>
        <a:p>
          <a:endParaRPr lang="ru-RU" sz="1600" b="1" dirty="0" smtClean="0"/>
        </a:p>
        <a:p>
          <a:r>
            <a:rPr lang="ru-RU" sz="1600" b="1" dirty="0" smtClean="0"/>
            <a:t>1.Отделения паллиативной медицинской помощи/центры</a:t>
          </a:r>
        </a:p>
        <a:p>
          <a:endParaRPr lang="ru-RU" sz="1600" b="1" dirty="0" smtClean="0"/>
        </a:p>
        <a:p>
          <a:r>
            <a:rPr lang="ru-RU" sz="1600" b="1" dirty="0" smtClean="0"/>
            <a:t>2. Хосписы</a:t>
          </a:r>
          <a:endParaRPr lang="ru-RU" sz="1600" dirty="0"/>
        </a:p>
      </dgm:t>
    </dgm:pt>
    <dgm:pt modelId="{308F8E01-00C0-4D18-A994-E47C076606DB}" type="parTrans" cxnId="{BC9534DE-5DAB-4476-82D2-3A8EDBAEA2C5}">
      <dgm:prSet/>
      <dgm:spPr/>
      <dgm:t>
        <a:bodyPr/>
        <a:lstStyle/>
        <a:p>
          <a:endParaRPr lang="ru-RU"/>
        </a:p>
      </dgm:t>
    </dgm:pt>
    <dgm:pt modelId="{441F3520-99D6-463C-81C2-BC5FA6503CA8}" type="sibTrans" cxnId="{BC9534DE-5DAB-4476-82D2-3A8EDBAEA2C5}">
      <dgm:prSet/>
      <dgm:spPr/>
      <dgm:t>
        <a:bodyPr/>
        <a:lstStyle/>
        <a:p>
          <a:endParaRPr lang="ru-RU"/>
        </a:p>
      </dgm:t>
    </dgm:pt>
    <dgm:pt modelId="{D9A70F98-32E2-4728-90F0-C81C47B1C077}">
      <dgm:prSet phldrT="[Текст]" custT="1"/>
      <dgm:spPr/>
      <dgm:t>
        <a:bodyPr/>
        <a:lstStyle/>
        <a:p>
          <a:r>
            <a:rPr lang="ru-RU" sz="1600" b="1" dirty="0" smtClean="0"/>
            <a:t>Койки сестринского ухода</a:t>
          </a:r>
        </a:p>
        <a:p>
          <a:endParaRPr lang="ru-RU" sz="1600" b="1" dirty="0" smtClean="0"/>
        </a:p>
        <a:p>
          <a:r>
            <a:rPr lang="ru-RU" sz="1600" b="1" dirty="0" smtClean="0"/>
            <a:t>Дома  (отделения) сестринского ухода</a:t>
          </a:r>
          <a:endParaRPr lang="ru-RU" sz="1600" dirty="0"/>
        </a:p>
      </dgm:t>
    </dgm:pt>
    <dgm:pt modelId="{C8A0F614-9760-41EB-9BF3-815FE6D29883}" type="parTrans" cxnId="{FABD5F92-0BC1-4079-B8E5-4973CB814890}">
      <dgm:prSet/>
      <dgm:spPr/>
      <dgm:t>
        <a:bodyPr/>
        <a:lstStyle/>
        <a:p>
          <a:endParaRPr lang="ru-RU"/>
        </a:p>
      </dgm:t>
    </dgm:pt>
    <dgm:pt modelId="{C6903321-D2DF-427D-AB6E-760FC5B61B23}" type="sibTrans" cxnId="{FABD5F92-0BC1-4079-B8E5-4973CB814890}">
      <dgm:prSet/>
      <dgm:spPr/>
      <dgm:t>
        <a:bodyPr/>
        <a:lstStyle/>
        <a:p>
          <a:endParaRPr lang="ru-RU"/>
        </a:p>
      </dgm:t>
    </dgm:pt>
    <dgm:pt modelId="{3791EDA0-3B4D-40C7-9970-2B8D0063390D}">
      <dgm:prSet phldrT="[Текст]" custT="1"/>
      <dgm:spPr/>
      <dgm:t>
        <a:bodyPr/>
        <a:lstStyle/>
        <a:p>
          <a:r>
            <a:rPr lang="ru-RU" sz="1800" b="1" dirty="0" smtClean="0"/>
            <a:t>Амбулаторные условия, в </a:t>
          </a:r>
          <a:r>
            <a:rPr lang="ru-RU" sz="1800" b="1" dirty="0" err="1" smtClean="0"/>
            <a:t>т.ч</a:t>
          </a:r>
          <a:r>
            <a:rPr lang="ru-RU" sz="1800" b="1" dirty="0" smtClean="0"/>
            <a:t>. на дому</a:t>
          </a:r>
          <a:endParaRPr lang="ru-RU" sz="1800" b="1" dirty="0"/>
        </a:p>
      </dgm:t>
    </dgm:pt>
    <dgm:pt modelId="{5203F9B0-ECE3-4D8E-8F97-B3D3CBFAD72E}" type="parTrans" cxnId="{34FF6AE6-A2C9-443E-9C4A-D9F51CB43D89}">
      <dgm:prSet/>
      <dgm:spPr/>
      <dgm:t>
        <a:bodyPr/>
        <a:lstStyle/>
        <a:p>
          <a:endParaRPr lang="ru-RU"/>
        </a:p>
      </dgm:t>
    </dgm:pt>
    <dgm:pt modelId="{524A56F6-84C2-4100-A65D-1437E7317240}" type="sibTrans" cxnId="{34FF6AE6-A2C9-443E-9C4A-D9F51CB43D89}">
      <dgm:prSet/>
      <dgm:spPr/>
      <dgm:t>
        <a:bodyPr/>
        <a:lstStyle/>
        <a:p>
          <a:endParaRPr lang="ru-RU"/>
        </a:p>
      </dgm:t>
    </dgm:pt>
    <dgm:pt modelId="{DB6264D8-57D0-407D-96C2-04511D5191C3}">
      <dgm:prSet phldrT="[Текст]" custT="1"/>
      <dgm:spPr/>
      <dgm:t>
        <a:bodyPr/>
        <a:lstStyle/>
        <a:p>
          <a:r>
            <a:rPr lang="ru-RU" sz="1600" b="1" dirty="0" smtClean="0"/>
            <a:t>1.Кабинеты паллиативной медицинской помощи</a:t>
          </a:r>
        </a:p>
        <a:p>
          <a:endParaRPr lang="ru-RU" sz="1600" b="1" dirty="0" smtClean="0"/>
        </a:p>
        <a:p>
          <a:r>
            <a:rPr lang="ru-RU" sz="1600" b="1" dirty="0" smtClean="0"/>
            <a:t>2.Выездные патронажные службы на базе медицинских организаций</a:t>
          </a:r>
          <a:endParaRPr lang="ru-RU" sz="1600" dirty="0"/>
        </a:p>
      </dgm:t>
    </dgm:pt>
    <dgm:pt modelId="{5C81DEA8-7CF8-433D-AB4B-18AFD68794A3}" type="parTrans" cxnId="{3470861D-8AA4-435C-9348-97D1F1C16724}">
      <dgm:prSet/>
      <dgm:spPr/>
      <dgm:t>
        <a:bodyPr/>
        <a:lstStyle/>
        <a:p>
          <a:endParaRPr lang="ru-RU"/>
        </a:p>
      </dgm:t>
    </dgm:pt>
    <dgm:pt modelId="{A487A886-2DD3-4DC4-8908-7AD59F7BFE7D}" type="sibTrans" cxnId="{3470861D-8AA4-435C-9348-97D1F1C16724}">
      <dgm:prSet/>
      <dgm:spPr/>
      <dgm:t>
        <a:bodyPr/>
        <a:lstStyle/>
        <a:p>
          <a:endParaRPr lang="ru-RU"/>
        </a:p>
      </dgm:t>
    </dgm:pt>
    <dgm:pt modelId="{4542D254-F2B2-423D-B49A-955EBF3AE7AE}" type="pres">
      <dgm:prSet presAssocID="{7B548E2E-A150-4CDD-B9D2-9E6BB1CAC79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0404FE6-EEE7-464B-B8A5-B22E72636332}" type="pres">
      <dgm:prSet presAssocID="{6BCD5D45-A835-4322-BE1E-E74BAA57A7E0}" presName="hierRoot1" presStyleCnt="0"/>
      <dgm:spPr/>
    </dgm:pt>
    <dgm:pt modelId="{13F58C9A-5462-498C-8A10-001ADB205948}" type="pres">
      <dgm:prSet presAssocID="{6BCD5D45-A835-4322-BE1E-E74BAA57A7E0}" presName="composite" presStyleCnt="0"/>
      <dgm:spPr/>
    </dgm:pt>
    <dgm:pt modelId="{619F396D-7482-47EF-B250-E9942EF12321}" type="pres">
      <dgm:prSet presAssocID="{6BCD5D45-A835-4322-BE1E-E74BAA57A7E0}" presName="background" presStyleLbl="node0" presStyleIdx="0" presStyleCnt="1"/>
      <dgm:spPr/>
    </dgm:pt>
    <dgm:pt modelId="{428083B8-2BB2-46C1-8F44-326CB71010D3}" type="pres">
      <dgm:prSet presAssocID="{6BCD5D45-A835-4322-BE1E-E74BAA57A7E0}" presName="text" presStyleLbl="fgAcc0" presStyleIdx="0" presStyleCnt="1" custScaleX="307591" custScaleY="548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E8D78B7-1D7C-4002-A4DE-ECE64FCFB511}" type="pres">
      <dgm:prSet presAssocID="{6BCD5D45-A835-4322-BE1E-E74BAA57A7E0}" presName="hierChild2" presStyleCnt="0"/>
      <dgm:spPr/>
    </dgm:pt>
    <dgm:pt modelId="{3FA9D579-4034-4791-A322-08B4977BFF56}" type="pres">
      <dgm:prSet presAssocID="{31DE519F-DB61-4AB2-85B0-A23330FEE4E6}" presName="Name10" presStyleLbl="parChTrans1D2" presStyleIdx="0" presStyleCnt="2"/>
      <dgm:spPr/>
      <dgm:t>
        <a:bodyPr/>
        <a:lstStyle/>
        <a:p>
          <a:endParaRPr lang="ru-RU"/>
        </a:p>
      </dgm:t>
    </dgm:pt>
    <dgm:pt modelId="{C074485D-9A64-4FA1-AF4C-6C217750C25C}" type="pres">
      <dgm:prSet presAssocID="{1213E954-F9CA-4F86-9961-2495C178DBCD}" presName="hierRoot2" presStyleCnt="0"/>
      <dgm:spPr/>
    </dgm:pt>
    <dgm:pt modelId="{58593CD0-32D3-4E06-8A89-7E83A3A70A2C}" type="pres">
      <dgm:prSet presAssocID="{1213E954-F9CA-4F86-9961-2495C178DBCD}" presName="composite2" presStyleCnt="0"/>
      <dgm:spPr/>
    </dgm:pt>
    <dgm:pt modelId="{C9A3B835-E7F8-46DA-BB5C-5BE332B00E60}" type="pres">
      <dgm:prSet presAssocID="{1213E954-F9CA-4F86-9961-2495C178DBCD}" presName="background2" presStyleLbl="node2" presStyleIdx="0" presStyleCnt="2"/>
      <dgm:spPr/>
    </dgm:pt>
    <dgm:pt modelId="{604BBE57-F909-4626-BC20-3D99C0F5811C}" type="pres">
      <dgm:prSet presAssocID="{1213E954-F9CA-4F86-9961-2495C178DBCD}" presName="text2" presStyleLbl="fgAcc2" presStyleIdx="0" presStyleCnt="2" custScaleX="116098" custScaleY="456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84304FF-273B-4765-9FFE-148B5119E671}" type="pres">
      <dgm:prSet presAssocID="{1213E954-F9CA-4F86-9961-2495C178DBCD}" presName="hierChild3" presStyleCnt="0"/>
      <dgm:spPr/>
    </dgm:pt>
    <dgm:pt modelId="{57763A6B-9EF1-428D-89B9-0DCA91184982}" type="pres">
      <dgm:prSet presAssocID="{308F8E01-00C0-4D18-A994-E47C076606DB}" presName="Name17" presStyleLbl="parChTrans1D3" presStyleIdx="0" presStyleCnt="3"/>
      <dgm:spPr/>
      <dgm:t>
        <a:bodyPr/>
        <a:lstStyle/>
        <a:p>
          <a:endParaRPr lang="ru-RU"/>
        </a:p>
      </dgm:t>
    </dgm:pt>
    <dgm:pt modelId="{8BF0E0CA-EFB1-4128-A84D-E2E6DFA487A9}" type="pres">
      <dgm:prSet presAssocID="{9C616FE5-66C3-4B51-B2B2-9FAFD86FC18A}" presName="hierRoot3" presStyleCnt="0"/>
      <dgm:spPr/>
    </dgm:pt>
    <dgm:pt modelId="{151F71EE-864F-4894-9E8B-32C746A1CDE4}" type="pres">
      <dgm:prSet presAssocID="{9C616FE5-66C3-4B51-B2B2-9FAFD86FC18A}" presName="composite3" presStyleCnt="0"/>
      <dgm:spPr/>
    </dgm:pt>
    <dgm:pt modelId="{3B2BE753-0F5A-48A0-A110-0FA53426DFF1}" type="pres">
      <dgm:prSet presAssocID="{9C616FE5-66C3-4B51-B2B2-9FAFD86FC18A}" presName="background3" presStyleLbl="node3" presStyleIdx="0" presStyleCnt="3"/>
      <dgm:spPr/>
    </dgm:pt>
    <dgm:pt modelId="{80C279D9-0BC3-4352-98E5-1E19D6D8E821}" type="pres">
      <dgm:prSet presAssocID="{9C616FE5-66C3-4B51-B2B2-9FAFD86FC18A}" presName="text3" presStyleLbl="fgAcc3" presStyleIdx="0" presStyleCnt="3" custScaleY="1668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5568100-7CB3-4000-A222-B7E3F8BF5738}" type="pres">
      <dgm:prSet presAssocID="{9C616FE5-66C3-4B51-B2B2-9FAFD86FC18A}" presName="hierChild4" presStyleCnt="0"/>
      <dgm:spPr/>
    </dgm:pt>
    <dgm:pt modelId="{6C39854F-476B-490C-AC0A-183CC525BFD2}" type="pres">
      <dgm:prSet presAssocID="{C8A0F614-9760-41EB-9BF3-815FE6D29883}" presName="Name17" presStyleLbl="parChTrans1D3" presStyleIdx="1" presStyleCnt="3"/>
      <dgm:spPr/>
      <dgm:t>
        <a:bodyPr/>
        <a:lstStyle/>
        <a:p>
          <a:endParaRPr lang="ru-RU"/>
        </a:p>
      </dgm:t>
    </dgm:pt>
    <dgm:pt modelId="{7F0D7243-FF6E-4DBB-80A6-2C2EB87F5CF0}" type="pres">
      <dgm:prSet presAssocID="{D9A70F98-32E2-4728-90F0-C81C47B1C077}" presName="hierRoot3" presStyleCnt="0"/>
      <dgm:spPr/>
    </dgm:pt>
    <dgm:pt modelId="{E292BC76-F7C1-403A-ADA0-CAB0FE8C2444}" type="pres">
      <dgm:prSet presAssocID="{D9A70F98-32E2-4728-90F0-C81C47B1C077}" presName="composite3" presStyleCnt="0"/>
      <dgm:spPr/>
    </dgm:pt>
    <dgm:pt modelId="{73C9F26A-1815-4E2F-8101-ED11A3973E1B}" type="pres">
      <dgm:prSet presAssocID="{D9A70F98-32E2-4728-90F0-C81C47B1C077}" presName="background3" presStyleLbl="node3" presStyleIdx="1" presStyleCnt="3"/>
      <dgm:spPr/>
    </dgm:pt>
    <dgm:pt modelId="{38D2832D-2236-4B1C-9A5B-153D2AD52AD1}" type="pres">
      <dgm:prSet presAssocID="{D9A70F98-32E2-4728-90F0-C81C47B1C077}" presName="text3" presStyleLbl="fgAcc3" presStyleIdx="1" presStyleCnt="3" custScaleY="1687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D538AE7-CDB6-4F2E-ABA6-7F49BE6650CC}" type="pres">
      <dgm:prSet presAssocID="{D9A70F98-32E2-4728-90F0-C81C47B1C077}" presName="hierChild4" presStyleCnt="0"/>
      <dgm:spPr/>
    </dgm:pt>
    <dgm:pt modelId="{4F3867CD-AEC9-44E4-8FE2-8CB59024D7CC}" type="pres">
      <dgm:prSet presAssocID="{5203F9B0-ECE3-4D8E-8F97-B3D3CBFAD72E}" presName="Name10" presStyleLbl="parChTrans1D2" presStyleIdx="1" presStyleCnt="2"/>
      <dgm:spPr/>
      <dgm:t>
        <a:bodyPr/>
        <a:lstStyle/>
        <a:p>
          <a:endParaRPr lang="ru-RU"/>
        </a:p>
      </dgm:t>
    </dgm:pt>
    <dgm:pt modelId="{A58CD04B-16A2-40B8-BF69-AB3F16ADCAE2}" type="pres">
      <dgm:prSet presAssocID="{3791EDA0-3B4D-40C7-9970-2B8D0063390D}" presName="hierRoot2" presStyleCnt="0"/>
      <dgm:spPr/>
    </dgm:pt>
    <dgm:pt modelId="{E9084713-73AC-4453-B850-52BA918D169A}" type="pres">
      <dgm:prSet presAssocID="{3791EDA0-3B4D-40C7-9970-2B8D0063390D}" presName="composite2" presStyleCnt="0"/>
      <dgm:spPr/>
    </dgm:pt>
    <dgm:pt modelId="{00FF15A3-F8EE-4EAD-8803-A39D68D0F9DE}" type="pres">
      <dgm:prSet presAssocID="{3791EDA0-3B4D-40C7-9970-2B8D0063390D}" presName="background2" presStyleLbl="node2" presStyleIdx="1" presStyleCnt="2"/>
      <dgm:spPr/>
    </dgm:pt>
    <dgm:pt modelId="{9F8FA295-BE2A-41A1-9FCE-C19F693D80A7}" type="pres">
      <dgm:prSet presAssocID="{3791EDA0-3B4D-40C7-9970-2B8D0063390D}" presName="text2" presStyleLbl="fgAcc2" presStyleIdx="1" presStyleCnt="2" custScaleY="646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0D4C08D-F80F-45B5-91DB-8951EEF6A5D6}" type="pres">
      <dgm:prSet presAssocID="{3791EDA0-3B4D-40C7-9970-2B8D0063390D}" presName="hierChild3" presStyleCnt="0"/>
      <dgm:spPr/>
    </dgm:pt>
    <dgm:pt modelId="{A720EC98-044E-4D42-837B-42B5843E0F3C}" type="pres">
      <dgm:prSet presAssocID="{5C81DEA8-7CF8-433D-AB4B-18AFD68794A3}" presName="Name17" presStyleLbl="parChTrans1D3" presStyleIdx="2" presStyleCnt="3"/>
      <dgm:spPr/>
      <dgm:t>
        <a:bodyPr/>
        <a:lstStyle/>
        <a:p>
          <a:endParaRPr lang="ru-RU"/>
        </a:p>
      </dgm:t>
    </dgm:pt>
    <dgm:pt modelId="{9D2B735E-70E2-49AE-BABA-78E43BD26A21}" type="pres">
      <dgm:prSet presAssocID="{DB6264D8-57D0-407D-96C2-04511D5191C3}" presName="hierRoot3" presStyleCnt="0"/>
      <dgm:spPr/>
    </dgm:pt>
    <dgm:pt modelId="{0056E21A-BFEE-4C96-9451-60B1B17402C7}" type="pres">
      <dgm:prSet presAssocID="{DB6264D8-57D0-407D-96C2-04511D5191C3}" presName="composite3" presStyleCnt="0"/>
      <dgm:spPr/>
    </dgm:pt>
    <dgm:pt modelId="{FCF7E2EB-E4F6-499E-9F87-14DE824A8F72}" type="pres">
      <dgm:prSet presAssocID="{DB6264D8-57D0-407D-96C2-04511D5191C3}" presName="background3" presStyleLbl="node3" presStyleIdx="2" presStyleCnt="3"/>
      <dgm:spPr/>
    </dgm:pt>
    <dgm:pt modelId="{93A26913-8679-4264-9434-B85B5BEE31F4}" type="pres">
      <dgm:prSet presAssocID="{DB6264D8-57D0-407D-96C2-04511D5191C3}" presName="text3" presStyleLbl="fgAcc3" presStyleIdx="2" presStyleCnt="3" custScaleY="1689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5F17DAA-03B5-4D4A-B706-78D941D6F9B1}" type="pres">
      <dgm:prSet presAssocID="{DB6264D8-57D0-407D-96C2-04511D5191C3}" presName="hierChild4" presStyleCnt="0"/>
      <dgm:spPr/>
    </dgm:pt>
  </dgm:ptLst>
  <dgm:cxnLst>
    <dgm:cxn modelId="{5F71FFB7-D77B-4348-BCCC-E7765D5BADE3}" type="presOf" srcId="{308F8E01-00C0-4D18-A994-E47C076606DB}" destId="{57763A6B-9EF1-428D-89B9-0DCA91184982}" srcOrd="0" destOrd="0" presId="urn:microsoft.com/office/officeart/2005/8/layout/hierarchy1"/>
    <dgm:cxn modelId="{169B3EF4-E5C6-491D-8B2E-5BDC1E160565}" type="presOf" srcId="{1213E954-F9CA-4F86-9961-2495C178DBCD}" destId="{604BBE57-F909-4626-BC20-3D99C0F5811C}" srcOrd="0" destOrd="0" presId="urn:microsoft.com/office/officeart/2005/8/layout/hierarchy1"/>
    <dgm:cxn modelId="{BC9534DE-5DAB-4476-82D2-3A8EDBAEA2C5}" srcId="{1213E954-F9CA-4F86-9961-2495C178DBCD}" destId="{9C616FE5-66C3-4B51-B2B2-9FAFD86FC18A}" srcOrd="0" destOrd="0" parTransId="{308F8E01-00C0-4D18-A994-E47C076606DB}" sibTransId="{441F3520-99D6-463C-81C2-BC5FA6503CA8}"/>
    <dgm:cxn modelId="{3470861D-8AA4-435C-9348-97D1F1C16724}" srcId="{3791EDA0-3B4D-40C7-9970-2B8D0063390D}" destId="{DB6264D8-57D0-407D-96C2-04511D5191C3}" srcOrd="0" destOrd="0" parTransId="{5C81DEA8-7CF8-433D-AB4B-18AFD68794A3}" sibTransId="{A487A886-2DD3-4DC4-8908-7AD59F7BFE7D}"/>
    <dgm:cxn modelId="{91266A21-1ABB-401E-B725-E9A05A1BDE56}" type="presOf" srcId="{5203F9B0-ECE3-4D8E-8F97-B3D3CBFAD72E}" destId="{4F3867CD-AEC9-44E4-8FE2-8CB59024D7CC}" srcOrd="0" destOrd="0" presId="urn:microsoft.com/office/officeart/2005/8/layout/hierarchy1"/>
    <dgm:cxn modelId="{11C6BF7E-ACD1-4D49-9B83-91A4A452E64B}" type="presOf" srcId="{9C616FE5-66C3-4B51-B2B2-9FAFD86FC18A}" destId="{80C279D9-0BC3-4352-98E5-1E19D6D8E821}" srcOrd="0" destOrd="0" presId="urn:microsoft.com/office/officeart/2005/8/layout/hierarchy1"/>
    <dgm:cxn modelId="{FABD5F92-0BC1-4079-B8E5-4973CB814890}" srcId="{1213E954-F9CA-4F86-9961-2495C178DBCD}" destId="{D9A70F98-32E2-4728-90F0-C81C47B1C077}" srcOrd="1" destOrd="0" parTransId="{C8A0F614-9760-41EB-9BF3-815FE6D29883}" sibTransId="{C6903321-D2DF-427D-AB6E-760FC5B61B23}"/>
    <dgm:cxn modelId="{43CA4C8E-43C7-4BF9-B813-98C481F11668}" type="presOf" srcId="{5C81DEA8-7CF8-433D-AB4B-18AFD68794A3}" destId="{A720EC98-044E-4D42-837B-42B5843E0F3C}" srcOrd="0" destOrd="0" presId="urn:microsoft.com/office/officeart/2005/8/layout/hierarchy1"/>
    <dgm:cxn modelId="{913E3A1A-4384-4F8A-82C8-484FB481501F}" type="presOf" srcId="{C8A0F614-9760-41EB-9BF3-815FE6D29883}" destId="{6C39854F-476B-490C-AC0A-183CC525BFD2}" srcOrd="0" destOrd="0" presId="urn:microsoft.com/office/officeart/2005/8/layout/hierarchy1"/>
    <dgm:cxn modelId="{EE51371E-37B8-4A61-AD4D-C2D0948A11D6}" type="presOf" srcId="{DB6264D8-57D0-407D-96C2-04511D5191C3}" destId="{93A26913-8679-4264-9434-B85B5BEE31F4}" srcOrd="0" destOrd="0" presId="urn:microsoft.com/office/officeart/2005/8/layout/hierarchy1"/>
    <dgm:cxn modelId="{34FF6AE6-A2C9-443E-9C4A-D9F51CB43D89}" srcId="{6BCD5D45-A835-4322-BE1E-E74BAA57A7E0}" destId="{3791EDA0-3B4D-40C7-9970-2B8D0063390D}" srcOrd="1" destOrd="0" parTransId="{5203F9B0-ECE3-4D8E-8F97-B3D3CBFAD72E}" sibTransId="{524A56F6-84C2-4100-A65D-1437E7317240}"/>
    <dgm:cxn modelId="{8CCE20EC-318B-426A-A62E-2AD5C9D0EF25}" srcId="{6BCD5D45-A835-4322-BE1E-E74BAA57A7E0}" destId="{1213E954-F9CA-4F86-9961-2495C178DBCD}" srcOrd="0" destOrd="0" parTransId="{31DE519F-DB61-4AB2-85B0-A23330FEE4E6}" sibTransId="{BA1310E8-4096-44FD-8851-625210225CD8}"/>
    <dgm:cxn modelId="{CF39B18A-A013-4C69-9CFA-24B23DBD2006}" type="presOf" srcId="{6BCD5D45-A835-4322-BE1E-E74BAA57A7E0}" destId="{428083B8-2BB2-46C1-8F44-326CB71010D3}" srcOrd="0" destOrd="0" presId="urn:microsoft.com/office/officeart/2005/8/layout/hierarchy1"/>
    <dgm:cxn modelId="{B3BF14DF-B922-43F1-94EC-DA793B5AF401}" srcId="{7B548E2E-A150-4CDD-B9D2-9E6BB1CAC79E}" destId="{6BCD5D45-A835-4322-BE1E-E74BAA57A7E0}" srcOrd="0" destOrd="0" parTransId="{6228B1F7-BD40-440A-8736-164836B60083}" sibTransId="{8B7BED49-78FD-4C4E-8EEB-F4E8246DCBC9}"/>
    <dgm:cxn modelId="{B7EC4FC6-3580-4C1F-A150-810F83D4FB64}" type="presOf" srcId="{3791EDA0-3B4D-40C7-9970-2B8D0063390D}" destId="{9F8FA295-BE2A-41A1-9FCE-C19F693D80A7}" srcOrd="0" destOrd="0" presId="urn:microsoft.com/office/officeart/2005/8/layout/hierarchy1"/>
    <dgm:cxn modelId="{68FE8238-966D-4BA8-8A3C-5E94943E2ECF}" type="presOf" srcId="{7B548E2E-A150-4CDD-B9D2-9E6BB1CAC79E}" destId="{4542D254-F2B2-423D-B49A-955EBF3AE7AE}" srcOrd="0" destOrd="0" presId="urn:microsoft.com/office/officeart/2005/8/layout/hierarchy1"/>
    <dgm:cxn modelId="{8F536A18-8D3B-4753-9A56-08917E4E3C23}" type="presOf" srcId="{D9A70F98-32E2-4728-90F0-C81C47B1C077}" destId="{38D2832D-2236-4B1C-9A5B-153D2AD52AD1}" srcOrd="0" destOrd="0" presId="urn:microsoft.com/office/officeart/2005/8/layout/hierarchy1"/>
    <dgm:cxn modelId="{A5901CC3-1C53-4A1E-9138-C823B83C85DA}" type="presOf" srcId="{31DE519F-DB61-4AB2-85B0-A23330FEE4E6}" destId="{3FA9D579-4034-4791-A322-08B4977BFF56}" srcOrd="0" destOrd="0" presId="urn:microsoft.com/office/officeart/2005/8/layout/hierarchy1"/>
    <dgm:cxn modelId="{A5639385-F7E0-453D-88F0-288ED39AD5F7}" type="presParOf" srcId="{4542D254-F2B2-423D-B49A-955EBF3AE7AE}" destId="{40404FE6-EEE7-464B-B8A5-B22E72636332}" srcOrd="0" destOrd="0" presId="urn:microsoft.com/office/officeart/2005/8/layout/hierarchy1"/>
    <dgm:cxn modelId="{5350971A-B5D1-4EB4-81E7-01E2C457F44E}" type="presParOf" srcId="{40404FE6-EEE7-464B-B8A5-B22E72636332}" destId="{13F58C9A-5462-498C-8A10-001ADB205948}" srcOrd="0" destOrd="0" presId="urn:microsoft.com/office/officeart/2005/8/layout/hierarchy1"/>
    <dgm:cxn modelId="{3A11D522-5263-4957-93EC-ADFFB400EBD1}" type="presParOf" srcId="{13F58C9A-5462-498C-8A10-001ADB205948}" destId="{619F396D-7482-47EF-B250-E9942EF12321}" srcOrd="0" destOrd="0" presId="urn:microsoft.com/office/officeart/2005/8/layout/hierarchy1"/>
    <dgm:cxn modelId="{3FE13560-F97F-4C21-B3B8-6DD8FA59A841}" type="presParOf" srcId="{13F58C9A-5462-498C-8A10-001ADB205948}" destId="{428083B8-2BB2-46C1-8F44-326CB71010D3}" srcOrd="1" destOrd="0" presId="urn:microsoft.com/office/officeart/2005/8/layout/hierarchy1"/>
    <dgm:cxn modelId="{1C291F07-6ED8-4BED-985A-C2F7864C2EF5}" type="presParOf" srcId="{40404FE6-EEE7-464B-B8A5-B22E72636332}" destId="{EE8D78B7-1D7C-4002-A4DE-ECE64FCFB511}" srcOrd="1" destOrd="0" presId="urn:microsoft.com/office/officeart/2005/8/layout/hierarchy1"/>
    <dgm:cxn modelId="{99BB8FB9-5577-4703-9952-A311C0DE060A}" type="presParOf" srcId="{EE8D78B7-1D7C-4002-A4DE-ECE64FCFB511}" destId="{3FA9D579-4034-4791-A322-08B4977BFF56}" srcOrd="0" destOrd="0" presId="urn:microsoft.com/office/officeart/2005/8/layout/hierarchy1"/>
    <dgm:cxn modelId="{1F3BF5E1-625F-4B90-9BC7-B09458DBDF33}" type="presParOf" srcId="{EE8D78B7-1D7C-4002-A4DE-ECE64FCFB511}" destId="{C074485D-9A64-4FA1-AF4C-6C217750C25C}" srcOrd="1" destOrd="0" presId="urn:microsoft.com/office/officeart/2005/8/layout/hierarchy1"/>
    <dgm:cxn modelId="{837EB2C3-5207-4707-8596-37611D62992D}" type="presParOf" srcId="{C074485D-9A64-4FA1-AF4C-6C217750C25C}" destId="{58593CD0-32D3-4E06-8A89-7E83A3A70A2C}" srcOrd="0" destOrd="0" presId="urn:microsoft.com/office/officeart/2005/8/layout/hierarchy1"/>
    <dgm:cxn modelId="{270D6C0C-6AA5-48B0-A588-24E6D3D03D64}" type="presParOf" srcId="{58593CD0-32D3-4E06-8A89-7E83A3A70A2C}" destId="{C9A3B835-E7F8-46DA-BB5C-5BE332B00E60}" srcOrd="0" destOrd="0" presId="urn:microsoft.com/office/officeart/2005/8/layout/hierarchy1"/>
    <dgm:cxn modelId="{B8E66239-510F-4D2A-8614-9A1ED18C0007}" type="presParOf" srcId="{58593CD0-32D3-4E06-8A89-7E83A3A70A2C}" destId="{604BBE57-F909-4626-BC20-3D99C0F5811C}" srcOrd="1" destOrd="0" presId="urn:microsoft.com/office/officeart/2005/8/layout/hierarchy1"/>
    <dgm:cxn modelId="{8A08EC26-3975-4D0B-9EC3-8D3A3A36D066}" type="presParOf" srcId="{C074485D-9A64-4FA1-AF4C-6C217750C25C}" destId="{A84304FF-273B-4765-9FFE-148B5119E671}" srcOrd="1" destOrd="0" presId="urn:microsoft.com/office/officeart/2005/8/layout/hierarchy1"/>
    <dgm:cxn modelId="{97858008-3E58-4FE6-A766-B8506CA7FA63}" type="presParOf" srcId="{A84304FF-273B-4765-9FFE-148B5119E671}" destId="{57763A6B-9EF1-428D-89B9-0DCA91184982}" srcOrd="0" destOrd="0" presId="urn:microsoft.com/office/officeart/2005/8/layout/hierarchy1"/>
    <dgm:cxn modelId="{A8928643-BEFA-4622-8FD9-939169BB50A8}" type="presParOf" srcId="{A84304FF-273B-4765-9FFE-148B5119E671}" destId="{8BF0E0CA-EFB1-4128-A84D-E2E6DFA487A9}" srcOrd="1" destOrd="0" presId="urn:microsoft.com/office/officeart/2005/8/layout/hierarchy1"/>
    <dgm:cxn modelId="{4F18BA32-2DC6-433D-AC6E-598C07B9BE14}" type="presParOf" srcId="{8BF0E0CA-EFB1-4128-A84D-E2E6DFA487A9}" destId="{151F71EE-864F-4894-9E8B-32C746A1CDE4}" srcOrd="0" destOrd="0" presId="urn:microsoft.com/office/officeart/2005/8/layout/hierarchy1"/>
    <dgm:cxn modelId="{FD891A0F-9396-4F0B-90F5-218A9E32B7FF}" type="presParOf" srcId="{151F71EE-864F-4894-9E8B-32C746A1CDE4}" destId="{3B2BE753-0F5A-48A0-A110-0FA53426DFF1}" srcOrd="0" destOrd="0" presId="urn:microsoft.com/office/officeart/2005/8/layout/hierarchy1"/>
    <dgm:cxn modelId="{D3A8275E-A70E-470D-88B9-DEB8AFE31299}" type="presParOf" srcId="{151F71EE-864F-4894-9E8B-32C746A1CDE4}" destId="{80C279D9-0BC3-4352-98E5-1E19D6D8E821}" srcOrd="1" destOrd="0" presId="urn:microsoft.com/office/officeart/2005/8/layout/hierarchy1"/>
    <dgm:cxn modelId="{FD52E465-334D-4113-B387-B316D9BDA2D3}" type="presParOf" srcId="{8BF0E0CA-EFB1-4128-A84D-E2E6DFA487A9}" destId="{F5568100-7CB3-4000-A222-B7E3F8BF5738}" srcOrd="1" destOrd="0" presId="urn:microsoft.com/office/officeart/2005/8/layout/hierarchy1"/>
    <dgm:cxn modelId="{B6840277-EF09-4EAE-9FCA-6140CA9D041C}" type="presParOf" srcId="{A84304FF-273B-4765-9FFE-148B5119E671}" destId="{6C39854F-476B-490C-AC0A-183CC525BFD2}" srcOrd="2" destOrd="0" presId="urn:microsoft.com/office/officeart/2005/8/layout/hierarchy1"/>
    <dgm:cxn modelId="{81610DC3-2678-4F27-A487-C3EA73FE3C98}" type="presParOf" srcId="{A84304FF-273B-4765-9FFE-148B5119E671}" destId="{7F0D7243-FF6E-4DBB-80A6-2C2EB87F5CF0}" srcOrd="3" destOrd="0" presId="urn:microsoft.com/office/officeart/2005/8/layout/hierarchy1"/>
    <dgm:cxn modelId="{C5CB5CDF-5119-448E-8F91-1F8FA4CA16CF}" type="presParOf" srcId="{7F0D7243-FF6E-4DBB-80A6-2C2EB87F5CF0}" destId="{E292BC76-F7C1-403A-ADA0-CAB0FE8C2444}" srcOrd="0" destOrd="0" presId="urn:microsoft.com/office/officeart/2005/8/layout/hierarchy1"/>
    <dgm:cxn modelId="{EDC95588-3283-42A8-9336-7440F6CCE6DE}" type="presParOf" srcId="{E292BC76-F7C1-403A-ADA0-CAB0FE8C2444}" destId="{73C9F26A-1815-4E2F-8101-ED11A3973E1B}" srcOrd="0" destOrd="0" presId="urn:microsoft.com/office/officeart/2005/8/layout/hierarchy1"/>
    <dgm:cxn modelId="{9DB2EE2E-A180-4E3D-9F78-B0A7B0E243A3}" type="presParOf" srcId="{E292BC76-F7C1-403A-ADA0-CAB0FE8C2444}" destId="{38D2832D-2236-4B1C-9A5B-153D2AD52AD1}" srcOrd="1" destOrd="0" presId="urn:microsoft.com/office/officeart/2005/8/layout/hierarchy1"/>
    <dgm:cxn modelId="{53AD0AE2-AC7F-4F5A-8128-8C449A164ACB}" type="presParOf" srcId="{7F0D7243-FF6E-4DBB-80A6-2C2EB87F5CF0}" destId="{1D538AE7-CDB6-4F2E-ABA6-7F49BE6650CC}" srcOrd="1" destOrd="0" presId="urn:microsoft.com/office/officeart/2005/8/layout/hierarchy1"/>
    <dgm:cxn modelId="{6B2D3C81-D091-4976-90B3-00E1AA7C1871}" type="presParOf" srcId="{EE8D78B7-1D7C-4002-A4DE-ECE64FCFB511}" destId="{4F3867CD-AEC9-44E4-8FE2-8CB59024D7CC}" srcOrd="2" destOrd="0" presId="urn:microsoft.com/office/officeart/2005/8/layout/hierarchy1"/>
    <dgm:cxn modelId="{EAA2F01A-DED6-4E93-8C79-F6AB9CFBB55F}" type="presParOf" srcId="{EE8D78B7-1D7C-4002-A4DE-ECE64FCFB511}" destId="{A58CD04B-16A2-40B8-BF69-AB3F16ADCAE2}" srcOrd="3" destOrd="0" presId="urn:microsoft.com/office/officeart/2005/8/layout/hierarchy1"/>
    <dgm:cxn modelId="{6F1B9D30-36CE-4A86-A1D8-FEA54EA8A80D}" type="presParOf" srcId="{A58CD04B-16A2-40B8-BF69-AB3F16ADCAE2}" destId="{E9084713-73AC-4453-B850-52BA918D169A}" srcOrd="0" destOrd="0" presId="urn:microsoft.com/office/officeart/2005/8/layout/hierarchy1"/>
    <dgm:cxn modelId="{5FC3C3B2-778C-4138-9E0C-4BAA8D179492}" type="presParOf" srcId="{E9084713-73AC-4453-B850-52BA918D169A}" destId="{00FF15A3-F8EE-4EAD-8803-A39D68D0F9DE}" srcOrd="0" destOrd="0" presId="urn:microsoft.com/office/officeart/2005/8/layout/hierarchy1"/>
    <dgm:cxn modelId="{1DF7E140-37B5-46FF-BC82-96B9EC4091F3}" type="presParOf" srcId="{E9084713-73AC-4453-B850-52BA918D169A}" destId="{9F8FA295-BE2A-41A1-9FCE-C19F693D80A7}" srcOrd="1" destOrd="0" presId="urn:microsoft.com/office/officeart/2005/8/layout/hierarchy1"/>
    <dgm:cxn modelId="{C77E84FB-4E1E-460E-8390-DD8E76C09856}" type="presParOf" srcId="{A58CD04B-16A2-40B8-BF69-AB3F16ADCAE2}" destId="{80D4C08D-F80F-45B5-91DB-8951EEF6A5D6}" srcOrd="1" destOrd="0" presId="urn:microsoft.com/office/officeart/2005/8/layout/hierarchy1"/>
    <dgm:cxn modelId="{5EBB0CEF-F736-4D4E-B5FA-3933C031D049}" type="presParOf" srcId="{80D4C08D-F80F-45B5-91DB-8951EEF6A5D6}" destId="{A720EC98-044E-4D42-837B-42B5843E0F3C}" srcOrd="0" destOrd="0" presId="urn:microsoft.com/office/officeart/2005/8/layout/hierarchy1"/>
    <dgm:cxn modelId="{04B67D6B-83E7-4D9D-81D7-1C4F3B974ECB}" type="presParOf" srcId="{80D4C08D-F80F-45B5-91DB-8951EEF6A5D6}" destId="{9D2B735E-70E2-49AE-BABA-78E43BD26A21}" srcOrd="1" destOrd="0" presId="urn:microsoft.com/office/officeart/2005/8/layout/hierarchy1"/>
    <dgm:cxn modelId="{772C86BA-11BB-4A26-954F-3451DAB92949}" type="presParOf" srcId="{9D2B735E-70E2-49AE-BABA-78E43BD26A21}" destId="{0056E21A-BFEE-4C96-9451-60B1B17402C7}" srcOrd="0" destOrd="0" presId="urn:microsoft.com/office/officeart/2005/8/layout/hierarchy1"/>
    <dgm:cxn modelId="{B31E2ACF-0C3B-4027-8CA2-8E7652F1E097}" type="presParOf" srcId="{0056E21A-BFEE-4C96-9451-60B1B17402C7}" destId="{FCF7E2EB-E4F6-499E-9F87-14DE824A8F72}" srcOrd="0" destOrd="0" presId="urn:microsoft.com/office/officeart/2005/8/layout/hierarchy1"/>
    <dgm:cxn modelId="{2F25FF3F-D73C-4497-9512-BED033543DF8}" type="presParOf" srcId="{0056E21A-BFEE-4C96-9451-60B1B17402C7}" destId="{93A26913-8679-4264-9434-B85B5BEE31F4}" srcOrd="1" destOrd="0" presId="urn:microsoft.com/office/officeart/2005/8/layout/hierarchy1"/>
    <dgm:cxn modelId="{556AEAD7-6A04-4CF9-93D4-1279CE6D626D}" type="presParOf" srcId="{9D2B735E-70E2-49AE-BABA-78E43BD26A21}" destId="{F5F17DAA-03B5-4D4A-B706-78D941D6F9B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20EC98-044E-4D42-837B-42B5843E0F3C}">
      <dsp:nvSpPr>
        <dsp:cNvPr id="0" name=""/>
        <dsp:cNvSpPr/>
      </dsp:nvSpPr>
      <dsp:spPr>
        <a:xfrm>
          <a:off x="6947451" y="2633989"/>
          <a:ext cx="91440" cy="6902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90237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3867CD-AEC9-44E4-8FE2-8CB59024D7CC}">
      <dsp:nvSpPr>
        <dsp:cNvPr id="0" name=""/>
        <dsp:cNvSpPr/>
      </dsp:nvSpPr>
      <dsp:spPr>
        <a:xfrm>
          <a:off x="4722123" y="970059"/>
          <a:ext cx="2271048" cy="6902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0376"/>
              </a:lnTo>
              <a:lnTo>
                <a:pt x="2271048" y="470376"/>
              </a:lnTo>
              <a:lnTo>
                <a:pt x="2271048" y="690237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39854F-476B-490C-AC0A-183CC525BFD2}">
      <dsp:nvSpPr>
        <dsp:cNvPr id="0" name=""/>
        <dsp:cNvSpPr/>
      </dsp:nvSpPr>
      <dsp:spPr>
        <a:xfrm>
          <a:off x="2642102" y="2348839"/>
          <a:ext cx="1450356" cy="6902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0376"/>
              </a:lnTo>
              <a:lnTo>
                <a:pt x="1450356" y="470376"/>
              </a:lnTo>
              <a:lnTo>
                <a:pt x="1450356" y="690237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763A6B-9EF1-428D-89B9-0DCA91184982}">
      <dsp:nvSpPr>
        <dsp:cNvPr id="0" name=""/>
        <dsp:cNvSpPr/>
      </dsp:nvSpPr>
      <dsp:spPr>
        <a:xfrm>
          <a:off x="1191746" y="2348839"/>
          <a:ext cx="1450356" cy="690237"/>
        </a:xfrm>
        <a:custGeom>
          <a:avLst/>
          <a:gdLst/>
          <a:ahLst/>
          <a:cxnLst/>
          <a:rect l="0" t="0" r="0" b="0"/>
          <a:pathLst>
            <a:path>
              <a:moveTo>
                <a:pt x="1450356" y="0"/>
              </a:moveTo>
              <a:lnTo>
                <a:pt x="1450356" y="470376"/>
              </a:lnTo>
              <a:lnTo>
                <a:pt x="0" y="470376"/>
              </a:lnTo>
              <a:lnTo>
                <a:pt x="0" y="690237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9D579-4034-4791-A322-08B4977BFF56}">
      <dsp:nvSpPr>
        <dsp:cNvPr id="0" name=""/>
        <dsp:cNvSpPr/>
      </dsp:nvSpPr>
      <dsp:spPr>
        <a:xfrm>
          <a:off x="2642102" y="970059"/>
          <a:ext cx="2080020" cy="690237"/>
        </a:xfrm>
        <a:custGeom>
          <a:avLst/>
          <a:gdLst/>
          <a:ahLst/>
          <a:cxnLst/>
          <a:rect l="0" t="0" r="0" b="0"/>
          <a:pathLst>
            <a:path>
              <a:moveTo>
                <a:pt x="2080020" y="0"/>
              </a:moveTo>
              <a:lnTo>
                <a:pt x="2080020" y="470376"/>
              </a:lnTo>
              <a:lnTo>
                <a:pt x="0" y="470376"/>
              </a:lnTo>
              <a:lnTo>
                <a:pt x="0" y="690237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9F396D-7482-47EF-B250-E9942EF12321}">
      <dsp:nvSpPr>
        <dsp:cNvPr id="0" name=""/>
        <dsp:cNvSpPr/>
      </dsp:nvSpPr>
      <dsp:spPr>
        <a:xfrm>
          <a:off x="1072078" y="144014"/>
          <a:ext cx="7300089" cy="8260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3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28083B8-2BB2-46C1-8F44-326CB71010D3}">
      <dsp:nvSpPr>
        <dsp:cNvPr id="0" name=""/>
        <dsp:cNvSpPr/>
      </dsp:nvSpPr>
      <dsp:spPr>
        <a:xfrm>
          <a:off x="1335779" y="394530"/>
          <a:ext cx="7300089" cy="8260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ПАЛЛИАТИВНАЯ МЕДИЦИНСКАЯ ПОМОЩЬ</a:t>
          </a:r>
          <a:endParaRPr lang="ru-RU" sz="2400" b="1" kern="1200" dirty="0"/>
        </a:p>
      </dsp:txBody>
      <dsp:txXfrm>
        <a:off x="1335779" y="394530"/>
        <a:ext cx="7300089" cy="826045"/>
      </dsp:txXfrm>
    </dsp:sp>
    <dsp:sp modelId="{C9A3B835-E7F8-46DA-BB5C-5BE332B00E60}">
      <dsp:nvSpPr>
        <dsp:cNvPr id="0" name=""/>
        <dsp:cNvSpPr/>
      </dsp:nvSpPr>
      <dsp:spPr>
        <a:xfrm>
          <a:off x="1264419" y="1660297"/>
          <a:ext cx="2755366" cy="6885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5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04BBE57-F909-4626-BC20-3D99C0F5811C}">
      <dsp:nvSpPr>
        <dsp:cNvPr id="0" name=""/>
        <dsp:cNvSpPr/>
      </dsp:nvSpPr>
      <dsp:spPr>
        <a:xfrm>
          <a:off x="1528120" y="1910813"/>
          <a:ext cx="2755366" cy="6885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Стационарные условия</a:t>
          </a:r>
          <a:endParaRPr lang="ru-RU" sz="1800" b="1" kern="1200" dirty="0"/>
        </a:p>
      </dsp:txBody>
      <dsp:txXfrm>
        <a:off x="1528120" y="1910813"/>
        <a:ext cx="2755366" cy="688542"/>
      </dsp:txXfrm>
    </dsp:sp>
    <dsp:sp modelId="{3B2BE753-0F5A-48A0-A110-0FA53426DFF1}">
      <dsp:nvSpPr>
        <dsp:cNvPr id="0" name=""/>
        <dsp:cNvSpPr/>
      </dsp:nvSpPr>
      <dsp:spPr>
        <a:xfrm>
          <a:off x="5090" y="3039077"/>
          <a:ext cx="2373310" cy="25151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6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0C279D9-0BC3-4352-98E5-1E19D6D8E821}">
      <dsp:nvSpPr>
        <dsp:cNvPr id="0" name=""/>
        <dsp:cNvSpPr/>
      </dsp:nvSpPr>
      <dsp:spPr>
        <a:xfrm>
          <a:off x="268791" y="3289593"/>
          <a:ext cx="2373310" cy="25151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Паллиативный профиль коек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1.Отделения паллиативной медицинской помощи/центры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2. Хосписы</a:t>
          </a:r>
          <a:endParaRPr lang="ru-RU" sz="1600" kern="1200" dirty="0"/>
        </a:p>
      </dsp:txBody>
      <dsp:txXfrm>
        <a:off x="268791" y="3289593"/>
        <a:ext cx="2373310" cy="2515164"/>
      </dsp:txXfrm>
    </dsp:sp>
    <dsp:sp modelId="{73C9F26A-1815-4E2F-8101-ED11A3973E1B}">
      <dsp:nvSpPr>
        <dsp:cNvPr id="0" name=""/>
        <dsp:cNvSpPr/>
      </dsp:nvSpPr>
      <dsp:spPr>
        <a:xfrm>
          <a:off x="2905803" y="3039077"/>
          <a:ext cx="2373310" cy="25430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6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8D2832D-2236-4B1C-9A5B-153D2AD52AD1}">
      <dsp:nvSpPr>
        <dsp:cNvPr id="0" name=""/>
        <dsp:cNvSpPr/>
      </dsp:nvSpPr>
      <dsp:spPr>
        <a:xfrm>
          <a:off x="3169504" y="3289593"/>
          <a:ext cx="2373310" cy="25430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Койки сестринского ухода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Дома  (отделения) сестринского ухода</a:t>
          </a:r>
          <a:endParaRPr lang="ru-RU" sz="1600" kern="1200" dirty="0"/>
        </a:p>
      </dsp:txBody>
      <dsp:txXfrm>
        <a:off x="3169504" y="3289593"/>
        <a:ext cx="2373310" cy="2543045"/>
      </dsp:txXfrm>
    </dsp:sp>
    <dsp:sp modelId="{00FF15A3-F8EE-4EAD-8803-A39D68D0F9DE}">
      <dsp:nvSpPr>
        <dsp:cNvPr id="0" name=""/>
        <dsp:cNvSpPr/>
      </dsp:nvSpPr>
      <dsp:spPr>
        <a:xfrm>
          <a:off x="5806516" y="1660297"/>
          <a:ext cx="2373310" cy="9736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5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F8FA295-BE2A-41A1-9FCE-C19F693D80A7}">
      <dsp:nvSpPr>
        <dsp:cNvPr id="0" name=""/>
        <dsp:cNvSpPr/>
      </dsp:nvSpPr>
      <dsp:spPr>
        <a:xfrm>
          <a:off x="6070217" y="1910813"/>
          <a:ext cx="2373310" cy="9736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Амбулаторные условия, в </a:t>
          </a:r>
          <a:r>
            <a:rPr lang="ru-RU" sz="1800" b="1" kern="1200" dirty="0" err="1" smtClean="0"/>
            <a:t>т.ч</a:t>
          </a:r>
          <a:r>
            <a:rPr lang="ru-RU" sz="1800" b="1" kern="1200" dirty="0" smtClean="0"/>
            <a:t>. на дому</a:t>
          </a:r>
          <a:endParaRPr lang="ru-RU" sz="1800" b="1" kern="1200" dirty="0"/>
        </a:p>
      </dsp:txBody>
      <dsp:txXfrm>
        <a:off x="6070217" y="1910813"/>
        <a:ext cx="2373310" cy="973691"/>
      </dsp:txXfrm>
    </dsp:sp>
    <dsp:sp modelId="{FCF7E2EB-E4F6-499E-9F87-14DE824A8F72}">
      <dsp:nvSpPr>
        <dsp:cNvPr id="0" name=""/>
        <dsp:cNvSpPr/>
      </dsp:nvSpPr>
      <dsp:spPr>
        <a:xfrm>
          <a:off x="5806516" y="3324226"/>
          <a:ext cx="2373310" cy="25459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6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3A26913-8679-4264-9434-B85B5BEE31F4}">
      <dsp:nvSpPr>
        <dsp:cNvPr id="0" name=""/>
        <dsp:cNvSpPr/>
      </dsp:nvSpPr>
      <dsp:spPr>
        <a:xfrm>
          <a:off x="6070217" y="3574742"/>
          <a:ext cx="2373310" cy="25459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1.Кабинеты паллиативной медицинской помощи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2.Выездные патронажные службы на базе медицинских организаций</a:t>
          </a:r>
          <a:endParaRPr lang="ru-RU" sz="1600" kern="1200" dirty="0"/>
        </a:p>
      </dsp:txBody>
      <dsp:txXfrm>
        <a:off x="6070217" y="3574742"/>
        <a:ext cx="2373310" cy="25459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7B42A-52AA-4FB9-B5B8-C55C91CED499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F11D5-7955-43B6-8C01-172DAF2731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6168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F683C-3481-4EB1-B558-FF1053B9575F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B68F4-914A-43B7-80D8-49D18AF016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F683C-3481-4EB1-B558-FF1053B9575F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B68F4-914A-43B7-80D8-49D18AF016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F683C-3481-4EB1-B558-FF1053B9575F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B68F4-914A-43B7-80D8-49D18AF016D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F683C-3481-4EB1-B558-FF1053B9575F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B68F4-914A-43B7-80D8-49D18AF016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F683C-3481-4EB1-B558-FF1053B9575F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B68F4-914A-43B7-80D8-49D18AF016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F683C-3481-4EB1-B558-FF1053B9575F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B68F4-914A-43B7-80D8-49D18AF016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F683C-3481-4EB1-B558-FF1053B9575F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B68F4-914A-43B7-80D8-49D18AF016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F683C-3481-4EB1-B558-FF1053B9575F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B68F4-914A-43B7-80D8-49D18AF016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F683C-3481-4EB1-B558-FF1053B9575F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B68F4-914A-43B7-80D8-49D18AF016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F683C-3481-4EB1-B558-FF1053B9575F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B68F4-914A-43B7-80D8-49D18AF016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F683C-3481-4EB1-B558-FF1053B9575F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B68F4-914A-43B7-80D8-49D18AF016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2EF683C-3481-4EB1-B558-FF1053B9575F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C0B68F4-914A-43B7-80D8-49D18AF016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3059832" y="1268760"/>
            <a:ext cx="5400600" cy="28083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МЕДИЦИНСКАЯ  ПОМОЩЬ ИНКУРАБЕЛЬНЫМ БОЛЬНЫМ НА ДОГОСПИТАЛЬНОМ ЭТАПЕ – задачи, проблемы, реалии</a:t>
            </a:r>
            <a:endParaRPr lang="ru-RU" sz="36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476672"/>
            <a:ext cx="2520280" cy="2260021"/>
          </a:xfrm>
          <a:prstGeom prst="rec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2555776" y="5301208"/>
            <a:ext cx="5904656" cy="91439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Пархомчук Д.С.</a:t>
            </a:r>
          </a:p>
          <a:p>
            <a:pPr algn="r"/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Врио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директора ГУ ЛНР «ЛРЦЭМПиМК»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203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</a:rPr>
              <a:t>Паллиативная помощь может быть оказана лицам: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772816"/>
            <a:ext cx="7408333" cy="3450696"/>
          </a:xfrm>
        </p:spPr>
        <p:txBody>
          <a:bodyPr/>
          <a:lstStyle/>
          <a:p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</a:rPr>
              <a:t>Пациентам с любым диагнозом.</a:t>
            </a:r>
          </a:p>
          <a:p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</a:rPr>
              <a:t>Независимо от возраста.</a:t>
            </a:r>
          </a:p>
          <a:p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</a:rPr>
              <a:t>При наличии у них неудовлетворенных потребностей в уходе и при условии их подготовленности к восприятию помощи.</a:t>
            </a:r>
          </a:p>
        </p:txBody>
      </p:sp>
      <p:pic>
        <p:nvPicPr>
          <p:cNvPr id="99332" name="Picture 4" descr="медсестра и пожилой мужчин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293095"/>
            <a:ext cx="3384550" cy="249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5406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</a:rPr>
              <a:t>Кто нуждается в паллиативной помощи</a:t>
            </a:r>
            <a:r>
              <a:rPr lang="ru-RU" altLang="ru-RU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28800"/>
            <a:ext cx="8496944" cy="4392488"/>
          </a:xfrm>
        </p:spPr>
        <p:txBody>
          <a:bodyPr>
            <a:noAutofit/>
          </a:bodyPr>
          <a:lstStyle/>
          <a:p>
            <a:r>
              <a:rPr lang="ru-RU" altLang="ru-RU" sz="1800" dirty="0">
                <a:solidFill>
                  <a:schemeClr val="tx1"/>
                </a:solidFill>
                <a:latin typeface="Times New Roman" pitchFamily="18" charset="0"/>
              </a:rPr>
              <a:t>Онкологические больные.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Пациенты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хроническими прогрессирующими заболеваниями терапевтического профиля в терминальной стадии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развития (ХСН, ХОБЛ и т.д.); 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Пациенты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тяжелыми необратимыми последствиями травм, нуждающиеся в симптоматической терапии и в обеспечении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ухода;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Пациенты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дегенеративными заболеваниями нервной системы </a:t>
            </a:r>
            <a:b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поздних стадиях развития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заболевания;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Пациенты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различными формами  деменции, в том числе с болезнью Альцгеймера, в терминальной стадии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заболевания;</a:t>
            </a:r>
          </a:p>
          <a:p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800" dirty="0" smtClean="0">
                <a:solidFill>
                  <a:schemeClr val="tx1"/>
                </a:solidFill>
                <a:latin typeface="Times New Roman" pitchFamily="18" charset="0"/>
              </a:rPr>
              <a:t>С </a:t>
            </a:r>
            <a:r>
              <a:rPr lang="ru-RU" altLang="ru-RU" sz="1800" dirty="0">
                <a:solidFill>
                  <a:schemeClr val="tx1"/>
                </a:solidFill>
                <a:latin typeface="Times New Roman" pitchFamily="18" charset="0"/>
              </a:rPr>
              <a:t>необратимым поражением головного мозга.</a:t>
            </a:r>
          </a:p>
          <a:p>
            <a:r>
              <a:rPr lang="ru-RU" altLang="ru-RU" sz="1800" dirty="0">
                <a:solidFill>
                  <a:schemeClr val="tx1"/>
                </a:solidFill>
                <a:latin typeface="Times New Roman" pitchFamily="18" charset="0"/>
              </a:rPr>
              <a:t>С необратимой ХПН.</a:t>
            </a:r>
          </a:p>
          <a:p>
            <a:r>
              <a:rPr lang="ru-RU" altLang="ru-RU" sz="1800" dirty="0">
                <a:solidFill>
                  <a:schemeClr val="tx1"/>
                </a:solidFill>
                <a:latin typeface="Times New Roman" pitchFamily="18" charset="0"/>
              </a:rPr>
              <a:t>Больные СПИД.</a:t>
            </a:r>
          </a:p>
        </p:txBody>
      </p:sp>
      <p:pic>
        <p:nvPicPr>
          <p:cNvPr id="100356" name="Picture 8" descr="больной ,внук и медсестр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77495" y="4437112"/>
            <a:ext cx="3353301" cy="2391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0699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altLang="ru-RU" sz="4000" b="1" dirty="0">
                <a:solidFill>
                  <a:srgbClr val="FF0000"/>
                </a:solidFill>
                <a:latin typeface="Times New Roman" pitchFamily="18" charset="0"/>
              </a:rPr>
              <a:t>Паллиативная помощь оказывается:</a:t>
            </a:r>
            <a:r>
              <a:rPr lang="ru-RU" altLang="ru-RU" sz="4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2204864"/>
            <a:ext cx="7408333" cy="3450696"/>
          </a:xfrm>
        </p:spPr>
        <p:txBody>
          <a:bodyPr/>
          <a:lstStyle/>
          <a:p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</a:rPr>
              <a:t>На дому.</a:t>
            </a:r>
          </a:p>
          <a:p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</a:rPr>
              <a:t>В поликлинике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</a:rPr>
              <a:t> (дневной стационар, дневной хоспис).</a:t>
            </a:r>
          </a:p>
          <a:p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</a:rPr>
              <a:t>В стационаре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</a:rPr>
              <a:t> (койки паллиативной помощи, отделения паллиативной помощи).</a:t>
            </a:r>
          </a:p>
          <a:p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</a:rPr>
              <a:t>В специализированной больнице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</a:rPr>
              <a:t> (хоспис).</a:t>
            </a:r>
          </a:p>
          <a:p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</a:rPr>
              <a:t>Выездной службой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</a:rPr>
              <a:t> паллиативной помощи.</a:t>
            </a:r>
          </a:p>
        </p:txBody>
      </p:sp>
    </p:spTree>
    <p:extLst>
      <p:ext uri="{BB962C8B-B14F-4D97-AF65-F5344CB8AC3E}">
        <p14:creationId xmlns:p14="http://schemas.microsoft.com/office/powerpoint/2010/main" xmlns="" val="266425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Собственный материал</a:t>
            </a:r>
            <a:endParaRPr lang="ru-RU" sz="4800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ЦЕНТР МЕДИЦИНЫ КАТАСТРОФ 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72816"/>
            <a:ext cx="8280920" cy="453650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Учреждение </a:t>
            </a:r>
            <a:r>
              <a:rPr lang="ru-RU" dirty="0">
                <a:solidFill>
                  <a:schemeClr val="tx1"/>
                </a:solidFill>
              </a:rPr>
              <a:t>здравоохранения особого типа системы экстренной медицинской помощи Луганской Народной </a:t>
            </a:r>
            <a:r>
              <a:rPr lang="ru-RU" dirty="0" smtClean="0">
                <a:solidFill>
                  <a:schemeClr val="tx1"/>
                </a:solidFill>
              </a:rPr>
              <a:t>Республики;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Обеспечивает </a:t>
            </a:r>
            <a:r>
              <a:rPr lang="ru-RU" dirty="0">
                <a:solidFill>
                  <a:schemeClr val="tx1"/>
                </a:solidFill>
              </a:rPr>
              <a:t>на территории Республики организацию и оказание экстренной (скорой), в том числе экстренной (скорой) специализированной </a:t>
            </a:r>
            <a:r>
              <a:rPr lang="ru-RU" dirty="0" smtClean="0">
                <a:solidFill>
                  <a:schemeClr val="tx1"/>
                </a:solidFill>
              </a:rPr>
              <a:t>и неотложной медицинской </a:t>
            </a:r>
            <a:r>
              <a:rPr lang="ru-RU" dirty="0">
                <a:solidFill>
                  <a:schemeClr val="tx1"/>
                </a:solidFill>
              </a:rPr>
              <a:t>помощи </a:t>
            </a:r>
            <a:r>
              <a:rPr lang="ru-RU" dirty="0" smtClean="0">
                <a:solidFill>
                  <a:schemeClr val="tx1"/>
                </a:solidFill>
              </a:rPr>
              <a:t>пациентам/пострадавшим</a:t>
            </a:r>
            <a:r>
              <a:rPr lang="ru-RU" dirty="0">
                <a:solidFill>
                  <a:schemeClr val="tx1"/>
                </a:solidFill>
              </a:rPr>
              <a:t>, находящимся в неотложном состоянии, в режиме повседневной деятельности, режиме чрезвычайной ситуации и в особый период.</a:t>
            </a:r>
          </a:p>
        </p:txBody>
      </p:sp>
    </p:spTree>
    <p:extLst>
      <p:ext uri="{BB962C8B-B14F-4D97-AF65-F5344CB8AC3E}">
        <p14:creationId xmlns:p14="http://schemas.microsoft.com/office/powerpoint/2010/main" xmlns="" val="85313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УСЛОВИЯ </a:t>
            </a:r>
            <a:r>
              <a:rPr lang="ru-RU" sz="4000" b="1" dirty="0" smtClean="0">
                <a:solidFill>
                  <a:srgbClr val="FF0000"/>
                </a:solidFill>
              </a:rPr>
              <a:t>ОКАЗАНИЯ помощи: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916832"/>
            <a:ext cx="8064896" cy="4464496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а) вне медицинской организации - по месту вызова бригады, а также в транспортном средстве при медицинской эвакуации;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б) амбулаторно (в условиях, не предусматривающих круглосуточного медицинского наблюдения и лечения);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в) стационарно (в условиях, обеспечивающих круглосуточное медицинское наблюдение и лечение).</a:t>
            </a:r>
          </a:p>
        </p:txBody>
      </p:sp>
    </p:spTree>
    <p:extLst>
      <p:ext uri="{BB962C8B-B14F-4D97-AF65-F5344CB8AC3E}">
        <p14:creationId xmlns:p14="http://schemas.microsoft.com/office/powerpoint/2010/main" xmlns="" val="333012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а)	</a:t>
            </a:r>
            <a:r>
              <a:rPr lang="ru-RU" b="1" dirty="0" smtClean="0">
                <a:solidFill>
                  <a:schemeClr val="tx1"/>
                </a:solidFill>
              </a:rPr>
              <a:t>экстренная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- при внезапных острых заболеваниях, </a:t>
            </a:r>
            <a:r>
              <a:rPr lang="ru-RU" dirty="0" smtClean="0">
                <a:solidFill>
                  <a:schemeClr val="tx1"/>
                </a:solidFill>
              </a:rPr>
              <a:t>состояниях, обострении </a:t>
            </a:r>
            <a:r>
              <a:rPr lang="ru-RU" dirty="0">
                <a:solidFill>
                  <a:schemeClr val="tx1"/>
                </a:solidFill>
              </a:rPr>
              <a:t>хронических заболеваний, представляющих угрозу </a:t>
            </a:r>
            <a:r>
              <a:rPr lang="ru-RU" dirty="0" smtClean="0">
                <a:solidFill>
                  <a:schemeClr val="tx1"/>
                </a:solidFill>
              </a:rPr>
              <a:t>жизни пациента;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б)	</a:t>
            </a:r>
            <a:r>
              <a:rPr lang="ru-RU" b="1" dirty="0" smtClean="0">
                <a:solidFill>
                  <a:schemeClr val="tx1"/>
                </a:solidFill>
              </a:rPr>
              <a:t>неотложная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- при внезапных острых заболеваниях, </a:t>
            </a:r>
            <a:r>
              <a:rPr lang="ru-RU" dirty="0" smtClean="0">
                <a:solidFill>
                  <a:schemeClr val="tx1"/>
                </a:solidFill>
              </a:rPr>
              <a:t>состояниях, обострении </a:t>
            </a:r>
            <a:r>
              <a:rPr lang="ru-RU" dirty="0">
                <a:solidFill>
                  <a:schemeClr val="tx1"/>
                </a:solidFill>
              </a:rPr>
              <a:t>хронических заболеваний без явных признаков угрозы </a:t>
            </a:r>
            <a:r>
              <a:rPr lang="ru-RU" dirty="0" smtClean="0">
                <a:solidFill>
                  <a:schemeClr val="tx1"/>
                </a:solidFill>
              </a:rPr>
              <a:t>жизни пациента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ФОРМА ОКАЗАНИЯ: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238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39188905"/>
              </p:ext>
            </p:extLst>
          </p:nvPr>
        </p:nvGraphicFramePr>
        <p:xfrm>
          <a:off x="251520" y="1844824"/>
          <a:ext cx="856895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ОБРАЩЕНИЯ ЗА СМП по г. ЛУГАНСКУ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28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07269473"/>
              </p:ext>
            </p:extLst>
          </p:nvPr>
        </p:nvGraphicFramePr>
        <p:xfrm>
          <a:off x="683568" y="1772816"/>
          <a:ext cx="7596832" cy="4353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Хронические/</a:t>
            </a:r>
            <a:r>
              <a:rPr lang="ru-RU" sz="4000" b="1" dirty="0" err="1" smtClean="0">
                <a:solidFill>
                  <a:srgbClr val="FF0000"/>
                </a:solidFill>
              </a:rPr>
              <a:t>онко</a:t>
            </a:r>
            <a:r>
              <a:rPr lang="ru-RU" sz="4000" b="1" dirty="0" smtClean="0">
                <a:solidFill>
                  <a:srgbClr val="FF0000"/>
                </a:solidFill>
              </a:rPr>
              <a:t> заболевания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541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23787411"/>
              </p:ext>
            </p:extLst>
          </p:nvPr>
        </p:nvGraphicFramePr>
        <p:xfrm>
          <a:off x="107503" y="1042235"/>
          <a:ext cx="8928993" cy="5718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3369"/>
                <a:gridCol w="801736"/>
                <a:gridCol w="801736"/>
                <a:gridCol w="801736"/>
                <a:gridCol w="801736"/>
                <a:gridCol w="801736"/>
                <a:gridCol w="801736"/>
                <a:gridCol w="801736"/>
                <a:gridCol w="801736"/>
                <a:gridCol w="801736"/>
              </a:tblGrid>
              <a:tr h="20810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Нозология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2017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2018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81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всего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госпит.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всего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госпит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всего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госпит.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</a:tr>
              <a:tr h="588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Хронические инфекционные заболевания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0,05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0,06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0,05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</a:tr>
              <a:tr h="196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Болезни крови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69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0,05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93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0,07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104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0,08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</a:tr>
              <a:tr h="392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Эндокринные заболевания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566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0,42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208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502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0,4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192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556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0,44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181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</a:tr>
              <a:tr h="392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Заболевания нервной системы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260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0,2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302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0,24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333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0,26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</a:tr>
              <a:tr h="588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Заболевания системы кровообращения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6353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4,66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528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5641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4,44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589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5454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4,3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586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</a:tr>
              <a:tr h="588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Заболевания дыхательной системы + астма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7283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0,74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206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2082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1,64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197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1744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1,38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164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</a:tr>
              <a:tr h="588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Заболевания системы пищеварения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1881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1,08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275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2028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1,6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865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1788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1,42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769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</a:tr>
              <a:tr h="588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Заболевания костно – мышечной системы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396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0,29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369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0,29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376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</a:tr>
              <a:tr h="588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Заболевания мочеполовой системы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1240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383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1193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0,94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353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1315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1,04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390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</a:tr>
              <a:tr h="196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Онкозаболевания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1962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1,44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91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1937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1,52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128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1838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0,12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118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</a:tr>
              <a:tr h="392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Отдаленные последствия ЧМТ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156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0,11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146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0,11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151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1,46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</a:tr>
              <a:tr h="196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Всего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15426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11,31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1845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14368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11,3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2528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13716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10,87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2413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7733" marR="27733" marT="0" marB="0" anchor="ctr"/>
                </a:tc>
              </a:tr>
            </a:tbl>
          </a:graphicData>
        </a:graphic>
      </p:graphicFrame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936104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Количество </a:t>
            </a:r>
            <a:r>
              <a:rPr lang="ru-RU" sz="2400" b="1" dirty="0" smtClean="0">
                <a:solidFill>
                  <a:srgbClr val="FF0000"/>
                </a:solidFill>
              </a:rPr>
              <a:t>вызовов </a:t>
            </a:r>
            <a:r>
              <a:rPr lang="ru-RU" sz="2400" b="1" dirty="0">
                <a:solidFill>
                  <a:srgbClr val="FF0000"/>
                </a:solidFill>
              </a:rPr>
              <a:t>к пациентам </a:t>
            </a:r>
            <a:r>
              <a:rPr lang="ru-RU" sz="2400" b="1" dirty="0" smtClean="0">
                <a:solidFill>
                  <a:srgbClr val="FF0000"/>
                </a:solidFill>
              </a:rPr>
              <a:t>с хроническими заболеваниями</a:t>
            </a:r>
            <a:r>
              <a:rPr lang="ru-RU" sz="2400" b="1" dirty="0">
                <a:solidFill>
                  <a:srgbClr val="FF0000"/>
                </a:solidFill>
              </a:rPr>
              <a:t>, требующими симптоматической </a:t>
            </a:r>
            <a:r>
              <a:rPr lang="ru-RU" sz="2400" b="1" dirty="0" smtClean="0">
                <a:solidFill>
                  <a:srgbClr val="FF0000"/>
                </a:solidFill>
              </a:rPr>
              <a:t>помощи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860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628800"/>
            <a:ext cx="53103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4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Актуальность проблемы</a:t>
            </a:r>
            <a:endParaRPr lang="ru-RU" sz="48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Центр/поликлиники г. Луганск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62701612"/>
              </p:ext>
            </p:extLst>
          </p:nvPr>
        </p:nvGraphicFramePr>
        <p:xfrm>
          <a:off x="467544" y="1916832"/>
          <a:ext cx="828092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51025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64801583"/>
              </p:ext>
            </p:extLst>
          </p:nvPr>
        </p:nvGraphicFramePr>
        <p:xfrm>
          <a:off x="251520" y="1772816"/>
          <a:ext cx="856895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Центр/поликлиники Республика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164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80843187"/>
              </p:ext>
            </p:extLst>
          </p:nvPr>
        </p:nvGraphicFramePr>
        <p:xfrm>
          <a:off x="539552" y="1628800"/>
          <a:ext cx="820891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СЛУЖБА - 1503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468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2132856"/>
            <a:ext cx="8496944" cy="3993307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1) </a:t>
            </a:r>
            <a:r>
              <a:rPr lang="ru-RU" dirty="0">
                <a:solidFill>
                  <a:schemeClr val="tx1"/>
                </a:solidFill>
              </a:rPr>
              <a:t>слабая осведомленность о масштабах проблемы;</a:t>
            </a:r>
          </a:p>
          <a:p>
            <a:r>
              <a:rPr lang="ru-RU" dirty="0">
                <a:solidFill>
                  <a:schemeClr val="tx1"/>
                </a:solidFill>
              </a:rPr>
              <a:t>2</a:t>
            </a:r>
            <a:r>
              <a:rPr lang="ru-RU" dirty="0" smtClean="0">
                <a:solidFill>
                  <a:schemeClr val="tx1"/>
                </a:solidFill>
              </a:rPr>
              <a:t>) </a:t>
            </a:r>
            <a:r>
              <a:rPr lang="ru-RU" dirty="0">
                <a:solidFill>
                  <a:schemeClr val="tx1"/>
                </a:solidFill>
              </a:rPr>
              <a:t>нехватка знаний у медицинских </a:t>
            </a:r>
            <a:r>
              <a:rPr lang="ru-RU" dirty="0" smtClean="0">
                <a:solidFill>
                  <a:schemeClr val="tx1"/>
                </a:solidFill>
              </a:rPr>
              <a:t>специалистов;</a:t>
            </a:r>
          </a:p>
          <a:p>
            <a:r>
              <a:rPr lang="ru-RU" dirty="0">
                <a:solidFill>
                  <a:schemeClr val="tx1"/>
                </a:solidFill>
              </a:rPr>
              <a:t>3</a:t>
            </a:r>
            <a:r>
              <a:rPr lang="ru-RU" dirty="0" smtClean="0">
                <a:solidFill>
                  <a:schemeClr val="tx1"/>
                </a:solidFill>
              </a:rPr>
              <a:t>) </a:t>
            </a:r>
            <a:r>
              <a:rPr lang="ru-RU" dirty="0">
                <a:solidFill>
                  <a:schemeClr val="tx1"/>
                </a:solidFill>
              </a:rPr>
              <a:t>отсутствие необходимых форм и </a:t>
            </a:r>
            <a:r>
              <a:rPr lang="ru-RU" dirty="0" smtClean="0">
                <a:solidFill>
                  <a:schemeClr val="tx1"/>
                </a:solidFill>
              </a:rPr>
              <a:t>дозировок наркотических </a:t>
            </a:r>
            <a:r>
              <a:rPr lang="ru-RU" dirty="0">
                <a:solidFill>
                  <a:schemeClr val="tx1"/>
                </a:solidFill>
              </a:rPr>
              <a:t>обезболивающих, в </a:t>
            </a:r>
            <a:r>
              <a:rPr lang="ru-RU" dirty="0" err="1">
                <a:solidFill>
                  <a:schemeClr val="tx1"/>
                </a:solidFill>
              </a:rPr>
              <a:t>т.ч</a:t>
            </a:r>
            <a:r>
              <a:rPr lang="ru-RU" dirty="0">
                <a:solidFill>
                  <a:schemeClr val="tx1"/>
                </a:solidFill>
              </a:rPr>
              <a:t>. для детей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4) </a:t>
            </a:r>
            <a:r>
              <a:rPr lang="ru-RU" dirty="0">
                <a:solidFill>
                  <a:schemeClr val="tx1"/>
                </a:solidFill>
              </a:rPr>
              <a:t>отсутствие клинических рекомендаций и </a:t>
            </a:r>
            <a:r>
              <a:rPr lang="ru-RU" dirty="0" smtClean="0">
                <a:solidFill>
                  <a:schemeClr val="tx1"/>
                </a:solidFill>
              </a:rPr>
              <a:t>стандартов ведения </a:t>
            </a:r>
            <a:r>
              <a:rPr lang="ru-RU" dirty="0">
                <a:solidFill>
                  <a:schemeClr val="tx1"/>
                </a:solidFill>
              </a:rPr>
              <a:t>боли;</a:t>
            </a:r>
          </a:p>
          <a:p>
            <a:r>
              <a:rPr lang="ru-RU" dirty="0">
                <a:solidFill>
                  <a:schemeClr val="tx1"/>
                </a:solidFill>
              </a:rPr>
              <a:t>5</a:t>
            </a:r>
            <a:r>
              <a:rPr lang="ru-RU" dirty="0" smtClean="0">
                <a:solidFill>
                  <a:schemeClr val="tx1"/>
                </a:solidFill>
              </a:rPr>
              <a:t>) финансово и организационно-структурные ограничения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r>
              <a:rPr lang="ru-RU" dirty="0">
                <a:solidFill>
                  <a:schemeClr val="tx1"/>
                </a:solidFill>
              </a:rPr>
              <a:t>6</a:t>
            </a:r>
            <a:r>
              <a:rPr lang="ru-RU" dirty="0" smtClean="0">
                <a:solidFill>
                  <a:schemeClr val="tx1"/>
                </a:solidFill>
              </a:rPr>
              <a:t>) </a:t>
            </a:r>
            <a:r>
              <a:rPr lang="ru-RU" dirty="0">
                <a:solidFill>
                  <a:schemeClr val="tx1"/>
                </a:solidFill>
              </a:rPr>
              <a:t>социальные и культурные барьеры.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Сложности в оказании паллиативной</a:t>
            </a:r>
            <a:br>
              <a:rPr lang="ru-RU" sz="4000" b="1" dirty="0">
                <a:solidFill>
                  <a:srgbClr val="FF0000"/>
                </a:solidFill>
              </a:rPr>
            </a:br>
            <a:r>
              <a:rPr lang="ru-RU" sz="4000" b="1" dirty="0">
                <a:solidFill>
                  <a:srgbClr val="FF0000"/>
                </a:solidFill>
              </a:rPr>
              <a:t>медицинской </a:t>
            </a:r>
            <a:r>
              <a:rPr lang="ru-RU" sz="4000" b="1" dirty="0" smtClean="0">
                <a:solidFill>
                  <a:srgbClr val="FF0000"/>
                </a:solidFill>
              </a:rPr>
              <a:t>помощи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038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288032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МЕРОПРИЯТИЯ ПО УКРЕПЛЕНИЮ ПАЛЛИАТИВНОЙ МЕДИЦИНСКОЙ ПОМОЩИ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65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085184"/>
            <a:ext cx="8496943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4400" dirty="0" smtClean="0">
                <a:ln w="3175">
                  <a:solidFill>
                    <a:schemeClr val="bg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 Black" panose="020B0A04020102020204" pitchFamily="34" charset="0"/>
                <a:ea typeface="Cambria Math" panose="02040503050406030204" pitchFamily="18" charset="0"/>
              </a:rPr>
              <a:t>Принципы оказания паллиативной помощи:</a:t>
            </a:r>
            <a:r>
              <a:rPr lang="ru-RU" altLang="ru-RU" sz="4800" i="1" dirty="0">
                <a:ln w="3175">
                  <a:solidFill>
                    <a:schemeClr val="bg1"/>
                  </a:solidFill>
                </a:ln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ru-RU" altLang="ru-RU" sz="4800" i="1" dirty="0">
                <a:ln w="3175">
                  <a:solidFill>
                    <a:schemeClr val="bg1"/>
                  </a:solidFill>
                </a:ln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755576" y="332656"/>
            <a:ext cx="7704856" cy="4608512"/>
            <a:chOff x="2605881" y="731838"/>
            <a:chExt cx="3475036" cy="3475036"/>
          </a:xfrm>
          <a:effectLst>
            <a:glow rad="1397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8" name="Ромб 7"/>
            <p:cNvSpPr/>
            <p:nvPr/>
          </p:nvSpPr>
          <p:spPr>
            <a:xfrm>
              <a:off x="2605881" y="731838"/>
              <a:ext cx="3475036" cy="3475036"/>
            </a:xfrm>
            <a:prstGeom prst="diamond">
              <a:avLst/>
            </a:prstGeom>
            <a:scene3d>
              <a:camera prst="orthographicFront"/>
              <a:lightRig rig="flat" dir="t"/>
            </a:scene3d>
            <a:sp3d z="-190500" extrusionH="12700" prstMaterial="plastic">
              <a:bevelT w="50800" h="50800" prst="angle"/>
            </a:sp3d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Полилиния 8"/>
            <p:cNvSpPr/>
            <p:nvPr/>
          </p:nvSpPr>
          <p:spPr>
            <a:xfrm>
              <a:off x="2865697" y="1061966"/>
              <a:ext cx="1355264" cy="1355264"/>
            </a:xfrm>
            <a:custGeom>
              <a:avLst/>
              <a:gdLst>
                <a:gd name="connsiteX0" fmla="*/ 0 w 1355264"/>
                <a:gd name="connsiteY0" fmla="*/ 225882 h 1355264"/>
                <a:gd name="connsiteX1" fmla="*/ 225882 w 1355264"/>
                <a:gd name="connsiteY1" fmla="*/ 0 h 1355264"/>
                <a:gd name="connsiteX2" fmla="*/ 1129382 w 1355264"/>
                <a:gd name="connsiteY2" fmla="*/ 0 h 1355264"/>
                <a:gd name="connsiteX3" fmla="*/ 1355264 w 1355264"/>
                <a:gd name="connsiteY3" fmla="*/ 225882 h 1355264"/>
                <a:gd name="connsiteX4" fmla="*/ 1355264 w 1355264"/>
                <a:gd name="connsiteY4" fmla="*/ 1129382 h 1355264"/>
                <a:gd name="connsiteX5" fmla="*/ 1129382 w 1355264"/>
                <a:gd name="connsiteY5" fmla="*/ 1355264 h 1355264"/>
                <a:gd name="connsiteX6" fmla="*/ 225882 w 1355264"/>
                <a:gd name="connsiteY6" fmla="*/ 1355264 h 1355264"/>
                <a:gd name="connsiteX7" fmla="*/ 0 w 1355264"/>
                <a:gd name="connsiteY7" fmla="*/ 1129382 h 1355264"/>
                <a:gd name="connsiteX8" fmla="*/ 0 w 1355264"/>
                <a:gd name="connsiteY8" fmla="*/ 225882 h 1355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55264" h="1355264">
                  <a:moveTo>
                    <a:pt x="0" y="225882"/>
                  </a:moveTo>
                  <a:cubicBezTo>
                    <a:pt x="0" y="101131"/>
                    <a:pt x="101131" y="0"/>
                    <a:pt x="225882" y="0"/>
                  </a:cubicBezTo>
                  <a:lnTo>
                    <a:pt x="1129382" y="0"/>
                  </a:lnTo>
                  <a:cubicBezTo>
                    <a:pt x="1254133" y="0"/>
                    <a:pt x="1355264" y="101131"/>
                    <a:pt x="1355264" y="225882"/>
                  </a:cubicBezTo>
                  <a:lnTo>
                    <a:pt x="1355264" y="1129382"/>
                  </a:lnTo>
                  <a:cubicBezTo>
                    <a:pt x="1355264" y="1254133"/>
                    <a:pt x="1254133" y="1355264"/>
                    <a:pt x="1129382" y="1355264"/>
                  </a:cubicBezTo>
                  <a:lnTo>
                    <a:pt x="225882" y="1355264"/>
                  </a:lnTo>
                  <a:cubicBezTo>
                    <a:pt x="101131" y="1355264"/>
                    <a:pt x="0" y="1254133"/>
                    <a:pt x="0" y="1129382"/>
                  </a:cubicBezTo>
                  <a:lnTo>
                    <a:pt x="0" y="225882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 prst="angle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69" tIns="108069" rIns="108069" bIns="108069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  <a:ea typeface="Cambria Math" panose="02040503050406030204" pitchFamily="18" charset="0"/>
                </a:rPr>
                <a:t>Своевременность оказания ПМП</a:t>
              </a:r>
              <a:endParaRPr lang="ru-RU" sz="2000" b="1" kern="1200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4395525" y="1061966"/>
              <a:ext cx="1355264" cy="1355264"/>
            </a:xfrm>
            <a:custGeom>
              <a:avLst/>
              <a:gdLst>
                <a:gd name="connsiteX0" fmla="*/ 0 w 1355264"/>
                <a:gd name="connsiteY0" fmla="*/ 225882 h 1355264"/>
                <a:gd name="connsiteX1" fmla="*/ 225882 w 1355264"/>
                <a:gd name="connsiteY1" fmla="*/ 0 h 1355264"/>
                <a:gd name="connsiteX2" fmla="*/ 1129382 w 1355264"/>
                <a:gd name="connsiteY2" fmla="*/ 0 h 1355264"/>
                <a:gd name="connsiteX3" fmla="*/ 1355264 w 1355264"/>
                <a:gd name="connsiteY3" fmla="*/ 225882 h 1355264"/>
                <a:gd name="connsiteX4" fmla="*/ 1355264 w 1355264"/>
                <a:gd name="connsiteY4" fmla="*/ 1129382 h 1355264"/>
                <a:gd name="connsiteX5" fmla="*/ 1129382 w 1355264"/>
                <a:gd name="connsiteY5" fmla="*/ 1355264 h 1355264"/>
                <a:gd name="connsiteX6" fmla="*/ 225882 w 1355264"/>
                <a:gd name="connsiteY6" fmla="*/ 1355264 h 1355264"/>
                <a:gd name="connsiteX7" fmla="*/ 0 w 1355264"/>
                <a:gd name="connsiteY7" fmla="*/ 1129382 h 1355264"/>
                <a:gd name="connsiteX8" fmla="*/ 0 w 1355264"/>
                <a:gd name="connsiteY8" fmla="*/ 225882 h 1355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55264" h="1355264">
                  <a:moveTo>
                    <a:pt x="0" y="225882"/>
                  </a:moveTo>
                  <a:cubicBezTo>
                    <a:pt x="0" y="101131"/>
                    <a:pt x="101131" y="0"/>
                    <a:pt x="225882" y="0"/>
                  </a:cubicBezTo>
                  <a:lnTo>
                    <a:pt x="1129382" y="0"/>
                  </a:lnTo>
                  <a:cubicBezTo>
                    <a:pt x="1254133" y="0"/>
                    <a:pt x="1355264" y="101131"/>
                    <a:pt x="1355264" y="225882"/>
                  </a:cubicBezTo>
                  <a:lnTo>
                    <a:pt x="1355264" y="1129382"/>
                  </a:lnTo>
                  <a:cubicBezTo>
                    <a:pt x="1355264" y="1254133"/>
                    <a:pt x="1254133" y="1355264"/>
                    <a:pt x="1129382" y="1355264"/>
                  </a:cubicBezTo>
                  <a:lnTo>
                    <a:pt x="225882" y="1355264"/>
                  </a:lnTo>
                  <a:cubicBezTo>
                    <a:pt x="101131" y="1355264"/>
                    <a:pt x="0" y="1254133"/>
                    <a:pt x="0" y="1129382"/>
                  </a:cubicBezTo>
                  <a:lnTo>
                    <a:pt x="0" y="225882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 prst="angle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3137771"/>
                <a:satOff val="-7759"/>
                <a:lumOff val="-4118"/>
                <a:alphaOff val="0"/>
              </a:schemeClr>
            </a:fillRef>
            <a:effectRef idx="2">
              <a:schemeClr val="accent4">
                <a:hueOff val="3137771"/>
                <a:satOff val="-7759"/>
                <a:lumOff val="-411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69" tIns="108069" rIns="108069" bIns="108069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  <a:ea typeface="Cambria Math" panose="02040503050406030204" pitchFamily="18" charset="0"/>
                </a:rPr>
                <a:t>Непрерывность</a:t>
              </a:r>
              <a:endParaRPr lang="ru-RU" sz="2000" b="1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2936010" y="2521482"/>
              <a:ext cx="1355264" cy="1355264"/>
            </a:xfrm>
            <a:custGeom>
              <a:avLst/>
              <a:gdLst>
                <a:gd name="connsiteX0" fmla="*/ 0 w 1355264"/>
                <a:gd name="connsiteY0" fmla="*/ 225882 h 1355264"/>
                <a:gd name="connsiteX1" fmla="*/ 225882 w 1355264"/>
                <a:gd name="connsiteY1" fmla="*/ 0 h 1355264"/>
                <a:gd name="connsiteX2" fmla="*/ 1129382 w 1355264"/>
                <a:gd name="connsiteY2" fmla="*/ 0 h 1355264"/>
                <a:gd name="connsiteX3" fmla="*/ 1355264 w 1355264"/>
                <a:gd name="connsiteY3" fmla="*/ 225882 h 1355264"/>
                <a:gd name="connsiteX4" fmla="*/ 1355264 w 1355264"/>
                <a:gd name="connsiteY4" fmla="*/ 1129382 h 1355264"/>
                <a:gd name="connsiteX5" fmla="*/ 1129382 w 1355264"/>
                <a:gd name="connsiteY5" fmla="*/ 1355264 h 1355264"/>
                <a:gd name="connsiteX6" fmla="*/ 225882 w 1355264"/>
                <a:gd name="connsiteY6" fmla="*/ 1355264 h 1355264"/>
                <a:gd name="connsiteX7" fmla="*/ 0 w 1355264"/>
                <a:gd name="connsiteY7" fmla="*/ 1129382 h 1355264"/>
                <a:gd name="connsiteX8" fmla="*/ 0 w 1355264"/>
                <a:gd name="connsiteY8" fmla="*/ 225882 h 1355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55264" h="1355264">
                  <a:moveTo>
                    <a:pt x="0" y="225882"/>
                  </a:moveTo>
                  <a:cubicBezTo>
                    <a:pt x="0" y="101131"/>
                    <a:pt x="101131" y="0"/>
                    <a:pt x="225882" y="0"/>
                  </a:cubicBezTo>
                  <a:lnTo>
                    <a:pt x="1129382" y="0"/>
                  </a:lnTo>
                  <a:cubicBezTo>
                    <a:pt x="1254133" y="0"/>
                    <a:pt x="1355264" y="101131"/>
                    <a:pt x="1355264" y="225882"/>
                  </a:cubicBezTo>
                  <a:lnTo>
                    <a:pt x="1355264" y="1129382"/>
                  </a:lnTo>
                  <a:cubicBezTo>
                    <a:pt x="1355264" y="1254133"/>
                    <a:pt x="1254133" y="1355264"/>
                    <a:pt x="1129382" y="1355264"/>
                  </a:cubicBezTo>
                  <a:lnTo>
                    <a:pt x="225882" y="1355264"/>
                  </a:lnTo>
                  <a:cubicBezTo>
                    <a:pt x="101131" y="1355264"/>
                    <a:pt x="0" y="1254133"/>
                    <a:pt x="0" y="1129382"/>
                  </a:cubicBezTo>
                  <a:lnTo>
                    <a:pt x="0" y="225882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 prst="angle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6275542"/>
                <a:satOff val="-15517"/>
                <a:lumOff val="-8235"/>
                <a:alphaOff val="0"/>
              </a:schemeClr>
            </a:fillRef>
            <a:effectRef idx="2">
              <a:schemeClr val="accent4">
                <a:hueOff val="6275542"/>
                <a:satOff val="-15517"/>
                <a:lumOff val="-823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69" tIns="108069" rIns="108069" bIns="108069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  <a:ea typeface="Cambria Math" panose="02040503050406030204" pitchFamily="18" charset="0"/>
                </a:rPr>
                <a:t>Доступность</a:t>
              </a:r>
              <a:endParaRPr lang="ru-RU" sz="2000" b="1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4395525" y="2521482"/>
              <a:ext cx="1355264" cy="1355264"/>
            </a:xfrm>
            <a:custGeom>
              <a:avLst/>
              <a:gdLst>
                <a:gd name="connsiteX0" fmla="*/ 0 w 1355264"/>
                <a:gd name="connsiteY0" fmla="*/ 225882 h 1355264"/>
                <a:gd name="connsiteX1" fmla="*/ 225882 w 1355264"/>
                <a:gd name="connsiteY1" fmla="*/ 0 h 1355264"/>
                <a:gd name="connsiteX2" fmla="*/ 1129382 w 1355264"/>
                <a:gd name="connsiteY2" fmla="*/ 0 h 1355264"/>
                <a:gd name="connsiteX3" fmla="*/ 1355264 w 1355264"/>
                <a:gd name="connsiteY3" fmla="*/ 225882 h 1355264"/>
                <a:gd name="connsiteX4" fmla="*/ 1355264 w 1355264"/>
                <a:gd name="connsiteY4" fmla="*/ 1129382 h 1355264"/>
                <a:gd name="connsiteX5" fmla="*/ 1129382 w 1355264"/>
                <a:gd name="connsiteY5" fmla="*/ 1355264 h 1355264"/>
                <a:gd name="connsiteX6" fmla="*/ 225882 w 1355264"/>
                <a:gd name="connsiteY6" fmla="*/ 1355264 h 1355264"/>
                <a:gd name="connsiteX7" fmla="*/ 0 w 1355264"/>
                <a:gd name="connsiteY7" fmla="*/ 1129382 h 1355264"/>
                <a:gd name="connsiteX8" fmla="*/ 0 w 1355264"/>
                <a:gd name="connsiteY8" fmla="*/ 225882 h 1355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55264" h="1355264">
                  <a:moveTo>
                    <a:pt x="0" y="225882"/>
                  </a:moveTo>
                  <a:cubicBezTo>
                    <a:pt x="0" y="101131"/>
                    <a:pt x="101131" y="0"/>
                    <a:pt x="225882" y="0"/>
                  </a:cubicBezTo>
                  <a:lnTo>
                    <a:pt x="1129382" y="0"/>
                  </a:lnTo>
                  <a:cubicBezTo>
                    <a:pt x="1254133" y="0"/>
                    <a:pt x="1355264" y="101131"/>
                    <a:pt x="1355264" y="225882"/>
                  </a:cubicBezTo>
                  <a:lnTo>
                    <a:pt x="1355264" y="1129382"/>
                  </a:lnTo>
                  <a:cubicBezTo>
                    <a:pt x="1355264" y="1254133"/>
                    <a:pt x="1254133" y="1355264"/>
                    <a:pt x="1129382" y="1355264"/>
                  </a:cubicBezTo>
                  <a:lnTo>
                    <a:pt x="225882" y="1355264"/>
                  </a:lnTo>
                  <a:cubicBezTo>
                    <a:pt x="101131" y="1355264"/>
                    <a:pt x="0" y="1254133"/>
                    <a:pt x="0" y="1129382"/>
                  </a:cubicBezTo>
                  <a:lnTo>
                    <a:pt x="0" y="225882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 prst="angle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9413312"/>
                <a:satOff val="-23276"/>
                <a:lumOff val="-12353"/>
                <a:alphaOff val="0"/>
              </a:schemeClr>
            </a:fillRef>
            <a:effectRef idx="2">
              <a:schemeClr val="accent4">
                <a:hueOff val="9413312"/>
                <a:satOff val="-23276"/>
                <a:lumOff val="-1235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69" tIns="108069" rIns="108069" bIns="108069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  <a:ea typeface="Cambria Math" panose="02040503050406030204" pitchFamily="18" charset="0"/>
                </a:rPr>
                <a:t>Реализация права пациента на выбор места оказания ПМП</a:t>
              </a:r>
              <a:endParaRPr lang="ru-RU" sz="2000" b="1" kern="1200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432669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6192688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Разработка и осуществление мер, направленных на включение паллиативной медицинской помощи в процесс непрерывного оказания медицинских услуг пациентам паллиативного профиля </a:t>
            </a:r>
            <a:r>
              <a:rPr lang="ru-RU" dirty="0" smtClean="0">
                <a:solidFill>
                  <a:schemeClr val="tx1"/>
                </a:solidFill>
              </a:rPr>
              <a:t>с </a:t>
            </a:r>
            <a:r>
              <a:rPr lang="ru-RU" dirty="0">
                <a:solidFill>
                  <a:schemeClr val="tx1"/>
                </a:solidFill>
              </a:rPr>
              <a:t>особым акцентом на службах </a:t>
            </a:r>
            <a:r>
              <a:rPr lang="ru-RU" u="sng" dirty="0">
                <a:solidFill>
                  <a:schemeClr val="tx1"/>
                </a:solidFill>
              </a:rPr>
              <a:t>первичной медико-санитарной помощи </a:t>
            </a:r>
            <a:r>
              <a:rPr lang="ru-RU" dirty="0">
                <a:solidFill>
                  <a:schemeClr val="tx1"/>
                </a:solidFill>
              </a:rPr>
              <a:t>и на организации </a:t>
            </a:r>
            <a:r>
              <a:rPr lang="ru-RU" u="sng" dirty="0">
                <a:solidFill>
                  <a:schemeClr val="tx1"/>
                </a:solidFill>
              </a:rPr>
              <a:t>оказания паллиативной помощи на дому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</a:rPr>
              <a:t>Информационно-пропагандистская работа по вопросам оказания паллиативной медицинской помощи.</a:t>
            </a:r>
          </a:p>
          <a:p>
            <a:r>
              <a:rPr lang="ru-RU" dirty="0">
                <a:solidFill>
                  <a:schemeClr val="tx1"/>
                </a:solidFill>
              </a:rPr>
              <a:t>Обеспечение доступности к обезболивающим лекарственным средствам, находящимся под контролем, с принятием мер по противодействию их незаконному распространению и злоупотреблению.</a:t>
            </a:r>
          </a:p>
          <a:p>
            <a:r>
              <a:rPr lang="ru-RU" dirty="0">
                <a:solidFill>
                  <a:schemeClr val="tx1"/>
                </a:solidFill>
              </a:rPr>
              <a:t>Обеспечение предоставления всех составляющих паллиативной медицинской помощи профессионально подготовленными специалистами.</a:t>
            </a:r>
          </a:p>
          <a:p>
            <a:r>
              <a:rPr lang="ru-RU" dirty="0">
                <a:solidFill>
                  <a:schemeClr val="tx1"/>
                </a:solidFill>
              </a:rPr>
              <a:t>Разработка нормативных правовых актов, посвященных этическим аспектам оказания паллиативной медицинской помощи.</a:t>
            </a:r>
          </a:p>
          <a:p>
            <a:r>
              <a:rPr lang="ru-RU" dirty="0">
                <a:solidFill>
                  <a:schemeClr val="tx1"/>
                </a:solidFill>
              </a:rPr>
              <a:t>Партнерское взаимодействие с другими ведомствами в целях развития исследовательской деятельности в области практики оказания паллиативной медицинской помощи.</a:t>
            </a:r>
          </a:p>
        </p:txBody>
      </p:sp>
    </p:spTree>
    <p:extLst>
      <p:ext uri="{BB962C8B-B14F-4D97-AF65-F5344CB8AC3E}">
        <p14:creationId xmlns:p14="http://schemas.microsoft.com/office/powerpoint/2010/main" xmlns="" val="304515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 txBox="1">
            <a:spLocks/>
          </p:cNvSpPr>
          <p:nvPr/>
        </p:nvSpPr>
        <p:spPr>
          <a:xfrm>
            <a:off x="685800" y="2348879"/>
            <a:ext cx="7918648" cy="345638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ru-RU" sz="2400" dirty="0"/>
              <a:t>В</a:t>
            </a:r>
            <a:r>
              <a:rPr lang="ru-RU" sz="2400" dirty="0" smtClean="0"/>
              <a:t>нести в проект приказа «Об утверждении номенклатуры должностей медицинских работников и фармацевтических работников»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lang="ru-RU" sz="24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Врач по паллиативной медицинской помощи (тематическое усовершенствование</a:t>
            </a:r>
            <a:r>
              <a:rPr kumimoji="0" lang="ru-RU" sz="24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144ч)</a:t>
            </a:r>
            <a:endParaRPr kumimoji="0" lang="ru-RU" sz="20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Профессиональное образование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784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541145"/>
            <a:ext cx="82809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тержень системы паллиативной помощи;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рофессия, которая интегрирует в себе все методы лечения, все специализации в области здравоохранения, все технологии и всю информацию, касающуюся пациента;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рофессия, которая координирует лечение и оптимальную среду жизни пациента.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526" y="4495800"/>
            <a:ext cx="23526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трелка вправо с вырезом 8"/>
          <p:cNvSpPr/>
          <p:nvPr/>
        </p:nvSpPr>
        <p:spPr>
          <a:xfrm>
            <a:off x="2806201" y="5105400"/>
            <a:ext cx="1981200" cy="838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4810125"/>
            <a:ext cx="348615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Профессиональное образование (сестринское дело)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45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 bwMode="auto">
          <a:xfrm>
            <a:off x="271463" y="279400"/>
            <a:ext cx="8621017" cy="1141413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3600" b="1" cap="none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ТРЕХСТУПЕНЧАТАЯ ЛЕСТНИЦА </a:t>
            </a:r>
            <a:br>
              <a:rPr lang="ru-RU" sz="3600" b="1" cap="none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r>
              <a:rPr lang="ru-RU" sz="3600" b="1" cap="none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ОБЕЗБОЛИВАНИЯ ВОЗ</a:t>
            </a:r>
            <a:endParaRPr lang="en-GB" sz="3600" b="1" cap="none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2511425" y="5387975"/>
            <a:ext cx="5529263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35844" name="Rectangle 5"/>
          <p:cNvSpPr>
            <a:spLocks noChangeArrowheads="1"/>
          </p:cNvSpPr>
          <p:nvPr/>
        </p:nvSpPr>
        <p:spPr bwMode="auto">
          <a:xfrm>
            <a:off x="3592513" y="3719513"/>
            <a:ext cx="4538662" cy="581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5845" name="Rectangle 6"/>
          <p:cNvSpPr>
            <a:spLocks noChangeArrowheads="1"/>
          </p:cNvSpPr>
          <p:nvPr/>
        </p:nvSpPr>
        <p:spPr bwMode="auto">
          <a:xfrm>
            <a:off x="4229100" y="2301875"/>
            <a:ext cx="3665538" cy="366713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6699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9159" name="Freeform 7"/>
          <p:cNvSpPr>
            <a:spLocks/>
          </p:cNvSpPr>
          <p:nvPr/>
        </p:nvSpPr>
        <p:spPr bwMode="auto">
          <a:xfrm>
            <a:off x="2201863" y="1717675"/>
            <a:ext cx="5534025" cy="4227513"/>
          </a:xfrm>
          <a:custGeom>
            <a:avLst/>
            <a:gdLst/>
            <a:ahLst/>
            <a:cxnLst>
              <a:cxn ang="0">
                <a:pos x="0" y="2663"/>
              </a:cxn>
              <a:cxn ang="0">
                <a:pos x="0" y="1774"/>
              </a:cxn>
              <a:cxn ang="0">
                <a:pos x="528" y="1774"/>
              </a:cxn>
              <a:cxn ang="0">
                <a:pos x="528" y="884"/>
              </a:cxn>
              <a:cxn ang="0">
                <a:pos x="1011" y="885"/>
              </a:cxn>
              <a:cxn ang="0">
                <a:pos x="1011" y="0"/>
              </a:cxn>
              <a:cxn ang="0">
                <a:pos x="2999" y="0"/>
              </a:cxn>
            </a:cxnLst>
            <a:rect l="0" t="0" r="r" b="b"/>
            <a:pathLst>
              <a:path w="2999" h="2663">
                <a:moveTo>
                  <a:pt x="0" y="2663"/>
                </a:moveTo>
                <a:lnTo>
                  <a:pt x="0" y="1774"/>
                </a:lnTo>
                <a:lnTo>
                  <a:pt x="528" y="1774"/>
                </a:lnTo>
                <a:lnTo>
                  <a:pt x="528" y="884"/>
                </a:lnTo>
                <a:lnTo>
                  <a:pt x="1011" y="885"/>
                </a:lnTo>
                <a:lnTo>
                  <a:pt x="1011" y="0"/>
                </a:lnTo>
                <a:lnTo>
                  <a:pt x="2999" y="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2700" dir="54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35847" name="Text Box 8"/>
          <p:cNvSpPr txBox="1">
            <a:spLocks noChangeArrowheads="1"/>
          </p:cNvSpPr>
          <p:nvPr/>
        </p:nvSpPr>
        <p:spPr bwMode="auto">
          <a:xfrm>
            <a:off x="7769225" y="4864100"/>
            <a:ext cx="12795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n-US" sz="4800">
                <a:solidFill>
                  <a:schemeClr val="tx2"/>
                </a:solidFill>
              </a:rPr>
              <a:t>1</a:t>
            </a:r>
            <a:endParaRPr kumimoji="1" lang="de-DE" sz="4800">
              <a:solidFill>
                <a:schemeClr val="tx2"/>
              </a:solidFill>
            </a:endParaRPr>
          </a:p>
        </p:txBody>
      </p:sp>
      <p:sp>
        <p:nvSpPr>
          <p:cNvPr id="35848" name="Text Box 9"/>
          <p:cNvSpPr txBox="1">
            <a:spLocks noChangeArrowheads="1"/>
          </p:cNvSpPr>
          <p:nvPr/>
        </p:nvSpPr>
        <p:spPr bwMode="auto">
          <a:xfrm>
            <a:off x="7769225" y="3419475"/>
            <a:ext cx="12795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n-US" sz="4800" b="1">
                <a:solidFill>
                  <a:schemeClr val="tx2"/>
                </a:solidFill>
              </a:rPr>
              <a:t>2</a:t>
            </a:r>
            <a:endParaRPr kumimoji="1" lang="de-DE" sz="4800" b="1">
              <a:solidFill>
                <a:schemeClr val="tx2"/>
              </a:solidFill>
            </a:endParaRPr>
          </a:p>
        </p:txBody>
      </p:sp>
      <p:sp>
        <p:nvSpPr>
          <p:cNvPr id="35849" name="Text Box 10"/>
          <p:cNvSpPr txBox="1">
            <a:spLocks noChangeArrowheads="1"/>
          </p:cNvSpPr>
          <p:nvPr/>
        </p:nvSpPr>
        <p:spPr bwMode="auto">
          <a:xfrm>
            <a:off x="7864475" y="1484313"/>
            <a:ext cx="1279525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n-US" sz="4800" b="1">
                <a:solidFill>
                  <a:schemeClr val="tx2"/>
                </a:solidFill>
              </a:rPr>
              <a:t>3</a:t>
            </a:r>
            <a:endParaRPr kumimoji="1" lang="de-DE" sz="4800" b="1">
              <a:solidFill>
                <a:schemeClr val="tx2"/>
              </a:solidFill>
            </a:endParaRPr>
          </a:p>
        </p:txBody>
      </p:sp>
      <p:sp>
        <p:nvSpPr>
          <p:cNvPr id="35850" name="Text Box 11"/>
          <p:cNvSpPr txBox="1">
            <a:spLocks noChangeArrowheads="1"/>
          </p:cNvSpPr>
          <p:nvPr/>
        </p:nvSpPr>
        <p:spPr bwMode="auto">
          <a:xfrm>
            <a:off x="4284663" y="1844675"/>
            <a:ext cx="367030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kumimoji="1" lang="ru-RU" sz="2400" b="1" dirty="0">
                <a:solidFill>
                  <a:schemeClr val="tx2"/>
                </a:solidFill>
                <a:latin typeface="Bookman Old Style" pitchFamily="18" charset="0"/>
              </a:rPr>
              <a:t>Сильные </a:t>
            </a:r>
            <a:r>
              <a:rPr kumimoji="1" lang="ru-RU" sz="2400" b="1" dirty="0" err="1">
                <a:solidFill>
                  <a:schemeClr val="tx2"/>
                </a:solidFill>
                <a:latin typeface="Bookman Old Style" pitchFamily="18" charset="0"/>
              </a:rPr>
              <a:t>опиоиды</a:t>
            </a:r>
            <a:endParaRPr kumimoji="1" lang="de-DE" sz="2400" b="1" dirty="0">
              <a:solidFill>
                <a:schemeClr val="tx2"/>
              </a:solidFill>
              <a:latin typeface="Bookman Old Style" pitchFamily="18" charset="0"/>
            </a:endParaRPr>
          </a:p>
        </p:txBody>
      </p:sp>
      <p:sp>
        <p:nvSpPr>
          <p:cNvPr id="35851" name="Text Box 12"/>
          <p:cNvSpPr txBox="1">
            <a:spLocks noChangeArrowheads="1"/>
          </p:cNvSpPr>
          <p:nvPr/>
        </p:nvSpPr>
        <p:spPr bwMode="auto">
          <a:xfrm>
            <a:off x="3741738" y="3230563"/>
            <a:ext cx="4783137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kumimoji="1" lang="ru-RU" sz="2400" b="1">
                <a:solidFill>
                  <a:schemeClr val="tx2"/>
                </a:solidFill>
                <a:latin typeface="Bookman Old Style" pitchFamily="18" charset="0"/>
              </a:rPr>
              <a:t>Слабые опиоиды</a:t>
            </a:r>
            <a:endParaRPr kumimoji="1" lang="de-DE" sz="2400" b="1">
              <a:solidFill>
                <a:schemeClr val="tx2"/>
              </a:solidFill>
              <a:latin typeface="Bookman Old Style" pitchFamily="18" charset="0"/>
            </a:endParaRPr>
          </a:p>
        </p:txBody>
      </p:sp>
      <p:sp>
        <p:nvSpPr>
          <p:cNvPr id="35852" name="Text Box 13"/>
          <p:cNvSpPr txBox="1">
            <a:spLocks noChangeArrowheads="1"/>
          </p:cNvSpPr>
          <p:nvPr/>
        </p:nvSpPr>
        <p:spPr bwMode="auto">
          <a:xfrm>
            <a:off x="3659188" y="3640138"/>
            <a:ext cx="4156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kumimoji="1" lang="en-US" sz="2000">
                <a:solidFill>
                  <a:schemeClr val="tx2"/>
                </a:solidFill>
              </a:rPr>
              <a:t>± </a:t>
            </a:r>
            <a:r>
              <a:rPr kumimoji="1" lang="en-US" sz="2000">
                <a:solidFill>
                  <a:schemeClr val="tx2"/>
                </a:solidFill>
                <a:latin typeface="Bookman Old Style" pitchFamily="18" charset="0"/>
              </a:rPr>
              <a:t>неопиоидные анальгетики</a:t>
            </a:r>
          </a:p>
          <a:p>
            <a:pPr eaLnBrk="0" hangingPunct="0">
              <a:lnSpc>
                <a:spcPct val="90000"/>
              </a:lnSpc>
            </a:pPr>
            <a:r>
              <a:rPr kumimoji="1" lang="en-US" sz="2000">
                <a:solidFill>
                  <a:schemeClr val="tx2"/>
                </a:solidFill>
                <a:latin typeface="Bookman Old Style" pitchFamily="18" charset="0"/>
              </a:rPr>
              <a:t>± адьюванты</a:t>
            </a:r>
            <a:endParaRPr kumimoji="1" lang="de-DE" sz="2000">
              <a:solidFill>
                <a:schemeClr val="tx2"/>
              </a:solidFill>
              <a:latin typeface="Bookman Old Style" pitchFamily="18" charset="0"/>
            </a:endParaRPr>
          </a:p>
        </p:txBody>
      </p:sp>
      <p:sp>
        <p:nvSpPr>
          <p:cNvPr id="35853" name="Text Box 14"/>
          <p:cNvSpPr txBox="1">
            <a:spLocks noChangeArrowheads="1"/>
          </p:cNvSpPr>
          <p:nvPr/>
        </p:nvSpPr>
        <p:spPr bwMode="auto">
          <a:xfrm>
            <a:off x="2651125" y="4718050"/>
            <a:ext cx="478155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kumimoji="1" lang="ru-RU" sz="2400" b="1">
                <a:solidFill>
                  <a:schemeClr val="tx2"/>
                </a:solidFill>
                <a:latin typeface="Bookman Old Style" pitchFamily="18" charset="0"/>
              </a:rPr>
              <a:t>Неопиоидные анальгетики</a:t>
            </a:r>
            <a:endParaRPr kumimoji="1" lang="de-DE" sz="2400" b="1">
              <a:solidFill>
                <a:schemeClr val="tx2"/>
              </a:solidFill>
              <a:latin typeface="Bookman Old Style" pitchFamily="18" charset="0"/>
            </a:endParaRPr>
          </a:p>
        </p:txBody>
      </p:sp>
      <p:sp>
        <p:nvSpPr>
          <p:cNvPr id="35854" name="Text Box 15"/>
          <p:cNvSpPr txBox="1">
            <a:spLocks noChangeArrowheads="1"/>
          </p:cNvSpPr>
          <p:nvPr/>
        </p:nvSpPr>
        <p:spPr bwMode="auto">
          <a:xfrm>
            <a:off x="2762250" y="5368925"/>
            <a:ext cx="34528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kumimoji="1" lang="en-US" sz="2000">
                <a:solidFill>
                  <a:schemeClr val="tx2"/>
                </a:solidFill>
                <a:latin typeface="Bookman Old Style" pitchFamily="18" charset="0"/>
              </a:rPr>
              <a:t>± адьюванты</a:t>
            </a:r>
            <a:endParaRPr kumimoji="1" lang="de-DE" sz="2000">
              <a:solidFill>
                <a:schemeClr val="tx2"/>
              </a:solidFill>
              <a:latin typeface="Bookman Old Style" pitchFamily="18" charset="0"/>
            </a:endParaRPr>
          </a:p>
        </p:txBody>
      </p:sp>
      <p:sp>
        <p:nvSpPr>
          <p:cNvPr id="35855" name="Text Box 16"/>
          <p:cNvSpPr txBox="1">
            <a:spLocks noChangeArrowheads="1"/>
          </p:cNvSpPr>
          <p:nvPr/>
        </p:nvSpPr>
        <p:spPr bwMode="auto">
          <a:xfrm>
            <a:off x="539750" y="2060575"/>
            <a:ext cx="30527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kumimoji="1" lang="ru-RU">
                <a:latin typeface="Bookman Old Style" pitchFamily="18" charset="0"/>
              </a:rPr>
              <a:t>Боль не проходит </a:t>
            </a:r>
          </a:p>
          <a:p>
            <a:pPr algn="r" eaLnBrk="0" hangingPunct="0"/>
            <a:r>
              <a:rPr kumimoji="1" lang="ru-RU">
                <a:latin typeface="Bookman Old Style" pitchFamily="18" charset="0"/>
              </a:rPr>
              <a:t>или нарастает</a:t>
            </a:r>
            <a:endParaRPr kumimoji="1" lang="de-DE">
              <a:latin typeface="Bookman Old Style" pitchFamily="18" charset="0"/>
            </a:endParaRPr>
          </a:p>
        </p:txBody>
      </p:sp>
      <p:sp>
        <p:nvSpPr>
          <p:cNvPr id="35856" name="AutoShape 17"/>
          <p:cNvSpPr>
            <a:spLocks noChangeArrowheads="1"/>
          </p:cNvSpPr>
          <p:nvPr/>
        </p:nvSpPr>
        <p:spPr bwMode="auto">
          <a:xfrm>
            <a:off x="2735263" y="3754438"/>
            <a:ext cx="457200" cy="304800"/>
          </a:xfrm>
          <a:prstGeom prst="rightArrow">
            <a:avLst>
              <a:gd name="adj1" fmla="val 50000"/>
              <a:gd name="adj2" fmla="val 75778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35857" name="AutoShape 18"/>
          <p:cNvSpPr>
            <a:spLocks noChangeArrowheads="1"/>
          </p:cNvSpPr>
          <p:nvPr/>
        </p:nvSpPr>
        <p:spPr bwMode="auto">
          <a:xfrm>
            <a:off x="3667125" y="2286000"/>
            <a:ext cx="457200" cy="304800"/>
          </a:xfrm>
          <a:prstGeom prst="rightArrow">
            <a:avLst>
              <a:gd name="adj1" fmla="val 50000"/>
              <a:gd name="adj2" fmla="val 75778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49171" name="Text Box 19"/>
          <p:cNvSpPr txBox="1">
            <a:spLocks noChangeArrowheads="1"/>
          </p:cNvSpPr>
          <p:nvPr/>
        </p:nvSpPr>
        <p:spPr bwMode="auto">
          <a:xfrm>
            <a:off x="271463" y="5111750"/>
            <a:ext cx="1065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kumimoji="1"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  <a:cs typeface="+mn-cs"/>
              </a:rPr>
              <a:t>Боль</a:t>
            </a:r>
            <a:endParaRPr kumimoji="1" lang="de-DE" dirty="0">
              <a:effectLst>
                <a:outerShdw blurRad="38100" dist="38100" dir="2700000" algn="tl">
                  <a:srgbClr val="C0C0C0"/>
                </a:outerShdw>
              </a:effectLst>
              <a:latin typeface="Bookman Old Style" panose="02050604050505020204" pitchFamily="18" charset="0"/>
              <a:cs typeface="+mn-cs"/>
            </a:endParaRPr>
          </a:p>
        </p:txBody>
      </p:sp>
      <p:sp>
        <p:nvSpPr>
          <p:cNvPr id="35859" name="AutoShape 20"/>
          <p:cNvSpPr>
            <a:spLocks noChangeArrowheads="1"/>
          </p:cNvSpPr>
          <p:nvPr/>
        </p:nvSpPr>
        <p:spPr bwMode="auto">
          <a:xfrm>
            <a:off x="1771650" y="5181600"/>
            <a:ext cx="457200" cy="304800"/>
          </a:xfrm>
          <a:prstGeom prst="rightArrow">
            <a:avLst>
              <a:gd name="adj1" fmla="val 50000"/>
              <a:gd name="adj2" fmla="val 75778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49173" name="Line 21"/>
          <p:cNvSpPr>
            <a:spLocks noChangeShapeType="1"/>
          </p:cNvSpPr>
          <p:nvPr/>
        </p:nvSpPr>
        <p:spPr bwMode="auto">
          <a:xfrm>
            <a:off x="514350" y="5988050"/>
            <a:ext cx="1884363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2700" dir="54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35861" name="Text Box 22"/>
          <p:cNvSpPr txBox="1">
            <a:spLocks noChangeArrowheads="1"/>
          </p:cNvSpPr>
          <p:nvPr/>
        </p:nvSpPr>
        <p:spPr bwMode="auto">
          <a:xfrm>
            <a:off x="0" y="3538538"/>
            <a:ext cx="26019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kumimoji="1" lang="ru-RU">
                <a:latin typeface="Bookman Old Style" pitchFamily="18" charset="0"/>
              </a:rPr>
              <a:t>Боль не проходит </a:t>
            </a:r>
          </a:p>
          <a:p>
            <a:pPr algn="r" eaLnBrk="0" hangingPunct="0"/>
            <a:r>
              <a:rPr kumimoji="1" lang="ru-RU">
                <a:latin typeface="Bookman Old Style" pitchFamily="18" charset="0"/>
              </a:rPr>
              <a:t>или нарастает</a:t>
            </a:r>
            <a:endParaRPr kumimoji="1" lang="de-DE">
              <a:latin typeface="Bookman Old Style" pitchFamily="18" charset="0"/>
            </a:endParaRPr>
          </a:p>
        </p:txBody>
      </p:sp>
      <p:sp>
        <p:nvSpPr>
          <p:cNvPr id="35862" name="Text Box 23"/>
          <p:cNvSpPr txBox="1">
            <a:spLocks noChangeArrowheads="1"/>
          </p:cNvSpPr>
          <p:nvPr/>
        </p:nvSpPr>
        <p:spPr bwMode="auto">
          <a:xfrm>
            <a:off x="4140200" y="2276475"/>
            <a:ext cx="4443413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kumimoji="1" lang="en-US" sz="2000">
                <a:solidFill>
                  <a:schemeClr val="tx2"/>
                </a:solidFill>
              </a:rPr>
              <a:t>± неопиоидные анальгетики</a:t>
            </a:r>
          </a:p>
          <a:p>
            <a:pPr eaLnBrk="0" hangingPunct="0">
              <a:lnSpc>
                <a:spcPct val="90000"/>
              </a:lnSpc>
            </a:pPr>
            <a:r>
              <a:rPr kumimoji="1" lang="en-US" sz="2000">
                <a:solidFill>
                  <a:schemeClr val="tx2"/>
                </a:solidFill>
              </a:rPr>
              <a:t>± адьюванты</a:t>
            </a:r>
            <a:endParaRPr kumimoji="1" lang="de-DE" sz="2000">
              <a:solidFill>
                <a:schemeClr val="tx2"/>
              </a:solidFill>
            </a:endParaRPr>
          </a:p>
        </p:txBody>
      </p:sp>
      <p:sp>
        <p:nvSpPr>
          <p:cNvPr id="35863" name="Rectangle 24"/>
          <p:cNvSpPr>
            <a:spLocks noChangeArrowheads="1"/>
          </p:cNvSpPr>
          <p:nvPr/>
        </p:nvSpPr>
        <p:spPr bwMode="auto">
          <a:xfrm>
            <a:off x="3851275" y="6308725"/>
            <a:ext cx="5099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600"/>
              <a:t>WHO. Cancer pain relief, 2</a:t>
            </a:r>
            <a:r>
              <a:rPr lang="en-GB" sz="1600" baseline="30000"/>
              <a:t>nd</a:t>
            </a:r>
            <a:r>
              <a:rPr lang="en-GB" sz="1600"/>
              <a:t> ed. Geneva, WHO, 1996   </a:t>
            </a:r>
          </a:p>
        </p:txBody>
      </p:sp>
    </p:spTree>
    <p:extLst>
      <p:ext uri="{BB962C8B-B14F-4D97-AF65-F5344CB8AC3E}">
        <p14:creationId xmlns:p14="http://schemas.microsoft.com/office/powerpoint/2010/main" xmlns="" val="2775890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ПАЛЛИАТИВНАЯ ПОМОЩЬ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857403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На </a:t>
            </a:r>
            <a:r>
              <a:rPr lang="ru-RU" dirty="0">
                <a:solidFill>
                  <a:schemeClr val="tx1"/>
                </a:solidFill>
              </a:rPr>
              <a:t>последних стадиях течения неизлечимых заболеваний пациентам предоставляется паллиативная помощь, которая включает комплекс мероприятий, направленных на облегчение физических и эмоциональных страданий пациентов, а также предоставление психосоциальной и моральной поддержки членам их семей.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Паллиативная помощь оказывается бесплатно по направлению учреждения здравоохранения, в котором пациенту предоставлялась вторичная (специализированная) или третичная (высокоспециализированная) медицинская помощь, с которым заключен договор о медицинском обслуживании населения.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428192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00981388"/>
              </p:ext>
            </p:extLst>
          </p:nvPr>
        </p:nvGraphicFramePr>
        <p:xfrm>
          <a:off x="251520" y="332656"/>
          <a:ext cx="864096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5832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10398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3600" b="1" smtClean="0"/>
              <a:t>Организация паллиативной помощи в России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68111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500" dirty="0" smtClean="0"/>
              <a:t> </a:t>
            </a:r>
            <a:r>
              <a:rPr lang="ru-RU" altLang="ru-RU" sz="2400" dirty="0" smtClean="0"/>
              <a:t>Санкт-Петербург - лидер </a:t>
            </a:r>
            <a:r>
              <a:rPr lang="ru-RU" altLang="ru-RU" sz="2400" dirty="0" err="1" smtClean="0"/>
              <a:t>хосписного</a:t>
            </a:r>
            <a:r>
              <a:rPr lang="ru-RU" altLang="ru-RU" sz="2400" dirty="0" smtClean="0"/>
              <a:t> движения в России.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dirty="0" smtClean="0"/>
              <a:t>Паллиативная  помощь  обеспечивается различными учреждениями, располагающими суммарно 215 койками.  130 коек в четырех хосписах  и 85 коек - в  4-х многопрофильных больницах города.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dirty="0" smtClean="0"/>
              <a:t>4,5 млн человек  - число коек  5 на 100 тыс. населения,   приближается к уровню Европейских стран.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dirty="0" smtClean="0"/>
              <a:t>(</a:t>
            </a:r>
            <a:r>
              <a:rPr lang="ru-RU" altLang="ko-KR" sz="2400" dirty="0" smtClean="0"/>
              <a:t>По расчетам экспертов ВОЗ, рекомендуемый норматив числа </a:t>
            </a:r>
            <a:r>
              <a:rPr lang="ru-RU" altLang="ko-KR" sz="2400" dirty="0" err="1" smtClean="0"/>
              <a:t>хосписных</a:t>
            </a:r>
            <a:r>
              <a:rPr lang="ru-RU" altLang="ko-KR" sz="2400" dirty="0" smtClean="0"/>
              <a:t> коек  25-30  на 300-400 </a:t>
            </a:r>
            <a:r>
              <a:rPr lang="ru-RU" altLang="ko-KR" sz="2400" dirty="0" err="1" smtClean="0"/>
              <a:t>тыс</a:t>
            </a:r>
            <a:r>
              <a:rPr lang="ru-RU" altLang="ko-KR" sz="2400" dirty="0" smtClean="0"/>
              <a:t> населения)</a:t>
            </a:r>
            <a:endParaRPr lang="ru-RU" altLang="ru-RU" sz="2400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2400" dirty="0" smtClean="0"/>
              <a:t>Хоспис на базе Городского центра СПИДа  пока единственный в РФ.</a:t>
            </a:r>
          </a:p>
          <a:p>
            <a:pPr>
              <a:lnSpc>
                <a:spcPct val="8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Мировой норматив — 50 коек на 1 млн человек, этот норматив актуален и для нас.</a:t>
            </a:r>
            <a:endParaRPr lang="ru-RU" alt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417347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4"/>
          <p:cNvSpPr>
            <a:spLocks noChangeArrowheads="1"/>
          </p:cNvSpPr>
          <p:nvPr/>
        </p:nvSpPr>
        <p:spPr bwMode="auto">
          <a:xfrm>
            <a:off x="395536" y="496293"/>
            <a:ext cx="842486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altLang="ru-RU" sz="1600" dirty="0" smtClean="0">
              <a:solidFill>
                <a:srgbClr val="C00000"/>
              </a:solidFill>
            </a:endParaRPr>
          </a:p>
          <a:p>
            <a:pPr algn="ctr"/>
            <a:r>
              <a:rPr lang="ru-RU" altLang="ru-RU" sz="2400" b="1" dirty="0" smtClean="0">
                <a:solidFill>
                  <a:srgbClr val="FF0000"/>
                </a:solidFill>
              </a:rPr>
              <a:t>ИЗМЕНЕНИЕ НОМЕНКЛАТУРЫ </a:t>
            </a:r>
            <a:r>
              <a:rPr lang="ru-RU" altLang="ru-RU" sz="2400" b="1" dirty="0">
                <a:solidFill>
                  <a:srgbClr val="FF0000"/>
                </a:solidFill>
              </a:rPr>
              <a:t>КОЕЧНОГО ФОНДА ПО ПРОФИЛЯМ МЕДИЦИНСКОЙ ПОМОЩИ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4094476"/>
              </p:ext>
            </p:extLst>
          </p:nvPr>
        </p:nvGraphicFramePr>
        <p:xfrm>
          <a:off x="467544" y="3356992"/>
          <a:ext cx="8136904" cy="8191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767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601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191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паллиативная медицинская помощь      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47626" marR="476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паллиативные,                      </a:t>
                      </a:r>
                      <a:br>
                        <a:rPr lang="ru-RU" sz="16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</a:br>
                      <a:r>
                        <a:rPr lang="ru-RU" sz="1600" b="1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сестринского ухода         </a:t>
                      </a:r>
                      <a:endParaRPr lang="ru-RU" sz="1600" b="1" dirty="0">
                        <a:effectLst/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47626" marR="47626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85800" y="2484328"/>
            <a:ext cx="7464425" cy="64633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10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 </a:t>
            </a:r>
            <a:r>
              <a:rPr lang="ru-RU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Профиль </a:t>
            </a:r>
            <a:r>
              <a:rPr lang="ru-RU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медицинской помощи      │   </a:t>
            </a:r>
            <a:r>
              <a:rPr lang="ru-RU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Профиль </a:t>
            </a:r>
            <a:r>
              <a:rPr lang="ru-RU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койки   </a:t>
            </a:r>
            <a:endParaRPr lang="ru-RU" dirty="0">
              <a:latin typeface="Arial" pitchFamily="34" charset="0"/>
              <a:ea typeface="Times New Roman" pitchFamily="18" charset="0"/>
            </a:endParaRPr>
          </a:p>
          <a:p>
            <a:pPr>
              <a:defRPr/>
            </a:pPr>
            <a:endParaRPr lang="ru-RU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659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1"/>
          <p:cNvSpPr>
            <a:spLocks noGrp="1"/>
          </p:cNvSpPr>
          <p:nvPr>
            <p:ph idx="1"/>
          </p:nvPr>
        </p:nvSpPr>
        <p:spPr>
          <a:xfrm>
            <a:off x="755576" y="1844824"/>
            <a:ext cx="7408333" cy="34506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/>
              <a:t>    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Медицинские организации, оказывающие паллиативную медицинскую помощь, осуществляют свою деятельность во взаимодействии с благотворительными, добровольческими (волонтерскими) и религиозными организациями.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5730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700808"/>
            <a:ext cx="7408333" cy="4032448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Медицинские организации, оказывающие паллиативную медицинскую помощь, </a:t>
            </a:r>
            <a:r>
              <a:rPr lang="ru-RU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должны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использоваться в качестве клинической базы образовательных учреждений среднего, высшего и дополнительного профессионального образования, а также научных организаций, оказывающих медицинскую помощь.</a:t>
            </a:r>
          </a:p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07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D:\Users\123\Downloads\krasochnye_polevye_cvety_na_fone_golubogo_neba_Ob5114-764x76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548" cy="686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80019" y="2288134"/>
            <a:ext cx="7783512" cy="1143000"/>
          </a:xfrm>
        </p:spPr>
        <p:txBody>
          <a:bodyPr/>
          <a:lstStyle/>
          <a:p>
            <a:pPr algn="ctr"/>
            <a:r>
              <a:rPr lang="ru-RU" altLang="ru-RU" sz="4400" b="1" dirty="0">
                <a:solidFill>
                  <a:srgbClr val="FF0000"/>
                </a:solidFill>
                <a:latin typeface="Times New Roman" pitchFamily="18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277890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628800"/>
            <a:ext cx="8640959" cy="4680520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Определяет </a:t>
            </a:r>
            <a:r>
              <a:rPr lang="ru-RU" b="1" dirty="0" smtClean="0">
                <a:solidFill>
                  <a:schemeClr val="tx1"/>
                </a:solidFill>
              </a:rPr>
              <a:t>паллиативную медицинскую </a:t>
            </a:r>
            <a:r>
              <a:rPr lang="ru-RU" dirty="0">
                <a:solidFill>
                  <a:schemeClr val="tx1"/>
                </a:solidFill>
              </a:rPr>
              <a:t>помощь как направление медицинской и социальной </a:t>
            </a:r>
            <a:r>
              <a:rPr lang="ru-RU" dirty="0" smtClean="0">
                <a:solidFill>
                  <a:schemeClr val="tx1"/>
                </a:solidFill>
              </a:rPr>
              <a:t>деятельности, целью </a:t>
            </a:r>
            <a:r>
              <a:rPr lang="ru-RU" dirty="0">
                <a:solidFill>
                  <a:schemeClr val="tx1"/>
                </a:solidFill>
              </a:rPr>
              <a:t>которого является улучшение качества жизни </a:t>
            </a:r>
            <a:r>
              <a:rPr lang="ru-RU" u="sng" dirty="0">
                <a:solidFill>
                  <a:schemeClr val="tx1"/>
                </a:solidFill>
              </a:rPr>
              <a:t>инкурабельных больных и </a:t>
            </a:r>
            <a:r>
              <a:rPr lang="ru-RU" u="sng" dirty="0" smtClean="0">
                <a:solidFill>
                  <a:schemeClr val="tx1"/>
                </a:solidFill>
              </a:rPr>
              <a:t>их семей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посредством предупреждения и </a:t>
            </a:r>
            <a:r>
              <a:rPr lang="ru-RU" dirty="0" smtClean="0">
                <a:solidFill>
                  <a:schemeClr val="tx1"/>
                </a:solidFill>
              </a:rPr>
              <a:t>облегчения страданий</a:t>
            </a:r>
            <a:r>
              <a:rPr lang="ru-RU" dirty="0">
                <a:solidFill>
                  <a:schemeClr val="tx1"/>
                </a:solidFill>
              </a:rPr>
              <a:t>, благодаря </a:t>
            </a:r>
            <a:r>
              <a:rPr lang="ru-RU" dirty="0" smtClean="0">
                <a:solidFill>
                  <a:schemeClr val="tx1"/>
                </a:solidFill>
              </a:rPr>
              <a:t>раннему выявлению</a:t>
            </a:r>
            <a:r>
              <a:rPr lang="ru-RU" dirty="0">
                <a:solidFill>
                  <a:schemeClr val="tx1"/>
                </a:solidFill>
              </a:rPr>
              <a:t>, тщательной оценке и купированию боли и других симптомов </a:t>
            </a:r>
            <a:r>
              <a:rPr lang="ru-RU" dirty="0" smtClean="0">
                <a:solidFill>
                  <a:schemeClr val="tx1"/>
                </a:solidFill>
              </a:rPr>
              <a:t>– физических</a:t>
            </a:r>
            <a:r>
              <a:rPr lang="ru-RU" dirty="0">
                <a:solidFill>
                  <a:schemeClr val="tx1"/>
                </a:solidFill>
              </a:rPr>
              <a:t>, психологических и духовных. 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altLang="ru-RU" dirty="0" smtClean="0">
                <a:solidFill>
                  <a:schemeClr val="tx1"/>
                </a:solidFill>
              </a:rPr>
              <a:t>Это </a:t>
            </a:r>
            <a:r>
              <a:rPr lang="ru-RU" altLang="ru-RU" dirty="0">
                <a:solidFill>
                  <a:schemeClr val="tx1"/>
                </a:solidFill>
              </a:rPr>
              <a:t>активная всеобъемлющая помощь пациентам с прогрессирующими заболеваниями в терминальных стадиях </a:t>
            </a:r>
            <a:r>
              <a:rPr lang="ru-RU" altLang="ru-RU" dirty="0" smtClean="0">
                <a:solidFill>
                  <a:schemeClr val="tx1"/>
                </a:solidFill>
              </a:rPr>
              <a:t>развития.</a:t>
            </a:r>
            <a:endParaRPr lang="ru-RU" alt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ОПРЕДЕЛЕНИЕ ВОЗ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321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23528" y="1988840"/>
            <a:ext cx="4698305" cy="4529237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b="1" dirty="0" smtClean="0">
                <a:solidFill>
                  <a:schemeClr val="tx1"/>
                </a:solidFill>
              </a:rPr>
              <a:t>Тяжелобольной = инкурабельный</a:t>
            </a:r>
            <a:r>
              <a:rPr lang="ru-RU" altLang="ru-RU" sz="2800" dirty="0" smtClean="0">
                <a:solidFill>
                  <a:schemeClr val="tx1"/>
                </a:solidFill>
              </a:rPr>
              <a:t> – это пациент, у которого имеются значительные нарушения функций органов и систем, который нуждается в медицинской помощи и интенсивном </a:t>
            </a:r>
            <a:r>
              <a:rPr lang="ru-RU" altLang="ru-RU" sz="2800" u="sng" dirty="0" smtClean="0">
                <a:solidFill>
                  <a:schemeClr val="tx1"/>
                </a:solidFill>
              </a:rPr>
              <a:t>сестринском уходе.</a:t>
            </a:r>
          </a:p>
        </p:txBody>
      </p:sp>
      <p:pic>
        <p:nvPicPr>
          <p:cNvPr id="4100" name="Picture 7" descr="0039"/>
          <p:cNvPicPr>
            <a:picLocks noGrp="1" noChangeAspect="1" noChangeArrowheads="1"/>
          </p:cNvPicPr>
          <p:nvPr>
            <p:ph type="body"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102225" y="2690812"/>
            <a:ext cx="3581400" cy="2754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7934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4000" b="1" dirty="0" smtClean="0">
                <a:solidFill>
                  <a:srgbClr val="FF0000"/>
                </a:solidFill>
                <a:latin typeface="Times New Roman" pitchFamily="18" charset="0"/>
              </a:rPr>
              <a:t>ПРОБЛЕМЫ ПАЦИЕНТА</a:t>
            </a:r>
            <a:endParaRPr lang="ru-RU" altLang="ru-RU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700808"/>
            <a:ext cx="8568952" cy="4752528"/>
          </a:xfrm>
        </p:spPr>
        <p:txBody>
          <a:bodyPr>
            <a:normAutofit fontScale="85000" lnSpcReduction="20000"/>
          </a:bodyPr>
          <a:lstStyle/>
          <a:p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</a:rPr>
              <a:t>Наличие </a:t>
            </a: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</a:rPr>
              <a:t>физических проблем:</a:t>
            </a:r>
          </a:p>
          <a:p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</a:rPr>
              <a:t>боль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ru-RU" altLang="ru-RU" sz="2800" dirty="0" err="1">
                <a:solidFill>
                  <a:schemeClr val="tx1"/>
                </a:solidFill>
                <a:latin typeface="Times New Roman" pitchFamily="18" charset="0"/>
              </a:rPr>
              <a:t>стома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</a:rPr>
              <a:t>, постоянная тошнота и рвота, одышка, обширные раны с обильным отделяемым и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</a:rPr>
              <a:t>запахом, </a:t>
            </a:r>
            <a:r>
              <a:rPr lang="ru-RU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мочевыделения (инфицирование, образование камней в почках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риск </a:t>
            </a:r>
            <a:r>
              <a:rPr lang="ru-RU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аппетита и т.д.</a:t>
            </a:r>
          </a:p>
          <a:p>
            <a:endParaRPr lang="ru-RU" alt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</a:rPr>
              <a:t>С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</a:rPr>
              <a:t>трах </a:t>
            </a: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</a:rPr>
              <a:t>смерти и боли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</a:rPr>
              <a:t>.</a:t>
            </a:r>
          </a:p>
          <a:p>
            <a:endParaRPr lang="ru-RU" altLang="ru-RU" sz="2800" dirty="0">
              <a:solidFill>
                <a:schemeClr val="tx1"/>
              </a:solidFill>
              <a:latin typeface="Times New Roman" pitchFamily="18" charset="0"/>
            </a:endParaRPr>
          </a:p>
          <a:p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</a:rPr>
              <a:t>Страх </a:t>
            </a: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</a:rPr>
              <a:t>наркотической зависимости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</a:rPr>
              <a:t> при применении наркотических препаратов для обезболивания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</a:rPr>
              <a:t>.</a:t>
            </a:r>
          </a:p>
          <a:p>
            <a:endParaRPr lang="ru-RU" altLang="ru-RU" sz="2800" dirty="0">
              <a:solidFill>
                <a:schemeClr val="tx1"/>
              </a:solidFill>
              <a:latin typeface="Times New Roman" pitchFamily="18" charset="0"/>
            </a:endParaRPr>
          </a:p>
          <a:p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</a:rPr>
              <a:t>Снижение </a:t>
            </a: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</a:rPr>
              <a:t>чувства собственного достоинства и 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</a:rPr>
              <a:t>значимости</a:t>
            </a: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2885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4000" b="1" dirty="0" smtClean="0">
                <a:solidFill>
                  <a:srgbClr val="FF0000"/>
                </a:solidFill>
                <a:latin typeface="Times New Roman" pitchFamily="18" charset="0"/>
              </a:rPr>
              <a:t>ПРОБЛЕМЫ ПАЦИЕНТА</a:t>
            </a:r>
            <a:endParaRPr lang="ru-RU" altLang="ru-RU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88840"/>
            <a:ext cx="8144073" cy="446449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</a:rPr>
              <a:t>Чувство </a:t>
            </a: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</a:rPr>
              <a:t>вины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</a:rPr>
              <a:t> перед близкими и родственниками, чаще перед детьми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ru-RU" altLang="ru-RU" sz="2800" dirty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</a:rPr>
              <a:t>Беспокойство 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</a:rPr>
              <a:t>за свое будущее и будущее своей семьи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ru-RU" altLang="ru-RU" sz="2800" dirty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</a:rPr>
              <a:t>Гнев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</a:rPr>
              <a:t>, обращенный на родственников, медицинских работников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ru-RU" altLang="ru-RU" sz="2800" dirty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</a:rPr>
              <a:t>Депрессия</a:t>
            </a: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</a:rPr>
              <a:t>,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</a:rPr>
              <a:t> связанная с потерей цели в жизни, утраты социального положения, отсутствие перспектив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ru-RU" altLang="ru-RU" sz="2800" dirty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</a:rPr>
              <a:t>Одиночество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ru-RU" altLang="ru-RU" sz="2800" dirty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</a:rPr>
              <a:t>Изоляция </a:t>
            </a: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</a:rPr>
              <a:t>и самоизоляция.</a:t>
            </a:r>
          </a:p>
          <a:p>
            <a:pPr>
              <a:lnSpc>
                <a:spcPct val="80000"/>
              </a:lnSpc>
            </a:pPr>
            <a:endParaRPr lang="ru-RU" altLang="ru-RU" sz="2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897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 dirty="0" smtClean="0">
                <a:solidFill>
                  <a:srgbClr val="FF0000"/>
                </a:solidFill>
              </a:rPr>
              <a:t>Цель паллиативной помощи</a:t>
            </a:r>
          </a:p>
        </p:txBody>
      </p:sp>
      <p:sp>
        <p:nvSpPr>
          <p:cNvPr id="5123" name="Содержимое 4"/>
          <p:cNvSpPr>
            <a:spLocks noGrp="1"/>
          </p:cNvSpPr>
          <p:nvPr>
            <p:ph idx="1"/>
          </p:nvPr>
        </p:nvSpPr>
        <p:spPr>
          <a:xfrm>
            <a:off x="395288" y="2132856"/>
            <a:ext cx="8497192" cy="3886944"/>
          </a:xfrm>
        </p:spPr>
        <p:txBody>
          <a:bodyPr>
            <a:normAutofit/>
          </a:bodyPr>
          <a:lstStyle/>
          <a:p>
            <a:r>
              <a:rPr lang="ru-RU" altLang="ru-RU" dirty="0" smtClean="0">
                <a:solidFill>
                  <a:schemeClr val="tx1"/>
                </a:solidFill>
              </a:rPr>
              <a:t>Цель паллиативной помощи - достижение возможно наилучшего качества жизни пациентов и членов их семей</a:t>
            </a:r>
          </a:p>
          <a:p>
            <a:endParaRPr lang="ru-RU" altLang="ru-RU" dirty="0" smtClean="0">
              <a:solidFill>
                <a:schemeClr val="tx1"/>
              </a:solidFill>
            </a:endParaRPr>
          </a:p>
          <a:p>
            <a:r>
              <a:rPr lang="ru-RU" altLang="ru-RU" i="1" dirty="0" smtClean="0">
                <a:solidFill>
                  <a:schemeClr val="tx1"/>
                </a:solidFill>
              </a:rPr>
              <a:t>Каждый человек имеет право на уважение, лечение и достойные условия жизни и смерти. </a:t>
            </a:r>
          </a:p>
          <a:p>
            <a:endParaRPr lang="ru-RU" altLang="ru-RU" i="1" dirty="0">
              <a:solidFill>
                <a:schemeClr val="tx1"/>
              </a:solidFill>
            </a:endParaRPr>
          </a:p>
          <a:p>
            <a:r>
              <a:rPr lang="ru-RU" altLang="ru-RU" i="1" dirty="0" smtClean="0">
                <a:solidFill>
                  <a:schemeClr val="tx1"/>
                </a:solidFill>
              </a:rPr>
              <a:t>Даже тогда, когда возможности интенсивного лечения исчерпаны и излечение бесперспективно, человек не должен оставаться без помощи и поддержки</a:t>
            </a:r>
          </a:p>
          <a:p>
            <a:pPr marL="0" indent="0">
              <a:buNone/>
            </a:pPr>
            <a:endParaRPr lang="ru-RU" altLang="ru-R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668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010400" cy="862013"/>
          </a:xfrm>
        </p:spPr>
        <p:txBody>
          <a:bodyPr/>
          <a:lstStyle/>
          <a:p>
            <a:r>
              <a:rPr lang="ru-RU" altLang="ru-RU" sz="4000" b="1" dirty="0" smtClean="0">
                <a:solidFill>
                  <a:srgbClr val="FF0000"/>
                </a:solidFill>
              </a:rPr>
              <a:t>ЗАДАЧИ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755650" y="2349500"/>
            <a:ext cx="7778750" cy="316773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Купирование боли</a:t>
            </a:r>
          </a:p>
          <a:p>
            <a:pPr eaLnBrk="1" hangingPunct="1">
              <a:lnSpc>
                <a:spcPct val="90000"/>
              </a:lnSpc>
            </a:pPr>
            <a:endParaRPr lang="ru-RU" alt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Устранение других симптомов</a:t>
            </a:r>
          </a:p>
          <a:p>
            <a:pPr eaLnBrk="1" hangingPunct="1">
              <a:lnSpc>
                <a:spcPct val="90000"/>
              </a:lnSpc>
            </a:pPr>
            <a:endParaRPr lang="ru-RU" alt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психологических, социальных и духовных проблем</a:t>
            </a:r>
          </a:p>
        </p:txBody>
      </p:sp>
    </p:spTree>
    <p:extLst>
      <p:ext uri="{BB962C8B-B14F-4D97-AF65-F5344CB8AC3E}">
        <p14:creationId xmlns:p14="http://schemas.microsoft.com/office/powerpoint/2010/main" xmlns="" val="347892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2048</TotalTime>
  <Words>1329</Words>
  <Application>Microsoft Office PowerPoint</Application>
  <PresentationFormat>Экран (4:3)</PresentationFormat>
  <Paragraphs>307</Paragraphs>
  <Slides>35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Волна</vt:lpstr>
      <vt:lpstr>Слайд 1</vt:lpstr>
      <vt:lpstr>Слайд 2</vt:lpstr>
      <vt:lpstr>ПАЛЛИАТИВНАЯ ПОМОЩЬ</vt:lpstr>
      <vt:lpstr>ОПРЕДЕЛЕНИЕ ВОЗ</vt:lpstr>
      <vt:lpstr>Слайд 5</vt:lpstr>
      <vt:lpstr>ПРОБЛЕМЫ ПАЦИЕНТА</vt:lpstr>
      <vt:lpstr>ПРОБЛЕМЫ ПАЦИЕНТА</vt:lpstr>
      <vt:lpstr>Цель паллиативной помощи</vt:lpstr>
      <vt:lpstr>ЗАДАЧИ</vt:lpstr>
      <vt:lpstr>Паллиативная помощь может быть оказана лицам:</vt:lpstr>
      <vt:lpstr>Кто нуждается в паллиативной помощи:</vt:lpstr>
      <vt:lpstr>Паллиативная помощь оказывается: </vt:lpstr>
      <vt:lpstr>Слайд 13</vt:lpstr>
      <vt:lpstr>ЦЕНТР МЕДИЦИНЫ КАТАСТРОФ </vt:lpstr>
      <vt:lpstr>УСЛОВИЯ ОКАЗАНИЯ помощи:</vt:lpstr>
      <vt:lpstr>ФОРМА ОКАЗАНИЯ:</vt:lpstr>
      <vt:lpstr>ОБРАЩЕНИЯ ЗА СМП по г. ЛУГАНСКУ</vt:lpstr>
      <vt:lpstr>Хронические/онко заболевания</vt:lpstr>
      <vt:lpstr>Количество вызовов к пациентам с хроническими заболеваниями, требующими симптоматической помощи</vt:lpstr>
      <vt:lpstr>Центр/поликлиники г. Луганск</vt:lpstr>
      <vt:lpstr>Центр/поликлиники Республика</vt:lpstr>
      <vt:lpstr>СЛУЖБА - 1503</vt:lpstr>
      <vt:lpstr>Сложности в оказании паллиативной медицинской помощи</vt:lpstr>
      <vt:lpstr>МЕРОПРИЯТИЯ ПО УКРЕПЛЕНИЮ ПАЛЛИАТИВНОЙ МЕДИЦИНСКОЙ ПОМОЩИ</vt:lpstr>
      <vt:lpstr>Принципы оказания паллиативной помощи: </vt:lpstr>
      <vt:lpstr>Слайд 26</vt:lpstr>
      <vt:lpstr>Профессиональное образование</vt:lpstr>
      <vt:lpstr>Профессиональное образование (сестринское дело)</vt:lpstr>
      <vt:lpstr>ТРЕХСТУПЕНЧАТАЯ ЛЕСТНИЦА   ОБЕЗБОЛИВАНИЯ ВОЗ</vt:lpstr>
      <vt:lpstr>Слайд 30</vt:lpstr>
      <vt:lpstr>Организация паллиативной помощи в России</vt:lpstr>
      <vt:lpstr>Слайд 32</vt:lpstr>
      <vt:lpstr>Слайд 33</vt:lpstr>
      <vt:lpstr>Слайд 34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301-1 user</dc:creator>
  <cp:lastModifiedBy>Наталья</cp:lastModifiedBy>
  <cp:revision>107</cp:revision>
  <dcterms:created xsi:type="dcterms:W3CDTF">2019-03-06T06:36:25Z</dcterms:created>
  <dcterms:modified xsi:type="dcterms:W3CDTF">2020-11-01T09:57:47Z</dcterms:modified>
</cp:coreProperties>
</file>