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96" r:id="rId3"/>
    <p:sldId id="297" r:id="rId4"/>
    <p:sldId id="316" r:id="rId5"/>
    <p:sldId id="321" r:id="rId6"/>
    <p:sldId id="320" r:id="rId7"/>
    <p:sldId id="298" r:id="rId8"/>
    <p:sldId id="318" r:id="rId9"/>
    <p:sldId id="319" r:id="rId10"/>
    <p:sldId id="299" r:id="rId11"/>
    <p:sldId id="300" r:id="rId12"/>
    <p:sldId id="301" r:id="rId13"/>
    <p:sldId id="302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22" r:id="rId22"/>
    <p:sldId id="323" r:id="rId23"/>
    <p:sldId id="324" r:id="rId24"/>
    <p:sldId id="325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15D95-D63F-4F2F-A666-650126F00134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EF658-4F36-4443-BE29-06B5E2BDD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EF658-4F36-4443-BE29-06B5E2BDDD3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571612"/>
            <a:ext cx="7843838" cy="168688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ОСОБЕННОСТИ СОЧЕТАНИЯ ВРОЖДЕННЫХ ПОРОКОВ СЕРДЦА С ВРОЖДЕННЫМИ АНОМАЛИЯМИ ПЕЧЕНИ И ПОЧЕК У ДЕТЕЙ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500438"/>
            <a:ext cx="6429420" cy="64294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Лимаренко М.П., Дубовая А.В., Бордюгова Е.В. </a:t>
            </a:r>
            <a:endParaRPr lang="ru-RU" dirty="0"/>
          </a:p>
        </p:txBody>
      </p:sp>
      <p:pic>
        <p:nvPicPr>
          <p:cNvPr id="1026" name="Picture 2" descr="D:\Limarenko\Фото\logo_ds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8794" cy="17144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285729"/>
            <a:ext cx="6357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ГОО ВПО «Донецкий национальный медицинский университет имени М. Горького»</a:t>
            </a:r>
          </a:p>
          <a:p>
            <a:pPr algn="ctr"/>
            <a:r>
              <a:rPr lang="ru-RU" sz="2000" dirty="0" smtClean="0"/>
              <a:t>Кафедра педиатрии №3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4286256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IV </a:t>
            </a:r>
            <a:r>
              <a:rPr lang="ru-RU" sz="2000" dirty="0" smtClean="0"/>
              <a:t>Международный медицинский форум Донбасса </a:t>
            </a:r>
          </a:p>
          <a:p>
            <a:pPr algn="ctr"/>
            <a:r>
              <a:rPr lang="ru-RU" sz="2000" dirty="0" smtClean="0"/>
              <a:t>«Наука побеждать… болезнь»</a:t>
            </a:r>
          </a:p>
          <a:p>
            <a:pPr algn="ctr"/>
            <a:r>
              <a:rPr lang="ru-RU" sz="2000" dirty="0" smtClean="0"/>
              <a:t>Донецк 2020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48" y="2571744"/>
            <a:ext cx="8229600" cy="3376432"/>
          </a:xfrm>
        </p:spPr>
        <p:txBody>
          <a:bodyPr/>
          <a:lstStyle/>
          <a:p>
            <a:r>
              <a:rPr lang="ru-RU" dirty="0" smtClean="0"/>
              <a:t>Изучение медицинской литературы свидетельствует о </a:t>
            </a:r>
            <a:r>
              <a:rPr lang="ru-RU" dirty="0" smtClean="0"/>
              <a:t>небольшом </a:t>
            </a:r>
            <a:r>
              <a:rPr lang="ru-RU" dirty="0" smtClean="0"/>
              <a:t>количестве публикаций, </a:t>
            </a:r>
            <a:r>
              <a:rPr lang="ru-RU" dirty="0" smtClean="0"/>
              <a:t>посвящ</a:t>
            </a:r>
            <a:r>
              <a:rPr lang="ru-RU" dirty="0" smtClean="0"/>
              <a:t>е</a:t>
            </a:r>
            <a:r>
              <a:rPr lang="ru-RU" dirty="0" smtClean="0"/>
              <a:t>нных </a:t>
            </a:r>
            <a:r>
              <a:rPr lang="ru-RU" dirty="0" smtClean="0"/>
              <a:t>синдрому </a:t>
            </a:r>
            <a:r>
              <a:rPr lang="ru-RU" dirty="0" err="1" smtClean="0"/>
              <a:t>Алажиля</a:t>
            </a:r>
            <a:r>
              <a:rPr lang="ru-RU" dirty="0" smtClean="0"/>
              <a:t>, </a:t>
            </a:r>
            <a:r>
              <a:rPr lang="ru-RU" dirty="0" err="1" smtClean="0"/>
              <a:t>холестатическим</a:t>
            </a:r>
            <a:r>
              <a:rPr lang="ru-RU" dirty="0" smtClean="0"/>
              <a:t> расстройствам у детей с ВПС</a:t>
            </a:r>
            <a:endParaRPr lang="ru-RU" dirty="0"/>
          </a:p>
        </p:txBody>
      </p:sp>
      <p:pic>
        <p:nvPicPr>
          <p:cNvPr id="4" name="Рисунок 3" descr="vrozhdennyj-porok-serdca-u-detej_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22859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14289"/>
            <a:ext cx="8715436" cy="514353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исследовании </a:t>
            </a:r>
            <a:r>
              <a:rPr lang="ru-RU" b="1" dirty="0" smtClean="0"/>
              <a:t>A.M. </a:t>
            </a:r>
            <a:r>
              <a:rPr lang="en-US" b="1" dirty="0" err="1" smtClean="0"/>
              <a:t>Fattouh</a:t>
            </a:r>
            <a:r>
              <a:rPr lang="en-US" b="1" dirty="0" smtClean="0"/>
              <a:t> </a:t>
            </a:r>
            <a:r>
              <a:rPr lang="en-US" dirty="0" smtClean="0"/>
              <a:t>et al</a:t>
            </a:r>
            <a:r>
              <a:rPr lang="ru-RU" dirty="0" smtClean="0"/>
              <a:t>., проведенном в Каирской университетской детской больнице, Египет, сообщается о наблюдении 139 детей в возрасте от 1 дня до 7 месяцев с различными причинами </a:t>
            </a:r>
            <a:r>
              <a:rPr lang="ru-RU" dirty="0" err="1" smtClean="0"/>
              <a:t>холестатических</a:t>
            </a:r>
            <a:r>
              <a:rPr lang="ru-RU" dirty="0" smtClean="0"/>
              <a:t> расстройств. Из них </a:t>
            </a:r>
            <a:r>
              <a:rPr lang="ru-RU" dirty="0" err="1" smtClean="0"/>
              <a:t>билиарная</a:t>
            </a:r>
            <a:r>
              <a:rPr lang="ru-RU" dirty="0" smtClean="0"/>
              <a:t> атрезия была диагностирована у 28% пациентов, синдром </a:t>
            </a:r>
            <a:r>
              <a:rPr lang="ru-RU" dirty="0" err="1" smtClean="0"/>
              <a:t>Алажиля</a:t>
            </a:r>
            <a:r>
              <a:rPr lang="ru-RU" dirty="0" smtClean="0"/>
              <a:t> – у 11,5% детей. Всем больным проводилась </a:t>
            </a:r>
            <a:r>
              <a:rPr lang="ru-RU" dirty="0" err="1" smtClean="0"/>
              <a:t>эхокардиография</a:t>
            </a:r>
            <a:r>
              <a:rPr lang="ru-RU" dirty="0" smtClean="0"/>
              <a:t> (ЭХОКГ). ВПС были обнаружены у 39,5% пациентов. Шунтирующие поражения диагностированы у 43,6% детей, стеноз лёгочной артерии – у 32,7% больных, комбинированные пороки – у 16,4% пациентов. Аномальное расположение сердца имели 5,5% детей. </a:t>
            </a:r>
            <a:r>
              <a:rPr lang="ru-RU" b="1" dirty="0" smtClean="0"/>
              <a:t>При этом ВПС у пациентов с </a:t>
            </a:r>
            <a:r>
              <a:rPr lang="ru-RU" b="1" dirty="0" err="1" smtClean="0"/>
              <a:t>билиарной</a:t>
            </a:r>
            <a:r>
              <a:rPr lang="ru-RU" b="1" dirty="0" smtClean="0"/>
              <a:t> атрезией обнаруживались в 35,9% случаев, у больных с синдромом </a:t>
            </a:r>
            <a:r>
              <a:rPr lang="ru-RU" b="1" dirty="0" err="1" smtClean="0"/>
              <a:t>Алажиля</a:t>
            </a:r>
            <a:r>
              <a:rPr lang="ru-RU" b="1" dirty="0" smtClean="0"/>
              <a:t>– в 93,7% случаев. </a:t>
            </a:r>
            <a:r>
              <a:rPr lang="ru-RU" dirty="0" smtClean="0"/>
              <a:t>Авторы отмечают, что большинство ВПС у младенцев протекали бессимптомно.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14612" y="5286388"/>
            <a:ext cx="6429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a-DK" i="1" dirty="0" smtClean="0"/>
              <a:t>Fattouh A.M., Mogahed E.A., Abdel Hamid N, Sobhy R, Saber N, El-Karaksy H. </a:t>
            </a:r>
            <a:r>
              <a:rPr lang="en-US" i="1" dirty="0" smtClean="0"/>
              <a:t>The prevalence of congenital heart defects in infants with </a:t>
            </a:r>
            <a:r>
              <a:rPr lang="en-US" i="1" dirty="0" err="1" smtClean="0"/>
              <a:t>cholestatic</a:t>
            </a:r>
            <a:r>
              <a:rPr lang="en-US" i="1" dirty="0" smtClean="0"/>
              <a:t> disorders of infancy: a single-centre study. Arch. Dis. Child. 2016;15.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G</a:t>
            </a:r>
            <a:r>
              <a:rPr lang="ru-RU" b="1" dirty="0" smtClean="0"/>
              <a:t>. </a:t>
            </a:r>
            <a:r>
              <a:rPr lang="en-US" b="1" dirty="0" err="1" smtClean="0"/>
              <a:t>Catli</a:t>
            </a:r>
            <a:r>
              <a:rPr lang="en-US" b="1" dirty="0" smtClean="0"/>
              <a:t> </a:t>
            </a:r>
            <a:r>
              <a:rPr lang="en-US" dirty="0" smtClean="0"/>
              <a:t>et al</a:t>
            </a:r>
            <a:r>
              <a:rPr lang="ru-RU" dirty="0" smtClean="0"/>
              <a:t>. сообщают о 40-дневном младенце мужского пола с </a:t>
            </a:r>
            <a:r>
              <a:rPr lang="ru-RU" dirty="0" err="1" smtClean="0"/>
              <a:t>неонатальным</a:t>
            </a:r>
            <a:r>
              <a:rPr lang="ru-RU" dirty="0" smtClean="0"/>
              <a:t> сахарным диабетом, имеющим </a:t>
            </a:r>
            <a:r>
              <a:rPr lang="ru-RU" b="1" dirty="0" smtClean="0"/>
              <a:t>дефект </a:t>
            </a:r>
            <a:r>
              <a:rPr lang="ru-RU" b="1" dirty="0" err="1" smtClean="0"/>
              <a:t>межпредсердной</a:t>
            </a:r>
            <a:r>
              <a:rPr lang="ru-RU" b="1" dirty="0" smtClean="0"/>
              <a:t> перегородки, стеноз лёгочной артерии и открытый артериальный проток</a:t>
            </a:r>
            <a:r>
              <a:rPr lang="ru-RU" dirty="0" smtClean="0"/>
              <a:t>. Экзокринная функция поджелудочной железы не была нарушена. Кроме того, пациент имел </a:t>
            </a:r>
            <a:r>
              <a:rPr lang="ru-RU" b="1" dirty="0" smtClean="0"/>
              <a:t>транзиторный </a:t>
            </a:r>
            <a:r>
              <a:rPr lang="ru-RU" b="1" dirty="0" err="1" smtClean="0"/>
              <a:t>идиопатический</a:t>
            </a:r>
            <a:r>
              <a:rPr lang="ru-RU" b="1" dirty="0" smtClean="0"/>
              <a:t> </a:t>
            </a:r>
            <a:r>
              <a:rPr lang="ru-RU" b="1" dirty="0" err="1" smtClean="0"/>
              <a:t>неонатальный</a:t>
            </a:r>
            <a:r>
              <a:rPr lang="ru-RU" b="1" dirty="0" smtClean="0"/>
              <a:t> </a:t>
            </a:r>
            <a:r>
              <a:rPr lang="ru-RU" b="1" dirty="0" err="1" smtClean="0"/>
              <a:t>холестаз</a:t>
            </a:r>
            <a:r>
              <a:rPr lang="ru-RU" b="1" dirty="0" smtClean="0"/>
              <a:t> </a:t>
            </a:r>
            <a:r>
              <a:rPr lang="ru-RU" dirty="0" smtClean="0"/>
              <a:t>и эпизоды гипогликемии, не связанные с инсулинотерапией. Генетическое обследование выявило мутацию гена </a:t>
            </a:r>
            <a:r>
              <a:rPr lang="en-US" dirty="0" smtClean="0"/>
              <a:t>GATA</a:t>
            </a:r>
            <a:r>
              <a:rPr lang="ru-RU" dirty="0" smtClean="0"/>
              <a:t>6 </a:t>
            </a:r>
            <a:r>
              <a:rPr lang="ru-RU" dirty="0" err="1" smtClean="0"/>
              <a:t>de</a:t>
            </a:r>
            <a:r>
              <a:rPr lang="ru-RU" dirty="0" smtClean="0"/>
              <a:t> </a:t>
            </a:r>
            <a:r>
              <a:rPr lang="ru-RU" dirty="0" err="1" smtClean="0"/>
              <a:t>novo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71670" y="5143512"/>
            <a:ext cx="7072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i="1" dirty="0" err="1" smtClean="0"/>
              <a:t>Catli</a:t>
            </a:r>
            <a:r>
              <a:rPr lang="en-US" i="1" dirty="0" smtClean="0"/>
              <a:t> G, Abaci A, Flanagan SE, De </a:t>
            </a:r>
            <a:r>
              <a:rPr lang="en-US" i="1" dirty="0" err="1" smtClean="0"/>
              <a:t>Franko</a:t>
            </a:r>
            <a:r>
              <a:rPr lang="en-US" i="1" dirty="0" smtClean="0"/>
              <a:t> E, </a:t>
            </a:r>
            <a:r>
              <a:rPr lang="en-US" i="1" dirty="0" err="1" smtClean="0"/>
              <a:t>Ellard</a:t>
            </a:r>
            <a:r>
              <a:rPr lang="en-US" i="1" dirty="0" smtClean="0"/>
              <a:t> S, </a:t>
            </a:r>
            <a:r>
              <a:rPr lang="en-US" i="1" dirty="0" err="1" smtClean="0"/>
              <a:t>Hattersley</a:t>
            </a:r>
            <a:r>
              <a:rPr lang="en-US" i="1" dirty="0" smtClean="0"/>
              <a:t> A. et al. A novel GATA6 mutation leading to congenital heart defects and permanent neonatal diabetes: a case report. Diabetes </a:t>
            </a:r>
            <a:r>
              <a:rPr lang="en-US" i="1" dirty="0" err="1" smtClean="0"/>
              <a:t>Metab</a:t>
            </a:r>
            <a:r>
              <a:rPr lang="en-US" i="1" dirty="0" smtClean="0"/>
              <a:t>. 2013</a:t>
            </a:r>
            <a:r>
              <a:rPr lang="ru-RU" i="1" dirty="0" smtClean="0"/>
              <a:t>; </a:t>
            </a:r>
            <a:r>
              <a:rPr lang="en-US" i="1" dirty="0" smtClean="0"/>
              <a:t>39</a:t>
            </a:r>
            <a:r>
              <a:rPr lang="ru-RU" i="1" dirty="0" smtClean="0"/>
              <a:t>(</a:t>
            </a:r>
            <a:r>
              <a:rPr lang="en-US" i="1" dirty="0" smtClean="0"/>
              <a:t>4</a:t>
            </a:r>
            <a:r>
              <a:rPr lang="ru-RU" i="1" dirty="0" smtClean="0"/>
              <a:t>):</a:t>
            </a:r>
            <a:r>
              <a:rPr lang="en-US" i="1" dirty="0" smtClean="0"/>
              <a:t> 370-4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64291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de-DE" b="1" dirty="0" smtClean="0"/>
              <a:t>H</a:t>
            </a:r>
            <a:r>
              <a:rPr lang="ru-RU" b="1" dirty="0" smtClean="0"/>
              <a:t>. </a:t>
            </a:r>
            <a:r>
              <a:rPr lang="de-DE" b="1" dirty="0" err="1" smtClean="0"/>
              <a:t>Arnell</a:t>
            </a:r>
            <a:r>
              <a:rPr lang="ru-RU" b="1" dirty="0" smtClean="0"/>
              <a:t>, </a:t>
            </a:r>
            <a:r>
              <a:rPr lang="de-DE" b="1" dirty="0" smtClean="0"/>
              <a:t>B</a:t>
            </a:r>
            <a:r>
              <a:rPr lang="ru-RU" b="1" dirty="0" smtClean="0"/>
              <a:t>. </a:t>
            </a:r>
            <a:r>
              <a:rPr lang="de-DE" b="1" dirty="0" smtClean="0"/>
              <a:t>Fischler</a:t>
            </a:r>
            <a:r>
              <a:rPr lang="ru-RU" b="1" dirty="0" smtClean="0"/>
              <a:t> </a:t>
            </a:r>
            <a:r>
              <a:rPr lang="ru-RU" dirty="0" smtClean="0"/>
              <a:t>обследовали 206 новорождённых с диагностированным синдромом Дауна, родившихся в период с января 2005 года по сентябрь 2011 года в Стокгольме, Швеция. </a:t>
            </a:r>
            <a:r>
              <a:rPr lang="ru-RU" b="1" dirty="0" smtClean="0"/>
              <a:t>ВПС были выявлены у 47% пациентов, врождённые аномалии желудочно-кишечного тракта (ЖКТ) – у 11,2% больных, явления </a:t>
            </a:r>
            <a:r>
              <a:rPr lang="ru-RU" b="1" dirty="0" err="1" smtClean="0"/>
              <a:t>неонатального</a:t>
            </a:r>
            <a:r>
              <a:rPr lang="ru-RU" b="1" dirty="0" smtClean="0"/>
              <a:t> </a:t>
            </a:r>
            <a:r>
              <a:rPr lang="ru-RU" b="1" dirty="0" err="1" smtClean="0"/>
              <a:t>холестаза</a:t>
            </a:r>
            <a:r>
              <a:rPr lang="ru-RU" b="1" dirty="0" smtClean="0"/>
              <a:t> – у 3,9% детей</a:t>
            </a:r>
            <a:r>
              <a:rPr lang="ru-RU" dirty="0" smtClean="0"/>
              <a:t>, болезни костного мозга – у 3,4% обследованных. Кроме того, авторы пришли к выводу, что </a:t>
            </a:r>
            <a:r>
              <a:rPr lang="ru-RU" dirty="0" err="1" smtClean="0"/>
              <a:t>неонатальный</a:t>
            </a:r>
            <a:r>
              <a:rPr lang="ru-RU" dirty="0" smtClean="0"/>
              <a:t> </a:t>
            </a:r>
            <a:r>
              <a:rPr lang="ru-RU" dirty="0" err="1" smtClean="0"/>
              <a:t>холестаз</a:t>
            </a:r>
            <a:r>
              <a:rPr lang="ru-RU" dirty="0" smtClean="0"/>
              <a:t> был более распространён у новорождённых с поражением ЖКТ, ВПС и заболеваниями костного мозга. Явления </a:t>
            </a:r>
            <a:r>
              <a:rPr lang="ru-RU" dirty="0" err="1" smtClean="0"/>
              <a:t>холестаза</a:t>
            </a:r>
            <a:r>
              <a:rPr lang="ru-RU" dirty="0" smtClean="0"/>
              <a:t> были тяжёлыми у 3-х пациентов (все из них имели болезни костного мозга), характеризующиеся печёночной недостаточностью и летальным исходом в 2-х случаях. У 5-ти пациентов явления </a:t>
            </a:r>
            <a:r>
              <a:rPr lang="ru-RU" dirty="0" err="1" smtClean="0"/>
              <a:t>холестаза</a:t>
            </a:r>
            <a:r>
              <a:rPr lang="ru-RU" dirty="0" smtClean="0"/>
              <a:t> носили транзиторный характер.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28861" y="5214950"/>
            <a:ext cx="6500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Arnell</a:t>
            </a:r>
            <a:r>
              <a:rPr lang="en-US" i="1" dirty="0" smtClean="0"/>
              <a:t> H, </a:t>
            </a:r>
            <a:r>
              <a:rPr lang="en-US" i="1" dirty="0" err="1" smtClean="0"/>
              <a:t>Fischler</a:t>
            </a:r>
            <a:r>
              <a:rPr lang="en-US" i="1" dirty="0" smtClean="0"/>
              <a:t> B. Population-based study of incidence and clinical outcome of neonatal </a:t>
            </a:r>
            <a:r>
              <a:rPr lang="en-US" i="1" dirty="0" err="1" smtClean="0"/>
              <a:t>cholestasis</a:t>
            </a:r>
            <a:r>
              <a:rPr lang="en-US" i="1" dirty="0" smtClean="0"/>
              <a:t> in patients with Down syndrome. J. </a:t>
            </a:r>
            <a:r>
              <a:rPr lang="en-US" i="1" dirty="0" err="1" smtClean="0"/>
              <a:t>Pediatr</a:t>
            </a:r>
            <a:r>
              <a:rPr lang="en-US" i="1" dirty="0" smtClean="0"/>
              <a:t>. 2012; 161(5): 899-902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14290"/>
            <a:ext cx="8686800" cy="4786345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Е.В. Омельченко </a:t>
            </a:r>
            <a:r>
              <a:rPr lang="ru-RU" dirty="0" smtClean="0"/>
              <a:t>и </a:t>
            </a:r>
            <a:r>
              <a:rPr lang="ru-RU" dirty="0" err="1" smtClean="0"/>
              <a:t>соавт</a:t>
            </a:r>
            <a:r>
              <a:rPr lang="ru-RU" dirty="0" smtClean="0"/>
              <a:t>. в своём сообщении описывают 11-месячного мальчика с синдромом </a:t>
            </a:r>
            <a:r>
              <a:rPr lang="ru-RU" dirty="0" err="1" smtClean="0"/>
              <a:t>Алажиля</a:t>
            </a:r>
            <a:r>
              <a:rPr lang="ru-RU" dirty="0" smtClean="0"/>
              <a:t>, характеризующегося внутрипечёночным </a:t>
            </a:r>
            <a:r>
              <a:rPr lang="ru-RU" dirty="0" err="1" smtClean="0"/>
              <a:t>холестазом</a:t>
            </a:r>
            <a:r>
              <a:rPr lang="ru-RU" dirty="0" smtClean="0"/>
              <a:t> с развитием вторичного </a:t>
            </a:r>
            <a:r>
              <a:rPr lang="ru-RU" dirty="0" err="1" smtClean="0"/>
              <a:t>билиарного</a:t>
            </a:r>
            <a:r>
              <a:rPr lang="ru-RU" dirty="0" smtClean="0"/>
              <a:t> цирроза печени с печёночной недостаточностью, ВПС (вторичный дефект </a:t>
            </a:r>
            <a:r>
              <a:rPr lang="ru-RU" dirty="0" err="1" smtClean="0"/>
              <a:t>межпредсердной</a:t>
            </a:r>
            <a:r>
              <a:rPr lang="ru-RU" dirty="0" smtClean="0"/>
              <a:t> перегородки), изменениями со стороны опорно-двигательного аппарата (лицевые </a:t>
            </a:r>
            <a:r>
              <a:rPr lang="ru-RU" dirty="0" err="1" smtClean="0"/>
              <a:t>дисморфии</a:t>
            </a:r>
            <a:r>
              <a:rPr lang="ru-RU" dirty="0" smtClean="0"/>
              <a:t>, аномалии развития пояснично-крестцового перехода (</a:t>
            </a:r>
            <a:r>
              <a:rPr lang="ru-RU" dirty="0" err="1" smtClean="0"/>
              <a:t>люмбализация</a:t>
            </a:r>
            <a:r>
              <a:rPr lang="ru-RU" dirty="0" smtClean="0"/>
              <a:t> L6, </a:t>
            </a:r>
            <a:r>
              <a:rPr lang="ru-RU" dirty="0" err="1" smtClean="0"/>
              <a:t>spina</a:t>
            </a:r>
            <a:r>
              <a:rPr lang="ru-RU" dirty="0" smtClean="0"/>
              <a:t> </a:t>
            </a:r>
            <a:r>
              <a:rPr lang="ru-RU" dirty="0" err="1" smtClean="0"/>
              <a:t>bifida</a:t>
            </a:r>
            <a:r>
              <a:rPr lang="ru-RU" dirty="0" smtClean="0"/>
              <a:t> L6), агенезия копчика), отставанием в физическом развитии. Заболевание у ребёнка закончилось летальным исходом вследствие терминальной стадии печёночной недостаточности и невозможности выполнить трансплантацию печени.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86116" y="4714884"/>
            <a:ext cx="5500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i="1" dirty="0" smtClean="0"/>
              <a:t>Омельченко Е.В., Ермолаев М.Н., </a:t>
            </a:r>
            <a:r>
              <a:rPr lang="ru-RU" i="1" dirty="0" err="1" smtClean="0"/>
              <a:t>Сенаторова</a:t>
            </a:r>
            <a:r>
              <a:rPr lang="ru-RU" i="1" dirty="0" smtClean="0"/>
              <a:t> А.С., </a:t>
            </a:r>
            <a:r>
              <a:rPr lang="ru-RU" i="1" dirty="0" err="1" smtClean="0"/>
              <a:t>Шипко</a:t>
            </a:r>
            <a:r>
              <a:rPr lang="ru-RU" i="1" dirty="0" smtClean="0"/>
              <a:t> А.Ф., Омельченко-Селюкова А.В., Ермолаева М.М. и др. </a:t>
            </a:r>
            <a:r>
              <a:rPr lang="ru-RU" i="1" dirty="0" err="1" smtClean="0"/>
              <a:t>Артериопечёночная</a:t>
            </a:r>
            <a:r>
              <a:rPr lang="ru-RU" i="1" dirty="0" smtClean="0"/>
              <a:t> дисплазия (синдром </a:t>
            </a:r>
            <a:r>
              <a:rPr lang="ru-RU" i="1" dirty="0" err="1" smtClean="0"/>
              <a:t>Алажиля</a:t>
            </a:r>
            <a:r>
              <a:rPr lang="ru-RU" i="1" dirty="0" smtClean="0"/>
              <a:t>) у ребёнка (клиническое наблюдение). Здоровье ребёнка. Тематический выпуск</a:t>
            </a:r>
            <a:r>
              <a:rPr lang="en-US" i="1" dirty="0" smtClean="0"/>
              <a:t> «</a:t>
            </a:r>
            <a:r>
              <a:rPr lang="ru-RU" i="1" dirty="0" smtClean="0"/>
              <a:t>Детская гастроэнтерология</a:t>
            </a:r>
            <a:r>
              <a:rPr lang="en-US" i="1" dirty="0" smtClean="0"/>
              <a:t>». 2015; 62: 128-32.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357166"/>
            <a:ext cx="6972320" cy="5143536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chemeClr val="tx1"/>
                </a:solidFill>
              </a:rPr>
              <a:t>Больная</a:t>
            </a:r>
            <a:r>
              <a:rPr lang="en-US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</a:rPr>
              <a:t>Н., 16 лет, с синдромом </a:t>
            </a:r>
            <a:r>
              <a:rPr lang="ru-RU" sz="2000" b="0" dirty="0" err="1" smtClean="0">
                <a:solidFill>
                  <a:schemeClr val="tx1"/>
                </a:solidFill>
              </a:rPr>
              <a:t>Алажиля</a:t>
            </a:r>
            <a:r>
              <a:rPr lang="ru-RU" sz="2000" b="0" dirty="0" smtClean="0">
                <a:solidFill>
                  <a:schemeClr val="tx1"/>
                </a:solidFill>
              </a:rPr>
              <a:t> наблюдалась в отделении детской </a:t>
            </a:r>
            <a:r>
              <a:rPr lang="ru-RU" sz="2000" b="0" smtClean="0">
                <a:solidFill>
                  <a:schemeClr val="tx1"/>
                </a:solidFill>
              </a:rPr>
              <a:t>кардиологии и кардиохирургии </a:t>
            </a:r>
            <a:r>
              <a:rPr lang="ru-RU" sz="2000" b="0" dirty="0" smtClean="0">
                <a:solidFill>
                  <a:schemeClr val="tx1"/>
                </a:solidFill>
              </a:rPr>
              <a:t>Института неотложной и восстановительной хирургии имени В.К. Гусака г. Донецка.  Синдром </a:t>
            </a:r>
            <a:r>
              <a:rPr lang="ru-RU" sz="2000" b="0" dirty="0" err="1" smtClean="0">
                <a:solidFill>
                  <a:schemeClr val="tx1"/>
                </a:solidFill>
              </a:rPr>
              <a:t>Алажиля</a:t>
            </a:r>
            <a:r>
              <a:rPr lang="ru-RU" sz="2000" b="0" dirty="0" smtClean="0">
                <a:solidFill>
                  <a:schemeClr val="tx1"/>
                </a:solidFill>
              </a:rPr>
              <a:t> характеризовался гипоплазией внутрипечёночных жёлчных протоков, ВПС (периферический стеноз лёгочной артерии), изменениями со стороны опорно-двигательного аппарата (лицевые </a:t>
            </a:r>
            <a:r>
              <a:rPr lang="ru-RU" sz="2000" b="0" dirty="0" err="1" smtClean="0">
                <a:solidFill>
                  <a:schemeClr val="tx1"/>
                </a:solidFill>
              </a:rPr>
              <a:t>дисморфии</a:t>
            </a:r>
            <a:r>
              <a:rPr lang="ru-RU" sz="2000" b="0" dirty="0" smtClean="0">
                <a:solidFill>
                  <a:schemeClr val="tx1"/>
                </a:solidFill>
              </a:rPr>
              <a:t>, сколиоз грудного и поясничного отделов позвоночника, остеохондроз поясничного отдела, артралгии), особенностью строения органа зрения (задний </a:t>
            </a:r>
            <a:r>
              <a:rPr lang="ru-RU" sz="2000" b="0" dirty="0" err="1" smtClean="0">
                <a:solidFill>
                  <a:schemeClr val="tx1"/>
                </a:solidFill>
              </a:rPr>
              <a:t>эмбриотоксон</a:t>
            </a:r>
            <a:r>
              <a:rPr lang="ru-RU" sz="2000" b="0" dirty="0" smtClean="0">
                <a:solidFill>
                  <a:schemeClr val="tx1"/>
                </a:solidFill>
              </a:rPr>
              <a:t>), отставанием в физическом и половом развитии. Генетическое обследование, выполненное в г. Цюрихе, Швейцария, выявило мутацию гена JAG1 </a:t>
            </a:r>
            <a:r>
              <a:rPr lang="ru-RU" sz="2000" b="0" dirty="0" err="1" smtClean="0">
                <a:solidFill>
                  <a:schemeClr val="tx1"/>
                </a:solidFill>
              </a:rPr>
              <a:t>de</a:t>
            </a: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</a:rPr>
              <a:t>novo</a:t>
            </a:r>
            <a:r>
              <a:rPr lang="ru-RU" sz="2000" b="0" dirty="0" smtClean="0">
                <a:solidFill>
                  <a:schemeClr val="tx1"/>
                </a:solidFill>
              </a:rPr>
              <a:t>.</a:t>
            </a:r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5500703"/>
            <a:ext cx="6000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i="1" dirty="0" smtClean="0"/>
              <a:t>Нагорная Н.В., Бордюгова Е.В., Дубовая А.В., Смирнова Т.В. Синдром </a:t>
            </a:r>
            <a:r>
              <a:rPr lang="ru-RU" i="1" dirty="0" err="1" smtClean="0"/>
              <a:t>Алажиля</a:t>
            </a:r>
            <a:r>
              <a:rPr lang="ru-RU" i="1" dirty="0" smtClean="0"/>
              <a:t>: </a:t>
            </a:r>
            <a:r>
              <a:rPr lang="ru-RU" i="1" dirty="0" err="1" smtClean="0"/>
              <a:t>многопорочный</a:t>
            </a:r>
            <a:r>
              <a:rPr lang="ru-RU" i="1" dirty="0" smtClean="0"/>
              <a:t> ансамбль. Здоровье ребёнка</a:t>
            </a:r>
            <a:r>
              <a:rPr lang="en-US" i="1" dirty="0" smtClean="0"/>
              <a:t>. 2008</a:t>
            </a:r>
            <a:r>
              <a:rPr lang="ru-RU" i="1" dirty="0" smtClean="0"/>
              <a:t>; </a:t>
            </a:r>
            <a:r>
              <a:rPr lang="en-US" i="1" dirty="0" smtClean="0"/>
              <a:t>4(13).</a:t>
            </a:r>
            <a:endParaRPr lang="ru-RU" i="1" dirty="0" smtClean="0"/>
          </a:p>
          <a:p>
            <a:endParaRPr lang="ru-RU" dirty="0"/>
          </a:p>
        </p:txBody>
      </p:sp>
      <p:pic>
        <p:nvPicPr>
          <p:cNvPr id="6" name="Содержимое 5" descr="Нагорная Алажиля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10475" y="3419475"/>
            <a:ext cx="1533525" cy="34385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500042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M</a:t>
            </a:r>
            <a:r>
              <a:rPr lang="ru-RU" b="1" dirty="0" smtClean="0"/>
              <a:t>.</a:t>
            </a:r>
            <a:r>
              <a:rPr lang="en-US" b="1" dirty="0" smtClean="0"/>
              <a:t>C</a:t>
            </a:r>
            <a:r>
              <a:rPr lang="ru-RU" b="1" dirty="0" smtClean="0"/>
              <a:t>. </a:t>
            </a:r>
            <a:r>
              <a:rPr lang="en-US" b="1" dirty="0" err="1" smtClean="0"/>
              <a:t>Digilio</a:t>
            </a:r>
            <a:r>
              <a:rPr lang="en-US" b="1" dirty="0" smtClean="0"/>
              <a:t> </a:t>
            </a:r>
            <a:r>
              <a:rPr lang="en-US" dirty="0" smtClean="0"/>
              <a:t>et al</a:t>
            </a:r>
            <a:r>
              <a:rPr lang="ru-RU" dirty="0" smtClean="0"/>
              <a:t>. сообщают о пациенте с синдромом </a:t>
            </a:r>
            <a:r>
              <a:rPr lang="ru-RU" dirty="0" err="1" smtClean="0"/>
              <a:t>Алажиля</a:t>
            </a:r>
            <a:r>
              <a:rPr lang="ru-RU" dirty="0" smtClean="0"/>
              <a:t> и </a:t>
            </a:r>
            <a:r>
              <a:rPr lang="ru-RU" dirty="0" err="1" smtClean="0"/>
              <a:t>тетрадой</a:t>
            </a:r>
            <a:r>
              <a:rPr lang="ru-RU" dirty="0" smtClean="0"/>
              <a:t> </a:t>
            </a:r>
            <a:r>
              <a:rPr lang="ru-RU" dirty="0" err="1" smtClean="0"/>
              <a:t>Фалло</a:t>
            </a:r>
            <a:r>
              <a:rPr lang="ru-RU" dirty="0" smtClean="0"/>
              <a:t>. Синдром </a:t>
            </a:r>
            <a:r>
              <a:rPr lang="ru-RU" dirty="0" err="1" smtClean="0"/>
              <a:t>Алажиля</a:t>
            </a:r>
            <a:r>
              <a:rPr lang="ru-RU" dirty="0" smtClean="0"/>
              <a:t> характеризовался умеренным вовлечением печени в виде небольшого повышения уровня </a:t>
            </a:r>
            <a:r>
              <a:rPr lang="ru-RU" dirty="0" err="1" smtClean="0"/>
              <a:t>аминотрансфераз</a:t>
            </a:r>
            <a:r>
              <a:rPr lang="ru-RU" dirty="0" smtClean="0"/>
              <a:t> и прямого билирубина в крови. Кроме того, присутствовали лицевые аномалии, задержка речевого развития с гнусавым голосом, трудности в обучении. Генетическое обследование выявило мутацию гена </a:t>
            </a:r>
            <a:r>
              <a:rPr lang="en-US" dirty="0" smtClean="0"/>
              <a:t>JAG</a:t>
            </a:r>
            <a:r>
              <a:rPr lang="ru-RU" dirty="0" smtClean="0"/>
              <a:t>1 и </a:t>
            </a:r>
            <a:r>
              <a:rPr lang="ru-RU" dirty="0" err="1" smtClean="0"/>
              <a:t>делецию</a:t>
            </a:r>
            <a:r>
              <a:rPr lang="ru-RU" dirty="0" smtClean="0"/>
              <a:t> 22</a:t>
            </a:r>
            <a:r>
              <a:rPr lang="en-US" dirty="0" smtClean="0"/>
              <a:t>q</a:t>
            </a:r>
            <a:r>
              <a:rPr lang="ru-RU" dirty="0" smtClean="0"/>
              <a:t>11.2. Приведенные молекулярные данные подтверждают кумулятивный эффект множественных генетических дефектов в этиологии человеческих пороков развития.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28860" y="5072074"/>
            <a:ext cx="6429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i="1" dirty="0" err="1" smtClean="0"/>
              <a:t>Digilio</a:t>
            </a:r>
            <a:r>
              <a:rPr lang="en-US" i="1" dirty="0" smtClean="0"/>
              <a:t> MC, Luca AD, </a:t>
            </a:r>
            <a:r>
              <a:rPr lang="en-US" i="1" dirty="0" err="1" smtClean="0"/>
              <a:t>Lepri</a:t>
            </a:r>
            <a:r>
              <a:rPr lang="en-US" i="1" dirty="0" smtClean="0"/>
              <a:t> F, </a:t>
            </a:r>
            <a:r>
              <a:rPr lang="en-US" i="1" dirty="0" err="1" smtClean="0"/>
              <a:t>Guida</a:t>
            </a:r>
            <a:r>
              <a:rPr lang="en-US" i="1" dirty="0" smtClean="0"/>
              <a:t> V, </a:t>
            </a:r>
            <a:r>
              <a:rPr lang="en-US" i="1" dirty="0" err="1" smtClean="0"/>
              <a:t>Dentici</a:t>
            </a:r>
            <a:r>
              <a:rPr lang="en-US" i="1" dirty="0" smtClean="0"/>
              <a:t> ML, </a:t>
            </a:r>
            <a:r>
              <a:rPr lang="en-US" i="1" dirty="0" err="1" smtClean="0"/>
              <a:t>Angioni</a:t>
            </a:r>
            <a:r>
              <a:rPr lang="en-US" i="1" dirty="0" smtClean="0"/>
              <a:t> A. et al. JAG1 mutation in a patient with deletion 22q11.2 syndrome and </a:t>
            </a:r>
            <a:r>
              <a:rPr lang="en-US" i="1" dirty="0" err="1" smtClean="0"/>
              <a:t>tetralogy</a:t>
            </a:r>
            <a:r>
              <a:rPr lang="en-US" i="1" dirty="0" smtClean="0"/>
              <a:t> of </a:t>
            </a:r>
            <a:r>
              <a:rPr lang="en-US" i="1" dirty="0" err="1" smtClean="0"/>
              <a:t>Fallot</a:t>
            </a:r>
            <a:r>
              <a:rPr lang="en-US" i="1" dirty="0" smtClean="0"/>
              <a:t>. Am. J. Med. Genet. A. 2013</a:t>
            </a:r>
            <a:r>
              <a:rPr lang="ru-RU" i="1" dirty="0" smtClean="0"/>
              <a:t>;</a:t>
            </a:r>
            <a:r>
              <a:rPr lang="en-US" i="1" dirty="0" smtClean="0"/>
              <a:t> 161A</a:t>
            </a:r>
            <a:r>
              <a:rPr lang="ru-RU" i="1" dirty="0" smtClean="0"/>
              <a:t>(</a:t>
            </a:r>
            <a:r>
              <a:rPr lang="en-US" i="1" dirty="0" smtClean="0"/>
              <a:t>12</a:t>
            </a:r>
            <a:r>
              <a:rPr lang="ru-RU" i="1" dirty="0" smtClean="0"/>
              <a:t>):</a:t>
            </a:r>
            <a:r>
              <a:rPr lang="en-US" i="1" dirty="0" smtClean="0"/>
              <a:t> 3133-6.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M</a:t>
            </a:r>
            <a:r>
              <a:rPr lang="ru-RU" b="1" dirty="0" smtClean="0"/>
              <a:t>.</a:t>
            </a:r>
            <a:r>
              <a:rPr lang="en-US" b="1" dirty="0" smtClean="0"/>
              <a:t>L</a:t>
            </a:r>
            <a:r>
              <a:rPr lang="ru-RU" b="1" dirty="0" smtClean="0"/>
              <a:t>. </a:t>
            </a:r>
            <a:r>
              <a:rPr lang="en-US" b="1" dirty="0" smtClean="0"/>
              <a:t>Robert</a:t>
            </a:r>
            <a:r>
              <a:rPr lang="en-US" dirty="0" smtClean="0"/>
              <a:t> et al</a:t>
            </a:r>
            <a:r>
              <a:rPr lang="ru-RU" dirty="0" smtClean="0"/>
              <a:t>. сообщают о 4-х летнем пациенте с синдромом </a:t>
            </a:r>
            <a:r>
              <a:rPr lang="ru-RU" dirty="0" err="1" smtClean="0"/>
              <a:t>Алажиля</a:t>
            </a:r>
            <a:r>
              <a:rPr lang="ru-RU" dirty="0" smtClean="0"/>
              <a:t>, связанного с синдромом гипоплазии левых отделов сердца. Мальчик родился на 37-й неделе беременности массой 1885 г. После рождения выставлен диагноз: синдром гипоплазии левых отделов сердца, по поводу чего выполнена процедура </a:t>
            </a:r>
            <a:r>
              <a:rPr lang="en-US" dirty="0" smtClean="0"/>
              <a:t>Norwood</a:t>
            </a:r>
            <a:r>
              <a:rPr lang="ru-RU" dirty="0" smtClean="0"/>
              <a:t>. В дальнейшем ребёнок отставал в физическом и нервно-психическом развитии, обращал внимание лицевой </a:t>
            </a:r>
            <a:r>
              <a:rPr lang="ru-RU" dirty="0" err="1" smtClean="0"/>
              <a:t>дисморфизм</a:t>
            </a:r>
            <a:r>
              <a:rPr lang="ru-RU" dirty="0" smtClean="0"/>
              <a:t>. Генетическое обследование выявило </a:t>
            </a:r>
            <a:r>
              <a:rPr lang="ru-RU" dirty="0" err="1" smtClean="0"/>
              <a:t>делецию</a:t>
            </a:r>
            <a:r>
              <a:rPr lang="ru-RU" dirty="0" smtClean="0"/>
              <a:t> 20</a:t>
            </a:r>
            <a:r>
              <a:rPr lang="en-US" dirty="0" smtClean="0"/>
              <a:t>p</a:t>
            </a:r>
            <a:r>
              <a:rPr lang="ru-RU" dirty="0" smtClean="0"/>
              <a:t>12.2-</a:t>
            </a:r>
            <a:r>
              <a:rPr lang="en-US" dirty="0" smtClean="0"/>
              <a:t>p</a:t>
            </a:r>
            <a:r>
              <a:rPr lang="ru-RU" dirty="0" smtClean="0"/>
              <a:t>12.3. Кроме того, углублённое исследование обнаружило задний </a:t>
            </a:r>
            <a:r>
              <a:rPr lang="ru-RU" dirty="0" err="1" smtClean="0"/>
              <a:t>эмбриотоксон</a:t>
            </a:r>
            <a:r>
              <a:rPr lang="ru-RU" dirty="0" smtClean="0"/>
              <a:t> и позвонки в виде «бабочки». Функциональные тесты печени оставались нормальными.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57422" y="5072074"/>
            <a:ext cx="6500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i="1" dirty="0" smtClean="0"/>
              <a:t>Robert ML, Lopez T, Crolla J</a:t>
            </a:r>
            <a:r>
              <a:rPr lang="en-US" i="1" dirty="0" smtClean="0"/>
              <a:t>, Huang S, Owen C, </a:t>
            </a:r>
            <a:r>
              <a:rPr lang="en-US" i="1" dirty="0" err="1" smtClean="0"/>
              <a:t>Burvill</a:t>
            </a:r>
            <a:r>
              <a:rPr lang="en-US" i="1" dirty="0" smtClean="0"/>
              <a:t>-Holmes L.</a:t>
            </a:r>
            <a:r>
              <a:rPr lang="fr-FR" i="1" dirty="0" smtClean="0"/>
              <a:t> et al. </a:t>
            </a:r>
            <a:r>
              <a:rPr lang="en-US" i="1" dirty="0" err="1" smtClean="0"/>
              <a:t>Alagille</a:t>
            </a:r>
            <a:r>
              <a:rPr lang="en-US" i="1" dirty="0" smtClean="0"/>
              <a:t> syndrome with deletion 20p12.2-p12.3 and </a:t>
            </a:r>
            <a:r>
              <a:rPr lang="en-US" i="1" dirty="0" err="1" smtClean="0"/>
              <a:t>hypoplastic</a:t>
            </a:r>
            <a:r>
              <a:rPr lang="en-US" i="1" dirty="0" smtClean="0"/>
              <a:t> left heart. </a:t>
            </a:r>
            <a:r>
              <a:rPr lang="en-US" i="1" dirty="0" err="1" smtClean="0"/>
              <a:t>Clin</a:t>
            </a:r>
            <a:r>
              <a:rPr lang="en-US" i="1" dirty="0" smtClean="0"/>
              <a:t>. </a:t>
            </a:r>
            <a:r>
              <a:rPr lang="en-US" i="1" dirty="0" err="1" smtClean="0"/>
              <a:t>Dysmorphol</a:t>
            </a:r>
            <a:r>
              <a:rPr lang="en-US" i="1" dirty="0" smtClean="0"/>
              <a:t>. 2007</a:t>
            </a:r>
            <a:r>
              <a:rPr lang="ru-RU" i="1" dirty="0" smtClean="0"/>
              <a:t>; </a:t>
            </a:r>
            <a:r>
              <a:rPr lang="en-US" i="1" dirty="0" smtClean="0"/>
              <a:t>16</a:t>
            </a:r>
            <a:r>
              <a:rPr lang="ru-RU" i="1" dirty="0" smtClean="0"/>
              <a:t>(</a:t>
            </a:r>
            <a:r>
              <a:rPr lang="en-US" i="1" dirty="0" smtClean="0"/>
              <a:t>4</a:t>
            </a:r>
            <a:r>
              <a:rPr lang="ru-RU" i="1" dirty="0" smtClean="0"/>
              <a:t>):</a:t>
            </a:r>
            <a:r>
              <a:rPr lang="en-US" i="1" dirty="0" smtClean="0"/>
              <a:t> 241-6.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500043"/>
            <a:ext cx="8229600" cy="4286280"/>
          </a:xfrm>
        </p:spPr>
        <p:txBody>
          <a:bodyPr/>
          <a:lstStyle/>
          <a:p>
            <a:r>
              <a:rPr lang="da-DK" b="1" dirty="0" smtClean="0"/>
              <a:t>R.C. Bauer </a:t>
            </a:r>
            <a:r>
              <a:rPr lang="da-DK" dirty="0" smtClean="0"/>
              <a:t>et al. </a:t>
            </a:r>
            <a:r>
              <a:rPr lang="ru-RU" dirty="0" smtClean="0"/>
              <a:t>подчёркивают необходимость углублённого обследования, в том числе  с проведением генетического исследования, пациентов с правосторонними пороками сердца (</a:t>
            </a:r>
            <a:r>
              <a:rPr lang="ru-RU" dirty="0" err="1" smtClean="0"/>
              <a:t>тетрадой</a:t>
            </a:r>
            <a:r>
              <a:rPr lang="ru-RU" dirty="0" smtClean="0"/>
              <a:t> </a:t>
            </a:r>
            <a:r>
              <a:rPr lang="ru-RU" dirty="0" err="1" smtClean="0"/>
              <a:t>Фалло</a:t>
            </a:r>
            <a:r>
              <a:rPr lang="ru-RU" dirty="0" smtClean="0"/>
              <a:t>, стенозом/периферическим стенозом лёгочной артерии) на предмет возможного синдрома </a:t>
            </a:r>
            <a:r>
              <a:rPr lang="ru-RU" dirty="0" err="1" smtClean="0"/>
              <a:t>Алажиля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14546" y="5072074"/>
            <a:ext cx="6429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i="1" dirty="0" smtClean="0"/>
              <a:t>Bauer RC, Laney AO, Smith R, </a:t>
            </a:r>
            <a:r>
              <a:rPr lang="en-US" i="1" dirty="0" err="1" smtClean="0"/>
              <a:t>Gerfen</a:t>
            </a:r>
            <a:r>
              <a:rPr lang="en-US" i="1" dirty="0" smtClean="0"/>
              <a:t> J, </a:t>
            </a:r>
            <a:r>
              <a:rPr lang="en-US" i="1" dirty="0" err="1" smtClean="0"/>
              <a:t>Morrissette</a:t>
            </a:r>
            <a:r>
              <a:rPr lang="en-US" i="1" dirty="0" smtClean="0"/>
              <a:t> JJ, </a:t>
            </a:r>
            <a:r>
              <a:rPr lang="en-US" i="1" dirty="0" err="1" smtClean="0"/>
              <a:t>Woyciechowsky</a:t>
            </a:r>
            <a:r>
              <a:rPr lang="en-US" i="1" dirty="0" smtClean="0"/>
              <a:t> S. et al. Jagged1 (JAG1) mutations in patients with </a:t>
            </a:r>
            <a:r>
              <a:rPr lang="en-US" i="1" dirty="0" err="1" smtClean="0"/>
              <a:t>tetralogy</a:t>
            </a:r>
            <a:r>
              <a:rPr lang="en-US" i="1" dirty="0" smtClean="0"/>
              <a:t> of </a:t>
            </a:r>
            <a:r>
              <a:rPr lang="en-US" i="1" dirty="0" err="1" smtClean="0"/>
              <a:t>Fallot</a:t>
            </a:r>
            <a:r>
              <a:rPr lang="en-US" i="1" dirty="0" smtClean="0"/>
              <a:t> or </a:t>
            </a:r>
            <a:r>
              <a:rPr lang="en-US" i="1" dirty="0" err="1" smtClean="0"/>
              <a:t>pulmonic</a:t>
            </a:r>
            <a:r>
              <a:rPr lang="en-US" i="1" dirty="0" smtClean="0"/>
              <a:t> </a:t>
            </a:r>
            <a:r>
              <a:rPr lang="en-US" i="1" dirty="0" err="1" smtClean="0"/>
              <a:t>stenosis</a:t>
            </a:r>
            <a:r>
              <a:rPr lang="en-US" i="1" dirty="0" smtClean="0"/>
              <a:t>. Hum. </a:t>
            </a:r>
            <a:r>
              <a:rPr lang="en-US" i="1" dirty="0" err="1" smtClean="0"/>
              <a:t>Mutat</a:t>
            </a:r>
            <a:r>
              <a:rPr lang="en-US" i="1" dirty="0" smtClean="0"/>
              <a:t>. 2010</a:t>
            </a:r>
            <a:r>
              <a:rPr lang="ru-RU" i="1" dirty="0" smtClean="0"/>
              <a:t>;</a:t>
            </a:r>
            <a:r>
              <a:rPr lang="en-US" i="1" dirty="0" smtClean="0"/>
              <a:t> 31</a:t>
            </a:r>
            <a:r>
              <a:rPr lang="ru-RU" i="1" dirty="0" smtClean="0"/>
              <a:t>(</a:t>
            </a:r>
            <a:r>
              <a:rPr lang="en-US" i="1" dirty="0" smtClean="0"/>
              <a:t>5</a:t>
            </a:r>
            <a:r>
              <a:rPr lang="ru-RU" i="1" dirty="0" smtClean="0"/>
              <a:t>):</a:t>
            </a:r>
            <a:r>
              <a:rPr lang="en-US" i="1" dirty="0" smtClean="0"/>
              <a:t> 594-601.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2928958"/>
          </a:xfrm>
        </p:spPr>
        <p:txBody>
          <a:bodyPr/>
          <a:lstStyle/>
          <a:p>
            <a:r>
              <a:rPr lang="da-DK" b="1" dirty="0" smtClean="0"/>
              <a:t>R.D. Mainwaring </a:t>
            </a:r>
            <a:r>
              <a:rPr lang="da-DK" dirty="0" smtClean="0"/>
              <a:t>et al. </a:t>
            </a:r>
            <a:r>
              <a:rPr lang="ru-RU" dirty="0" smtClean="0"/>
              <a:t>сообщают о хороших результатах хирургической коррекции ВПС у больных с синдромом </a:t>
            </a:r>
            <a:r>
              <a:rPr lang="ru-RU" dirty="0" err="1" smtClean="0"/>
              <a:t>Алажиля</a:t>
            </a:r>
            <a:r>
              <a:rPr lang="ru-RU" dirty="0" smtClean="0"/>
              <a:t>. Однако долгосрочный прогноз определяется </a:t>
            </a:r>
            <a:r>
              <a:rPr lang="ru-RU" dirty="0" err="1" smtClean="0"/>
              <a:t>полиорганностью</a:t>
            </a:r>
            <a:r>
              <a:rPr lang="ru-RU" dirty="0" smtClean="0"/>
              <a:t> поражения при данном синдроме.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85952" y="4643446"/>
            <a:ext cx="6858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i="1" dirty="0" smtClean="0"/>
              <a:t>Mainwaring RD, Sheikh AY, </a:t>
            </a:r>
            <a:r>
              <a:rPr lang="en-US" i="1" dirty="0" err="1" smtClean="0"/>
              <a:t>Punn</a:t>
            </a:r>
            <a:r>
              <a:rPr lang="en-US" i="1" dirty="0" smtClean="0"/>
              <a:t> R, Reddy VM, Hanley FL. Surgical outcomes for patients with pulmonary </a:t>
            </a:r>
            <a:r>
              <a:rPr lang="en-US" i="1" dirty="0" err="1" smtClean="0"/>
              <a:t>atresia</a:t>
            </a:r>
            <a:r>
              <a:rPr lang="en-US" i="1" dirty="0" smtClean="0"/>
              <a:t>/major </a:t>
            </a:r>
            <a:r>
              <a:rPr lang="en-US" i="1" dirty="0" err="1" smtClean="0"/>
              <a:t>aortopulmonary</a:t>
            </a:r>
            <a:r>
              <a:rPr lang="en-US" i="1" dirty="0" smtClean="0"/>
              <a:t> collaterals and </a:t>
            </a:r>
            <a:r>
              <a:rPr lang="en-US" i="1" dirty="0" err="1" smtClean="0"/>
              <a:t>Alagille</a:t>
            </a:r>
            <a:r>
              <a:rPr lang="en-US" i="1" dirty="0" smtClean="0"/>
              <a:t> syndrome. Eur. J. </a:t>
            </a:r>
            <a:r>
              <a:rPr lang="en-US" i="1" dirty="0" err="1" smtClean="0"/>
              <a:t>Cardiothorac</a:t>
            </a:r>
            <a:r>
              <a:rPr lang="en-US" i="1" dirty="0" smtClean="0"/>
              <a:t>. Surg. 2012</a:t>
            </a:r>
            <a:r>
              <a:rPr lang="ru-RU" i="1" dirty="0" smtClean="0"/>
              <a:t>;</a:t>
            </a:r>
            <a:r>
              <a:rPr lang="en-US" i="1" dirty="0" smtClean="0"/>
              <a:t> 42</a:t>
            </a:r>
            <a:r>
              <a:rPr lang="ru-RU" i="1" dirty="0" smtClean="0"/>
              <a:t>(</a:t>
            </a:r>
            <a:r>
              <a:rPr lang="en-US" i="1" dirty="0" smtClean="0"/>
              <a:t>2</a:t>
            </a:r>
            <a:r>
              <a:rPr lang="ru-RU" i="1" dirty="0" smtClean="0"/>
              <a:t>): </a:t>
            </a:r>
            <a:r>
              <a:rPr lang="en-US" i="1" dirty="0" smtClean="0"/>
              <a:t>235-40.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0909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это анатомические дефекты в структуре сердца, его клапанного аппарата или крупных сосудов, которые присутствуют с рождения. </a:t>
            </a:r>
            <a:endParaRPr lang="en-US" dirty="0" smtClean="0"/>
          </a:p>
          <a:p>
            <a:r>
              <a:rPr lang="ru-RU" dirty="0" smtClean="0"/>
              <a:t>ВПС являются обычно следствием мультифакторного воздействия. </a:t>
            </a:r>
            <a:endParaRPr lang="en-US" dirty="0" smtClean="0"/>
          </a:p>
          <a:p>
            <a:r>
              <a:rPr lang="ru-RU" dirty="0" smtClean="0"/>
              <a:t>Причиной ВПС могут быть как экзогенные, так и генетические факторы, действующие в период эмбрионального развития органов (от 16-го дня до 10-й недели после оплодотворения яйцеклетки). </a:t>
            </a:r>
            <a:endParaRPr lang="en-US" dirty="0" smtClean="0"/>
          </a:p>
          <a:p>
            <a:r>
              <a:rPr lang="ru-RU" dirty="0" smtClean="0"/>
              <a:t>ВПС могут сочетаться с врождёнными пороками развития других органов и систем (мочевой, желудочно-кишечного тракта, центральной нервной системы и др.). </a:t>
            </a:r>
            <a:endParaRPr lang="en-US" dirty="0" smtClean="0"/>
          </a:p>
          <a:p>
            <a:r>
              <a:rPr lang="ru-RU" dirty="0" smtClean="0"/>
              <a:t>Распространённость множественных пороков развития составляет 0,9-2,4 на 1000 новорождённых.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Врождённые пороки сердца (ВПС) </a:t>
            </a:r>
            <a:r>
              <a:rPr lang="en-US" dirty="0" smtClean="0"/>
              <a:t>-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da-DK" b="1" dirty="0" smtClean="0"/>
              <a:t>J.J. Hofmann</a:t>
            </a:r>
            <a:r>
              <a:rPr lang="da-DK" dirty="0" smtClean="0"/>
              <a:t> et al. </a:t>
            </a:r>
            <a:r>
              <a:rPr lang="ru-RU" dirty="0" smtClean="0"/>
              <a:t>в экспериментальной работе демонстрируют, что эндотелиальная </a:t>
            </a:r>
            <a:r>
              <a:rPr lang="ru-RU" dirty="0" err="1" smtClean="0"/>
              <a:t>делеция</a:t>
            </a:r>
            <a:r>
              <a:rPr lang="ru-RU" dirty="0" smtClean="0"/>
              <a:t> </a:t>
            </a:r>
            <a:r>
              <a:rPr lang="en-US" dirty="0" smtClean="0"/>
              <a:t>JAG</a:t>
            </a:r>
            <a:r>
              <a:rPr lang="ru-RU" dirty="0" smtClean="0"/>
              <a:t>1 у мышей приводит к развитию </a:t>
            </a:r>
            <a:r>
              <a:rPr lang="ru-RU" dirty="0" err="1" smtClean="0"/>
              <a:t>сердечно-сосудистых</a:t>
            </a:r>
            <a:r>
              <a:rPr lang="ru-RU" dirty="0" smtClean="0"/>
              <a:t> аномалий, напоминающих дефекты при синдроме </a:t>
            </a:r>
            <a:r>
              <a:rPr lang="ru-RU" dirty="0" err="1" smtClean="0"/>
              <a:t>Алажиля</a:t>
            </a:r>
            <a:r>
              <a:rPr lang="ru-RU" dirty="0" smtClean="0"/>
              <a:t>. У мутантных мышей обнаруживались гипертрофия правого желудочка, дефект межжелудочковой перегородки, аномалии коронарных сосудов и дефекты клапанов. Кроме того, у взрослых мутантных мышей выявлялась </a:t>
            </a:r>
            <a:r>
              <a:rPr lang="ru-RU" dirty="0" err="1" smtClean="0"/>
              <a:t>кальцификация</a:t>
            </a:r>
            <a:r>
              <a:rPr lang="ru-RU" dirty="0" smtClean="0"/>
              <a:t> сердечных клапанов. Авторы отмечают, что эндотелий отвечает за широкий спектр сердечных фенотипов, ассоциированных с синдромом </a:t>
            </a:r>
            <a:r>
              <a:rPr lang="ru-RU" dirty="0" err="1" smtClean="0"/>
              <a:t>Алажиля</a:t>
            </a:r>
            <a:r>
              <a:rPr lang="ru-RU" dirty="0" smtClean="0"/>
              <a:t>, и демонстрируют важную роль </a:t>
            </a:r>
            <a:r>
              <a:rPr lang="en-US" dirty="0" smtClean="0"/>
              <a:t>JAG</a:t>
            </a:r>
            <a:r>
              <a:rPr lang="ru-RU" dirty="0" smtClean="0"/>
              <a:t>1 в морфогенезе клапанов.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57423" y="5143512"/>
            <a:ext cx="67865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i="1" dirty="0" smtClean="0"/>
              <a:t>Hofmann JJ, </a:t>
            </a:r>
            <a:r>
              <a:rPr lang="en-US" i="1" dirty="0" err="1" smtClean="0"/>
              <a:t>Briot</a:t>
            </a:r>
            <a:r>
              <a:rPr lang="en-US" i="1" dirty="0" smtClean="0"/>
              <a:t> A, </a:t>
            </a:r>
            <a:r>
              <a:rPr lang="en-US" i="1" dirty="0" err="1" smtClean="0"/>
              <a:t>Ensico</a:t>
            </a:r>
            <a:r>
              <a:rPr lang="en-US" i="1" dirty="0" smtClean="0"/>
              <a:t> J, </a:t>
            </a:r>
            <a:r>
              <a:rPr lang="en-US" i="1" dirty="0" err="1" smtClean="0"/>
              <a:t>Zovein</a:t>
            </a:r>
            <a:r>
              <a:rPr lang="en-US" i="1" dirty="0" smtClean="0"/>
              <a:t> AC, </a:t>
            </a:r>
            <a:r>
              <a:rPr lang="en-US" i="1" dirty="0" err="1" smtClean="0"/>
              <a:t>Ren</a:t>
            </a:r>
            <a:r>
              <a:rPr lang="en-US" i="1" dirty="0" smtClean="0"/>
              <a:t> S, Zhang ZW. et al. Endothelial deletion of </a:t>
            </a:r>
            <a:r>
              <a:rPr lang="en-US" i="1" dirty="0" err="1" smtClean="0"/>
              <a:t>murine</a:t>
            </a:r>
            <a:r>
              <a:rPr lang="en-US" i="1" dirty="0" smtClean="0"/>
              <a:t> Jag1 leads to valve calcification and congenital heart defects associated with </a:t>
            </a:r>
            <a:r>
              <a:rPr lang="en-US" i="1" dirty="0" err="1" smtClean="0"/>
              <a:t>Alagille</a:t>
            </a:r>
            <a:r>
              <a:rPr lang="en-US" i="1" dirty="0" smtClean="0"/>
              <a:t> syndrome. Development. 2012</a:t>
            </a:r>
            <a:r>
              <a:rPr lang="ru-RU" i="1" dirty="0" smtClean="0"/>
              <a:t>; </a:t>
            </a:r>
            <a:r>
              <a:rPr lang="en-US" i="1" dirty="0" smtClean="0"/>
              <a:t>139</a:t>
            </a:r>
            <a:r>
              <a:rPr lang="ru-RU" i="1" dirty="0" smtClean="0"/>
              <a:t>(</a:t>
            </a:r>
            <a:r>
              <a:rPr lang="en-US" i="1" dirty="0" smtClean="0"/>
              <a:t>23</a:t>
            </a:r>
            <a:r>
              <a:rPr lang="ru-RU" i="1" dirty="0" smtClean="0"/>
              <a:t>):</a:t>
            </a:r>
            <a:r>
              <a:rPr lang="en-US" i="1" dirty="0" smtClean="0"/>
              <a:t> 4449-60.</a:t>
            </a: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4000528"/>
          </a:xfrm>
        </p:spPr>
        <p:txBody>
          <a:bodyPr>
            <a:normAutofit/>
          </a:bodyPr>
          <a:lstStyle/>
          <a:p>
            <a:r>
              <a:rPr lang="ru-RU" dirty="0" smtClean="0"/>
              <a:t>У детей </a:t>
            </a:r>
            <a:r>
              <a:rPr lang="ru-RU" dirty="0" smtClean="0"/>
              <a:t>с ВПС отмечена более высокая частота аномалий мочевой системы </a:t>
            </a:r>
            <a:r>
              <a:rPr lang="ru-RU" dirty="0" smtClean="0">
                <a:sym typeface="Symbol"/>
              </a:rPr>
              <a:t></a:t>
            </a:r>
            <a:r>
              <a:rPr lang="ru-RU" dirty="0" smtClean="0"/>
              <a:t> 3-6% новорождённых с ВПС в сравнении с 1,4% в общей </a:t>
            </a:r>
            <a:r>
              <a:rPr lang="ru-RU" dirty="0" smtClean="0"/>
              <a:t>популяции </a:t>
            </a:r>
            <a:endParaRPr lang="en-US" dirty="0" smtClean="0"/>
          </a:p>
          <a:p>
            <a:r>
              <a:rPr lang="ru-RU" dirty="0" smtClean="0"/>
              <a:t>Чаще </a:t>
            </a:r>
            <a:r>
              <a:rPr lang="ru-RU" dirty="0" smtClean="0"/>
              <a:t>всего выявляются такие аномалии, как гидронефроз, удвоение мочеточников, агенезия одной почки, аномалии расположения, почечная </a:t>
            </a:r>
            <a:r>
              <a:rPr lang="ru-RU" dirty="0" smtClean="0"/>
              <a:t>дисплазия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929198"/>
            <a:ext cx="392905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472518" cy="64294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Больной М., 14 лет, находился в отделении детской кардиологии и кардиохирургии Института </a:t>
            </a:r>
            <a:r>
              <a:rPr lang="ru-RU" dirty="0" smtClean="0"/>
              <a:t>неотложной </a:t>
            </a:r>
            <a:r>
              <a:rPr lang="ru-RU" dirty="0" smtClean="0"/>
              <a:t>и восстановительной хирургии </a:t>
            </a:r>
            <a:r>
              <a:rPr lang="ru-RU" dirty="0" smtClean="0"/>
              <a:t>имени </a:t>
            </a:r>
            <a:r>
              <a:rPr lang="ru-RU" dirty="0" smtClean="0"/>
              <a:t>В.К. </a:t>
            </a:r>
            <a:r>
              <a:rPr lang="ru-RU" dirty="0" smtClean="0"/>
              <a:t>Гусака г. Донецка (02.12.-13.12.2013 г.) </a:t>
            </a:r>
          </a:p>
          <a:p>
            <a:r>
              <a:rPr lang="ru-RU" b="1" dirty="0" smtClean="0"/>
              <a:t>Клинический диагноз: </a:t>
            </a:r>
            <a:r>
              <a:rPr lang="ru-RU" dirty="0" smtClean="0"/>
              <a:t>множественные пороки развития</a:t>
            </a:r>
            <a:r>
              <a:rPr lang="ru-RU" b="1" dirty="0" smtClean="0"/>
              <a:t>. ВПС: дефект межжелудочковой перегородки, стеноз лёгочной артерии.</a:t>
            </a:r>
            <a:r>
              <a:rPr lang="ru-RU" dirty="0" smtClean="0"/>
              <a:t> Состояние после пластики дефекта межжелудочковой перегородки синтетической заплатой, частичной инфундибулотомии. </a:t>
            </a:r>
            <a:r>
              <a:rPr lang="ru-RU" b="1" dirty="0" smtClean="0"/>
              <a:t>Агенезия левой почки. </a:t>
            </a:r>
            <a:r>
              <a:rPr lang="ru-RU" dirty="0" smtClean="0"/>
              <a:t>Комбинированный аортальный порок с преобладанием недостаточности II ст. Стеноз и недостаточность митрального клапана I ст. на фоне аномалии строения митрального клапана (единичная папиллярная мышца) и митрализации аортального порока. ХСН </a:t>
            </a:r>
            <a:r>
              <a:rPr lang="uk-UA" dirty="0" smtClean="0"/>
              <a:t>ІІ</a:t>
            </a:r>
            <a:r>
              <a:rPr lang="ru-RU" dirty="0" smtClean="0"/>
              <a:t>а ст</a:t>
            </a:r>
            <a:r>
              <a:rPr lang="uk-UA" dirty="0" smtClean="0"/>
              <a:t>. </a:t>
            </a:r>
            <a:r>
              <a:rPr lang="ru-RU" dirty="0" smtClean="0"/>
              <a:t>Дисплазия соединительной ткани </a:t>
            </a:r>
            <a:r>
              <a:rPr lang="uk-UA" dirty="0" smtClean="0"/>
              <a:t>І</a:t>
            </a:r>
            <a:r>
              <a:rPr lang="ru-RU" dirty="0" smtClean="0"/>
              <a:t> (максимальной) степени: диспластический рост зубов, гипермобильный синдром, пупочная грыжа, сколиоз, искривление носовой перегородки, извитой </a:t>
            </a:r>
            <a:r>
              <a:rPr lang="ru-RU" dirty="0" smtClean="0"/>
              <a:t>желчный </a:t>
            </a:r>
            <a:r>
              <a:rPr lang="ru-RU" dirty="0" smtClean="0"/>
              <a:t>пузырь, единичная папиллярная мышца в полости левого желудочка, субаортальная мембрана в выводящем тракте левого желудочка. Множественный кариес зубов. Гипертрофия нёбных миндалин (состояние после тонзиллэктомии.). Иммунный дисбаланс. Задержка физического </a:t>
            </a:r>
            <a:r>
              <a:rPr lang="ru-RU" dirty="0" smtClean="0"/>
              <a:t>развития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1950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сочетание у </a:t>
            </a:r>
            <a:r>
              <a:rPr lang="ru-RU" dirty="0" smtClean="0"/>
              <a:t>подростка врождённого порока сердца  и аномалии развития мочевой системы на фоне синдрома недифференцированной дисплазии соединительной ткани максимальной степени </a:t>
            </a:r>
            <a:r>
              <a:rPr lang="ru-RU" dirty="0" smtClean="0"/>
              <a:t>выраженности</a:t>
            </a:r>
            <a:endParaRPr lang="ru-RU" dirty="0" smtClean="0"/>
          </a:p>
          <a:p>
            <a:r>
              <a:rPr lang="ru-RU" dirty="0" smtClean="0"/>
              <a:t>ВПС у подростка был заподозрен с рождения, диагностирован в 3-летнем возрасте, хирургическая коррекция проведена в 6 лет. Однако агенезия левой почки диагностирована только в 14-летнем возрасте в результате мультисистемного обследования с </a:t>
            </a:r>
            <a:r>
              <a:rPr lang="ru-RU" dirty="0" smtClean="0"/>
              <a:t>использованием современных методов визуализации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</a:t>
            </a:r>
            <a:br>
              <a:rPr lang="ru-RU" dirty="0" smtClean="0"/>
            </a:br>
            <a:r>
              <a:rPr lang="ru-RU" dirty="0" smtClean="0"/>
              <a:t>клинического случая: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1"/>
            <a:ext cx="8229600" cy="214313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Таким образом, дети с </a:t>
            </a:r>
            <a:r>
              <a:rPr lang="ru-RU" dirty="0" smtClean="0"/>
              <a:t>врожденными </a:t>
            </a:r>
            <a:r>
              <a:rPr lang="ru-RU" dirty="0" smtClean="0"/>
              <a:t>пороками сердца требуют </a:t>
            </a:r>
            <a:r>
              <a:rPr lang="ru-RU" dirty="0" smtClean="0"/>
              <a:t>углубленного </a:t>
            </a:r>
            <a:r>
              <a:rPr lang="ru-RU" dirty="0" smtClean="0"/>
              <a:t>обследования на предмет выявления возможных </a:t>
            </a:r>
            <a:r>
              <a:rPr lang="ru-RU" dirty="0" smtClean="0"/>
              <a:t>врожденных </a:t>
            </a:r>
            <a:r>
              <a:rPr lang="ru-RU" dirty="0" smtClean="0"/>
              <a:t>аномалий других органов и </a:t>
            </a:r>
            <a:r>
              <a:rPr lang="ru-RU" dirty="0" smtClean="0"/>
              <a:t>систем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43182"/>
            <a:ext cx="3143240" cy="321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857628"/>
            <a:ext cx="3071834" cy="271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271462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erdce-v-ruka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7733" y="1481138"/>
            <a:ext cx="7308534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714744" y="1481328"/>
            <a:ext cx="4972056" cy="251917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сочетание ВПС и </a:t>
            </a:r>
            <a:r>
              <a:rPr lang="ru-RU" sz="3600" dirty="0" smtClean="0"/>
              <a:t>печеночных </a:t>
            </a:r>
            <a:r>
              <a:rPr lang="ru-RU" sz="3600" dirty="0" smtClean="0"/>
              <a:t>аномалий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Синдром </a:t>
            </a:r>
            <a:r>
              <a:rPr lang="ru-RU" dirty="0" err="1" smtClean="0"/>
              <a:t>Алажиля</a:t>
            </a:r>
            <a:r>
              <a:rPr lang="ru-RU" dirty="0" smtClean="0"/>
              <a:t> -</a:t>
            </a:r>
            <a:endParaRPr lang="ru-RU" dirty="0"/>
          </a:p>
        </p:txBody>
      </p:sp>
      <p:pic>
        <p:nvPicPr>
          <p:cNvPr id="4" name="Picture 2" descr="D:\Limarenko\Форум ДНР 2018\Сердце_-_вид_спереди_(tryphonov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2857500" cy="3457575"/>
          </a:xfrm>
          <a:prstGeom prst="rect">
            <a:avLst/>
          </a:prstGeom>
          <a:noFill/>
        </p:spPr>
      </p:pic>
      <p:pic>
        <p:nvPicPr>
          <p:cNvPr id="5" name="Picture 3" descr="D:\Limarenko\Форум ДНР 2018\photo_24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10" y="4214770"/>
            <a:ext cx="3929090" cy="2643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214290"/>
            <a:ext cx="8229600" cy="478634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Среди причин </a:t>
            </a:r>
            <a:r>
              <a:rPr lang="ru-RU" dirty="0" err="1" smtClean="0"/>
              <a:t>неонатального</a:t>
            </a:r>
            <a:r>
              <a:rPr lang="ru-RU" dirty="0" smtClean="0"/>
              <a:t> </a:t>
            </a:r>
            <a:r>
              <a:rPr lang="ru-RU" dirty="0" err="1" smtClean="0"/>
              <a:t>холестаза</a:t>
            </a:r>
            <a:r>
              <a:rPr lang="ru-RU" dirty="0" smtClean="0"/>
              <a:t> </a:t>
            </a:r>
            <a:r>
              <a:rPr lang="ru-RU" dirty="0" err="1" smtClean="0"/>
              <a:t>артериопеченочная</a:t>
            </a:r>
            <a:r>
              <a:rPr lang="ru-RU" dirty="0" smtClean="0"/>
              <a:t> </a:t>
            </a:r>
            <a:r>
              <a:rPr lang="ru-RU" dirty="0" smtClean="0"/>
              <a:t>дисплазия (</a:t>
            </a:r>
            <a:r>
              <a:rPr lang="ru-RU" b="1" dirty="0" smtClean="0"/>
              <a:t>синдром </a:t>
            </a:r>
            <a:r>
              <a:rPr lang="ru-RU" b="1" dirty="0" err="1" smtClean="0"/>
              <a:t>Алажиля</a:t>
            </a:r>
            <a:r>
              <a:rPr lang="ru-RU" dirty="0" smtClean="0"/>
              <a:t>) занимает второе место, встречаясь с частотой 1:70 000 </a:t>
            </a:r>
            <a:r>
              <a:rPr lang="ru-RU" dirty="0" smtClean="0"/>
              <a:t>новорожденных</a:t>
            </a:r>
            <a:endParaRPr lang="ru-RU" dirty="0" smtClean="0"/>
          </a:p>
          <a:p>
            <a:r>
              <a:rPr lang="ru-RU" dirty="0" smtClean="0"/>
              <a:t>Синдром характеризуется недостаточным количеством или малым диаметром внутрипечёночных </a:t>
            </a:r>
            <a:r>
              <a:rPr lang="ru-RU" dirty="0" smtClean="0"/>
              <a:t>желчных </a:t>
            </a:r>
            <a:r>
              <a:rPr lang="ru-RU" dirty="0" smtClean="0"/>
              <a:t>протоков, которые выводят желчь из печени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7423" y="5286388"/>
            <a:ext cx="6786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i="1" dirty="0" err="1" smtClean="0"/>
              <a:t>Turnpenny</a:t>
            </a:r>
            <a:r>
              <a:rPr lang="en-US" i="1" dirty="0" smtClean="0"/>
              <a:t> PD, </a:t>
            </a:r>
            <a:r>
              <a:rPr lang="en-US" i="1" dirty="0" err="1" smtClean="0"/>
              <a:t>Ellard</a:t>
            </a:r>
            <a:r>
              <a:rPr lang="en-US" i="1" dirty="0" smtClean="0"/>
              <a:t> S. </a:t>
            </a:r>
            <a:r>
              <a:rPr lang="en-US" i="1" dirty="0" err="1" smtClean="0"/>
              <a:t>Alagille</a:t>
            </a:r>
            <a:r>
              <a:rPr lang="en-US" i="1" dirty="0" smtClean="0"/>
              <a:t> syndrome: pathogenesis, diagnosis and management. Eur. J. Hum. Genet. 2012; 20(3): 251-7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  1. Классификация билиарной атрезии в зависимости от степени вовлечённости жёлчных протоков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785926"/>
            <a:ext cx="3933181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Рисунок 1. Классификация </a:t>
            </a:r>
            <a:r>
              <a:rPr lang="ru-RU" sz="3600" dirty="0" err="1" smtClean="0"/>
              <a:t>билиарной</a:t>
            </a:r>
            <a:r>
              <a:rPr lang="ru-RU" sz="3600" dirty="0" smtClean="0"/>
              <a:t> атрезии в зависимости от степени вовлечённости желчных протоков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2071678"/>
            <a:ext cx="40005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А. Нормальный вариант </a:t>
            </a:r>
          </a:p>
          <a:p>
            <a:r>
              <a:rPr lang="ru-RU" sz="2400" dirty="0" smtClean="0"/>
              <a:t>B. Тип 1; атрезия общего желчного протока</a:t>
            </a:r>
          </a:p>
          <a:p>
            <a:r>
              <a:rPr lang="ru-RU" sz="2400" dirty="0" smtClean="0"/>
              <a:t>C. Тип 2; атрезия общего печеночного протока</a:t>
            </a:r>
          </a:p>
          <a:p>
            <a:r>
              <a:rPr lang="ru-RU" sz="2400" dirty="0" smtClean="0"/>
              <a:t>D. Тип 3; атрезия всех </a:t>
            </a:r>
            <a:r>
              <a:rPr lang="ru-RU" sz="2400" dirty="0" smtClean="0"/>
              <a:t>внепеченочных желчных </a:t>
            </a:r>
            <a:r>
              <a:rPr lang="ru-RU" sz="2400" dirty="0" smtClean="0"/>
              <a:t>протоков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2143116"/>
            <a:ext cx="8229600" cy="3571900"/>
          </a:xfrm>
        </p:spPr>
        <p:txBody>
          <a:bodyPr/>
          <a:lstStyle/>
          <a:p>
            <a:r>
              <a:rPr lang="ru-RU" dirty="0" smtClean="0"/>
              <a:t>Синдром </a:t>
            </a:r>
            <a:r>
              <a:rPr lang="ru-RU" dirty="0" err="1" smtClean="0"/>
              <a:t>Алажиля</a:t>
            </a:r>
            <a:r>
              <a:rPr lang="ru-RU" dirty="0" smtClean="0"/>
              <a:t> наследуется по аутосомно-доминантному типу. </a:t>
            </a:r>
          </a:p>
          <a:p>
            <a:r>
              <a:rPr lang="ru-RU" dirty="0" smtClean="0"/>
              <a:t>Генный дефект связан с частичной </a:t>
            </a:r>
            <a:r>
              <a:rPr lang="ru-RU" dirty="0" err="1" smtClean="0"/>
              <a:t>делецией</a:t>
            </a:r>
            <a:r>
              <a:rPr lang="ru-RU" dirty="0" smtClean="0"/>
              <a:t> короткого плеча 20-й хромосомы </a:t>
            </a:r>
          </a:p>
          <a:p>
            <a:pPr>
              <a:buNone/>
            </a:pPr>
            <a:r>
              <a:rPr lang="ru-RU" dirty="0" smtClean="0"/>
              <a:t>  [20р11-12], где локализуется ген J</a:t>
            </a:r>
            <a:r>
              <a:rPr lang="en-US" dirty="0" smtClean="0"/>
              <a:t>AG</a:t>
            </a:r>
            <a:r>
              <a:rPr lang="ru-RU" dirty="0" smtClean="0"/>
              <a:t>1, что доказано молекулярно-генетическими методами исследования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8925" y="0"/>
            <a:ext cx="2505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индром Алажиля ф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28850" cy="20478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57422" y="0"/>
            <a:ext cx="6215106" cy="6858000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</a:rPr>
              <a:t>Синдром </a:t>
            </a:r>
            <a:r>
              <a:rPr lang="ru-RU" sz="2800" b="0" dirty="0" err="1" smtClean="0">
                <a:solidFill>
                  <a:schemeClr val="tx1"/>
                </a:solidFill>
              </a:rPr>
              <a:t>Алажиля</a:t>
            </a:r>
            <a:r>
              <a:rPr lang="ru-RU" sz="2800" b="0" dirty="0" smtClean="0">
                <a:solidFill>
                  <a:schemeClr val="tx1"/>
                </a:solidFill>
              </a:rPr>
              <a:t> включает сочетание </a:t>
            </a:r>
            <a:r>
              <a:rPr lang="ru-RU" sz="2800" dirty="0" smtClean="0">
                <a:solidFill>
                  <a:schemeClr val="tx1"/>
                </a:solidFill>
              </a:rPr>
              <a:t>не менее </a:t>
            </a:r>
            <a:r>
              <a:rPr lang="ru-RU" sz="2800" dirty="0" smtClean="0">
                <a:solidFill>
                  <a:schemeClr val="tx1"/>
                </a:solidFill>
              </a:rPr>
              <a:t>трех </a:t>
            </a:r>
            <a:r>
              <a:rPr lang="ru-RU" sz="2800" dirty="0" smtClean="0">
                <a:solidFill>
                  <a:schemeClr val="tx1"/>
                </a:solidFill>
              </a:rPr>
              <a:t>из пяти основных признаков: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0" dirty="0" smtClean="0">
                <a:solidFill>
                  <a:schemeClr val="tx1"/>
                </a:solidFill>
              </a:rPr>
              <a:t/>
            </a:r>
            <a:br>
              <a:rPr lang="en-US" sz="2800" b="0" dirty="0" smtClean="0">
                <a:solidFill>
                  <a:schemeClr val="tx1"/>
                </a:solidFill>
              </a:rPr>
            </a:br>
            <a:r>
              <a:rPr lang="en-US" sz="2800" b="0" dirty="0" smtClean="0">
                <a:solidFill>
                  <a:schemeClr val="tx1"/>
                </a:solidFill>
              </a:rPr>
              <a:t>- </a:t>
            </a:r>
            <a:r>
              <a:rPr lang="ru-RU" sz="2800" b="0" dirty="0" smtClean="0">
                <a:solidFill>
                  <a:schemeClr val="tx1"/>
                </a:solidFill>
              </a:rPr>
              <a:t>хронический </a:t>
            </a:r>
            <a:r>
              <a:rPr lang="ru-RU" sz="2800" b="0" dirty="0" err="1" smtClean="0">
                <a:solidFill>
                  <a:schemeClr val="tx1"/>
                </a:solidFill>
              </a:rPr>
              <a:t>холестаз</a:t>
            </a:r>
            <a:r>
              <a:rPr lang="ru-RU" sz="2800" b="0" dirty="0" smtClean="0">
                <a:solidFill>
                  <a:schemeClr val="tx1"/>
                </a:solidFill>
              </a:rPr>
              <a:t> </a:t>
            </a:r>
            <a:r>
              <a:rPr lang="en-US" sz="2800" b="0" dirty="0" smtClean="0">
                <a:solidFill>
                  <a:schemeClr val="tx1"/>
                </a:solidFill>
              </a:rPr>
              <a:t/>
            </a:r>
            <a:br>
              <a:rPr lang="en-US" sz="2800" b="0" dirty="0" smtClean="0">
                <a:solidFill>
                  <a:schemeClr val="tx1"/>
                </a:solidFill>
              </a:rPr>
            </a:br>
            <a:r>
              <a:rPr lang="en-US" sz="2800" b="0" dirty="0" smtClean="0">
                <a:solidFill>
                  <a:schemeClr val="tx1"/>
                </a:solidFill>
              </a:rPr>
              <a:t>- </a:t>
            </a:r>
            <a:r>
              <a:rPr lang="ru-RU" sz="2800" b="0" dirty="0" err="1" smtClean="0">
                <a:solidFill>
                  <a:schemeClr val="tx1"/>
                </a:solidFill>
              </a:rPr>
              <a:t>сердечно-сосудистые</a:t>
            </a:r>
            <a:r>
              <a:rPr lang="ru-RU" sz="2800" b="0" dirty="0" smtClean="0">
                <a:solidFill>
                  <a:schemeClr val="tx1"/>
                </a:solidFill>
              </a:rPr>
              <a:t> дефекты </a:t>
            </a:r>
            <a:r>
              <a:rPr lang="en-US" sz="2800" b="0" dirty="0" smtClean="0">
                <a:solidFill>
                  <a:schemeClr val="tx1"/>
                </a:solidFill>
              </a:rPr>
              <a:t/>
            </a:r>
            <a:br>
              <a:rPr lang="en-US" sz="2800" b="0" dirty="0" smtClean="0">
                <a:solidFill>
                  <a:schemeClr val="tx1"/>
                </a:solidFill>
              </a:rPr>
            </a:br>
            <a:r>
              <a:rPr lang="en-US" sz="2800" b="0" dirty="0" smtClean="0">
                <a:solidFill>
                  <a:schemeClr val="tx1"/>
                </a:solidFill>
              </a:rPr>
              <a:t>- </a:t>
            </a:r>
            <a:r>
              <a:rPr lang="ru-RU" sz="2800" b="0" dirty="0" smtClean="0">
                <a:solidFill>
                  <a:schemeClr val="tx1"/>
                </a:solidFill>
              </a:rPr>
              <a:t>аномалии позвоночника</a:t>
            </a:r>
            <a:r>
              <a:rPr lang="en-US" sz="2800" b="0" dirty="0" smtClean="0">
                <a:solidFill>
                  <a:schemeClr val="tx1"/>
                </a:solidFill>
              </a:rPr>
              <a:t/>
            </a:r>
            <a:br>
              <a:rPr lang="en-US" sz="2800" b="0" dirty="0" smtClean="0">
                <a:solidFill>
                  <a:schemeClr val="tx1"/>
                </a:solidFill>
              </a:rPr>
            </a:br>
            <a:r>
              <a:rPr lang="en-US" sz="2800" b="0" dirty="0" smtClean="0">
                <a:solidFill>
                  <a:schemeClr val="tx1"/>
                </a:solidFill>
              </a:rPr>
              <a:t>- </a:t>
            </a:r>
            <a:r>
              <a:rPr lang="ru-RU" sz="2800" b="0" dirty="0" smtClean="0">
                <a:solidFill>
                  <a:schemeClr val="tx1"/>
                </a:solidFill>
              </a:rPr>
              <a:t>дефекты глаз</a:t>
            </a:r>
            <a:r>
              <a:rPr lang="en-US" sz="2800" b="0" dirty="0" smtClean="0">
                <a:solidFill>
                  <a:schemeClr val="tx1"/>
                </a:solidFill>
              </a:rPr>
              <a:t/>
            </a:r>
            <a:br>
              <a:rPr lang="en-US" sz="2800" b="0" dirty="0" smtClean="0">
                <a:solidFill>
                  <a:schemeClr val="tx1"/>
                </a:solidFill>
              </a:rPr>
            </a:br>
            <a:r>
              <a:rPr lang="en-US" sz="2800" b="0" dirty="0" smtClean="0">
                <a:solidFill>
                  <a:schemeClr val="tx1"/>
                </a:solidFill>
              </a:rPr>
              <a:t>- </a:t>
            </a:r>
            <a:r>
              <a:rPr lang="ru-RU" sz="2800" b="0" dirty="0" smtClean="0">
                <a:solidFill>
                  <a:schemeClr val="tx1"/>
                </a:solidFill>
              </a:rPr>
              <a:t>характерные черепно-лицевые признаки </a:t>
            </a:r>
            <a:br>
              <a:rPr lang="ru-RU" sz="2800" b="0" dirty="0" smtClean="0">
                <a:solidFill>
                  <a:schemeClr val="tx1"/>
                </a:solidFill>
              </a:rPr>
            </a:br>
            <a:r>
              <a:rPr lang="ru-RU" sz="2800" b="0" dirty="0" smtClean="0">
                <a:solidFill>
                  <a:schemeClr val="tx1"/>
                </a:solidFill>
              </a:rPr>
              <a:t/>
            </a:r>
            <a:br>
              <a:rPr lang="ru-RU" sz="2800" b="0" dirty="0" smtClean="0">
                <a:solidFill>
                  <a:schemeClr val="tx1"/>
                </a:solidFill>
              </a:rPr>
            </a:br>
            <a:r>
              <a:rPr lang="ru-RU" sz="2800" b="0" dirty="0" smtClean="0">
                <a:solidFill>
                  <a:schemeClr val="tx1"/>
                </a:solidFill>
              </a:rPr>
              <a:t>Описан французским педиатром Даниелем </a:t>
            </a:r>
            <a:r>
              <a:rPr lang="ru-RU" sz="2800" b="0" dirty="0" err="1" smtClean="0">
                <a:solidFill>
                  <a:schemeClr val="tx1"/>
                </a:solidFill>
              </a:rPr>
              <a:t>Алажилем</a:t>
            </a:r>
            <a:r>
              <a:rPr lang="ru-RU" sz="2800" b="0" dirty="0" smtClean="0">
                <a:solidFill>
                  <a:schemeClr val="tx1"/>
                </a:solidFill>
              </a:rPr>
              <a:t> в 1975 году</a:t>
            </a:r>
            <a:r>
              <a:rPr lang="ru-RU" sz="3200" b="0" dirty="0" smtClean="0">
                <a:solidFill>
                  <a:schemeClr val="tx1"/>
                </a:solidFill>
              </a:rPr>
              <a:t/>
            </a:r>
            <a:br>
              <a:rPr lang="ru-RU" sz="3200" b="0" dirty="0" smtClean="0">
                <a:solidFill>
                  <a:schemeClr val="tx1"/>
                </a:solidFill>
              </a:rPr>
            </a:br>
            <a:endParaRPr lang="ru-RU" sz="3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285728"/>
            <a:ext cx="8229600" cy="58579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Т.к.</a:t>
            </a:r>
            <a:r>
              <a:rPr lang="ru-RU" b="1" dirty="0" smtClean="0"/>
              <a:t> болезнь </a:t>
            </a:r>
            <a:r>
              <a:rPr lang="ru-RU" dirty="0" smtClean="0"/>
              <a:t>характеризуется недостаточным количеством или малым диаметром внутрипечёночных жёлчных протоков, последнее затрудняет отток желчи и способствует накоплению её компонентов в клетках печени. </a:t>
            </a:r>
          </a:p>
          <a:p>
            <a:r>
              <a:rPr lang="ru-RU" dirty="0" smtClean="0"/>
              <a:t>Повышенное содержание жёлчных компонентов в плазме крови способствует появлению мучительного кожного зуда. </a:t>
            </a:r>
          </a:p>
          <a:p>
            <a:r>
              <a:rPr lang="ru-RU" dirty="0" smtClean="0"/>
              <a:t>Недостаточное поступление желчи в кишечник приводит к нарушению процессов пищеварения. </a:t>
            </a:r>
          </a:p>
          <a:p>
            <a:r>
              <a:rPr lang="ru-RU" dirty="0" smtClean="0"/>
              <a:t>Мальабсорбция ведёт к задержке развития и медленному росту. </a:t>
            </a:r>
          </a:p>
          <a:p>
            <a:r>
              <a:rPr lang="ru-RU" dirty="0" smtClean="0"/>
              <a:t>Часто возникают переломы костей, проблемы со зрением, свёртываемостью крови, памятью и обучением. </a:t>
            </a:r>
          </a:p>
          <a:p>
            <a:r>
              <a:rPr lang="ru-RU" dirty="0" smtClean="0"/>
              <a:t>Характерна задержка полового развития.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928670"/>
            <a:ext cx="8229600" cy="4525963"/>
          </a:xfrm>
        </p:spPr>
        <p:txBody>
          <a:bodyPr/>
          <a:lstStyle/>
          <a:p>
            <a:r>
              <a:rPr lang="ru-RU" dirty="0" smtClean="0"/>
              <a:t>Специфическая </a:t>
            </a:r>
            <a:r>
              <a:rPr lang="ru-RU" b="1" dirty="0" smtClean="0"/>
              <a:t>терапия</a:t>
            </a:r>
            <a:r>
              <a:rPr lang="ru-RU" dirty="0" smtClean="0"/>
              <a:t> не разработана. Лечение направлено на поддержание функций поражённых органов и уменьшение симптомов заболевания. </a:t>
            </a:r>
          </a:p>
          <a:p>
            <a:r>
              <a:rPr lang="ru-RU" dirty="0" smtClean="0"/>
              <a:t>Для улучшения функции печени применяют </a:t>
            </a:r>
            <a:r>
              <a:rPr lang="ru-RU" dirty="0" err="1" smtClean="0"/>
              <a:t>гепатопротекторные</a:t>
            </a:r>
            <a:r>
              <a:rPr lang="ru-RU" dirty="0" smtClean="0"/>
              <a:t> препараты; для уменьшения желтухи и зуда – препараты </a:t>
            </a:r>
            <a:r>
              <a:rPr lang="ru-RU" dirty="0" err="1" smtClean="0"/>
              <a:t>урсодезоксихолевой</a:t>
            </a:r>
            <a:r>
              <a:rPr lang="ru-RU" dirty="0" smtClean="0"/>
              <a:t> кислоты. </a:t>
            </a:r>
          </a:p>
          <a:p>
            <a:r>
              <a:rPr lang="ru-RU" dirty="0" smtClean="0"/>
              <a:t>При тяжёлом течении проводят трансплантацию печени</a:t>
            </a:r>
          </a:p>
          <a:p>
            <a:endParaRPr lang="ru-RU" dirty="0"/>
          </a:p>
        </p:txBody>
      </p:sp>
      <p:pic>
        <p:nvPicPr>
          <p:cNvPr id="3" name="Рисунок 2" descr="kak_rabotaet_pech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3268" y="4929198"/>
            <a:ext cx="2190732" cy="192880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605</TotalTime>
  <Words>1943</Words>
  <Application>Microsoft Office PowerPoint</Application>
  <PresentationFormat>Экран (4:3)</PresentationFormat>
  <Paragraphs>68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ОСОБЕННОСТИ СОЧЕТАНИЯ ВРОЖДЕННЫХ ПОРОКОВ СЕРДЦА С ВРОЖДЕННЫМИ АНОМАЛИЯМИ ПЕЧЕНИ И ПОЧЕК У ДЕТЕЙ</vt:lpstr>
      <vt:lpstr>Врождённые пороки сердца (ВПС) -</vt:lpstr>
      <vt:lpstr>Синдром Алажиля -</vt:lpstr>
      <vt:lpstr>Слайд 4</vt:lpstr>
      <vt:lpstr>Рисунок 1. Классификация билиарной атрезии в зависимости от степени вовлечённости желчных протоков</vt:lpstr>
      <vt:lpstr>Слайд 6</vt:lpstr>
      <vt:lpstr>Синдром Алажиля включает сочетание не менее трех из пяти основных признаков:   - хронический холестаз  - сердечно-сосудистые дефекты  - аномалии позвоночника - дефекты глаз - характерные черепно-лицевые признаки   Описан французским педиатром Даниелем Алажилем в 1975 году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Больная Н., 16 лет, с синдромом Алажиля наблюдалась в отделении детской кардиологии и кардиохирургии Института неотложной и восстановительной хирургии имени В.К. Гусака г. Донецка.  Синдром Алажиля характеризовался гипоплазией внутрипечёночных жёлчных протоков, ВПС (периферический стеноз лёгочной артерии), изменениями со стороны опорно-двигательного аппарата (лицевые дисморфии, сколиоз грудного и поясничного отделов позвоночника, остеохондроз поясничного отдела, артралгии), особенностью строения органа зрения (задний эмбриотоксон), отставанием в физическом и половом развитии. Генетическое обследование, выполненное в г. Цюрихе, Швейцария, выявило мутацию гена JAG1 de novo.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Особенности  клинического случая:</vt:lpstr>
      <vt:lpstr>Слайд 24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185</cp:revision>
  <dcterms:created xsi:type="dcterms:W3CDTF">2018-08-13T07:01:22Z</dcterms:created>
  <dcterms:modified xsi:type="dcterms:W3CDTF">2020-10-26T16:59:36Z</dcterms:modified>
</cp:coreProperties>
</file>