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6" r:id="rId2"/>
    <p:sldId id="303" r:id="rId3"/>
    <p:sldId id="258" r:id="rId4"/>
    <p:sldId id="259" r:id="rId5"/>
    <p:sldId id="291" r:id="rId6"/>
    <p:sldId id="260" r:id="rId7"/>
    <p:sldId id="290" r:id="rId8"/>
    <p:sldId id="261" r:id="rId9"/>
    <p:sldId id="262" r:id="rId10"/>
    <p:sldId id="263" r:id="rId11"/>
    <p:sldId id="264" r:id="rId12"/>
    <p:sldId id="265" r:id="rId13"/>
    <p:sldId id="269" r:id="rId14"/>
    <p:sldId id="268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2" r:id="rId31"/>
    <p:sldId id="284" r:id="rId32"/>
    <p:sldId id="285" r:id="rId33"/>
    <p:sldId id="286" r:id="rId34"/>
    <p:sldId id="287" r:id="rId35"/>
    <p:sldId id="288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80" autoAdjust="0"/>
  </p:normalViewPr>
  <p:slideViewPr>
    <p:cSldViewPr>
      <p:cViewPr>
        <p:scale>
          <a:sx n="62" d="100"/>
          <a:sy n="62" d="100"/>
        </p:scale>
        <p:origin x="-302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FC21-08F5-4AC3-A283-C117396FE1B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AECC3-099F-4596-8B6B-1D35CF65B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9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ECC3-099F-4596-8B6B-1D35CF65BF3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5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ECC3-099F-4596-8B6B-1D35CF65BF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85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ECC3-099F-4596-8B6B-1D35CF65BF3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07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ECC3-099F-4596-8B6B-1D35CF65BF3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08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ECC3-099F-4596-8B6B-1D35CF65BF3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78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ECC3-099F-4596-8B6B-1D35CF65BF3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99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ECC3-099F-4596-8B6B-1D35CF65BF3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64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ECC3-099F-4596-8B6B-1D35CF65BF3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38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41520" y="481027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ГОО</a:t>
            </a:r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ВПО</a:t>
            </a:r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«Донецкий национальный медицинский</a:t>
            </a:r>
            <a:r>
              <a:rPr lang="en-US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университет им. </a:t>
            </a:r>
            <a:r>
              <a:rPr lang="ru-RU" alt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М. Горького»</a:t>
            </a:r>
            <a:endParaRPr lang="ru-RU" altLang="ru-RU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3794760" cy="2941320"/>
          </a:xfrm>
          <a:prstGeom prst="rect">
            <a:avLst/>
          </a:prstGeom>
        </p:spPr>
      </p:pic>
      <p:pic>
        <p:nvPicPr>
          <p:cNvPr id="6" name="Picture 4" descr="4 июня в Харькове родилось две двой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536" y="1340768"/>
            <a:ext cx="3871936" cy="17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4869160"/>
            <a:ext cx="8840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Бобровицкая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И.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д.мед.н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профессор кафедры детских инфекционных болезней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ГОО ВПО </a:t>
            </a:r>
            <a:r>
              <a:rPr lang="ru-RU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ДОННМУ ИМ. М. ГОРЬКОГО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Золото </a:t>
            </a:r>
            <a:r>
              <a:rPr lang="ru-RU" alt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Е.В</a:t>
            </a:r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к.мед.н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НИИ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РЗДПМ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г. Донецка,</a:t>
            </a:r>
            <a:endParaRPr lang="ru-RU" alt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Воробьева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В.Г.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НИИ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РЗДПМ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г. Донецка,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заведующая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КДП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Захарова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Л.А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ассистент кафедры пропедевтики педиатрии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ГОО ВПО </a:t>
            </a:r>
            <a:r>
              <a:rPr lang="ru-RU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ДОННМУ ИМ. М. ГОРЬКОГО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357562"/>
            <a:ext cx="74888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ОСОБЕННОСТИ  ДИФФЕРЕНЦИАЛЬНОЙ  ДИАГНОСТИКИ ВИРУСНЫХ ГЕПАТИТОВ У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ДЕТЕЙ КАК ФАКТОРА НАРУШЕНИЯ РЕПРОДУКТИВНОГО ЗДОРОВЬЯ</a:t>
            </a:r>
            <a:endParaRPr lang="ru-RU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75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91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Вирусный гепатит С (</a:t>
            </a:r>
            <a:r>
              <a:rPr lang="ru-RU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ГС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представляет глобальную проблему здравоохранения, частота выявления анти -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ВГС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колеблется от 0,2 до 15-20% среди населения различных географических регионов.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Сохраняя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общие   для  парентеральных гепатитов пути  передачи инфекции,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ГС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имеет и свои особенности.  Кровь - важнейший источник контаминации вируса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ГС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Риск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перинатального инфицирования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ВГС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в пределах 5%, при этом более  часто отмечается вертикальный путь передачи  у ВИЧ- позитивных женщин.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ест на гепатит | ПРИДНЕСТРОВ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68407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Тест на гепатит | ПРИДНЕСТРОВ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87" y="2925844"/>
            <a:ext cx="7536745" cy="38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Тест на гепатит | ПРИДНЕСТРОВ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5844"/>
            <a:ext cx="7992888" cy="38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2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9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Вирусный </a:t>
            </a:r>
            <a:r>
              <a:rPr lang="ru-RU" b="1" dirty="0">
                <a:latin typeface="Times New Roman"/>
                <a:ea typeface="Times New Roman"/>
              </a:rPr>
              <a:t>гепатит 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актуален </a:t>
            </a:r>
            <a:r>
              <a:rPr lang="ru-RU" dirty="0">
                <a:latin typeface="Times New Roman"/>
                <a:ea typeface="Times New Roman"/>
              </a:rPr>
              <a:t>для тропических и субтропических стран, республик Среднеазиатского региона, особенно в районах с плохими санитарными условиями, где распространение заболевания происходит водным </a:t>
            </a:r>
            <a:r>
              <a:rPr lang="ru-RU" dirty="0" err="1" smtClean="0">
                <a:latin typeface="Times New Roman"/>
                <a:ea typeface="Times New Roman"/>
              </a:rPr>
              <a:t>путём.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Распространение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инфекции от инфицированных лиц (в семьях, коллективах или больницах) очень ограничено.  Риск заболевания, в основном, приходится на взрослых- молодых и средних лет  и только  около 30%  - на детей.  Существует мнение, что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природно-очаговое заболевание.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6" name="Picture 2" descr="Вирусные гепатиты А и Е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1808"/>
            <a:ext cx="828092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17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Патогенез </a:t>
            </a:r>
            <a:r>
              <a:rPr lang="ru-RU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ВГ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191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вирусных гепатитах вирус из крови сразу проникает в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гепатоциты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пиноцитоз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где находит оптимальные условия для размножения (</a:t>
            </a:r>
            <a:r>
              <a:rPr lang="ru-RU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репликация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Внутриклеточно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расположенный вирус начинает взаимодействовать  с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биологическими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макромолекулами, принимающими участие в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детоксикации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Возникает цен тральное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звено в патогенезе гепатита – </a:t>
            </a:r>
            <a:r>
              <a:rPr lang="ru-RU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синдром цитолиза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реализуются механизмы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аутоагрессии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3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238280"/>
            <a:ext cx="6192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Дифференциально-диагностические признаки вирусных гепатитов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970193"/>
              </p:ext>
            </p:extLst>
          </p:nvPr>
        </p:nvGraphicFramePr>
        <p:xfrm>
          <a:off x="179512" y="699946"/>
          <a:ext cx="8796024" cy="57454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40420"/>
                <a:gridCol w="1504952"/>
                <a:gridCol w="1299950"/>
                <a:gridCol w="1538500"/>
                <a:gridCol w="1565977"/>
                <a:gridCol w="1146225"/>
              </a:tblGrid>
              <a:tr h="284978">
                <a:tc>
                  <a:txBody>
                    <a:bodyPr/>
                    <a:lstStyle/>
                    <a:p>
                      <a:pPr indent="349250"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итерии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Инкубационный период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14-45 дней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2-6мес.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14-90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15-45 дней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недели-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мес.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Начало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болезни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острое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постепенное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постепенное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острое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острое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5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И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нтоксикация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желтушном период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Слабо выражена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выражена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вует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или слабо выражена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Отсутствует или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слабо выражена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часто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выражена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Аллергичекая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сыпь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Может быть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может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быть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может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быть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Формы болезни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тяжести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легкие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средне -тяжелые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чаще тяжелые 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среднетяже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лы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легкие,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безжелтуш-ные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легкие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тяжелые и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злокач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ственные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Длитель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желту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шного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периода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1-1,5 недели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3-4 недели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около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2-х недель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1-2 недели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2-8 недель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хронического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гепатита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нередко первично-хронический гепатит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50%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часто</a:t>
                      </a: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116632"/>
            <a:ext cx="11414323" cy="58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09875" y="1270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21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478366"/>
            <a:ext cx="8352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624" y="75246"/>
            <a:ext cx="8778864" cy="678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Вирусные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гепатиты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проявляются различными  клиническими формами: желтушные,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безжелтушные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субклинические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инаппарантные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), возможно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фульминантное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течение  болезни.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dirty="0">
                <a:latin typeface="Times New Roman"/>
              </a:rPr>
              <a:t> </a:t>
            </a:r>
            <a:r>
              <a:rPr lang="ru-RU" b="1" dirty="0" smtClean="0">
                <a:latin typeface="Times New Roman"/>
              </a:rPr>
              <a:t>                           </a:t>
            </a:r>
            <a:r>
              <a:rPr lang="ru-RU" i="1" dirty="0" smtClean="0">
                <a:latin typeface="Times New Roman"/>
              </a:rPr>
              <a:t>   </a:t>
            </a:r>
            <a:r>
              <a:rPr lang="ru-RU" b="1" dirty="0">
                <a:latin typeface="Times New Roman"/>
              </a:rPr>
              <a:t>Периоды вирусных </a:t>
            </a:r>
            <a:r>
              <a:rPr lang="ru-RU" b="1" dirty="0" err="1">
                <a:latin typeface="Times New Roman"/>
              </a:rPr>
              <a:t>гепапитов</a:t>
            </a:r>
            <a:endParaRPr lang="ru-RU" b="1" i="1" dirty="0">
              <a:latin typeface="Calibri Light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     Для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характерна цикличность заболевания: инкубационный период,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преджелтушный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желтушный и период реконвалесценции. Основные дифференциально-диагностические критерии вирусных гепатитов представлены в таблице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1       Инкубационный период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100" dirty="0">
              <a:ea typeface="Times New Roman"/>
              <a:cs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Инкубационный период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 период от заражения до первых клинических проявлений заболевания, соответствует периоду накопления вируса с  внепеченочной репликацией.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Преджелтушный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(продромальный) период – период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виремии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представлен неспецифическими симптомами. </a:t>
            </a:r>
            <a:endParaRPr lang="ru-RU" sz="1100" dirty="0">
              <a:ea typeface="Times New Roman"/>
              <a:cs typeface="Times New Roman"/>
            </a:endParaRPr>
          </a:p>
          <a:p>
            <a:pPr indent="41910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Заподозрить ГА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 можно на основании характерного сочетания симптомов интоксикации с признаками поражения печени (острое набухание, уплотнение и болезненность).  Наиболее характерными симптомами являются повышение температуры тела, чаще выше 38˚ -39˚С,  головная боль, слабость, снижение аппетита, тошнота, рвота, тупые боли в животе, чувство тяжести в правом подреберье, дисфункция кишечника, потемнение мочи.    Активность всех печеночно-клеточных  ферментов (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АлАТ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АсАТ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глютоматдегидрогеназа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) в сыворотке крови резко повышены, нарушения пигментного обмена наступают лишь в конце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преджелтушного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периода. </a:t>
            </a:r>
            <a:endParaRPr lang="ru-RU" sz="11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7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7"/>
            <a:ext cx="8352928" cy="544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Особенностью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продромы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ГЕ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является постепенное начало болезни,  интенсивные боли в правом подреберье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эпигастральной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области. Повышение температуры отмечается редко. С появлением желтухи симптомы интоксикации, в отличие от гепатита А, не исчезают. Иногда отмечается зуд кожи и субфебрильная температура тела. На высоте заболевания в сыворотке крови увеличивается количество общего билирубина в 2-10 раз за счет прямой фракции;  повышается активность печеночно-клеточных ферментов в 5-10; тимоловая проба в отличие от ГА, остается в пределах нормы или повышена  более чем  1,5-2,0 раза, то есть как при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Характерно снижение сулемовой пробы, что кажется необычным, так как сулемовый титр не понижается при легких и среднетяжелых формах гепатитов А и В. Желтушный период длится 2-3 недели. Постепенно нормализуются размеры печени, активность ферментов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белково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-синтезирующая функция печени.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1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496" y="54868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8950" algn="just"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Для парентеральных гепатитов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характерен   длительный (10 – 12 дней) продромальный период. Заболевание начинается постепенно, выражен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диспептический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синдром,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астено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вегетативный, иногда -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грипоподобный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артралгический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зуд кожи и различные сыпи, а также  другие внепеченочные проявления. К концу продромального периода выявляется гепато-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спленомегалия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повышается активность индикаторных ферментов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АлАТ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АсАТ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в сыворотке крови. В периферической крови  наблюдается небольшая лейкопения без существенных изменений в лейкоцитарной формуле.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5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 2. Желтушный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период</a:t>
            </a:r>
            <a:endParaRPr lang="ru-RU" sz="1400" dirty="0">
              <a:ea typeface="Times New Roman"/>
              <a:cs typeface="Times New Roman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Желтуха нарастает быстро, достигая, как правило, максимума в течение недели. С  появлением желтухи ряд симптомов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преджелтушного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периода ослабевает и у значительной части больных исчезает, при этом дольше всего сохраняется слабость и снижение аппетита. Иногда сохраняется чувство тяжести в правом подреберье. Интенсивность желтухи редко бывает значительной. В начале желтушного периода видна желтушная окраска склер и слизистых оболочек – прежде всего мягкого неба. По мере нарастания желтухи окрашивается кожа лица, туловища, затем  конечностей.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1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38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Желтушный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период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Желтуха нарастает быстро, достигая, как правило, максимума в течение недели. С  появлением желтухи ряд симптомов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преджелтушного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периода ослабевает и у значительной части больных исчезает, при этом дольше всего сохраняется слабость и снижение аппетита. Иногда сохраняется чувство тяжести в правом подреберье. Интенсивность желтухи редко бывает значительной. В начале желтушного периода видна желтушная окраска склер и слизистых оболочек – прежде всего мягкого неба. По мере нарастания желтухи окрашивается кожа лица, туловища, затем  конечностей.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3" name="Рисунок 2" descr="Желтуха — Википед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23" y="3680332"/>
            <a:ext cx="2377361" cy="256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Вспышка гепатита А: Четверо одноклассников попали в больницу на Харьковщине  « Новости | Мобильная версия | Цензор.НЕ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680331"/>
            <a:ext cx="2583730" cy="253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ирусный гепатит А. Вопросы и ответы - КГБУЗ &quot;Детская городская клиническая  больница №9&quot; город Хабаровс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762" y="3680331"/>
            <a:ext cx="2454660" cy="253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348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260648"/>
            <a:ext cx="826987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Период реконвалесценции </a:t>
            </a:r>
            <a:endParaRPr lang="ru-RU" sz="1400" dirty="0"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 периоде реконвалесценции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наблюдается быстрое исчезновение клинических и биохимических признаков гепатита. Из функциональных печеночных проб ранее всех  нормализуется  билирубин в крови, несколько позднее –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АлАт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АсАТ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Однако, отмечается затяжная реконвалесценция: повышение активности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АлАТ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течение 1-2 месяцев, тимоловой пробы – в течение нескольких месяцев. 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3" name="Рисунок 2" descr="Чистопольский муниципальный рай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87934"/>
            <a:ext cx="8125856" cy="3335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63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нистерство здравоохранения Архангельской области :: 28 июля – Всемирный  день борьбы с гепатито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140968"/>
            <a:ext cx="613023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Министерство здравоохранения Архангельской области :: 28 июля – Всемирный  день борьбы с гепатито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293368"/>
            <a:ext cx="613023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инистерство здравоохранения Архангельской области :: 28 июля – Всемирный  день борьбы с гепатито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6536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2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704" y="620688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Клинические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формы </a:t>
            </a:r>
            <a:r>
              <a:rPr lang="ru-RU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ВГ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Особенностью ГА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является высокая частота легких форм заболевания, кратковременность желтушного периода.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Гипербилирубинемия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обычно умеренная и непродолжительная. На 2-й неделе желтушного синдрома отмечается снижение уровня билирубина крови с последующей нормализацией. Заболевание редко пролонгируется более 1 месяца, преобладают легкие формы заболевания, а у детей первых пяти лет жизни - легкие желтушные,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безжелтушные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инаппарантные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формы болезни.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бычно протекает в легкой и среднетяжелой формах, наиболее тяжело - у беременных женщин. Среди беременных легкая форма болезни выявляется  только у 3,9%, среднетяжелая – у 67,9%,  тяжелая – у 28,2%.</a:t>
            </a:r>
          </a:p>
        </p:txBody>
      </p:sp>
    </p:spTree>
    <p:extLst>
      <p:ext uri="{BB962C8B-B14F-4D97-AF65-F5344CB8AC3E}">
        <p14:creationId xmlns:p14="http://schemas.microsoft.com/office/powerpoint/2010/main" xmlns="" val="79776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506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характерно более тяжелое течение, с длительно нарастающей желтухой и интоксикацией.</a:t>
            </a:r>
            <a:endParaRPr lang="ru-RU" sz="2000" dirty="0"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ГД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характеризуется более высоким удельным весом тяжелых форм болезни, особенно при суперинфекции. Заболевание может иметь волнообразное течение (вторая волна  тяжелее первой), возможно-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одноволновое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        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ГС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в подавляющем большинстве случаев (95%) протекает бессимптомно.  В последнее время увеличилась частота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манифестных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форм болезни.   При желтушных формах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ГС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возможно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одноволновое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течение болезни с более выраженной желтухой и интоксикацией, и волнообразное - с малой выраженностью . Закономерно повышение активности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АлАТ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АсАТ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коэффициент де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Ритиса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&gt;1,0. При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энтеральных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гепатитах из осадочных проб чаще других изменяется тимоловая, показатели которой повышены  значительно (до 10 –12 ед.)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92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8950" algn="just"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Определение тяжести </a:t>
            </a:r>
            <a:r>
              <a:rPr lang="ru-RU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ВГ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88950" algn="just">
              <a:lnSpc>
                <a:spcPct val="20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Традиционно принято считать, что уровень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гипербилирубинемии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является важным критерием в определении формы тяжести болезни. Легкая форма - уровень билирубина до 85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мкмоль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/л,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гепатомегалия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интоксикация  отсутствует. Среднетяжелая  форма - уровень билирубина  86 - 170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мкмоль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/л,  умеренная интоксикация: слабость, снижение аппетита, отказ от еды,  рвота 1-2 раза в день,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гепатомегалия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сердечно-сосудистая система - брадикардия, снижение АД, приглушенность сердечных тонов. Тяжелая  форма – уровень билирубина свыше 170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мкмоль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/л, выражена интоксикация, головокружение, нарушения сна, эмоциональная лабильность. Характерна тахикардия, снижение АД, приглушенность сердечных тонов, геморрагический синдром, повышение температуры,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гепатомегалия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 выражена,  Важный показатель тяжести – снижение показателя протромбина ниже 0,6.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74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Варианты течения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ВГ</a:t>
            </a:r>
            <a:endParaRPr lang="ru-RU" sz="1400" dirty="0">
              <a:ea typeface="Times New Roman"/>
              <a:cs typeface="Times New Roman"/>
            </a:endParaRPr>
          </a:p>
          <a:p>
            <a:pPr indent="488950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 err="1">
                <a:latin typeface="Times New Roman"/>
                <a:ea typeface="Times New Roman"/>
                <a:cs typeface="Times New Roman"/>
              </a:rPr>
              <a:t>Безжелтушный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вариант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 желтуха отсутствует, и биохимические показатели  в пределах нормы (билирубин крови), интоксикация не выражена. </a:t>
            </a:r>
            <a:endParaRPr lang="ru-RU" sz="1400" dirty="0">
              <a:ea typeface="Times New Roman"/>
              <a:cs typeface="Times New Roman"/>
            </a:endParaRPr>
          </a:p>
          <a:p>
            <a:pPr indent="488950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Субклинический (</a:t>
            </a:r>
            <a:r>
              <a:rPr lang="ru-RU" i="1" dirty="0" err="1">
                <a:latin typeface="Times New Roman"/>
                <a:ea typeface="Times New Roman"/>
                <a:cs typeface="Times New Roman"/>
              </a:rPr>
              <a:t>инаппарантный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i="1" dirty="0" err="1">
                <a:latin typeface="Times New Roman"/>
                <a:ea typeface="Times New Roman"/>
                <a:cs typeface="Times New Roman"/>
              </a:rPr>
              <a:t>вариан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характеризуется  наличием синдрома цитолиза.  Диагноз можно установить при специальном лабораторном обследовании с выявлением маркеров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1400" dirty="0">
              <a:ea typeface="Times New Roman"/>
              <a:cs typeface="Times New Roman"/>
            </a:endParaRPr>
          </a:p>
          <a:p>
            <a:pPr indent="488950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Врожденный </a:t>
            </a:r>
            <a:r>
              <a:rPr lang="ru-RU" i="1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i="1" dirty="0" err="1">
                <a:latin typeface="Times New Roman"/>
                <a:ea typeface="Times New Roman"/>
                <a:cs typeface="Times New Roman"/>
              </a:rPr>
              <a:t>ГС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Трансплацентарная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передача вируса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осуществляется крайне редко.  Этому  способствуют гипоксия, обусловленная различными причинами, наркомания, алкоголизм матери, ко-инфекция.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Врожденный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или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несет в себе черты врожденной инфекции (недоношенность, низкая масса тела при рождении, задержка психомоторного развития, врожденная патология различных органов и систем) и паренхиматозный гепатит разной степени выраженности. При врожденном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паренхиматозное поражение печени может быть единственным проявлением данной патологии.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78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332656"/>
            <a:ext cx="8856984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Лабораторные специфические маркеры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Вирусные  гепатиты характеризуются выработкой специфических антител (в начале болезни </a:t>
            </a:r>
            <a:r>
              <a:rPr lang="ru-RU" alt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антител класса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затем -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НВsАg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выявляется как при острой, так и хронической форме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-инфекции, появляется в позднем инкубационном периоде и  свидетельствует о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-инфекции.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НВеАg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циркулирует в сочетании с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НВsАg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ХГВ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отражает наличие активной репликации вируса и вы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сокой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инфекциозности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alt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Длительное сохранение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НВеАg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 являться прогностическим критерием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хронизации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процесса. Анти-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НВс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(ранние антитела к сердцевинному антигену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ВГВ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определяются у 100% больных с острым гепатитом В у 30-50% - с хроническим. Они отражают активность репликации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ВГВ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инфекционного процесса, сохраняются в течение 4-6 месяцев после перенесенной острой инфекции и свидетельствуют об активации хронического процесса. Анти-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НВс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появляются у больных с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периоде ранней реконвалесценции и сохраняются пожизненно, а также обнаруживаются при всех формах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Анти-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НВs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 антитела к поверхностному антигену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ВГВ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свидетельствуют о наличии иммунитета к вирусу. Они выявляются в периоде поздней реконвалесценции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ОГВ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и свидетельствуют о выздоровлении, сохраняются пожизненно, а также  об эффективности иммунизации против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При остром и хроническом гепатите В  вирусная нагрузка (ДНК) в крови отражает репликацию вируса. 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814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2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ru-RU" sz="1600" b="1" dirty="0">
                <a:latin typeface="Times New Roman"/>
                <a:ea typeface="Times New Roman"/>
              </a:rPr>
              <a:t>Основным  серологическим методом диагностики </a:t>
            </a:r>
            <a:r>
              <a:rPr lang="ru-RU" sz="1600" b="1" dirty="0" err="1">
                <a:latin typeface="Times New Roman"/>
                <a:ea typeface="Times New Roman"/>
              </a:rPr>
              <a:t>ГС</a:t>
            </a:r>
            <a:r>
              <a:rPr lang="ru-RU" sz="1600" dirty="0">
                <a:latin typeface="Times New Roman"/>
                <a:ea typeface="Times New Roman"/>
              </a:rPr>
              <a:t> является определение антител к   вирусу </a:t>
            </a:r>
            <a:r>
              <a:rPr lang="ru-RU" sz="1600" dirty="0" err="1">
                <a:latin typeface="Times New Roman"/>
                <a:ea typeface="Times New Roman"/>
              </a:rPr>
              <a:t>ГС</a:t>
            </a:r>
            <a:r>
              <a:rPr lang="ru-RU" sz="1600" dirty="0">
                <a:latin typeface="Times New Roman"/>
                <a:ea typeface="Times New Roman"/>
              </a:rPr>
              <a:t> (анти -  </a:t>
            </a:r>
            <a:r>
              <a:rPr lang="ru-RU" sz="1600" dirty="0" err="1">
                <a:latin typeface="Times New Roman"/>
                <a:ea typeface="Times New Roman"/>
              </a:rPr>
              <a:t>ВГС</a:t>
            </a:r>
            <a:r>
              <a:rPr lang="ru-RU" sz="1600" dirty="0">
                <a:latin typeface="Times New Roman"/>
                <a:ea typeface="Times New Roman"/>
              </a:rPr>
              <a:t>). Однако, анти - </a:t>
            </a:r>
            <a:r>
              <a:rPr lang="ru-RU" sz="1600" dirty="0" err="1">
                <a:latin typeface="Times New Roman"/>
                <a:ea typeface="Times New Roman"/>
              </a:rPr>
              <a:t>ВГС</a:t>
            </a:r>
            <a:r>
              <a:rPr lang="ru-RU" sz="1600" dirty="0">
                <a:latin typeface="Times New Roman"/>
                <a:ea typeface="Times New Roman"/>
              </a:rPr>
              <a:t> могут не  выявляться в первые 2-8 недель острой инфекции. Кроме того,  20% больных </a:t>
            </a:r>
            <a:r>
              <a:rPr lang="ru-RU" sz="1600" dirty="0" err="1">
                <a:latin typeface="Times New Roman"/>
                <a:ea typeface="Times New Roman"/>
              </a:rPr>
              <a:t>ХГС</a:t>
            </a:r>
            <a:r>
              <a:rPr lang="ru-RU" sz="1600" dirty="0">
                <a:latin typeface="Times New Roman"/>
                <a:ea typeface="Times New Roman"/>
              </a:rPr>
              <a:t> имеют низкие титры анти - </a:t>
            </a:r>
            <a:r>
              <a:rPr lang="ru-RU" sz="1600" dirty="0" err="1">
                <a:latin typeface="Times New Roman"/>
                <a:ea typeface="Times New Roman"/>
              </a:rPr>
              <a:t>ВГС</a:t>
            </a:r>
            <a:r>
              <a:rPr lang="ru-RU" sz="1600" dirty="0">
                <a:latin typeface="Times New Roman"/>
                <a:ea typeface="Times New Roman"/>
              </a:rPr>
              <a:t>, а пациенты  (</a:t>
            </a:r>
            <a:r>
              <a:rPr lang="ru-RU" sz="1600" dirty="0" err="1">
                <a:latin typeface="Times New Roman"/>
                <a:ea typeface="Times New Roman"/>
              </a:rPr>
              <a:t>ВГС</a:t>
            </a:r>
            <a:r>
              <a:rPr lang="ru-RU" sz="1600" dirty="0">
                <a:latin typeface="Times New Roman"/>
                <a:ea typeface="Times New Roman"/>
              </a:rPr>
              <a:t> - позитивные) с иммунодефицитом могут быть серо-негативными. При </a:t>
            </a:r>
            <a:r>
              <a:rPr lang="ru-RU" sz="1600" dirty="0" err="1">
                <a:latin typeface="Times New Roman"/>
                <a:ea typeface="Times New Roman"/>
              </a:rPr>
              <a:t>ИФА</a:t>
            </a:r>
            <a:r>
              <a:rPr lang="ru-RU" sz="1600" dirty="0">
                <a:latin typeface="Times New Roman"/>
                <a:ea typeface="Times New Roman"/>
              </a:rPr>
              <a:t> возможны ложноположительные результаты. Поэтому  в настоящее время чаще используется метод </a:t>
            </a:r>
            <a:r>
              <a:rPr lang="ru-RU" sz="1600" dirty="0" err="1">
                <a:latin typeface="Times New Roman"/>
                <a:ea typeface="Times New Roman"/>
              </a:rPr>
              <a:t>ПЦР</a:t>
            </a:r>
            <a:r>
              <a:rPr lang="ru-RU" sz="1600" dirty="0">
                <a:latin typeface="Times New Roman"/>
                <a:ea typeface="Times New Roman"/>
              </a:rPr>
              <a:t> (</a:t>
            </a:r>
            <a:r>
              <a:rPr lang="ru-RU" sz="1600" dirty="0" err="1">
                <a:latin typeface="Times New Roman"/>
                <a:ea typeface="Times New Roman"/>
              </a:rPr>
              <a:t>РНК</a:t>
            </a:r>
            <a:r>
              <a:rPr lang="ru-RU" sz="1600" dirty="0">
                <a:latin typeface="Times New Roman"/>
                <a:ea typeface="Times New Roman"/>
              </a:rPr>
              <a:t>). Окончательная диагностика </a:t>
            </a:r>
            <a:r>
              <a:rPr lang="ru-RU" sz="1600" dirty="0" err="1">
                <a:latin typeface="Times New Roman"/>
                <a:ea typeface="Times New Roman"/>
              </a:rPr>
              <a:t>ГС</a:t>
            </a:r>
            <a:r>
              <a:rPr lang="ru-RU" sz="1600" dirty="0">
                <a:latin typeface="Times New Roman"/>
                <a:ea typeface="Times New Roman"/>
              </a:rPr>
              <a:t> включает обязательный комплекс различных методов обследования. Маркерами репликации </a:t>
            </a:r>
            <a:r>
              <a:rPr lang="ru-RU" sz="1600" dirty="0" err="1">
                <a:latin typeface="Times New Roman"/>
                <a:ea typeface="Times New Roman"/>
              </a:rPr>
              <a:t>ВГС</a:t>
            </a:r>
            <a:r>
              <a:rPr lang="ru-RU" sz="1600" dirty="0">
                <a:latin typeface="Times New Roman"/>
                <a:ea typeface="Times New Roman"/>
              </a:rPr>
              <a:t> служат: </a:t>
            </a:r>
            <a:r>
              <a:rPr lang="ru-RU" sz="1600" dirty="0" err="1">
                <a:latin typeface="Times New Roman"/>
                <a:ea typeface="Times New Roman"/>
              </a:rPr>
              <a:t>РНК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ВГС</a:t>
            </a:r>
            <a:r>
              <a:rPr lang="ru-RU" sz="1600" dirty="0">
                <a:latin typeface="Times New Roman"/>
                <a:ea typeface="Times New Roman"/>
              </a:rPr>
              <a:t> и анти - </a:t>
            </a:r>
            <a:r>
              <a:rPr lang="ru-RU" sz="1600" dirty="0" err="1">
                <a:latin typeface="Times New Roman"/>
                <a:ea typeface="Times New Roman"/>
              </a:rPr>
              <a:t>ВГС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IgM</a:t>
            </a:r>
            <a:r>
              <a:rPr lang="ru-RU" sz="1600" dirty="0">
                <a:latin typeface="Times New Roman"/>
                <a:ea typeface="Times New Roman"/>
              </a:rPr>
              <a:t>. </a:t>
            </a:r>
            <a:endParaRPr lang="ru-RU" sz="1600" dirty="0">
              <a:latin typeface="Times New Roman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ru-RU" sz="1600" dirty="0">
                <a:latin typeface="Times New Roman"/>
                <a:ea typeface="Times New Roman"/>
              </a:rPr>
              <a:t>Клиническое значение </a:t>
            </a:r>
            <a:r>
              <a:rPr lang="ru-RU" sz="1600" dirty="0" err="1">
                <a:latin typeface="Times New Roman"/>
                <a:ea typeface="Times New Roman"/>
              </a:rPr>
              <a:t>иммуноблотинга</a:t>
            </a:r>
            <a:r>
              <a:rPr lang="ru-RU" sz="1600" dirty="0">
                <a:latin typeface="Times New Roman"/>
                <a:ea typeface="Times New Roman"/>
              </a:rPr>
              <a:t> состоит в выявлении антител к различным структурным и неструктурным белкам вируса. Маркерами формирования иммунитета являются анти – Е2, что  указывает на выздоровление, а анти - NS4  -  на </a:t>
            </a:r>
            <a:r>
              <a:rPr lang="ru-RU" sz="1600" dirty="0" err="1">
                <a:latin typeface="Times New Roman"/>
                <a:ea typeface="Times New Roman"/>
              </a:rPr>
              <a:t>хронизацию</a:t>
            </a:r>
            <a:r>
              <a:rPr lang="ru-RU" sz="1600" dirty="0">
                <a:latin typeface="Times New Roman"/>
                <a:ea typeface="Times New Roman"/>
              </a:rPr>
              <a:t> процесса. Кроме наличия вирусной  </a:t>
            </a:r>
            <a:r>
              <a:rPr lang="ru-RU" sz="1600" dirty="0" err="1">
                <a:latin typeface="Times New Roman"/>
                <a:ea typeface="Times New Roman"/>
              </a:rPr>
              <a:t>РНК</a:t>
            </a:r>
            <a:r>
              <a:rPr lang="ru-RU" sz="1600" dirty="0">
                <a:latin typeface="Times New Roman"/>
                <a:ea typeface="Times New Roman"/>
              </a:rPr>
              <a:t> и ее репликации необходимо определить генотип </a:t>
            </a:r>
            <a:r>
              <a:rPr lang="ru-RU" sz="1600" dirty="0" err="1">
                <a:latin typeface="Times New Roman"/>
                <a:ea typeface="Times New Roman"/>
              </a:rPr>
              <a:t>ВГС</a:t>
            </a:r>
            <a:r>
              <a:rPr lang="ru-RU" sz="1600" dirty="0">
                <a:latin typeface="Times New Roman"/>
                <a:ea typeface="Times New Roman"/>
              </a:rPr>
              <a:t> и интенсивность </a:t>
            </a:r>
            <a:r>
              <a:rPr lang="ru-RU" sz="1600" dirty="0" err="1">
                <a:latin typeface="Times New Roman"/>
                <a:ea typeface="Times New Roman"/>
              </a:rPr>
              <a:t>вириемии</a:t>
            </a:r>
            <a:r>
              <a:rPr lang="ru-RU" sz="1600" dirty="0">
                <a:latin typeface="Times New Roman"/>
                <a:ea typeface="Times New Roman"/>
              </a:rPr>
              <a:t> – вирусную нагрузку (количественное определение </a:t>
            </a:r>
            <a:r>
              <a:rPr lang="ru-RU" sz="1600" dirty="0" smtClean="0">
                <a:latin typeface="Times New Roman"/>
                <a:ea typeface="Times New Roman"/>
              </a:rPr>
              <a:t> вируса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31704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Гепатит D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подтверждается  определением в сыворотке маркеров. Антиген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Аg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ГD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циркулирует в течение короткого периода и исчезает к 10 –14 дню от начала желтушного периода, длительно может сохраняться при хроническом процессе. Анти - D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IgM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имеют наибольшую диагностическую значимость, выявляются в ранней фазе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ОГD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у 95-98% больных, а также в периоде обострения при хроническом гепатите D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ХГD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и свидетельствуют об активной репликации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НDV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Наличие анти - D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IgM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сочетании с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НВsАg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анти -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НВс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IgM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позволяет диагностировать острую смешанную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ВГВ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ВГD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инфекцию (Ко-инфекцию). Анти-D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IgM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НВsАg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при отсутствии анти –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НВс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IgM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отражает инфицирование носителя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НВsАg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или больного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ХГВ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вирусом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ГD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(суперинфекция). Анти-D -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IgG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выявляются при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ОГD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не ранее 2-3 недели желтушного периода и сохраняются  в высоком титре при  хроническом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ГD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Вирусная нагрузка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РНК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при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ГD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является важным маркером репликации вируса и свидетельствует об активном инфекционном процессе: остром или хроническом.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642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28"/>
            <a:ext cx="8823096" cy="667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Лечение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вирусных гепатитов</a:t>
            </a:r>
            <a:endParaRPr lang="ru-RU" sz="1400" dirty="0">
              <a:ea typeface="Times New Roman"/>
              <a:cs typeface="Times New Roman"/>
            </a:endParaRPr>
          </a:p>
          <a:p>
            <a:pPr marL="349250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Базисная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терапия</a:t>
            </a:r>
            <a:endParaRPr lang="ru-RU" sz="1400" dirty="0">
              <a:ea typeface="Times New Roman"/>
              <a:cs typeface="Times New Roman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Комплекс мероприятий, не связанных с применением медикаментов – ограничение физической нагрузки, особенностью питания является назначение белков, жиров и углеводов в физиологической потребности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Противовирусная терапия</a:t>
            </a:r>
            <a:endParaRPr lang="ru-RU" sz="1100" dirty="0">
              <a:ea typeface="Times New Roman"/>
              <a:cs typeface="Times New Roman"/>
            </a:endParaRPr>
          </a:p>
          <a:p>
            <a:pPr indent="419100" algn="just">
              <a:lnSpc>
                <a:spcPct val="20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К препаратам, применяемым в качестве противовирусной терапии, эффективность которых оценивается в рамках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мультицентровых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исследований, относятся: интерфероны и противовирусные химиопрепараты. Интерфероны обладают выраженным противовирусным иммуномодулирующим,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антипролиферативным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дифференцирующим 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антифиброгенным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действием. Простые (стандартные) препараты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ИФН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интрон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А,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реальдирон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 </a:t>
            </a:r>
            <a:r>
              <a:rPr lang="ru-RU" sz="1400" dirty="0"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-2а –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роферон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А  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пегелированные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ПЕГИНТЕРФЕРОН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АЛЬФА-2b (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ПегИнтрон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) 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ПЕГИНТЕРФЕРОН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АЛЬФА-2а (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Пегасис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). Доказано, что эффективность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ИФН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- терапии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ХВГ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колеблется в широком диапазоне (от 2 до 70-91%). На эффект терапии оказывают влияние множественные факторы, обусловленные инфекцией, организмом и качеством препарата. </a:t>
            </a:r>
            <a:endParaRPr lang="ru-RU" sz="11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738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4289764"/>
              </p:ext>
            </p:extLst>
          </p:nvPr>
        </p:nvGraphicFramePr>
        <p:xfrm>
          <a:off x="899591" y="1412776"/>
          <a:ext cx="8064896" cy="19442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45281"/>
                <a:gridCol w="1211104"/>
                <a:gridCol w="1449969"/>
                <a:gridCol w="782279"/>
                <a:gridCol w="1080120"/>
                <a:gridCol w="1296143"/>
              </a:tblGrid>
              <a:tr h="650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Препараты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Длительность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ПВО%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УВО%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Источник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ПегИФН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α 2а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мес.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(2-8лет)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50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41-50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Schwarz K. B. et 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ПегИФН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α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2b+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рибавирин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(2-17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altLang="ru-RU" sz="1400" i="1" dirty="0" smtClean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Wirth S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et al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7" y="2944267"/>
            <a:ext cx="77768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3939443"/>
            <a:ext cx="4571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indent="-279400"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latin typeface="Times New Roman"/>
                <a:ea typeface="Times New Roman"/>
                <a:cs typeface="Times New Roman"/>
              </a:rPr>
              <a:t>. </a:t>
            </a:r>
            <a:endParaRPr lang="ru-RU" sz="1400" dirty="0">
              <a:ea typeface="Times New Roman"/>
              <a:cs typeface="Times New Roman"/>
            </a:endParaRPr>
          </a:p>
          <a:p>
            <a:r>
              <a:rPr lang="ru-RU" sz="1600" i="1" dirty="0">
                <a:latin typeface="Times New Roman"/>
                <a:ea typeface="Times New Roman"/>
              </a:rPr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200" y="116632"/>
            <a:ext cx="879829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Существенное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повышение эффективности терапии достигается с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помощью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комбини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рованного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лечения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пегелированными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интерферонами и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рибавириномХГС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генотип 1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352" y="3789040"/>
            <a:ext cx="8208912" cy="230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indent="-27940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ПВО – первичный вирусологический ответ (на момент завершения лечения).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 err="1" smtClean="0">
                <a:latin typeface="Times New Roman"/>
                <a:ea typeface="Times New Roman"/>
                <a:cs typeface="Times New Roman"/>
              </a:rPr>
              <a:t>УВО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– устойчивый вирусологический ответ (через 6 месяцев после завершения 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лечения)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УВО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– устойчивый вирусологический ответ (через 6 месяцев после завершения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лечения</a:t>
            </a:r>
            <a:r>
              <a:rPr lang="ru-RU" sz="1600" dirty="0" smtClean="0">
                <a:ea typeface="Times New Roman"/>
                <a:cs typeface="Times New Roman"/>
              </a:rPr>
              <a:t> ,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УВО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– устойчивый вирусологический ответ (через 6 месяцев после завершения лечения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306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816" y="404664"/>
            <a:ext cx="8762368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01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101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Отработаны и рекомендованы детские дозы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пегелированных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препаратов интерферона 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рибавирина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Рибавирин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15мг/кг/сутки.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ПегИФН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α2а 180 мкг/1,73 м2/неделю.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ПегИФН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α 2b 1мкг/кг – 1 раз в неделю.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Монотерапия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ИФН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менее эффективная рекомендуется, в основном, при наличии противопоказаний к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рибавирину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3492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92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92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92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ротивовирусный препарат рибавирин, применяемый против гепатита и других  инфекций, может быть эффективным лекарством от коронавируса | Пикаб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232248" cy="241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тивовирусные препараты - Купить таблетки от вируса при простуде онлайн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2376264" cy="289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ЛЬФАПЕГ-C ПЕГИНТЕРФЕРОН АЛЬФА-2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160240" cy="2454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617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96" y="548680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Вирусные гепатиты (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ВГ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являются актуальной проблемой детской инфекционной патологии. Последние классификации выделяют  9 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гепатотропных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вирусов, вызывающих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ВГ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А, В, С, D, 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Е, G,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TTV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SEN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основу классификации острых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ВГ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положен эпидемиологический принцип. Поэтому они подразделяются на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ВГ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с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энтеральным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механизмом инфицирования (ГА,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и парентеральным (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ГВ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ГD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ГС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Многие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другие вирусы могут способствовать развитию синдрома паренхиматозного гепатита, который является одним из ведущих проявлений: вирус простого герпеса,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цитомегаловирус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вирус Эпштейн-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Барр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ветряной оспы, ВИЧ, краснухи, а также аденовирусы,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энтеровирусы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арбовирусы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Вовлечение в процесс печени при вышеуказанных вирусных инфекциях является только  проявлением системного вирусного заболевания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2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04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лечения </a:t>
            </a:r>
            <a:r>
              <a:rPr lang="ru-RU" altLang="ru-RU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используются следующие противовирусные химиопрепараты: </a:t>
            </a:r>
            <a:r>
              <a:rPr lang="ru-RU" altLang="ru-RU" b="1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ламивудин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эпивир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3ТС, 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зеффикс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аналог 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дидеоксинуклеозида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Рекомендуемая доза  подростков ( 12-16 лет) массой равной или более 50 кг составляет 100 мг 1 раз в сутки внутрь, при массе тела менее 50 кг суточная доза составляет 3 мг/кг массы тела (не более 100 мг 1 раз в сутки). При нарушении функции почек рекомендуется уменьшение дозы 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ламивудина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соответствии с клиренсом 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креатинина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Основной недостаток 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ламивудина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выработка </a:t>
            </a:r>
            <a:r>
              <a:rPr lang="en-US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YMDD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мутантов на фоне лечения. </a:t>
            </a:r>
            <a:r>
              <a:rPr lang="en-US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YMDD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мутанты вируса 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резистентны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проводимой терапии данным препаратом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1026" name="Picture 2" descr="Ламивуд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9442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Хронические вирусные гепатиты у детей презентация, докл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080" y="3284984"/>
            <a:ext cx="59046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923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64096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0" algn="just"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Неспецифическая лекарственная терапия  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Неспецифическая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лекарственная терапия: средства метаболической терапии,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гепатопротекторы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средства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дезинтоксикационной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терапии,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глюкокортикостероиды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этиопоэтины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иммуномодуляторы.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349250" algn="just">
              <a:spcAft>
                <a:spcPts val="1000"/>
              </a:spcAft>
            </a:pP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Дезинтоксикационная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инфузионная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терапия: а) кристаллоиды:10% раствор с добавлением калия, 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полиионные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растворы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Рингер-лактат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); б) синтетические коллоидные растворы (на основе низко-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среднемолекулярных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декстранов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реополиглюкин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реомакродекс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)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поливинипиралидона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гемодез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неодез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полидез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);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349250" algn="just"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препараты янтарной кислоты: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реамберин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препарат на основе янтарной кислоты, которая является универсальным промежуточным метаболитом и продуктом реакций цикла Кребса.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Гепатотропное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действие янтарной кислоты обусловлено повышением содержания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НАДН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+/НАД, стимуляцией синтеза мочевины и энергетического обмена 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гепатоцитах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349250" algn="just"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Описано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антигипоксическое и антиоксидантное действие янтарной кислоты. Суточная доза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реамберина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для детей составляет 10 мл/кг/сутки. С целью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дезинтоксикации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показано введение  в состав внутривенных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инфузий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5 –10% раствора альбумина. При этом альбумин используется не с заместительной, а с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дезинтоксикационной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целью. 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189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/>
                <a:ea typeface="Times New Roman"/>
              </a:rPr>
              <a:t>Гепатопротекторы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группа препаратов, включающая вещества различных химических групп с разнонаправленным действием на метаболические процессы.  Несмотря на многолетний клинический опыт и большое количество проведенных научных исследований, границы их применения до сих пор не очерчены. Отношение к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гепатопротекторам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в медицинской среде варьирует от полного неприятия до рассмотрения в качестве базисных препаратов при любом заболевании печени. Под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гепатопротекторами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объединяют группу препаратов, защищающих печень от повреждающего воздействия экзогенных или эндогенных факторов (</a:t>
            </a:r>
            <a:r>
              <a:rPr lang="ru-RU" dirty="0">
                <a:latin typeface="Times New Roman"/>
                <a:ea typeface="Times New Roman"/>
              </a:rPr>
              <a:t>оказывают защитное действие на патологически измененную печень, нормализуя ее функции)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и/или ускоряющих ее нормальную регенерацию. </a:t>
            </a:r>
            <a:endParaRPr lang="ru-RU" dirty="0"/>
          </a:p>
        </p:txBody>
      </p:sp>
      <p:pic>
        <p:nvPicPr>
          <p:cNvPr id="2050" name="Picture 2" descr="Купить Амиксин IC табл. п/о 125 мг №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1872208" cy="28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то Упаковки Амикс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592288" cy="26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Гепатит 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2088232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34323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5577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препараты растительного происхождения: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флаоноиды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силимарин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силибор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карсил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легалон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Лив-52,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валилив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гепалив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лив плюс представляют комплексные препараты, составленные из экстрактов высушенных соков и отваров лекарственных растений.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Гепатофальк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планта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 комбинация 3-х лекарственных трав - чертополоха, чистотела и яванского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турмерика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Гепабене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смесь экстрактов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расторопши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пятнистой и дымянки лекарственной.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Лечебное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действие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гептрала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биосинтез фосфолипидов;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антиоксидантная защита; стимуляция регенерации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гепатоцитов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суточная детская доза  15 – 25 мг/кг).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Курс лечения состоит из 14 в/в  инъекций и 14 дней перорального приема (желательно проводить 3-4 курса ежегодно).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Ненасыщенные  фосфолипиды - препараты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мембраностабилизирующего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действия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эссенциале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Н,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эссенциале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форте Н) обладают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мембранотропными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свойствами; метаболическим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гепатопротекторным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действием; регулируют липидный и углеводный обмен.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832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холестатических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формах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используется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урсодезоксихолевая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кислота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УДХК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–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урсофальк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урсосан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лечебное действие которой состоит 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гепатопротективном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иммуномодулирующем,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антихолестатическом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действии. Суточная доза составляет 10-15 мг/кг веса, при неонатальном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холестазе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до 30 мг/кг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2" descr="Урсофальк капс 250мг N10 купить в г.Анапа | Купи дешевле здесь! 5 аптек в  г.Анапа - ЗдесьАптека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Урсофальк капс 250мг N10 купить в г.Анапа | Купи дешевле здесь! 5 аптек в  г.Анапа - ЗдесьАптека.р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Урсофальк капс 250мг N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031" y="2578596"/>
            <a:ext cx="3307799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Урсофальк сусп оралн фл 250мл купить в г.Москва | Купи дешевле здесь! 25  аптек в г.Москва - ЗдесьАптека.р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Урсофальк сусп оралн фл 250мл купить в г.Москва | Купи дешевле здесь! 25  аптек в г.Москва - ЗдесьАптека.ру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zdesapteka.ru/upload/iblock/293/2930482e6401beab0636cd4b24223c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040" y="3501008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789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Исход вирусных гепатитов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оценивается очень осторожно, особенно у детей первого года жизни, так как при тяжелых формах болезни возможно развитие острой дистрофии печени, хронического активного гепатита и цирроза печени. При вирусном гепатите А исход благоприятный, при парентеральных гепатитах    наблюдается  затяжное и  хроническое  течение болезни с исходом в цирроз печени.</a:t>
            </a:r>
          </a:p>
        </p:txBody>
      </p:sp>
      <p:pic>
        <p:nvPicPr>
          <p:cNvPr id="3" name="Рисунок 2" descr="Нобелевская премия по медицине. За что присудили и кто победил. Подробности  / ГОРДО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568951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7040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мый красивый букет, самые интересные бук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53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73325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kern="1800" dirty="0">
              <a:solidFill>
                <a:srgbClr val="444444"/>
              </a:solidFill>
              <a:latin typeface="Helvetica"/>
              <a:ea typeface="Times New Roman"/>
              <a:cs typeface="Times New Roman"/>
            </a:endParaRPr>
          </a:p>
          <a:p>
            <a:r>
              <a:rPr lang="ru-RU" kern="1800" dirty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kern="1800" dirty="0" smtClean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                                                 </a:t>
            </a:r>
            <a:r>
              <a:rPr lang="ru-RU" b="1" kern="1800" dirty="0" smtClean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СПАСИБО </a:t>
            </a:r>
            <a:r>
              <a:rPr lang="ru-RU" b="1" kern="1800" dirty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ЗА </a:t>
            </a:r>
            <a:r>
              <a:rPr lang="ru-RU" b="1" kern="1800" dirty="0" smtClean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ВНИМАНИЕ!  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24433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800" dirty="0" smtClean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24433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800" dirty="0" smtClean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26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4345"/>
            <a:ext cx="842493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34925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Вирус </a:t>
            </a:r>
            <a:r>
              <a:rPr lang="ru-RU" b="1" dirty="0">
                <a:latin typeface="Times New Roman"/>
                <a:ea typeface="Times New Roman"/>
              </a:rPr>
              <a:t>ГА</a:t>
            </a:r>
            <a:r>
              <a:rPr lang="ru-RU" dirty="0">
                <a:latin typeface="Times New Roman"/>
                <a:ea typeface="Times New Roman"/>
              </a:rPr>
              <a:t> относится к РНК-содержащим </a:t>
            </a:r>
            <a:r>
              <a:rPr lang="ru-RU" dirty="0" err="1">
                <a:latin typeface="Times New Roman"/>
                <a:ea typeface="Times New Roman"/>
              </a:rPr>
              <a:t>гепатотропным</a:t>
            </a:r>
            <a:r>
              <a:rPr lang="ru-RU" dirty="0">
                <a:latin typeface="Times New Roman"/>
                <a:ea typeface="Times New Roman"/>
              </a:rPr>
              <a:t> возбудителям, </a:t>
            </a:r>
            <a:r>
              <a:rPr lang="ru-RU" dirty="0" err="1">
                <a:latin typeface="Times New Roman"/>
                <a:ea typeface="Times New Roman"/>
              </a:rPr>
              <a:t>энтеровирусам</a:t>
            </a:r>
            <a:r>
              <a:rPr lang="ru-RU" dirty="0">
                <a:latin typeface="Times New Roman"/>
                <a:ea typeface="Times New Roman"/>
              </a:rPr>
              <a:t>, рода </a:t>
            </a:r>
            <a:r>
              <a:rPr lang="ru-RU" dirty="0" err="1">
                <a:latin typeface="Times New Roman"/>
                <a:ea typeface="Times New Roman"/>
              </a:rPr>
              <a:t>Hepatovirus</a:t>
            </a:r>
            <a:r>
              <a:rPr lang="ru-RU" dirty="0">
                <a:latin typeface="Times New Roman"/>
                <a:ea typeface="Times New Roman"/>
              </a:rPr>
              <a:t>, семейства </a:t>
            </a:r>
            <a:r>
              <a:rPr lang="ru-RU" dirty="0" err="1">
                <a:latin typeface="Times New Roman"/>
                <a:ea typeface="Times New Roman"/>
              </a:rPr>
              <a:t>Picornoviridae</a:t>
            </a:r>
            <a:r>
              <a:rPr lang="ru-RU" dirty="0">
                <a:latin typeface="Times New Roman"/>
                <a:ea typeface="Times New Roman"/>
              </a:rPr>
              <a:t>. Описаны семь генных подтипов вируса </a:t>
            </a:r>
            <a:r>
              <a:rPr lang="ru-RU" dirty="0" smtClean="0">
                <a:latin typeface="Times New Roman"/>
                <a:ea typeface="Times New Roman"/>
              </a:rPr>
              <a:t>ГА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349250" algn="l"/>
              </a:tabLs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349250" algn="l"/>
              </a:tabLs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349250" algn="l"/>
              </a:tabLs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349250" algn="l"/>
              </a:tabLs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34925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34925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Вирус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принадлежит семейству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Hepadnaviridae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  роду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Ortho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hepadnavirus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Геном вируса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содержит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2-х цепочечную ДНК, заключенную в сферическую оболочечную структуру диаметром 42-45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(частица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Дейна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34925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349250" algn="l"/>
              </a:tabLst>
            </a:pPr>
            <a:endParaRPr lang="ru-RU" b="1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</p:txBody>
      </p:sp>
      <p:pic>
        <p:nvPicPr>
          <p:cNvPr id="4" name="Рисунок 3" descr="Профилактика вируса гепатита А и В | Сайт для студентов КФ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916832"/>
            <a:ext cx="259228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31. Вирус гепатита а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16835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Гепатит Б: причины, симптомы и лечение в статье инфекциониста Александров  П. А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5373216"/>
            <a:ext cx="259228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Вирус гепатита В – поверхностный (австралийский) антиген HbsAg: норма и  расшифров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2850" y="5373216"/>
            <a:ext cx="2239309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ирус гепатита Вявляется днк-содержащим вирусом, относится к семейству  гепаднавирусов. Его диаметр- 42 nm - Докумен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57192"/>
            <a:ext cx="1800200" cy="1440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23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Вирус 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ГС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точно не охарактеризован. Он находится в сыворотке крови  больных в низких концентрациях, а иммунный ответ в виде специфических антител очень слабый  и поздний, что затрудняет серологическую диагностику болезни.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Для вируса характерна высокая вариабельность и частота мутаций.</a:t>
            </a:r>
          </a:p>
          <a:p>
            <a:pPr lvl="0" indent="342900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9250" lvl="0" indent="450215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9250" lvl="0" indent="450215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9250" lvl="0" indent="450215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3" name="Рисунок 2" descr="Вирус гепатита С, ВГС (Hepatitis С Virus, HCV) :: Гепатит Ц. Вопросы и  ответы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6052"/>
            <a:ext cx="8136904" cy="3547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57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96" y="603082"/>
            <a:ext cx="7859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Вирус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ГЕ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представлен одноклеточной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РНК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27-34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диаметре и относится к семейству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caliciviridae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Вирусный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гепатит  Е – широко распространенное заболевание во многих развиваю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щихся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странах с жарким климатом (Средняя Азия, Латинская Америка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).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620688"/>
            <a:ext cx="818587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>
              <a:tabLst>
                <a:tab pos="349250" algn="l"/>
              </a:tabLst>
            </a:pP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349250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lnSpc>
                <a:spcPct val="150000"/>
              </a:lnSpc>
              <a:tabLst>
                <a:tab pos="349250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lnSpc>
                <a:spcPct val="150000"/>
              </a:lnSpc>
              <a:tabLst>
                <a:tab pos="349250" algn="l"/>
              </a:tabLst>
            </a:pP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just">
              <a:lnSpc>
                <a:spcPct val="150000"/>
              </a:lnSpc>
              <a:tabLst>
                <a:tab pos="34925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9250" lvl="0" indent="450215" algn="just"/>
            <a:endParaRPr lang="ru-RU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Рисунок 3" descr="Вирусы гепатитов презентация, докла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825839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29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Возбудитель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РНК-содержащий дефектный вирус, способный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реплицироваться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организме хозяина лишь при обязательном участии вируса-помощника, роль которого играет вирус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Оболочку вируса формирует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НВsАg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Файл:Hepatitis delta virus structure-ru.svg — Википед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33650"/>
            <a:ext cx="7128792" cy="3559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8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991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Вирусный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гепатит 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источником </a:t>
            </a:r>
            <a:r>
              <a:rPr lang="ru-RU" dirty="0" smtClean="0">
                <a:latin typeface="Times New Roman"/>
                <a:ea typeface="Times New Roman"/>
              </a:rPr>
              <a:t>инфекции </a:t>
            </a:r>
            <a:r>
              <a:rPr lang="ru-RU" dirty="0">
                <a:latin typeface="Times New Roman"/>
                <a:ea typeface="Times New Roman"/>
              </a:rPr>
              <a:t>являются больные  острым вирусным </a:t>
            </a:r>
            <a:r>
              <a:rPr lang="ru-RU" dirty="0" smtClean="0">
                <a:latin typeface="Times New Roman"/>
                <a:ea typeface="Times New Roman"/>
              </a:rPr>
              <a:t>гепатитом </a:t>
            </a:r>
            <a:r>
              <a:rPr lang="ru-RU" dirty="0">
                <a:latin typeface="Times New Roman"/>
                <a:ea typeface="Times New Roman"/>
              </a:rPr>
              <a:t>(желтушные, </a:t>
            </a:r>
            <a:r>
              <a:rPr lang="ru-RU" dirty="0" err="1">
                <a:latin typeface="Times New Roman"/>
                <a:ea typeface="Times New Roman"/>
              </a:rPr>
              <a:t>безжелтушные</a:t>
            </a:r>
            <a:r>
              <a:rPr lang="ru-RU" dirty="0">
                <a:latin typeface="Times New Roman"/>
                <a:ea typeface="Times New Roman"/>
              </a:rPr>
              <a:t> субклинические, </a:t>
            </a:r>
            <a:r>
              <a:rPr lang="ru-RU" dirty="0" err="1" smtClean="0">
                <a:latin typeface="Times New Roman"/>
                <a:ea typeface="Times New Roman"/>
              </a:rPr>
              <a:t>иннаппарантные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формы болезни), </a:t>
            </a:r>
            <a:r>
              <a:rPr lang="ru-RU" dirty="0" err="1">
                <a:latin typeface="Times New Roman"/>
                <a:ea typeface="Times New Roman"/>
              </a:rPr>
              <a:t>реконвалесценты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latin typeface="Times New Roman"/>
                <a:ea typeface="Times New Roman"/>
              </a:rPr>
              <a:t>вирусонасители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Механизм </a:t>
            </a:r>
            <a:r>
              <a:rPr lang="ru-RU" dirty="0">
                <a:latin typeface="Times New Roman"/>
                <a:ea typeface="Times New Roman"/>
              </a:rPr>
              <a:t>передачи инфекции - фекально-оральный, реализация  происходит через </a:t>
            </a:r>
            <a:r>
              <a:rPr lang="ru-RU" dirty="0" smtClean="0">
                <a:latin typeface="Times New Roman"/>
                <a:ea typeface="Times New Roman"/>
              </a:rPr>
              <a:t>факторы</a:t>
            </a:r>
            <a:r>
              <a:rPr lang="ru-RU" dirty="0">
                <a:latin typeface="Times New Roman"/>
                <a:ea typeface="Times New Roman"/>
              </a:rPr>
              <a:t>:</a:t>
            </a:r>
            <a:r>
              <a:rPr lang="ru-RU" dirty="0" smtClean="0">
                <a:latin typeface="Times New Roman"/>
                <a:ea typeface="Times New Roman"/>
              </a:rPr>
              <a:t> вода, </a:t>
            </a:r>
            <a:r>
              <a:rPr lang="ru-RU" dirty="0">
                <a:latin typeface="Times New Roman"/>
                <a:ea typeface="Times New Roman"/>
              </a:rPr>
              <a:t>пищевые продукты, “грязные руки” и предметы обихода.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Вирус появляется в крови и фекалиях в первые дни инкубационного периода. Наиболее массивное выделение вируса происходит в последние 7-10 дней инкубации и в </a:t>
            </a:r>
            <a:r>
              <a:rPr lang="ru-RU" dirty="0" err="1">
                <a:latin typeface="Times New Roman"/>
                <a:ea typeface="Times New Roman"/>
              </a:rPr>
              <a:t>преджелтушном</a:t>
            </a:r>
            <a:r>
              <a:rPr lang="ru-RU" dirty="0">
                <a:latin typeface="Times New Roman"/>
                <a:ea typeface="Times New Roman"/>
              </a:rPr>
              <a:t> периоде болезни. </a:t>
            </a:r>
            <a:endParaRPr lang="ru-RU" dirty="0"/>
          </a:p>
        </p:txBody>
      </p:sp>
      <p:pic>
        <p:nvPicPr>
          <p:cNvPr id="1028" name="Picture 4" descr="Как защитить себя и своего ребенка от вирусного гепатита А. - Кунгурская  боль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7472"/>
            <a:ext cx="7992888" cy="381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1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096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Вирусный гепатит В (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ГВ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– острое или хроническое заболевание, вызываемое  ДНК- содержащим вирусом, с парентеральным путем передачи, протекающее в различных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клинико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- морфологических вариантах от «здорового» носительства до злокачественных форм, хронического течения, цирроза печени.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При этом основным резервуаром являются «здоровые» вирусоносители, в меньшей степени  - больные острой и хронической формами заболевания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Независимо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характера течения процесса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НВsАg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– основной маркер инфекции  обнаруживается во всех биологических средах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организма.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Естественной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передачей вируса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ГВ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ребенку от матери при наличии 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НВs-антигенемии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являются роды. Наибольший риск инфицирования новорожденных (70–90%) –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HвeAg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позитивные матери. </a:t>
            </a:r>
            <a:endParaRPr lang="ru-RU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Times New Roman"/>
              </a:rPr>
              <a:t>HBsAg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может быть обнаружен в грудном молоке, однако при грудном вскармливании инфицирование ребенка, как правило, не наступает.</a:t>
            </a:r>
            <a:endParaRPr lang="ru-RU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8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3413</Words>
  <Application>Microsoft Office PowerPoint</Application>
  <PresentationFormat>Экран (4:3)</PresentationFormat>
  <Paragraphs>220</Paragraphs>
  <Slides>36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Непрерывноемедицинское образовательние</dc:title>
  <dc:creator>АИ</dc:creator>
  <cp:lastModifiedBy>НИИ-МПС</cp:lastModifiedBy>
  <cp:revision>150</cp:revision>
  <dcterms:created xsi:type="dcterms:W3CDTF">2020-10-10T14:21:50Z</dcterms:created>
  <dcterms:modified xsi:type="dcterms:W3CDTF">2020-11-10T08:32:22Z</dcterms:modified>
</cp:coreProperties>
</file>