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7"/>
  </p:notesMasterIdLst>
  <p:sldIdLst>
    <p:sldId id="256" r:id="rId2"/>
    <p:sldId id="257" r:id="rId3"/>
    <p:sldId id="288" r:id="rId4"/>
    <p:sldId id="291" r:id="rId5"/>
    <p:sldId id="292" r:id="rId6"/>
    <p:sldId id="294" r:id="rId7"/>
    <p:sldId id="295" r:id="rId8"/>
    <p:sldId id="296" r:id="rId9"/>
    <p:sldId id="297" r:id="rId10"/>
    <p:sldId id="299" r:id="rId11"/>
    <p:sldId id="298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279" r:id="rId26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Franklin Gothic Demi" panose="020B0703020102020204" pitchFamily="34" charset="0"/>
      <p:regular r:id="rId36"/>
      <p:bold r:id="rId37"/>
      <p:italic r:id="rId38"/>
      <p:boldItalic r:id="rId39"/>
    </p:embeddedFont>
    <p:embeddedFont>
      <p:font typeface="Franklin Gothic Book" panose="020B0503020102020204" pitchFamily="34" charset="0"/>
      <p:regular r:id="rId40"/>
      <p:italic r:id="rId41"/>
    </p:embeddedFont>
    <p:embeddedFont>
      <p:font typeface="Dosis" panose="020B0604020202020204" charset="0"/>
      <p:regular r:id="rId42"/>
      <p:bold r:id="rId43"/>
    </p:embeddedFont>
    <p:embeddedFont>
      <p:font typeface="Wingdings 2" panose="05020102010507070707" pitchFamily="18" charset="2"/>
      <p:regular r:id="rId44"/>
    </p:embeddedFont>
    <p:embeddedFont>
      <p:font typeface="Source Sans Pro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5050"/>
    <a:srgbClr val="FF6600"/>
    <a:srgbClr val="FF9966"/>
    <a:srgbClr val="18738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4F5F0D-4248-4854-9B3D-CCFB4CEC53D9}">
  <a:tblStyle styleId="{8D4F5F0D-4248-4854-9B3D-CCFB4CEC53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04" autoAdjust="0"/>
    <p:restoredTop sz="94660"/>
  </p:normalViewPr>
  <p:slideViewPr>
    <p:cSldViewPr>
      <p:cViewPr varScale="1">
        <p:scale>
          <a:sx n="91" d="100"/>
          <a:sy n="91" d="100"/>
        </p:scale>
        <p:origin x="68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5B191D-270E-6A48-9629-CA5BACEF625E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3FD123-90E2-9247-BFCD-7E4174A0798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en-US" sz="1200" b="1" dirty="0">
              <a:latin typeface="Franklin Gothic Book" pitchFamily="34" charset="0"/>
            </a:rPr>
            <a:t>ECCO 2008</a:t>
          </a:r>
          <a:endParaRPr lang="ru-RU" sz="1200" baseline="30000" dirty="0">
            <a:latin typeface="Franklin Gothic Book" pitchFamily="34" charset="0"/>
          </a:endParaRPr>
        </a:p>
      </dgm:t>
    </dgm:pt>
    <dgm:pt modelId="{3011FA1D-7EE8-424B-8BE4-48F84D1C8FCC}" type="parTrans" cxnId="{A23D1F9A-453D-DB47-A824-B496A4F3DF72}">
      <dgm:prSet/>
      <dgm:spPr/>
      <dgm:t>
        <a:bodyPr/>
        <a:lstStyle/>
        <a:p>
          <a:endParaRPr lang="ru-RU"/>
        </a:p>
      </dgm:t>
    </dgm:pt>
    <dgm:pt modelId="{D01A3639-7A72-8149-8ECD-0EC0A165A993}" type="sibTrans" cxnId="{A23D1F9A-453D-DB47-A824-B496A4F3DF72}">
      <dgm:prSet/>
      <dgm:spPr/>
      <dgm:t>
        <a:bodyPr/>
        <a:lstStyle/>
        <a:p>
          <a:endParaRPr lang="ru-RU"/>
        </a:p>
      </dgm:t>
    </dgm:pt>
    <dgm:pt modelId="{3427FF24-A02F-A24D-8C58-1B3E45FD7B81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ru-RU" sz="1200" dirty="0">
              <a:latin typeface="Franklin Gothic Book" pitchFamily="34" charset="0"/>
            </a:rPr>
            <a:t>Гормоны 5 дней</a:t>
          </a:r>
          <a:endParaRPr lang="ru-RU" sz="1200" dirty="0">
            <a:latin typeface="Franklin Gothic Book" pitchFamily="34" charset="0"/>
          </a:endParaRPr>
        </a:p>
      </dgm:t>
    </dgm:pt>
    <dgm:pt modelId="{A884C568-32F4-7846-8250-F6B625100E25}" type="parTrans" cxnId="{EDA35DB7-84D9-7A40-9F48-A201AF0CBF84}">
      <dgm:prSet/>
      <dgm:spPr/>
      <dgm:t>
        <a:bodyPr/>
        <a:lstStyle/>
        <a:p>
          <a:endParaRPr lang="ru-RU"/>
        </a:p>
      </dgm:t>
    </dgm:pt>
    <dgm:pt modelId="{13F7263C-FEE4-AE48-8420-B31DAD1D16EC}" type="sibTrans" cxnId="{EDA35DB7-84D9-7A40-9F48-A201AF0CBF84}">
      <dgm:prSet/>
      <dgm:spPr/>
      <dgm:t>
        <a:bodyPr/>
        <a:lstStyle/>
        <a:p>
          <a:endParaRPr lang="ru-RU"/>
        </a:p>
      </dgm:t>
    </dgm:pt>
    <dgm:pt modelId="{93D87FD5-171C-D241-A859-0A030C6E7739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ru-RU" sz="1200" dirty="0">
              <a:latin typeface="Franklin Gothic Book" pitchFamily="34" charset="0"/>
            </a:rPr>
            <a:t>Продление до  7-10 дней</a:t>
          </a:r>
          <a:endParaRPr lang="ru-RU" sz="1200" dirty="0">
            <a:latin typeface="Franklin Gothic Book" pitchFamily="34" charset="0"/>
          </a:endParaRPr>
        </a:p>
      </dgm:t>
    </dgm:pt>
    <dgm:pt modelId="{832C3A57-F75B-2244-925F-1FE41B73F202}" type="parTrans" cxnId="{85640EBD-D6F6-0E4A-B274-3ED18CF569B6}">
      <dgm:prSet/>
      <dgm:spPr/>
      <dgm:t>
        <a:bodyPr/>
        <a:lstStyle/>
        <a:p>
          <a:endParaRPr lang="ru-RU"/>
        </a:p>
      </dgm:t>
    </dgm:pt>
    <dgm:pt modelId="{3F8C0036-ED59-4043-ADDE-1ED993230A71}" type="sibTrans" cxnId="{85640EBD-D6F6-0E4A-B274-3ED18CF569B6}">
      <dgm:prSet/>
      <dgm:spPr/>
      <dgm:t>
        <a:bodyPr/>
        <a:lstStyle/>
        <a:p>
          <a:endParaRPr lang="ru-RU"/>
        </a:p>
      </dgm:t>
    </dgm:pt>
    <dgm:pt modelId="{574B8BCA-B802-2645-B9BE-FF399F4C45E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en-US" sz="1200" b="1" dirty="0">
              <a:latin typeface="Franklin Gothic Book" pitchFamily="34" charset="0"/>
            </a:rPr>
            <a:t>ECCO </a:t>
          </a:r>
          <a:r>
            <a:rPr kumimoji="1" lang="ru-RU" sz="1200" b="1" dirty="0">
              <a:latin typeface="Franklin Gothic Book" pitchFamily="34" charset="0"/>
            </a:rPr>
            <a:t>2012/</a:t>
          </a:r>
          <a:r>
            <a:rPr kumimoji="1" lang="en-US" sz="1200" b="1" dirty="0">
              <a:latin typeface="Franklin Gothic Book" pitchFamily="34" charset="0"/>
            </a:rPr>
            <a:t>2017</a:t>
          </a:r>
          <a:endParaRPr lang="ru-RU" sz="1200" baseline="30000" dirty="0">
            <a:latin typeface="Franklin Gothic Book" pitchFamily="34" charset="0"/>
          </a:endParaRPr>
        </a:p>
      </dgm:t>
    </dgm:pt>
    <dgm:pt modelId="{39F2E97F-7B01-DE41-98B8-BC7E125F1E9C}" type="parTrans" cxnId="{396127C7-8791-E947-ABE7-DEBE636FF995}">
      <dgm:prSet/>
      <dgm:spPr/>
      <dgm:t>
        <a:bodyPr/>
        <a:lstStyle/>
        <a:p>
          <a:endParaRPr lang="ru-RU"/>
        </a:p>
      </dgm:t>
    </dgm:pt>
    <dgm:pt modelId="{6C1C9AF1-289F-1A44-A2FA-B1F5957E1A17}" type="sibTrans" cxnId="{396127C7-8791-E947-ABE7-DEBE636FF995}">
      <dgm:prSet/>
      <dgm:spPr/>
      <dgm:t>
        <a:bodyPr/>
        <a:lstStyle/>
        <a:p>
          <a:endParaRPr lang="ru-RU"/>
        </a:p>
      </dgm:t>
    </dgm:pt>
    <dgm:pt modelId="{E5DC517D-FFBF-3944-B58D-B4AC5CBA3B0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ru-RU" sz="1200" dirty="0">
              <a:latin typeface="Franklin Gothic Book" pitchFamily="34" charset="0"/>
            </a:rPr>
            <a:t>Вторая линия терапии через 3 дня</a:t>
          </a:r>
          <a:endParaRPr lang="ru-RU" sz="1200" dirty="0">
            <a:latin typeface="Franklin Gothic Book" pitchFamily="34" charset="0"/>
          </a:endParaRPr>
        </a:p>
      </dgm:t>
    </dgm:pt>
    <dgm:pt modelId="{67EE6E1A-FB33-464D-ACC8-C10264C03146}" type="parTrans" cxnId="{6D2FD61B-25A3-3340-8AF4-87716DCF6CA3}">
      <dgm:prSet/>
      <dgm:spPr/>
      <dgm:t>
        <a:bodyPr/>
        <a:lstStyle/>
        <a:p>
          <a:endParaRPr lang="ru-RU"/>
        </a:p>
      </dgm:t>
    </dgm:pt>
    <dgm:pt modelId="{0720F0BD-3AEF-614D-A2CD-B6FE6C0C1195}" type="sibTrans" cxnId="{6D2FD61B-25A3-3340-8AF4-87716DCF6CA3}">
      <dgm:prSet/>
      <dgm:spPr/>
      <dgm:t>
        <a:bodyPr/>
        <a:lstStyle/>
        <a:p>
          <a:endParaRPr lang="ru-RU"/>
        </a:p>
      </dgm:t>
    </dgm:pt>
    <dgm:pt modelId="{15D0393C-42C0-3649-88DF-6136EFBC165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ru-RU" sz="1200" dirty="0">
              <a:latin typeface="Franklin Gothic Book" pitchFamily="34" charset="0"/>
            </a:rPr>
            <a:t>До 7 дней</a:t>
          </a:r>
          <a:endParaRPr lang="ru-RU" sz="1200" dirty="0">
            <a:latin typeface="Franklin Gothic Book" pitchFamily="34" charset="0"/>
          </a:endParaRPr>
        </a:p>
      </dgm:t>
    </dgm:pt>
    <dgm:pt modelId="{5E7CDE07-9FD0-B64E-A705-D865FD20CA55}" type="parTrans" cxnId="{547F4264-F8C1-FB4B-8767-100161345A0C}">
      <dgm:prSet/>
      <dgm:spPr/>
      <dgm:t>
        <a:bodyPr/>
        <a:lstStyle/>
        <a:p>
          <a:endParaRPr lang="ru-RU"/>
        </a:p>
      </dgm:t>
    </dgm:pt>
    <dgm:pt modelId="{CB28C33E-58D9-EF42-98BC-070C4FDCE6A4}" type="sibTrans" cxnId="{547F4264-F8C1-FB4B-8767-100161345A0C}">
      <dgm:prSet/>
      <dgm:spPr/>
      <dgm:t>
        <a:bodyPr/>
        <a:lstStyle/>
        <a:p>
          <a:endParaRPr lang="ru-RU"/>
        </a:p>
      </dgm:t>
    </dgm:pt>
    <dgm:pt modelId="{D930C98E-D493-CA48-9BF8-39C77414EAD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en-US" sz="1200" b="1" dirty="0">
              <a:latin typeface="Franklin Gothic Book" pitchFamily="34" charset="0"/>
            </a:rPr>
            <a:t>ASCRS 201</a:t>
          </a:r>
          <a:r>
            <a:rPr kumimoji="1" lang="ru-RU" sz="1200" b="1" dirty="0">
              <a:latin typeface="Franklin Gothic Book" pitchFamily="34" charset="0"/>
            </a:rPr>
            <a:t>9</a:t>
          </a:r>
          <a:endParaRPr lang="ru-RU" sz="1200" baseline="30000" dirty="0">
            <a:latin typeface="Franklin Gothic Book" pitchFamily="34" charset="0"/>
          </a:endParaRPr>
        </a:p>
      </dgm:t>
    </dgm:pt>
    <dgm:pt modelId="{A4ED92B0-E00B-F143-A90C-9F0F23E99365}" type="parTrans" cxnId="{D10F9621-5401-5246-9389-7B37B5197AE0}">
      <dgm:prSet/>
      <dgm:spPr/>
      <dgm:t>
        <a:bodyPr/>
        <a:lstStyle/>
        <a:p>
          <a:endParaRPr lang="ru-RU"/>
        </a:p>
      </dgm:t>
    </dgm:pt>
    <dgm:pt modelId="{AE8B5945-25CC-3E47-8032-FD35EBB33ACD}" type="sibTrans" cxnId="{D10F9621-5401-5246-9389-7B37B5197AE0}">
      <dgm:prSet/>
      <dgm:spPr/>
      <dgm:t>
        <a:bodyPr/>
        <a:lstStyle/>
        <a:p>
          <a:endParaRPr lang="ru-RU"/>
        </a:p>
      </dgm:t>
    </dgm:pt>
    <dgm:pt modelId="{3AC058D6-DBC5-9C41-A887-BBDB858F116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ru-RU" sz="1200" dirty="0">
              <a:latin typeface="Franklin Gothic Book" pitchFamily="34" charset="0"/>
            </a:rPr>
            <a:t>48 часов</a:t>
          </a:r>
          <a:endParaRPr lang="ru-RU" sz="1200" dirty="0">
            <a:latin typeface="Franklin Gothic Book" pitchFamily="34" charset="0"/>
          </a:endParaRPr>
        </a:p>
      </dgm:t>
    </dgm:pt>
    <dgm:pt modelId="{5D1556D0-8C6B-0A49-A7DD-C8F9AD0BC897}" type="parTrans" cxnId="{CA2A2EA2-C2EE-8B43-B88C-26628C4A8ADF}">
      <dgm:prSet/>
      <dgm:spPr/>
      <dgm:t>
        <a:bodyPr/>
        <a:lstStyle/>
        <a:p>
          <a:endParaRPr lang="ru-RU"/>
        </a:p>
      </dgm:t>
    </dgm:pt>
    <dgm:pt modelId="{D81BB1E9-93D0-524D-B96D-E7F15E3EFE73}" type="sibTrans" cxnId="{CA2A2EA2-C2EE-8B43-B88C-26628C4A8ADF}">
      <dgm:prSet/>
      <dgm:spPr/>
      <dgm:t>
        <a:bodyPr/>
        <a:lstStyle/>
        <a:p>
          <a:endParaRPr lang="ru-RU"/>
        </a:p>
      </dgm:t>
    </dgm:pt>
    <dgm:pt modelId="{17C7B5CE-9137-9547-89A0-77A8C4DCC530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ru-RU" sz="1200" b="1" dirty="0">
              <a:latin typeface="Franklin Gothic Book" pitchFamily="34" charset="0"/>
            </a:rPr>
            <a:t>Россия 2019</a:t>
          </a:r>
          <a:endParaRPr lang="ru-RU" sz="1200" dirty="0">
            <a:latin typeface="Franklin Gothic Book" pitchFamily="34" charset="0"/>
          </a:endParaRPr>
        </a:p>
      </dgm:t>
    </dgm:pt>
    <dgm:pt modelId="{5176F81B-97F4-1248-A72F-ACF0C6B2D14B}" type="parTrans" cxnId="{D08A80CE-AB51-EB41-9E7E-C756358D3C5F}">
      <dgm:prSet/>
      <dgm:spPr/>
      <dgm:t>
        <a:bodyPr/>
        <a:lstStyle/>
        <a:p>
          <a:endParaRPr lang="ru-RU"/>
        </a:p>
      </dgm:t>
    </dgm:pt>
    <dgm:pt modelId="{22E62FDC-9DED-E14F-B13C-ED1317C8F62A}" type="sibTrans" cxnId="{D08A80CE-AB51-EB41-9E7E-C756358D3C5F}">
      <dgm:prSet/>
      <dgm:spPr/>
      <dgm:t>
        <a:bodyPr/>
        <a:lstStyle/>
        <a:p>
          <a:endParaRPr lang="ru-RU"/>
        </a:p>
      </dgm:t>
    </dgm:pt>
    <dgm:pt modelId="{F2EEE552-F497-7743-B7A6-4FD70E4DD14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ru-RU" sz="1200" dirty="0">
              <a:latin typeface="Franklin Gothic Book" pitchFamily="34" charset="0"/>
            </a:rPr>
            <a:t>7 дней</a:t>
          </a:r>
          <a:endParaRPr lang="ru-RU" sz="1200" dirty="0">
            <a:latin typeface="Franklin Gothic Book" pitchFamily="34" charset="0"/>
          </a:endParaRPr>
        </a:p>
      </dgm:t>
    </dgm:pt>
    <dgm:pt modelId="{DE982F8A-63DE-514A-A241-20EBE2FA5150}" type="parTrans" cxnId="{4478729C-DFCE-BE46-B926-AA975857BE8A}">
      <dgm:prSet/>
      <dgm:spPr/>
      <dgm:t>
        <a:bodyPr/>
        <a:lstStyle/>
        <a:p>
          <a:endParaRPr lang="ru-RU"/>
        </a:p>
      </dgm:t>
    </dgm:pt>
    <dgm:pt modelId="{375FD65F-8282-2145-8FB5-2411E1B0C32B}" type="sibTrans" cxnId="{4478729C-DFCE-BE46-B926-AA975857BE8A}">
      <dgm:prSet/>
      <dgm:spPr/>
      <dgm:t>
        <a:bodyPr/>
        <a:lstStyle/>
        <a:p>
          <a:endParaRPr lang="ru-RU"/>
        </a:p>
      </dgm:t>
    </dgm:pt>
    <dgm:pt modelId="{CEE5E84D-4CDC-4B45-BCB0-CA34FC58A8E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>
              <a:latin typeface="Franklin Gothic Book" pitchFamily="34" charset="0"/>
            </a:rPr>
            <a:t>Сверхтяжелая атака</a:t>
          </a:r>
        </a:p>
      </dgm:t>
    </dgm:pt>
    <dgm:pt modelId="{C6049823-C19F-401C-868D-4C76D25D6DF7}" type="parTrans" cxnId="{10B0E9D1-EDB6-4924-BD6B-AA41312281A8}">
      <dgm:prSet/>
      <dgm:spPr/>
      <dgm:t>
        <a:bodyPr/>
        <a:lstStyle/>
        <a:p>
          <a:endParaRPr lang="ru-RU"/>
        </a:p>
      </dgm:t>
    </dgm:pt>
    <dgm:pt modelId="{15138259-8262-43C0-8013-EDD0208508F5}" type="sibTrans" cxnId="{10B0E9D1-EDB6-4924-BD6B-AA41312281A8}">
      <dgm:prSet/>
      <dgm:spPr/>
      <dgm:t>
        <a:bodyPr/>
        <a:lstStyle/>
        <a:p>
          <a:endParaRPr lang="ru-RU"/>
        </a:p>
      </dgm:t>
    </dgm:pt>
    <dgm:pt modelId="{92E971BA-08A5-43ED-A2EF-BECE4D720700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ru-RU" sz="1200" dirty="0" err="1">
              <a:latin typeface="Franklin Gothic Book" pitchFamily="34" charset="0"/>
            </a:rPr>
            <a:t>фульминантный</a:t>
          </a:r>
          <a:r>
            <a:rPr kumimoji="1" lang="ru-RU" sz="1200" dirty="0">
              <a:latin typeface="Franklin Gothic Book" pitchFamily="34" charset="0"/>
            </a:rPr>
            <a:t> колит – </a:t>
          </a:r>
          <a:r>
            <a:rPr kumimoji="1" lang="ru-RU" sz="1200" dirty="0" err="1">
              <a:latin typeface="Franklin Gothic Book" pitchFamily="34" charset="0"/>
            </a:rPr>
            <a:t>колэктомия</a:t>
          </a:r>
          <a:r>
            <a:rPr kumimoji="1" lang="ru-RU" sz="1200" dirty="0">
              <a:latin typeface="Franklin Gothic Book" pitchFamily="34" charset="0"/>
            </a:rPr>
            <a:t> в течение 24 часов</a:t>
          </a:r>
          <a:endParaRPr lang="ru-RU" sz="1200" dirty="0">
            <a:latin typeface="Franklin Gothic Book" pitchFamily="34" charset="0"/>
          </a:endParaRPr>
        </a:p>
      </dgm:t>
    </dgm:pt>
    <dgm:pt modelId="{D533FE6C-0502-4983-8FBB-998D5DA933EC}" type="parTrans" cxnId="{027777D6-9C49-432D-B7F4-EE2FA168D293}">
      <dgm:prSet/>
      <dgm:spPr/>
      <dgm:t>
        <a:bodyPr/>
        <a:lstStyle/>
        <a:p>
          <a:endParaRPr lang="ru-RU"/>
        </a:p>
      </dgm:t>
    </dgm:pt>
    <dgm:pt modelId="{FD0628DB-B23E-419F-8B27-CB365F68BF4C}" type="sibTrans" cxnId="{027777D6-9C49-432D-B7F4-EE2FA168D293}">
      <dgm:prSet/>
      <dgm:spPr/>
      <dgm:t>
        <a:bodyPr/>
        <a:lstStyle/>
        <a:p>
          <a:endParaRPr lang="ru-RU"/>
        </a:p>
      </dgm:t>
    </dgm:pt>
    <dgm:pt modelId="{024B8657-0CB6-4D2A-A54F-EB91AA5697B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>
              <a:latin typeface="Franklin Gothic Book" pitchFamily="34" charset="0"/>
            </a:rPr>
            <a:t>Оценка ответа на 3 и 5 сутки</a:t>
          </a:r>
        </a:p>
      </dgm:t>
    </dgm:pt>
    <dgm:pt modelId="{62EC17C5-82E3-4492-A12B-6C79EC2607A5}" type="parTrans" cxnId="{36BE556A-B33B-400F-BC75-DF8744D63CD4}">
      <dgm:prSet/>
      <dgm:spPr/>
      <dgm:t>
        <a:bodyPr/>
        <a:lstStyle/>
        <a:p>
          <a:endParaRPr lang="ru-RU"/>
        </a:p>
      </dgm:t>
    </dgm:pt>
    <dgm:pt modelId="{5BD4A70B-AB5A-46B6-BC86-86048AC52BAB}" type="sibTrans" cxnId="{36BE556A-B33B-400F-BC75-DF8744D63CD4}">
      <dgm:prSet/>
      <dgm:spPr/>
      <dgm:t>
        <a:bodyPr/>
        <a:lstStyle/>
        <a:p>
          <a:endParaRPr lang="ru-RU"/>
        </a:p>
      </dgm:t>
    </dgm:pt>
    <dgm:pt modelId="{375A1D09-E737-C44F-B04B-BA6B4D5587FB}" type="pres">
      <dgm:prSet presAssocID="{255B191D-270E-6A48-9629-CA5BACEF625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E66D3A-4BAE-F942-9ABC-6928ED03E3FA}" type="pres">
      <dgm:prSet presAssocID="{255B191D-270E-6A48-9629-CA5BACEF625E}" presName="diamond" presStyleLbl="bgShp" presStyleIdx="0" presStyleCn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bg2"/>
        </a:solidFill>
      </dgm:spPr>
    </dgm:pt>
    <dgm:pt modelId="{7AD1CE7A-6E1B-4C48-9DF5-F7E41FCF4CFF}" type="pres">
      <dgm:prSet presAssocID="{255B191D-270E-6A48-9629-CA5BACEF625E}" presName="quad1" presStyleLbl="node1" presStyleIdx="0" presStyleCnt="4" custLinFactNeighborX="1159" custLinFactNeighborY="-16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34E967-F0E7-CA45-AA0D-B6DD1EC6BA76}" type="pres">
      <dgm:prSet presAssocID="{255B191D-270E-6A48-9629-CA5BACEF625E}" presName="quad2" presStyleLbl="node1" presStyleIdx="1" presStyleCnt="4" custLinFactNeighborX="-1810" custLinFactNeighborY="-13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141193-3839-474B-BCDE-6A70362963FA}" type="pres">
      <dgm:prSet presAssocID="{255B191D-270E-6A48-9629-CA5BACEF625E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AE11D-C7CA-5341-B625-1B779858C6BA}" type="pres">
      <dgm:prSet presAssocID="{255B191D-270E-6A48-9629-CA5BACEF625E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A35DB7-84D9-7A40-9F48-A201AF0CBF84}" srcId="{C73FD123-90E2-9247-BFCD-7E4174A07988}" destId="{3427FF24-A02F-A24D-8C58-1B3E45FD7B81}" srcOrd="0" destOrd="0" parTransId="{A884C568-32F4-7846-8250-F6B625100E25}" sibTransId="{13F7263C-FEE4-AE48-8420-B31DAD1D16EC}"/>
    <dgm:cxn modelId="{36BE556A-B33B-400F-BC75-DF8744D63CD4}" srcId="{17C7B5CE-9137-9547-89A0-77A8C4DCC530}" destId="{024B8657-0CB6-4D2A-A54F-EB91AA5697B6}" srcOrd="1" destOrd="0" parTransId="{62EC17C5-82E3-4492-A12B-6C79EC2607A5}" sibTransId="{5BD4A70B-AB5A-46B6-BC86-86048AC52BAB}"/>
    <dgm:cxn modelId="{027777D6-9C49-432D-B7F4-EE2FA168D293}" srcId="{D930C98E-D493-CA48-9BF8-39C77414EADC}" destId="{92E971BA-08A5-43ED-A2EF-BECE4D720700}" srcOrd="1" destOrd="0" parTransId="{D533FE6C-0502-4983-8FBB-998D5DA933EC}" sibTransId="{FD0628DB-B23E-419F-8B27-CB365F68BF4C}"/>
    <dgm:cxn modelId="{DF061D14-105C-463B-B37D-E218AE481A8A}" type="presOf" srcId="{93D87FD5-171C-D241-A859-0A030C6E7739}" destId="{7AD1CE7A-6E1B-4C48-9DF5-F7E41FCF4CFF}" srcOrd="0" destOrd="2" presId="urn:microsoft.com/office/officeart/2005/8/layout/matrix3"/>
    <dgm:cxn modelId="{396127C7-8791-E947-ABE7-DEBE636FF995}" srcId="{255B191D-270E-6A48-9629-CA5BACEF625E}" destId="{574B8BCA-B802-2645-B9BE-FF399F4C45E6}" srcOrd="1" destOrd="0" parTransId="{39F2E97F-7B01-DE41-98B8-BC7E125F1E9C}" sibTransId="{6C1C9AF1-289F-1A44-A2FA-B1F5957E1A17}"/>
    <dgm:cxn modelId="{D10F9621-5401-5246-9389-7B37B5197AE0}" srcId="{255B191D-270E-6A48-9629-CA5BACEF625E}" destId="{D930C98E-D493-CA48-9BF8-39C77414EADC}" srcOrd="2" destOrd="0" parTransId="{A4ED92B0-E00B-F143-A90C-9F0F23E99365}" sibTransId="{AE8B5945-25CC-3E47-8032-FD35EBB33ACD}"/>
    <dgm:cxn modelId="{85640EBD-D6F6-0E4A-B274-3ED18CF569B6}" srcId="{C73FD123-90E2-9247-BFCD-7E4174A07988}" destId="{93D87FD5-171C-D241-A859-0A030C6E7739}" srcOrd="1" destOrd="0" parTransId="{832C3A57-F75B-2244-925F-1FE41B73F202}" sibTransId="{3F8C0036-ED59-4043-ADDE-1ED993230A71}"/>
    <dgm:cxn modelId="{1DED5114-44EB-4DDD-A044-D23D7D07903C}" type="presOf" srcId="{15D0393C-42C0-3649-88DF-6136EFBC165E}" destId="{1B34E967-F0E7-CA45-AA0D-B6DD1EC6BA76}" srcOrd="0" destOrd="2" presId="urn:microsoft.com/office/officeart/2005/8/layout/matrix3"/>
    <dgm:cxn modelId="{31639203-0A93-443F-8291-176441400D23}" type="presOf" srcId="{3AC058D6-DBC5-9C41-A887-BBDB858F1168}" destId="{99141193-3839-474B-BCDE-6A70362963FA}" srcOrd="0" destOrd="1" presId="urn:microsoft.com/office/officeart/2005/8/layout/matrix3"/>
    <dgm:cxn modelId="{CF68D22A-4555-4A98-B01D-B48A758127BC}" type="presOf" srcId="{17C7B5CE-9137-9547-89A0-77A8C4DCC530}" destId="{40DAE11D-C7CA-5341-B625-1B779858C6BA}" srcOrd="0" destOrd="0" presId="urn:microsoft.com/office/officeart/2005/8/layout/matrix3"/>
    <dgm:cxn modelId="{36AEA5A9-17E1-4A37-86AE-8B38DA58E917}" type="presOf" srcId="{255B191D-270E-6A48-9629-CA5BACEF625E}" destId="{375A1D09-E737-C44F-B04B-BA6B4D5587FB}" srcOrd="0" destOrd="0" presId="urn:microsoft.com/office/officeart/2005/8/layout/matrix3"/>
    <dgm:cxn modelId="{97168D82-791B-41D5-903B-9CDFCEBD4727}" type="presOf" srcId="{C73FD123-90E2-9247-BFCD-7E4174A07988}" destId="{7AD1CE7A-6E1B-4C48-9DF5-F7E41FCF4CFF}" srcOrd="0" destOrd="0" presId="urn:microsoft.com/office/officeart/2005/8/layout/matrix3"/>
    <dgm:cxn modelId="{10B0E9D1-EDB6-4924-BD6B-AA41312281A8}" srcId="{17C7B5CE-9137-9547-89A0-77A8C4DCC530}" destId="{CEE5E84D-4CDC-4B45-BCB0-CA34FC58A8E7}" srcOrd="2" destOrd="0" parTransId="{C6049823-C19F-401C-868D-4C76D25D6DF7}" sibTransId="{15138259-8262-43C0-8013-EDD0208508F5}"/>
    <dgm:cxn modelId="{547F4264-F8C1-FB4B-8767-100161345A0C}" srcId="{574B8BCA-B802-2645-B9BE-FF399F4C45E6}" destId="{15D0393C-42C0-3649-88DF-6136EFBC165E}" srcOrd="1" destOrd="0" parTransId="{5E7CDE07-9FD0-B64E-A705-D865FD20CA55}" sibTransId="{CB28C33E-58D9-EF42-98BC-070C4FDCE6A4}"/>
    <dgm:cxn modelId="{88C58979-02C4-4576-95D1-72F51BDD3929}" type="presOf" srcId="{024B8657-0CB6-4D2A-A54F-EB91AA5697B6}" destId="{40DAE11D-C7CA-5341-B625-1B779858C6BA}" srcOrd="0" destOrd="2" presId="urn:microsoft.com/office/officeart/2005/8/layout/matrix3"/>
    <dgm:cxn modelId="{32FBB070-9098-4ED7-8F9D-C68F0BB80CD9}" type="presOf" srcId="{574B8BCA-B802-2645-B9BE-FF399F4C45E6}" destId="{1B34E967-F0E7-CA45-AA0D-B6DD1EC6BA76}" srcOrd="0" destOrd="0" presId="urn:microsoft.com/office/officeart/2005/8/layout/matrix3"/>
    <dgm:cxn modelId="{A5E79571-08DC-407C-BEF0-5DF29711B04D}" type="presOf" srcId="{3427FF24-A02F-A24D-8C58-1B3E45FD7B81}" destId="{7AD1CE7A-6E1B-4C48-9DF5-F7E41FCF4CFF}" srcOrd="0" destOrd="1" presId="urn:microsoft.com/office/officeart/2005/8/layout/matrix3"/>
    <dgm:cxn modelId="{ED9931C9-FE58-46AC-8163-4A7DA404FDDD}" type="presOf" srcId="{CEE5E84D-4CDC-4B45-BCB0-CA34FC58A8E7}" destId="{40DAE11D-C7CA-5341-B625-1B779858C6BA}" srcOrd="0" destOrd="3" presId="urn:microsoft.com/office/officeart/2005/8/layout/matrix3"/>
    <dgm:cxn modelId="{B4775EBB-39C6-4A0A-85A7-EBC3AC0576A8}" type="presOf" srcId="{92E971BA-08A5-43ED-A2EF-BECE4D720700}" destId="{99141193-3839-474B-BCDE-6A70362963FA}" srcOrd="0" destOrd="2" presId="urn:microsoft.com/office/officeart/2005/8/layout/matrix3"/>
    <dgm:cxn modelId="{8673DC04-FBDA-43C1-BD35-7960634692C5}" type="presOf" srcId="{E5DC517D-FFBF-3944-B58D-B4AC5CBA3B0A}" destId="{1B34E967-F0E7-CA45-AA0D-B6DD1EC6BA76}" srcOrd="0" destOrd="1" presId="urn:microsoft.com/office/officeart/2005/8/layout/matrix3"/>
    <dgm:cxn modelId="{95D8AD0E-B588-4B5F-B1AB-89CB628E9702}" type="presOf" srcId="{D930C98E-D493-CA48-9BF8-39C77414EADC}" destId="{99141193-3839-474B-BCDE-6A70362963FA}" srcOrd="0" destOrd="0" presId="urn:microsoft.com/office/officeart/2005/8/layout/matrix3"/>
    <dgm:cxn modelId="{A23D1F9A-453D-DB47-A824-B496A4F3DF72}" srcId="{255B191D-270E-6A48-9629-CA5BACEF625E}" destId="{C73FD123-90E2-9247-BFCD-7E4174A07988}" srcOrd="0" destOrd="0" parTransId="{3011FA1D-7EE8-424B-8BE4-48F84D1C8FCC}" sibTransId="{D01A3639-7A72-8149-8ECD-0EC0A165A993}"/>
    <dgm:cxn modelId="{6D2FD61B-25A3-3340-8AF4-87716DCF6CA3}" srcId="{574B8BCA-B802-2645-B9BE-FF399F4C45E6}" destId="{E5DC517D-FFBF-3944-B58D-B4AC5CBA3B0A}" srcOrd="0" destOrd="0" parTransId="{67EE6E1A-FB33-464D-ACC8-C10264C03146}" sibTransId="{0720F0BD-3AEF-614D-A2CD-B6FE6C0C1195}"/>
    <dgm:cxn modelId="{4478729C-DFCE-BE46-B926-AA975857BE8A}" srcId="{17C7B5CE-9137-9547-89A0-77A8C4DCC530}" destId="{F2EEE552-F497-7743-B7A6-4FD70E4DD14D}" srcOrd="0" destOrd="0" parTransId="{DE982F8A-63DE-514A-A241-20EBE2FA5150}" sibTransId="{375FD65F-8282-2145-8FB5-2411E1B0C32B}"/>
    <dgm:cxn modelId="{4C417339-2BB6-49BB-B95B-7AE13ABBB939}" type="presOf" srcId="{F2EEE552-F497-7743-B7A6-4FD70E4DD14D}" destId="{40DAE11D-C7CA-5341-B625-1B779858C6BA}" srcOrd="0" destOrd="1" presId="urn:microsoft.com/office/officeart/2005/8/layout/matrix3"/>
    <dgm:cxn modelId="{CA2A2EA2-C2EE-8B43-B88C-26628C4A8ADF}" srcId="{D930C98E-D493-CA48-9BF8-39C77414EADC}" destId="{3AC058D6-DBC5-9C41-A887-BBDB858F1168}" srcOrd="0" destOrd="0" parTransId="{5D1556D0-8C6B-0A49-A7DD-C8F9AD0BC897}" sibTransId="{D81BB1E9-93D0-524D-B96D-E7F15E3EFE73}"/>
    <dgm:cxn modelId="{D08A80CE-AB51-EB41-9E7E-C756358D3C5F}" srcId="{255B191D-270E-6A48-9629-CA5BACEF625E}" destId="{17C7B5CE-9137-9547-89A0-77A8C4DCC530}" srcOrd="3" destOrd="0" parTransId="{5176F81B-97F4-1248-A72F-ACF0C6B2D14B}" sibTransId="{22E62FDC-9DED-E14F-B13C-ED1317C8F62A}"/>
    <dgm:cxn modelId="{8F97FC75-4ED0-4C0E-ABFD-614559E991A6}" type="presParOf" srcId="{375A1D09-E737-C44F-B04B-BA6B4D5587FB}" destId="{ECE66D3A-4BAE-F942-9ABC-6928ED03E3FA}" srcOrd="0" destOrd="0" presId="urn:microsoft.com/office/officeart/2005/8/layout/matrix3"/>
    <dgm:cxn modelId="{41A82430-D511-4D45-BADB-45C1685B6387}" type="presParOf" srcId="{375A1D09-E737-C44F-B04B-BA6B4D5587FB}" destId="{7AD1CE7A-6E1B-4C48-9DF5-F7E41FCF4CFF}" srcOrd="1" destOrd="0" presId="urn:microsoft.com/office/officeart/2005/8/layout/matrix3"/>
    <dgm:cxn modelId="{766892DE-01DD-4CA7-AF10-FFF1A9601C2B}" type="presParOf" srcId="{375A1D09-E737-C44F-B04B-BA6B4D5587FB}" destId="{1B34E967-F0E7-CA45-AA0D-B6DD1EC6BA76}" srcOrd="2" destOrd="0" presId="urn:microsoft.com/office/officeart/2005/8/layout/matrix3"/>
    <dgm:cxn modelId="{4E114AAD-F5B7-4D6F-B3FB-A0453117602A}" type="presParOf" srcId="{375A1D09-E737-C44F-B04B-BA6B4D5587FB}" destId="{99141193-3839-474B-BCDE-6A70362963FA}" srcOrd="3" destOrd="0" presId="urn:microsoft.com/office/officeart/2005/8/layout/matrix3"/>
    <dgm:cxn modelId="{EE983601-C9B7-4437-9664-6F8388EB5E9B}" type="presParOf" srcId="{375A1D09-E737-C44F-B04B-BA6B4D5587FB}" destId="{40DAE11D-C7CA-5341-B625-1B779858C6BA}" srcOrd="4" destOrd="0" presId="urn:microsoft.com/office/officeart/2005/8/layout/matrix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7983D2-A4FA-594D-9222-93F0FFFFFD95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655DE98-895A-DE40-95EA-CE54A5C01A76}">
      <dgm:prSet/>
      <dgm:spPr/>
      <dgm:t>
        <a:bodyPr/>
        <a:lstStyle/>
        <a:p>
          <a:r>
            <a:rPr kumimoji="1" lang="ru-RU">
              <a:latin typeface="Calibri" panose="020F0502020204030204" pitchFamily="34" charset="0"/>
              <a:cs typeface="Calibri" panose="020F0502020204030204" pitchFamily="34" charset="0"/>
            </a:rPr>
            <a:t>Мужской пол			ОШ 0.78 [95% ДИ 0.68, 0.90]</a:t>
          </a:r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0732B1B-C720-4746-B180-4FA320128A9F}" type="parTrans" cxnId="{52890213-7A14-DF46-B9C3-EA57860DA666}">
      <dgm:prSet/>
      <dgm:spPr/>
      <dgm:t>
        <a:bodyPr/>
        <a:lstStyle/>
        <a:p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7AF8C35-0CD3-0241-BC58-A3C3A1D059CF}" type="sibTrans" cxnId="{52890213-7A14-DF46-B9C3-EA57860DA666}">
      <dgm:prSet/>
      <dgm:spPr/>
      <dgm:t>
        <a:bodyPr/>
        <a:lstStyle/>
        <a:p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FB18A7E-2FD6-9A42-A0AB-6FBF47045CBD}">
      <dgm:prSet/>
      <dgm:spPr/>
      <dgm:t>
        <a:bodyPr/>
        <a:lstStyle/>
        <a:p>
          <a:r>
            <a:rPr kumimoji="1" lang="ru-RU" dirty="0">
              <a:latin typeface="Calibri" panose="020F0502020204030204" pitchFamily="34" charset="0"/>
              <a:cs typeface="Calibri" panose="020F0502020204030204" pitchFamily="34" charset="0"/>
            </a:rPr>
            <a:t>Возраст младше 33 лет 		р=0,01 </a:t>
          </a:r>
          <a:endParaRPr lang="ru-RU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9DFEFBB-050B-2B4F-BC12-28ACA3159B97}" type="parTrans" cxnId="{BA5BF7F8-C1F4-EE41-9569-2DD356AB91C0}">
      <dgm:prSet/>
      <dgm:spPr/>
      <dgm:t>
        <a:bodyPr/>
        <a:lstStyle/>
        <a:p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8DC3BBB-E559-264A-ACD7-EB5501DBB2C5}" type="sibTrans" cxnId="{BA5BF7F8-C1F4-EE41-9569-2DD356AB91C0}">
      <dgm:prSet/>
      <dgm:spPr/>
      <dgm:t>
        <a:bodyPr/>
        <a:lstStyle/>
        <a:p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EBEE397-3F29-7143-B8CE-7AC9784AAE0F}">
      <dgm:prSet/>
      <dgm:spPr/>
      <dgm:t>
        <a:bodyPr/>
        <a:lstStyle/>
        <a:p>
          <a:r>
            <a:rPr kumimoji="1" lang="ru-RU">
              <a:latin typeface="Calibri" panose="020F0502020204030204" pitchFamily="34" charset="0"/>
              <a:cs typeface="Calibri" panose="020F0502020204030204" pitchFamily="34" charset="0"/>
            </a:rPr>
            <a:t>Тотальное поражение 		ОШ 3.68 [95% ДИ 2.39, 5.69]</a:t>
          </a:r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9C4279-8110-7A41-9563-68129E9AF626}" type="parTrans" cxnId="{8C93ED87-D275-1741-A90F-A818EF50703A}">
      <dgm:prSet/>
      <dgm:spPr/>
      <dgm:t>
        <a:bodyPr/>
        <a:lstStyle/>
        <a:p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62FDDE-3080-2B4B-B348-743EA004515F}" type="sibTrans" cxnId="{8C93ED87-D275-1741-A90F-A818EF50703A}">
      <dgm:prSet/>
      <dgm:spPr/>
      <dgm:t>
        <a:bodyPr/>
        <a:lstStyle/>
        <a:p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E312BE7-7B2F-1046-819D-DC093FBCC2E6}">
      <dgm:prSet/>
      <dgm:spPr/>
      <dgm:t>
        <a:bodyPr/>
        <a:lstStyle/>
        <a:p>
          <a:r>
            <a:rPr kumimoji="1" lang="ru-RU">
              <a:latin typeface="Calibri" panose="020F0502020204030204" pitchFamily="34" charset="0"/>
              <a:cs typeface="Calibri" panose="020F0502020204030204" pitchFamily="34" charset="0"/>
            </a:rPr>
            <a:t>Тяжелая атака в анамнезе	ОШ 4.13 [95% ДИ 3.23, 5.27]</a:t>
          </a:r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A6A5765-B23D-D049-8D10-7C9E86C3B5D0}" type="parTrans" cxnId="{5BC8BEBC-44C2-8D45-B1B0-72212FBF8556}">
      <dgm:prSet/>
      <dgm:spPr/>
      <dgm:t>
        <a:bodyPr/>
        <a:lstStyle/>
        <a:p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489E61-A9C0-134B-BED9-D986F9E4AFAE}" type="sibTrans" cxnId="{5BC8BEBC-44C2-8D45-B1B0-72212FBF8556}">
      <dgm:prSet/>
      <dgm:spPr/>
      <dgm:t>
        <a:bodyPr/>
        <a:lstStyle/>
        <a:p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F11E1C7-BC65-1C4B-B948-CABBC62CF88D}">
      <dgm:prSet/>
      <dgm:spPr/>
      <dgm:t>
        <a:bodyPr/>
        <a:lstStyle/>
        <a:p>
          <a:r>
            <a:rPr kumimoji="1" lang="ru-RU">
              <a:latin typeface="Calibri" panose="020F0502020204030204" pitchFamily="34" charset="0"/>
              <a:cs typeface="Calibri" panose="020F0502020204030204" pitchFamily="34" charset="0"/>
            </a:rPr>
            <a:t>С-РБ ≥ 25 мг/л </a:t>
          </a:r>
          <a:r>
            <a:rPr kumimoji="1" lang="en-US">
              <a:latin typeface="Calibri" panose="020F0502020204030204" pitchFamily="34" charset="0"/>
              <a:cs typeface="Calibri" panose="020F0502020204030204" pitchFamily="34" charset="0"/>
            </a:rPr>
            <a:t>	</a:t>
          </a:r>
          <a:r>
            <a:rPr kumimoji="1" lang="ru-RU">
              <a:latin typeface="Calibri" panose="020F0502020204030204" pitchFamily="34" charset="0"/>
              <a:cs typeface="Calibri" panose="020F0502020204030204" pitchFamily="34" charset="0"/>
            </a:rPr>
            <a:t>		ОР 1.15 [95% ДИ 0.82,1.62]</a:t>
          </a:r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3388DEF-058F-4945-8D8E-A84A6FDDC790}" type="parTrans" cxnId="{56DFB3AB-A1DE-274B-9BBB-01816C8D45CF}">
      <dgm:prSet/>
      <dgm:spPr/>
      <dgm:t>
        <a:bodyPr/>
        <a:lstStyle/>
        <a:p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B217A12-02B1-2946-BAA8-3405F44FAD1E}" type="sibTrans" cxnId="{56DFB3AB-A1DE-274B-9BBB-01816C8D45CF}">
      <dgm:prSet/>
      <dgm:spPr/>
      <dgm:t>
        <a:bodyPr/>
        <a:lstStyle/>
        <a:p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687844-BE98-744A-8455-F8ACBC5EE428}">
      <dgm:prSet/>
      <dgm:spPr/>
      <dgm:t>
        <a:bodyPr/>
        <a:lstStyle/>
        <a:p>
          <a:r>
            <a:rPr kumimoji="1" lang="ru-RU" dirty="0">
              <a:latin typeface="Calibri" panose="020F0502020204030204" pitchFamily="34" charset="0"/>
              <a:cs typeface="Calibri" panose="020F0502020204030204" pitchFamily="34" charset="0"/>
            </a:rPr>
            <a:t>СОЭ (более 30 мм/час) 		ОШ 3,3</a:t>
          </a:r>
          <a:endParaRPr lang="ru-RU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4794FAF-3BAC-2543-8CCD-ED052E5E0F41}" type="parTrans" cxnId="{87A4FFEE-8539-F947-A79E-DA10877A7479}">
      <dgm:prSet/>
      <dgm:spPr/>
      <dgm:t>
        <a:bodyPr/>
        <a:lstStyle/>
        <a:p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3E52A76-499B-B745-A233-1659E0F81FDB}" type="sibTrans" cxnId="{87A4FFEE-8539-F947-A79E-DA10877A7479}">
      <dgm:prSet/>
      <dgm:spPr/>
      <dgm:t>
        <a:bodyPr/>
        <a:lstStyle/>
        <a:p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7D7EA1-1E54-6747-995F-2FE5CAFA2AA4}" type="pres">
      <dgm:prSet presAssocID="{CC7983D2-A4FA-594D-9222-93F0FFFFFD9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58A0675-5991-734F-B722-AEDB90DDB0E5}" type="pres">
      <dgm:prSet presAssocID="{9655DE98-895A-DE40-95EA-CE54A5C01A76}" presName="thickLine" presStyleLbl="alignNode1" presStyleIdx="0" presStyleCnt="6"/>
      <dgm:spPr/>
    </dgm:pt>
    <dgm:pt modelId="{F18133C4-D0B2-CD42-8591-75BD08D63F0B}" type="pres">
      <dgm:prSet presAssocID="{9655DE98-895A-DE40-95EA-CE54A5C01A76}" presName="horz1" presStyleCnt="0"/>
      <dgm:spPr/>
    </dgm:pt>
    <dgm:pt modelId="{746E9A20-EFD0-3B41-8E44-1FC9B6C94E22}" type="pres">
      <dgm:prSet presAssocID="{9655DE98-895A-DE40-95EA-CE54A5C01A76}" presName="tx1" presStyleLbl="revTx" presStyleIdx="0" presStyleCnt="6"/>
      <dgm:spPr/>
      <dgm:t>
        <a:bodyPr/>
        <a:lstStyle/>
        <a:p>
          <a:endParaRPr lang="ru-RU"/>
        </a:p>
      </dgm:t>
    </dgm:pt>
    <dgm:pt modelId="{B8EE393A-CEF9-1D4D-A2A7-0069139C3B8E}" type="pres">
      <dgm:prSet presAssocID="{9655DE98-895A-DE40-95EA-CE54A5C01A76}" presName="vert1" presStyleCnt="0"/>
      <dgm:spPr/>
    </dgm:pt>
    <dgm:pt modelId="{E1BE826A-E327-B24C-9C75-CF04ABBD5FBB}" type="pres">
      <dgm:prSet presAssocID="{8FB18A7E-2FD6-9A42-A0AB-6FBF47045CBD}" presName="thickLine" presStyleLbl="alignNode1" presStyleIdx="1" presStyleCnt="6"/>
      <dgm:spPr/>
    </dgm:pt>
    <dgm:pt modelId="{DD7FBEB9-4E07-8B46-A919-6122F436D46F}" type="pres">
      <dgm:prSet presAssocID="{8FB18A7E-2FD6-9A42-A0AB-6FBF47045CBD}" presName="horz1" presStyleCnt="0"/>
      <dgm:spPr/>
    </dgm:pt>
    <dgm:pt modelId="{8A211E09-1CE9-4845-9AF0-FC43CFB0B60D}" type="pres">
      <dgm:prSet presAssocID="{8FB18A7E-2FD6-9A42-A0AB-6FBF47045CBD}" presName="tx1" presStyleLbl="revTx" presStyleIdx="1" presStyleCnt="6"/>
      <dgm:spPr/>
      <dgm:t>
        <a:bodyPr/>
        <a:lstStyle/>
        <a:p>
          <a:endParaRPr lang="ru-RU"/>
        </a:p>
      </dgm:t>
    </dgm:pt>
    <dgm:pt modelId="{B4E9C0FF-D105-A341-8260-B441AC571392}" type="pres">
      <dgm:prSet presAssocID="{8FB18A7E-2FD6-9A42-A0AB-6FBF47045CBD}" presName="vert1" presStyleCnt="0"/>
      <dgm:spPr/>
    </dgm:pt>
    <dgm:pt modelId="{5065F93A-33ED-4741-83ED-B9FF91F3A5C6}" type="pres">
      <dgm:prSet presAssocID="{4EBEE397-3F29-7143-B8CE-7AC9784AAE0F}" presName="thickLine" presStyleLbl="alignNode1" presStyleIdx="2" presStyleCnt="6"/>
      <dgm:spPr/>
    </dgm:pt>
    <dgm:pt modelId="{3173DDA0-103C-0F49-981F-629AEEACCFA5}" type="pres">
      <dgm:prSet presAssocID="{4EBEE397-3F29-7143-B8CE-7AC9784AAE0F}" presName="horz1" presStyleCnt="0"/>
      <dgm:spPr/>
    </dgm:pt>
    <dgm:pt modelId="{475EB05C-D017-CA44-8BA9-06CB034E9601}" type="pres">
      <dgm:prSet presAssocID="{4EBEE397-3F29-7143-B8CE-7AC9784AAE0F}" presName="tx1" presStyleLbl="revTx" presStyleIdx="2" presStyleCnt="6"/>
      <dgm:spPr/>
      <dgm:t>
        <a:bodyPr/>
        <a:lstStyle/>
        <a:p>
          <a:endParaRPr lang="ru-RU"/>
        </a:p>
      </dgm:t>
    </dgm:pt>
    <dgm:pt modelId="{1C453EBF-E21A-FB43-B798-0208B9563FCF}" type="pres">
      <dgm:prSet presAssocID="{4EBEE397-3F29-7143-B8CE-7AC9784AAE0F}" presName="vert1" presStyleCnt="0"/>
      <dgm:spPr/>
    </dgm:pt>
    <dgm:pt modelId="{3EBF3F8B-AFE2-B840-AE64-DCF5987C0B04}" type="pres">
      <dgm:prSet presAssocID="{5E312BE7-7B2F-1046-819D-DC093FBCC2E6}" presName="thickLine" presStyleLbl="alignNode1" presStyleIdx="3" presStyleCnt="6"/>
      <dgm:spPr/>
    </dgm:pt>
    <dgm:pt modelId="{4BD3D176-CCA5-154A-A829-9E0ED9A2E005}" type="pres">
      <dgm:prSet presAssocID="{5E312BE7-7B2F-1046-819D-DC093FBCC2E6}" presName="horz1" presStyleCnt="0"/>
      <dgm:spPr/>
    </dgm:pt>
    <dgm:pt modelId="{AC4EC41B-1051-D349-AD6A-986E5B52797A}" type="pres">
      <dgm:prSet presAssocID="{5E312BE7-7B2F-1046-819D-DC093FBCC2E6}" presName="tx1" presStyleLbl="revTx" presStyleIdx="3" presStyleCnt="6"/>
      <dgm:spPr/>
      <dgm:t>
        <a:bodyPr/>
        <a:lstStyle/>
        <a:p>
          <a:endParaRPr lang="ru-RU"/>
        </a:p>
      </dgm:t>
    </dgm:pt>
    <dgm:pt modelId="{CB4E409D-0D2D-7E45-BC52-F95F4D2C5884}" type="pres">
      <dgm:prSet presAssocID="{5E312BE7-7B2F-1046-819D-DC093FBCC2E6}" presName="vert1" presStyleCnt="0"/>
      <dgm:spPr/>
    </dgm:pt>
    <dgm:pt modelId="{CC89B727-DBBF-1E47-A581-FC0C86271E37}" type="pres">
      <dgm:prSet presAssocID="{5F11E1C7-BC65-1C4B-B948-CABBC62CF88D}" presName="thickLine" presStyleLbl="alignNode1" presStyleIdx="4" presStyleCnt="6"/>
      <dgm:spPr/>
    </dgm:pt>
    <dgm:pt modelId="{DEED7B6D-F160-7041-914A-C0F830AB2755}" type="pres">
      <dgm:prSet presAssocID="{5F11E1C7-BC65-1C4B-B948-CABBC62CF88D}" presName="horz1" presStyleCnt="0"/>
      <dgm:spPr/>
    </dgm:pt>
    <dgm:pt modelId="{9D1389E4-7AA6-1A44-8968-5F74F9221CBE}" type="pres">
      <dgm:prSet presAssocID="{5F11E1C7-BC65-1C4B-B948-CABBC62CF88D}" presName="tx1" presStyleLbl="revTx" presStyleIdx="4" presStyleCnt="6"/>
      <dgm:spPr/>
      <dgm:t>
        <a:bodyPr/>
        <a:lstStyle/>
        <a:p>
          <a:endParaRPr lang="ru-RU"/>
        </a:p>
      </dgm:t>
    </dgm:pt>
    <dgm:pt modelId="{70FC6719-A3D4-C34E-8760-CA7E5DF32AAF}" type="pres">
      <dgm:prSet presAssocID="{5F11E1C7-BC65-1C4B-B948-CABBC62CF88D}" presName="vert1" presStyleCnt="0"/>
      <dgm:spPr/>
    </dgm:pt>
    <dgm:pt modelId="{65E1F67D-9490-F348-96F3-14288D19CF36}" type="pres">
      <dgm:prSet presAssocID="{65687844-BE98-744A-8455-F8ACBC5EE428}" presName="thickLine" presStyleLbl="alignNode1" presStyleIdx="5" presStyleCnt="6"/>
      <dgm:spPr/>
    </dgm:pt>
    <dgm:pt modelId="{6E645E1C-5607-0A40-9D19-B79FE45C3DC2}" type="pres">
      <dgm:prSet presAssocID="{65687844-BE98-744A-8455-F8ACBC5EE428}" presName="horz1" presStyleCnt="0"/>
      <dgm:spPr/>
    </dgm:pt>
    <dgm:pt modelId="{101B4D83-92F3-5E42-B0D4-B3E4DD516685}" type="pres">
      <dgm:prSet presAssocID="{65687844-BE98-744A-8455-F8ACBC5EE428}" presName="tx1" presStyleLbl="revTx" presStyleIdx="5" presStyleCnt="6"/>
      <dgm:spPr/>
      <dgm:t>
        <a:bodyPr/>
        <a:lstStyle/>
        <a:p>
          <a:endParaRPr lang="ru-RU"/>
        </a:p>
      </dgm:t>
    </dgm:pt>
    <dgm:pt modelId="{AECA09D8-C65B-3940-B4A2-E0EDE848B0FC}" type="pres">
      <dgm:prSet presAssocID="{65687844-BE98-744A-8455-F8ACBC5EE428}" presName="vert1" presStyleCnt="0"/>
      <dgm:spPr/>
    </dgm:pt>
  </dgm:ptLst>
  <dgm:cxnLst>
    <dgm:cxn modelId="{F0E5C064-73B5-481E-94BB-30194B82CBA4}" type="presOf" srcId="{65687844-BE98-744A-8455-F8ACBC5EE428}" destId="{101B4D83-92F3-5E42-B0D4-B3E4DD516685}" srcOrd="0" destOrd="0" presId="urn:microsoft.com/office/officeart/2008/layout/LinedList"/>
    <dgm:cxn modelId="{3CC7D673-793E-4F51-8CE3-E4CB9849C82C}" type="presOf" srcId="{CC7983D2-A4FA-594D-9222-93F0FFFFFD95}" destId="{2B7D7EA1-1E54-6747-995F-2FE5CAFA2AA4}" srcOrd="0" destOrd="0" presId="urn:microsoft.com/office/officeart/2008/layout/LinedList"/>
    <dgm:cxn modelId="{BA5BF7F8-C1F4-EE41-9569-2DD356AB91C0}" srcId="{CC7983D2-A4FA-594D-9222-93F0FFFFFD95}" destId="{8FB18A7E-2FD6-9A42-A0AB-6FBF47045CBD}" srcOrd="1" destOrd="0" parTransId="{39DFEFBB-050B-2B4F-BC12-28ACA3159B97}" sibTransId="{D8DC3BBB-E559-264A-ACD7-EB5501DBB2C5}"/>
    <dgm:cxn modelId="{5BC8BEBC-44C2-8D45-B1B0-72212FBF8556}" srcId="{CC7983D2-A4FA-594D-9222-93F0FFFFFD95}" destId="{5E312BE7-7B2F-1046-819D-DC093FBCC2E6}" srcOrd="3" destOrd="0" parTransId="{AA6A5765-B23D-D049-8D10-7C9E86C3B5D0}" sibTransId="{A9489E61-A9C0-134B-BED9-D986F9E4AFAE}"/>
    <dgm:cxn modelId="{608EEFB1-FE33-4675-B3B4-76774D4B2A8E}" type="presOf" srcId="{8FB18A7E-2FD6-9A42-A0AB-6FBF47045CBD}" destId="{8A211E09-1CE9-4845-9AF0-FC43CFB0B60D}" srcOrd="0" destOrd="0" presId="urn:microsoft.com/office/officeart/2008/layout/LinedList"/>
    <dgm:cxn modelId="{810D95AF-F355-4095-BD20-99CB4C8C4C85}" type="presOf" srcId="{5F11E1C7-BC65-1C4B-B948-CABBC62CF88D}" destId="{9D1389E4-7AA6-1A44-8968-5F74F9221CBE}" srcOrd="0" destOrd="0" presId="urn:microsoft.com/office/officeart/2008/layout/LinedList"/>
    <dgm:cxn modelId="{56DFB3AB-A1DE-274B-9BBB-01816C8D45CF}" srcId="{CC7983D2-A4FA-594D-9222-93F0FFFFFD95}" destId="{5F11E1C7-BC65-1C4B-B948-CABBC62CF88D}" srcOrd="4" destOrd="0" parTransId="{C3388DEF-058F-4945-8D8E-A84A6FDDC790}" sibTransId="{3B217A12-02B1-2946-BAA8-3405F44FAD1E}"/>
    <dgm:cxn modelId="{0BF81BC7-989B-4721-870A-9C72EC1661F9}" type="presOf" srcId="{5E312BE7-7B2F-1046-819D-DC093FBCC2E6}" destId="{AC4EC41B-1051-D349-AD6A-986E5B52797A}" srcOrd="0" destOrd="0" presId="urn:microsoft.com/office/officeart/2008/layout/LinedList"/>
    <dgm:cxn modelId="{FAAFBA3E-65DC-4CA0-AF41-738A42EEF0CF}" type="presOf" srcId="{9655DE98-895A-DE40-95EA-CE54A5C01A76}" destId="{746E9A20-EFD0-3B41-8E44-1FC9B6C94E22}" srcOrd="0" destOrd="0" presId="urn:microsoft.com/office/officeart/2008/layout/LinedList"/>
    <dgm:cxn modelId="{8C93ED87-D275-1741-A90F-A818EF50703A}" srcId="{CC7983D2-A4FA-594D-9222-93F0FFFFFD95}" destId="{4EBEE397-3F29-7143-B8CE-7AC9784AAE0F}" srcOrd="2" destOrd="0" parTransId="{3A9C4279-8110-7A41-9563-68129E9AF626}" sibTransId="{A962FDDE-3080-2B4B-B348-743EA004515F}"/>
    <dgm:cxn modelId="{881B533C-9538-4F44-8BAF-E181F83D358B}" type="presOf" srcId="{4EBEE397-3F29-7143-B8CE-7AC9784AAE0F}" destId="{475EB05C-D017-CA44-8BA9-06CB034E9601}" srcOrd="0" destOrd="0" presId="urn:microsoft.com/office/officeart/2008/layout/LinedList"/>
    <dgm:cxn modelId="{87A4FFEE-8539-F947-A79E-DA10877A7479}" srcId="{CC7983D2-A4FA-594D-9222-93F0FFFFFD95}" destId="{65687844-BE98-744A-8455-F8ACBC5EE428}" srcOrd="5" destOrd="0" parTransId="{94794FAF-3BAC-2543-8CCD-ED052E5E0F41}" sibTransId="{33E52A76-499B-B745-A233-1659E0F81FDB}"/>
    <dgm:cxn modelId="{52890213-7A14-DF46-B9C3-EA57860DA666}" srcId="{CC7983D2-A4FA-594D-9222-93F0FFFFFD95}" destId="{9655DE98-895A-DE40-95EA-CE54A5C01A76}" srcOrd="0" destOrd="0" parTransId="{50732B1B-C720-4746-B180-4FA320128A9F}" sibTransId="{57AF8C35-0CD3-0241-BC58-A3C3A1D059CF}"/>
    <dgm:cxn modelId="{1F6CBC9F-6FF0-46C1-B92B-A3F0C6D4C872}" type="presParOf" srcId="{2B7D7EA1-1E54-6747-995F-2FE5CAFA2AA4}" destId="{E58A0675-5991-734F-B722-AEDB90DDB0E5}" srcOrd="0" destOrd="0" presId="urn:microsoft.com/office/officeart/2008/layout/LinedList"/>
    <dgm:cxn modelId="{2B2CB80D-985B-4E6B-B6D2-84C6938D29CE}" type="presParOf" srcId="{2B7D7EA1-1E54-6747-995F-2FE5CAFA2AA4}" destId="{F18133C4-D0B2-CD42-8591-75BD08D63F0B}" srcOrd="1" destOrd="0" presId="urn:microsoft.com/office/officeart/2008/layout/LinedList"/>
    <dgm:cxn modelId="{9ED06D55-0BA4-42BE-AD0C-F20F1FEABC78}" type="presParOf" srcId="{F18133C4-D0B2-CD42-8591-75BD08D63F0B}" destId="{746E9A20-EFD0-3B41-8E44-1FC9B6C94E22}" srcOrd="0" destOrd="0" presId="urn:microsoft.com/office/officeart/2008/layout/LinedList"/>
    <dgm:cxn modelId="{6310CF24-70D8-4E54-913C-F7FB249E83A4}" type="presParOf" srcId="{F18133C4-D0B2-CD42-8591-75BD08D63F0B}" destId="{B8EE393A-CEF9-1D4D-A2A7-0069139C3B8E}" srcOrd="1" destOrd="0" presId="urn:microsoft.com/office/officeart/2008/layout/LinedList"/>
    <dgm:cxn modelId="{1623AC94-BEE5-41CC-8A1E-2195E6A2B908}" type="presParOf" srcId="{2B7D7EA1-1E54-6747-995F-2FE5CAFA2AA4}" destId="{E1BE826A-E327-B24C-9C75-CF04ABBD5FBB}" srcOrd="2" destOrd="0" presId="urn:microsoft.com/office/officeart/2008/layout/LinedList"/>
    <dgm:cxn modelId="{E90F6122-DFFB-4DB9-8149-48E299978086}" type="presParOf" srcId="{2B7D7EA1-1E54-6747-995F-2FE5CAFA2AA4}" destId="{DD7FBEB9-4E07-8B46-A919-6122F436D46F}" srcOrd="3" destOrd="0" presId="urn:microsoft.com/office/officeart/2008/layout/LinedList"/>
    <dgm:cxn modelId="{DECBA058-01B0-4A9A-AEA9-521D5F086690}" type="presParOf" srcId="{DD7FBEB9-4E07-8B46-A919-6122F436D46F}" destId="{8A211E09-1CE9-4845-9AF0-FC43CFB0B60D}" srcOrd="0" destOrd="0" presId="urn:microsoft.com/office/officeart/2008/layout/LinedList"/>
    <dgm:cxn modelId="{6065443A-5A62-4BDC-941C-512214868043}" type="presParOf" srcId="{DD7FBEB9-4E07-8B46-A919-6122F436D46F}" destId="{B4E9C0FF-D105-A341-8260-B441AC571392}" srcOrd="1" destOrd="0" presId="urn:microsoft.com/office/officeart/2008/layout/LinedList"/>
    <dgm:cxn modelId="{F535E492-A781-4F61-898F-BEA752B98DBF}" type="presParOf" srcId="{2B7D7EA1-1E54-6747-995F-2FE5CAFA2AA4}" destId="{5065F93A-33ED-4741-83ED-B9FF91F3A5C6}" srcOrd="4" destOrd="0" presId="urn:microsoft.com/office/officeart/2008/layout/LinedList"/>
    <dgm:cxn modelId="{9E8857AA-9BD6-420D-A9EE-26F405080ABB}" type="presParOf" srcId="{2B7D7EA1-1E54-6747-995F-2FE5CAFA2AA4}" destId="{3173DDA0-103C-0F49-981F-629AEEACCFA5}" srcOrd="5" destOrd="0" presId="urn:microsoft.com/office/officeart/2008/layout/LinedList"/>
    <dgm:cxn modelId="{026F8239-EBCB-4275-8911-701236E0DE54}" type="presParOf" srcId="{3173DDA0-103C-0F49-981F-629AEEACCFA5}" destId="{475EB05C-D017-CA44-8BA9-06CB034E9601}" srcOrd="0" destOrd="0" presId="urn:microsoft.com/office/officeart/2008/layout/LinedList"/>
    <dgm:cxn modelId="{0D7BD6BE-EA69-4F65-8BD0-9C2C96A3EA17}" type="presParOf" srcId="{3173DDA0-103C-0F49-981F-629AEEACCFA5}" destId="{1C453EBF-E21A-FB43-B798-0208B9563FCF}" srcOrd="1" destOrd="0" presId="urn:microsoft.com/office/officeart/2008/layout/LinedList"/>
    <dgm:cxn modelId="{12189C90-C102-47E8-AA9E-49F424F22810}" type="presParOf" srcId="{2B7D7EA1-1E54-6747-995F-2FE5CAFA2AA4}" destId="{3EBF3F8B-AFE2-B840-AE64-DCF5987C0B04}" srcOrd="6" destOrd="0" presId="urn:microsoft.com/office/officeart/2008/layout/LinedList"/>
    <dgm:cxn modelId="{EF1CF244-C31B-4AF6-8669-B8FC9297AB42}" type="presParOf" srcId="{2B7D7EA1-1E54-6747-995F-2FE5CAFA2AA4}" destId="{4BD3D176-CCA5-154A-A829-9E0ED9A2E005}" srcOrd="7" destOrd="0" presId="urn:microsoft.com/office/officeart/2008/layout/LinedList"/>
    <dgm:cxn modelId="{53EFDD85-E52B-4AAA-9ACF-8E75C0E8FB64}" type="presParOf" srcId="{4BD3D176-CCA5-154A-A829-9E0ED9A2E005}" destId="{AC4EC41B-1051-D349-AD6A-986E5B52797A}" srcOrd="0" destOrd="0" presId="urn:microsoft.com/office/officeart/2008/layout/LinedList"/>
    <dgm:cxn modelId="{6AB5FFB9-AA86-4E8A-9DBF-20B5953482E7}" type="presParOf" srcId="{4BD3D176-CCA5-154A-A829-9E0ED9A2E005}" destId="{CB4E409D-0D2D-7E45-BC52-F95F4D2C5884}" srcOrd="1" destOrd="0" presId="urn:microsoft.com/office/officeart/2008/layout/LinedList"/>
    <dgm:cxn modelId="{F8B9E1C6-4F04-4ADB-A720-C60514E12236}" type="presParOf" srcId="{2B7D7EA1-1E54-6747-995F-2FE5CAFA2AA4}" destId="{CC89B727-DBBF-1E47-A581-FC0C86271E37}" srcOrd="8" destOrd="0" presId="urn:microsoft.com/office/officeart/2008/layout/LinedList"/>
    <dgm:cxn modelId="{1F2A4F6F-CDF1-4E3D-8013-C0D9494059EE}" type="presParOf" srcId="{2B7D7EA1-1E54-6747-995F-2FE5CAFA2AA4}" destId="{DEED7B6D-F160-7041-914A-C0F830AB2755}" srcOrd="9" destOrd="0" presId="urn:microsoft.com/office/officeart/2008/layout/LinedList"/>
    <dgm:cxn modelId="{BD56FC95-2324-408B-AFC6-1DC5C4D443FF}" type="presParOf" srcId="{DEED7B6D-F160-7041-914A-C0F830AB2755}" destId="{9D1389E4-7AA6-1A44-8968-5F74F9221CBE}" srcOrd="0" destOrd="0" presId="urn:microsoft.com/office/officeart/2008/layout/LinedList"/>
    <dgm:cxn modelId="{6DD38729-7ED1-4C76-8629-89F31A481E4A}" type="presParOf" srcId="{DEED7B6D-F160-7041-914A-C0F830AB2755}" destId="{70FC6719-A3D4-C34E-8760-CA7E5DF32AAF}" srcOrd="1" destOrd="0" presId="urn:microsoft.com/office/officeart/2008/layout/LinedList"/>
    <dgm:cxn modelId="{7AC2D2CF-DB02-439D-8F62-6C99C09D4C21}" type="presParOf" srcId="{2B7D7EA1-1E54-6747-995F-2FE5CAFA2AA4}" destId="{65E1F67D-9490-F348-96F3-14288D19CF36}" srcOrd="10" destOrd="0" presId="urn:microsoft.com/office/officeart/2008/layout/LinedList"/>
    <dgm:cxn modelId="{6D01E90C-33BF-4A65-A03C-0452FA7B32B8}" type="presParOf" srcId="{2B7D7EA1-1E54-6747-995F-2FE5CAFA2AA4}" destId="{6E645E1C-5607-0A40-9D19-B79FE45C3DC2}" srcOrd="11" destOrd="0" presId="urn:microsoft.com/office/officeart/2008/layout/LinedList"/>
    <dgm:cxn modelId="{25AC638E-77EF-4641-87BB-C089EECA1444}" type="presParOf" srcId="{6E645E1C-5607-0A40-9D19-B79FE45C3DC2}" destId="{101B4D83-92F3-5E42-B0D4-B3E4DD516685}" srcOrd="0" destOrd="0" presId="urn:microsoft.com/office/officeart/2008/layout/LinedList"/>
    <dgm:cxn modelId="{785826AA-9565-40F2-BC7B-7FB017FC5C98}" type="presParOf" srcId="{6E645E1C-5607-0A40-9D19-B79FE45C3DC2}" destId="{AECA09D8-C65B-3940-B4A2-E0EDE848B0F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214235-8E5F-F043-A514-0EC401ED4CA8}" type="doc">
      <dgm:prSet loTypeId="urn:microsoft.com/office/officeart/2005/8/layout/lProcess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2922CB5-6A2A-084B-B0B3-9C9210AB353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tx2"/>
        </a:solidFill>
        <a:ln>
          <a:solidFill>
            <a:schemeClr val="bg2"/>
          </a:solidFill>
        </a:ln>
      </dgm:spPr>
      <dgm:t>
        <a:bodyPr/>
        <a:lstStyle/>
        <a:p>
          <a:r>
            <a:rPr kumimoji="1" lang="ru-RU" sz="2400" dirty="0">
              <a:latin typeface="Calibri" panose="020F0502020204030204" pitchFamily="34" charset="0"/>
              <a:cs typeface="Calibri" panose="020F0502020204030204" pitchFamily="34" charset="0"/>
            </a:rPr>
            <a:t>Оксфордский индекс:</a:t>
          </a:r>
          <a:endParaRPr lang="ru-RU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372A0BB-123F-9343-AE79-AA7DC521E0B6}" type="parTrans" cxnId="{BADD37C1-6723-1246-AB59-68782AD381BF}">
      <dgm:prSet/>
      <dgm:spPr/>
      <dgm:t>
        <a:bodyPr/>
        <a:lstStyle/>
        <a:p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0912F7-02F8-7F43-BA2C-E63EE006EF97}" type="sibTrans" cxnId="{BADD37C1-6723-1246-AB59-68782AD381BF}">
      <dgm:prSet/>
      <dgm:spPr/>
      <dgm:t>
        <a:bodyPr/>
        <a:lstStyle/>
        <a:p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91AC5C-B3F2-2747-8C24-FF56717A27E1}">
      <dgm:prSet custT="1"/>
      <dgm:spPr/>
      <dgm:t>
        <a:bodyPr/>
        <a:lstStyle/>
        <a:p>
          <a:r>
            <a:rPr kumimoji="1" lang="ru-RU" sz="2400">
              <a:latin typeface="Calibri" panose="020F0502020204030204" pitchFamily="34" charset="0"/>
              <a:cs typeface="Calibri" panose="020F0502020204030204" pitchFamily="34" charset="0"/>
            </a:rPr>
            <a:t>8 раз стул</a:t>
          </a:r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66F6AC2-60F8-104A-A799-FC2508028EC1}" type="parTrans" cxnId="{4A5A9A3E-9B63-3B44-A4F8-3B8651881CB1}">
      <dgm:prSet/>
      <dgm:spPr/>
      <dgm:t>
        <a:bodyPr/>
        <a:lstStyle/>
        <a:p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CAB9277-C705-0546-82F1-99834437E4AE}" type="sibTrans" cxnId="{4A5A9A3E-9B63-3B44-A4F8-3B8651881CB1}">
      <dgm:prSet/>
      <dgm:spPr/>
      <dgm:t>
        <a:bodyPr/>
        <a:lstStyle/>
        <a:p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AB87854-C57B-464A-ACD7-828BB8D1BF66}">
      <dgm:prSet custT="1"/>
      <dgm:spPr/>
      <dgm:t>
        <a:bodyPr/>
        <a:lstStyle/>
        <a:p>
          <a:r>
            <a:rPr kumimoji="1" lang="ru-RU" sz="2400">
              <a:latin typeface="Calibri" panose="020F0502020204030204" pitchFamily="34" charset="0"/>
              <a:cs typeface="Calibri" panose="020F0502020204030204" pitchFamily="34" charset="0"/>
            </a:rPr>
            <a:t>С-РБ выше 45 мг/л </a:t>
          </a:r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E757705-1C06-3C4D-9741-6C64CB9599E1}" type="parTrans" cxnId="{110F2201-3EE1-0F42-8F49-933505F71FA5}">
      <dgm:prSet/>
      <dgm:spPr/>
      <dgm:t>
        <a:bodyPr/>
        <a:lstStyle/>
        <a:p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0C83C4-8F76-6B4F-A0D6-457EC228A2D6}" type="sibTrans" cxnId="{110F2201-3EE1-0F42-8F49-933505F71FA5}">
      <dgm:prSet/>
      <dgm:spPr/>
      <dgm:t>
        <a:bodyPr/>
        <a:lstStyle/>
        <a:p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84ED64-7641-A04C-995C-4F4FD56EC547}">
      <dgm:prSet custT="1"/>
      <dgm:spPr/>
      <dgm:t>
        <a:bodyPr/>
        <a:lstStyle/>
        <a:p>
          <a:r>
            <a:rPr kumimoji="1" lang="ru-RU" sz="2400" dirty="0" err="1">
              <a:latin typeface="Calibri" panose="020F0502020204030204" pitchFamily="34" charset="0"/>
              <a:cs typeface="Calibri" panose="020F0502020204030204" pitchFamily="34" charset="0"/>
            </a:rPr>
            <a:t>Колэктомия</a:t>
          </a:r>
          <a:r>
            <a:rPr kumimoji="1" lang="ru-RU" sz="2400" dirty="0">
              <a:latin typeface="Calibri" panose="020F0502020204030204" pitchFamily="34" charset="0"/>
              <a:cs typeface="Calibri" panose="020F0502020204030204" pitchFamily="34" charset="0"/>
            </a:rPr>
            <a:t> – </a:t>
          </a:r>
          <a:r>
            <a:rPr kumimoji="1" lang="ru-RU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85%</a:t>
          </a:r>
          <a:endParaRPr lang="ru-RU" sz="2400" dirty="0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37B4BC-D302-BB42-AD0A-BAAC15990243}" type="parTrans" cxnId="{2BD4B993-2F2E-A545-B151-B29E8D699A19}">
      <dgm:prSet/>
      <dgm:spPr/>
      <dgm:t>
        <a:bodyPr/>
        <a:lstStyle/>
        <a:p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4511DF-16BD-3345-A742-4CA5B095C741}" type="sibTrans" cxnId="{2BD4B993-2F2E-A545-B151-B29E8D699A19}">
      <dgm:prSet/>
      <dgm:spPr/>
      <dgm:t>
        <a:bodyPr/>
        <a:lstStyle/>
        <a:p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DF2128-4558-E84C-8625-4045A4435A6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tx2"/>
        </a:solidFill>
        <a:ln>
          <a:solidFill>
            <a:schemeClr val="bg2"/>
          </a:solidFill>
        </a:ln>
      </dgm:spPr>
      <dgm:t>
        <a:bodyPr/>
        <a:lstStyle/>
        <a:p>
          <a:r>
            <a:rPr kumimoji="1" lang="ru-RU" sz="2400" dirty="0">
              <a:latin typeface="Calibri" panose="020F0502020204030204" pitchFamily="34" charset="0"/>
              <a:cs typeface="Calibri" panose="020F0502020204030204" pitchFamily="34" charset="0"/>
            </a:rPr>
            <a:t>Шведский индекс:</a:t>
          </a:r>
          <a:endParaRPr lang="ru-RU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2536BF-C44D-6F45-9313-A2943D8C2E30}" type="parTrans" cxnId="{B933ED7A-A969-2940-8FED-250FF6E7A724}">
      <dgm:prSet/>
      <dgm:spPr/>
      <dgm:t>
        <a:bodyPr/>
        <a:lstStyle/>
        <a:p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E4A79D-D117-854B-AEAF-E40F6F1447C6}" type="sibTrans" cxnId="{B933ED7A-A969-2940-8FED-250FF6E7A724}">
      <dgm:prSet/>
      <dgm:spPr/>
      <dgm:t>
        <a:bodyPr/>
        <a:lstStyle/>
        <a:p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E294354-5CCE-DE49-B6BB-EDB69C1CD167}">
      <dgm:prSet custT="1"/>
      <dgm:spPr/>
      <dgm:t>
        <a:bodyPr/>
        <a:lstStyle/>
        <a:p>
          <a:r>
            <a:rPr kumimoji="1" lang="ru-RU" sz="2400" dirty="0">
              <a:latin typeface="Calibri" panose="020F0502020204030204" pitchFamily="34" charset="0"/>
              <a:cs typeface="Calibri" panose="020F0502020204030204" pitchFamily="34" charset="0"/>
            </a:rPr>
            <a:t>Частота стула х 0,14 х С-РБ</a:t>
          </a:r>
          <a:endParaRPr lang="ru-RU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2BF680B-3101-7A46-86C0-5561032B53B7}" type="parTrans" cxnId="{A0F2756F-30FA-8648-B149-53759DF0E4D4}">
      <dgm:prSet/>
      <dgm:spPr/>
      <dgm:t>
        <a:bodyPr/>
        <a:lstStyle/>
        <a:p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21CD779-ACD0-3541-AB26-EA373B66D433}" type="sibTrans" cxnId="{A0F2756F-30FA-8648-B149-53759DF0E4D4}">
      <dgm:prSet/>
      <dgm:spPr/>
      <dgm:t>
        <a:bodyPr/>
        <a:lstStyle/>
        <a:p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8DCEB4-4801-CD42-BDB9-7DE427E171FB}">
      <dgm:prSet custT="1"/>
      <dgm:spPr/>
      <dgm:t>
        <a:bodyPr/>
        <a:lstStyle/>
        <a:p>
          <a:r>
            <a:rPr kumimoji="1" lang="ru-RU" sz="2400">
              <a:latin typeface="Calibri" panose="020F0502020204030204" pitchFamily="34" charset="0"/>
              <a:cs typeface="Calibri" panose="020F0502020204030204" pitchFamily="34" charset="0"/>
            </a:rPr>
            <a:t>Значение 8 и более</a:t>
          </a:r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0B3A4C-6F9D-0041-A181-210A35E9358A}" type="parTrans" cxnId="{74D1F894-E48A-DD4A-A426-87C4E72024E7}">
      <dgm:prSet/>
      <dgm:spPr/>
      <dgm:t>
        <a:bodyPr/>
        <a:lstStyle/>
        <a:p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3402347-CCF7-5041-B0D2-DDFF7883B649}" type="sibTrans" cxnId="{74D1F894-E48A-DD4A-A426-87C4E72024E7}">
      <dgm:prSet/>
      <dgm:spPr/>
      <dgm:t>
        <a:bodyPr/>
        <a:lstStyle/>
        <a:p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4115BF0-C334-9749-8FD1-6922C2F98692}">
      <dgm:prSet custT="1"/>
      <dgm:spPr/>
      <dgm:t>
        <a:bodyPr/>
        <a:lstStyle/>
        <a:p>
          <a:r>
            <a:rPr kumimoji="1" lang="ru-RU" sz="2400" dirty="0" err="1">
              <a:latin typeface="Calibri" panose="020F0502020204030204" pitchFamily="34" charset="0"/>
              <a:cs typeface="Calibri" panose="020F0502020204030204" pitchFamily="34" charset="0"/>
            </a:rPr>
            <a:t>Колэктомия</a:t>
          </a:r>
          <a:r>
            <a:rPr kumimoji="1" lang="ru-RU" sz="2400" dirty="0">
              <a:latin typeface="Calibri" panose="020F0502020204030204" pitchFamily="34" charset="0"/>
              <a:cs typeface="Calibri" panose="020F0502020204030204" pitchFamily="34" charset="0"/>
            </a:rPr>
            <a:t> - </a:t>
          </a:r>
          <a:r>
            <a:rPr kumimoji="1" lang="ru-RU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75%</a:t>
          </a:r>
          <a:endParaRPr lang="ru-RU" sz="2400" dirty="0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8188DE0-A741-3042-B4E9-8AE8E4C7C93F}" type="parTrans" cxnId="{CFAE75DE-8378-3245-9A16-F59464660F5A}">
      <dgm:prSet/>
      <dgm:spPr/>
      <dgm:t>
        <a:bodyPr/>
        <a:lstStyle/>
        <a:p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3621059-3F3A-CD49-B97A-30D26C0D7280}" type="sibTrans" cxnId="{CFAE75DE-8378-3245-9A16-F59464660F5A}">
      <dgm:prSet/>
      <dgm:spPr/>
      <dgm:t>
        <a:bodyPr/>
        <a:lstStyle/>
        <a:p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F2B5B80-AB35-AD4F-8138-101B377C487C}" type="pres">
      <dgm:prSet presAssocID="{C2214235-8E5F-F043-A514-0EC401ED4CA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46C212-FCEB-3741-B680-C38F6761A430}" type="pres">
      <dgm:prSet presAssocID="{A2922CB5-6A2A-084B-B0B3-9C9210AB3537}" presName="compNode" presStyleCnt="0"/>
      <dgm:spPr/>
    </dgm:pt>
    <dgm:pt modelId="{32E266B1-5712-584F-BD94-849F73065A2C}" type="pres">
      <dgm:prSet presAssocID="{A2922CB5-6A2A-084B-B0B3-9C9210AB3537}" presName="aNode" presStyleLbl="bgShp" presStyleIdx="0" presStyleCnt="2"/>
      <dgm:spPr/>
      <dgm:t>
        <a:bodyPr/>
        <a:lstStyle/>
        <a:p>
          <a:endParaRPr lang="ru-RU"/>
        </a:p>
      </dgm:t>
    </dgm:pt>
    <dgm:pt modelId="{3E594AA7-17F0-DD47-B2BC-57771F3D41F6}" type="pres">
      <dgm:prSet presAssocID="{A2922CB5-6A2A-084B-B0B3-9C9210AB3537}" presName="textNode" presStyleLbl="bgShp" presStyleIdx="0" presStyleCnt="2"/>
      <dgm:spPr/>
      <dgm:t>
        <a:bodyPr/>
        <a:lstStyle/>
        <a:p>
          <a:endParaRPr lang="ru-RU"/>
        </a:p>
      </dgm:t>
    </dgm:pt>
    <dgm:pt modelId="{295BE3DF-54CB-7B44-8FE8-6430D79FE6CA}" type="pres">
      <dgm:prSet presAssocID="{A2922CB5-6A2A-084B-B0B3-9C9210AB3537}" presName="compChildNode" presStyleCnt="0"/>
      <dgm:spPr/>
    </dgm:pt>
    <dgm:pt modelId="{7525DD61-7F48-8041-A7BC-81E929F76FB4}" type="pres">
      <dgm:prSet presAssocID="{A2922CB5-6A2A-084B-B0B3-9C9210AB3537}" presName="theInnerList" presStyleCnt="0"/>
      <dgm:spPr/>
    </dgm:pt>
    <dgm:pt modelId="{C54D70E4-DF0D-8D4D-A5A2-804B637528EA}" type="pres">
      <dgm:prSet presAssocID="{3A91AC5C-B3F2-2747-8C24-FF56717A27E1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96E79-39AE-8946-9F99-57B71B061BB4}" type="pres">
      <dgm:prSet presAssocID="{3A91AC5C-B3F2-2747-8C24-FF56717A27E1}" presName="aSpace2" presStyleCnt="0"/>
      <dgm:spPr/>
    </dgm:pt>
    <dgm:pt modelId="{15E6E814-E4F3-854B-8B68-F945ABF2EF0B}" type="pres">
      <dgm:prSet presAssocID="{9AB87854-C57B-464A-ACD7-828BB8D1BF66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8C7D32-401F-4E41-BA28-FD24164FEC3C}" type="pres">
      <dgm:prSet presAssocID="{9AB87854-C57B-464A-ACD7-828BB8D1BF66}" presName="aSpace2" presStyleCnt="0"/>
      <dgm:spPr/>
    </dgm:pt>
    <dgm:pt modelId="{FEA42749-20A7-EF46-9332-E7DAF5227C1B}" type="pres">
      <dgm:prSet presAssocID="{6284ED64-7641-A04C-995C-4F4FD56EC547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77DAE-8079-354E-BF27-7964F1D0042F}" type="pres">
      <dgm:prSet presAssocID="{A2922CB5-6A2A-084B-B0B3-9C9210AB3537}" presName="aSpace" presStyleCnt="0"/>
      <dgm:spPr/>
    </dgm:pt>
    <dgm:pt modelId="{4C2051E8-9010-E041-9C40-CDB9773171FB}" type="pres">
      <dgm:prSet presAssocID="{DCDF2128-4558-E84C-8625-4045A4435A66}" presName="compNode" presStyleCnt="0"/>
      <dgm:spPr/>
    </dgm:pt>
    <dgm:pt modelId="{2449E580-F239-F645-B0D2-41B70197812A}" type="pres">
      <dgm:prSet presAssocID="{DCDF2128-4558-E84C-8625-4045A4435A66}" presName="aNode" presStyleLbl="bgShp" presStyleIdx="1" presStyleCnt="2"/>
      <dgm:spPr/>
      <dgm:t>
        <a:bodyPr/>
        <a:lstStyle/>
        <a:p>
          <a:endParaRPr lang="ru-RU"/>
        </a:p>
      </dgm:t>
    </dgm:pt>
    <dgm:pt modelId="{E254EFE1-8802-C640-9B52-C333F2D31A2E}" type="pres">
      <dgm:prSet presAssocID="{DCDF2128-4558-E84C-8625-4045A4435A66}" presName="textNode" presStyleLbl="bgShp" presStyleIdx="1" presStyleCnt="2"/>
      <dgm:spPr/>
      <dgm:t>
        <a:bodyPr/>
        <a:lstStyle/>
        <a:p>
          <a:endParaRPr lang="ru-RU"/>
        </a:p>
      </dgm:t>
    </dgm:pt>
    <dgm:pt modelId="{D0A8A0E9-4384-AE48-878E-CDCF32A02A6E}" type="pres">
      <dgm:prSet presAssocID="{DCDF2128-4558-E84C-8625-4045A4435A66}" presName="compChildNode" presStyleCnt="0"/>
      <dgm:spPr/>
    </dgm:pt>
    <dgm:pt modelId="{C8E2D9D6-7F18-8844-AF17-3916B48C572B}" type="pres">
      <dgm:prSet presAssocID="{DCDF2128-4558-E84C-8625-4045A4435A66}" presName="theInnerList" presStyleCnt="0"/>
      <dgm:spPr/>
    </dgm:pt>
    <dgm:pt modelId="{A83D2803-EB13-D641-8F75-47D292E94A30}" type="pres">
      <dgm:prSet presAssocID="{4E294354-5CCE-DE49-B6BB-EDB69C1CD167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9AFD86-3148-ED41-97A2-EA67ECAB8531}" type="pres">
      <dgm:prSet presAssocID="{4E294354-5CCE-DE49-B6BB-EDB69C1CD167}" presName="aSpace2" presStyleCnt="0"/>
      <dgm:spPr/>
    </dgm:pt>
    <dgm:pt modelId="{156D88C1-BD0A-A143-A0BF-CBCC55813F3C}" type="pres">
      <dgm:prSet presAssocID="{E08DCEB4-4801-CD42-BDB9-7DE427E171FB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EA2C95-061B-4E40-9508-E26F6D9DA4AF}" type="pres">
      <dgm:prSet presAssocID="{E08DCEB4-4801-CD42-BDB9-7DE427E171FB}" presName="aSpace2" presStyleCnt="0"/>
      <dgm:spPr/>
    </dgm:pt>
    <dgm:pt modelId="{45EFFC41-3522-DF4E-8BB2-62508952D21D}" type="pres">
      <dgm:prSet presAssocID="{04115BF0-C334-9749-8FD1-6922C2F98692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AE75DE-8378-3245-9A16-F59464660F5A}" srcId="{DCDF2128-4558-E84C-8625-4045A4435A66}" destId="{04115BF0-C334-9749-8FD1-6922C2F98692}" srcOrd="2" destOrd="0" parTransId="{18188DE0-A741-3042-B4E9-8AE8E4C7C93F}" sibTransId="{53621059-3F3A-CD49-B97A-30D26C0D7280}"/>
    <dgm:cxn modelId="{6EE60DC6-20C7-41A1-B6B6-67109B969B83}" type="presOf" srcId="{DCDF2128-4558-E84C-8625-4045A4435A66}" destId="{2449E580-F239-F645-B0D2-41B70197812A}" srcOrd="0" destOrd="0" presId="urn:microsoft.com/office/officeart/2005/8/layout/lProcess2"/>
    <dgm:cxn modelId="{0A62A882-B69E-4A7A-A366-4AD9AFCC4F19}" type="presOf" srcId="{A2922CB5-6A2A-084B-B0B3-9C9210AB3537}" destId="{3E594AA7-17F0-DD47-B2BC-57771F3D41F6}" srcOrd="1" destOrd="0" presId="urn:microsoft.com/office/officeart/2005/8/layout/lProcess2"/>
    <dgm:cxn modelId="{B8F8FC62-5F6B-47A8-801D-45B82C118853}" type="presOf" srcId="{6284ED64-7641-A04C-995C-4F4FD56EC547}" destId="{FEA42749-20A7-EF46-9332-E7DAF5227C1B}" srcOrd="0" destOrd="0" presId="urn:microsoft.com/office/officeart/2005/8/layout/lProcess2"/>
    <dgm:cxn modelId="{DCAD1974-47A9-40A5-9BF7-B31544B6F076}" type="presOf" srcId="{9AB87854-C57B-464A-ACD7-828BB8D1BF66}" destId="{15E6E814-E4F3-854B-8B68-F945ABF2EF0B}" srcOrd="0" destOrd="0" presId="urn:microsoft.com/office/officeart/2005/8/layout/lProcess2"/>
    <dgm:cxn modelId="{A0F2756F-30FA-8648-B149-53759DF0E4D4}" srcId="{DCDF2128-4558-E84C-8625-4045A4435A66}" destId="{4E294354-5CCE-DE49-B6BB-EDB69C1CD167}" srcOrd="0" destOrd="0" parTransId="{82BF680B-3101-7A46-86C0-5561032B53B7}" sibTransId="{921CD779-ACD0-3541-AB26-EA373B66D433}"/>
    <dgm:cxn modelId="{110F2201-3EE1-0F42-8F49-933505F71FA5}" srcId="{A2922CB5-6A2A-084B-B0B3-9C9210AB3537}" destId="{9AB87854-C57B-464A-ACD7-828BB8D1BF66}" srcOrd="1" destOrd="0" parTransId="{9E757705-1C06-3C4D-9741-6C64CB9599E1}" sibTransId="{DD0C83C4-8F76-6B4F-A0D6-457EC228A2D6}"/>
    <dgm:cxn modelId="{B933ED7A-A969-2940-8FED-250FF6E7A724}" srcId="{C2214235-8E5F-F043-A514-0EC401ED4CA8}" destId="{DCDF2128-4558-E84C-8625-4045A4435A66}" srcOrd="1" destOrd="0" parTransId="{652536BF-C44D-6F45-9313-A2943D8C2E30}" sibTransId="{73E4A79D-D117-854B-AEAF-E40F6F1447C6}"/>
    <dgm:cxn modelId="{8047E864-DBED-406A-A5E7-F8594E4D7275}" type="presOf" srcId="{C2214235-8E5F-F043-A514-0EC401ED4CA8}" destId="{DF2B5B80-AB35-AD4F-8138-101B377C487C}" srcOrd="0" destOrd="0" presId="urn:microsoft.com/office/officeart/2005/8/layout/lProcess2"/>
    <dgm:cxn modelId="{29437108-4AC7-421E-826E-BBD7989E8077}" type="presOf" srcId="{04115BF0-C334-9749-8FD1-6922C2F98692}" destId="{45EFFC41-3522-DF4E-8BB2-62508952D21D}" srcOrd="0" destOrd="0" presId="urn:microsoft.com/office/officeart/2005/8/layout/lProcess2"/>
    <dgm:cxn modelId="{AE5CAA6C-4F6A-4F6B-8D16-EDFF623302D1}" type="presOf" srcId="{4E294354-5CCE-DE49-B6BB-EDB69C1CD167}" destId="{A83D2803-EB13-D641-8F75-47D292E94A30}" srcOrd="0" destOrd="0" presId="urn:microsoft.com/office/officeart/2005/8/layout/lProcess2"/>
    <dgm:cxn modelId="{FF4F7DB5-1A6C-4FF7-BBE6-9A1F4EAEA251}" type="presOf" srcId="{3A91AC5C-B3F2-2747-8C24-FF56717A27E1}" destId="{C54D70E4-DF0D-8D4D-A5A2-804B637528EA}" srcOrd="0" destOrd="0" presId="urn:microsoft.com/office/officeart/2005/8/layout/lProcess2"/>
    <dgm:cxn modelId="{74D1F894-E48A-DD4A-A426-87C4E72024E7}" srcId="{DCDF2128-4558-E84C-8625-4045A4435A66}" destId="{E08DCEB4-4801-CD42-BDB9-7DE427E171FB}" srcOrd="1" destOrd="0" parTransId="{F70B3A4C-6F9D-0041-A181-210A35E9358A}" sibTransId="{B3402347-CCF7-5041-B0D2-DDFF7883B649}"/>
    <dgm:cxn modelId="{BADD37C1-6723-1246-AB59-68782AD381BF}" srcId="{C2214235-8E5F-F043-A514-0EC401ED4CA8}" destId="{A2922CB5-6A2A-084B-B0B3-9C9210AB3537}" srcOrd="0" destOrd="0" parTransId="{D372A0BB-123F-9343-AE79-AA7DC521E0B6}" sibTransId="{230912F7-02F8-7F43-BA2C-E63EE006EF97}"/>
    <dgm:cxn modelId="{4A5A9A3E-9B63-3B44-A4F8-3B8651881CB1}" srcId="{A2922CB5-6A2A-084B-B0B3-9C9210AB3537}" destId="{3A91AC5C-B3F2-2747-8C24-FF56717A27E1}" srcOrd="0" destOrd="0" parTransId="{D66F6AC2-60F8-104A-A799-FC2508028EC1}" sibTransId="{ECAB9277-C705-0546-82F1-99834437E4AE}"/>
    <dgm:cxn modelId="{D3177AF7-23F1-4960-A7A5-09708A42B2EB}" type="presOf" srcId="{DCDF2128-4558-E84C-8625-4045A4435A66}" destId="{E254EFE1-8802-C640-9B52-C333F2D31A2E}" srcOrd="1" destOrd="0" presId="urn:microsoft.com/office/officeart/2005/8/layout/lProcess2"/>
    <dgm:cxn modelId="{2BD4B993-2F2E-A545-B151-B29E8D699A19}" srcId="{A2922CB5-6A2A-084B-B0B3-9C9210AB3537}" destId="{6284ED64-7641-A04C-995C-4F4FD56EC547}" srcOrd="2" destOrd="0" parTransId="{F037B4BC-D302-BB42-AD0A-BAAC15990243}" sibTransId="{064511DF-16BD-3345-A742-4CA5B095C741}"/>
    <dgm:cxn modelId="{439D22B2-53CC-4959-8E3C-9C12189CE77A}" type="presOf" srcId="{A2922CB5-6A2A-084B-B0B3-9C9210AB3537}" destId="{32E266B1-5712-584F-BD94-849F73065A2C}" srcOrd="0" destOrd="0" presId="urn:microsoft.com/office/officeart/2005/8/layout/lProcess2"/>
    <dgm:cxn modelId="{CC6B2875-4A58-40D2-8017-C47012956EC5}" type="presOf" srcId="{E08DCEB4-4801-CD42-BDB9-7DE427E171FB}" destId="{156D88C1-BD0A-A143-A0BF-CBCC55813F3C}" srcOrd="0" destOrd="0" presId="urn:microsoft.com/office/officeart/2005/8/layout/lProcess2"/>
    <dgm:cxn modelId="{7974F226-BCBC-41EC-A9B4-D9FBDEF1F663}" type="presParOf" srcId="{DF2B5B80-AB35-AD4F-8138-101B377C487C}" destId="{9146C212-FCEB-3741-B680-C38F6761A430}" srcOrd="0" destOrd="0" presId="urn:microsoft.com/office/officeart/2005/8/layout/lProcess2"/>
    <dgm:cxn modelId="{9D19B443-6B92-4622-91AF-24CEC43E4CAE}" type="presParOf" srcId="{9146C212-FCEB-3741-B680-C38F6761A430}" destId="{32E266B1-5712-584F-BD94-849F73065A2C}" srcOrd="0" destOrd="0" presId="urn:microsoft.com/office/officeart/2005/8/layout/lProcess2"/>
    <dgm:cxn modelId="{220DBA2D-5B74-4576-AC74-5ADFE262EEFB}" type="presParOf" srcId="{9146C212-FCEB-3741-B680-C38F6761A430}" destId="{3E594AA7-17F0-DD47-B2BC-57771F3D41F6}" srcOrd="1" destOrd="0" presId="urn:microsoft.com/office/officeart/2005/8/layout/lProcess2"/>
    <dgm:cxn modelId="{AD5D0223-210A-4609-8B2F-14A24D6BCCC4}" type="presParOf" srcId="{9146C212-FCEB-3741-B680-C38F6761A430}" destId="{295BE3DF-54CB-7B44-8FE8-6430D79FE6CA}" srcOrd="2" destOrd="0" presId="urn:microsoft.com/office/officeart/2005/8/layout/lProcess2"/>
    <dgm:cxn modelId="{E7F2728E-C2A2-4905-A461-D8F82C693915}" type="presParOf" srcId="{295BE3DF-54CB-7B44-8FE8-6430D79FE6CA}" destId="{7525DD61-7F48-8041-A7BC-81E929F76FB4}" srcOrd="0" destOrd="0" presId="urn:microsoft.com/office/officeart/2005/8/layout/lProcess2"/>
    <dgm:cxn modelId="{B0F33031-2A7B-4873-AA06-2CFECDA2BC9E}" type="presParOf" srcId="{7525DD61-7F48-8041-A7BC-81E929F76FB4}" destId="{C54D70E4-DF0D-8D4D-A5A2-804B637528EA}" srcOrd="0" destOrd="0" presId="urn:microsoft.com/office/officeart/2005/8/layout/lProcess2"/>
    <dgm:cxn modelId="{822401D8-840D-4721-AC90-CB7B9E41E579}" type="presParOf" srcId="{7525DD61-7F48-8041-A7BC-81E929F76FB4}" destId="{38096E79-39AE-8946-9F99-57B71B061BB4}" srcOrd="1" destOrd="0" presId="urn:microsoft.com/office/officeart/2005/8/layout/lProcess2"/>
    <dgm:cxn modelId="{9E3B2E18-CE30-4EC3-9846-AF9346C4A950}" type="presParOf" srcId="{7525DD61-7F48-8041-A7BC-81E929F76FB4}" destId="{15E6E814-E4F3-854B-8B68-F945ABF2EF0B}" srcOrd="2" destOrd="0" presId="urn:microsoft.com/office/officeart/2005/8/layout/lProcess2"/>
    <dgm:cxn modelId="{990BEE82-0A41-45D7-ADB0-465CFD49AC9D}" type="presParOf" srcId="{7525DD61-7F48-8041-A7BC-81E929F76FB4}" destId="{608C7D32-401F-4E41-BA28-FD24164FEC3C}" srcOrd="3" destOrd="0" presId="urn:microsoft.com/office/officeart/2005/8/layout/lProcess2"/>
    <dgm:cxn modelId="{2F52E35C-9005-4824-858E-7E2F9B4BA37E}" type="presParOf" srcId="{7525DD61-7F48-8041-A7BC-81E929F76FB4}" destId="{FEA42749-20A7-EF46-9332-E7DAF5227C1B}" srcOrd="4" destOrd="0" presId="urn:microsoft.com/office/officeart/2005/8/layout/lProcess2"/>
    <dgm:cxn modelId="{9266632A-C01D-4CE5-883B-086E845BB82D}" type="presParOf" srcId="{DF2B5B80-AB35-AD4F-8138-101B377C487C}" destId="{F4D77DAE-8079-354E-BF27-7964F1D0042F}" srcOrd="1" destOrd="0" presId="urn:microsoft.com/office/officeart/2005/8/layout/lProcess2"/>
    <dgm:cxn modelId="{471164E3-6EDB-439A-994B-2ED3A6C7C139}" type="presParOf" srcId="{DF2B5B80-AB35-AD4F-8138-101B377C487C}" destId="{4C2051E8-9010-E041-9C40-CDB9773171FB}" srcOrd="2" destOrd="0" presId="urn:microsoft.com/office/officeart/2005/8/layout/lProcess2"/>
    <dgm:cxn modelId="{63DB438E-837E-48E1-8B6F-894C5F160FD6}" type="presParOf" srcId="{4C2051E8-9010-E041-9C40-CDB9773171FB}" destId="{2449E580-F239-F645-B0D2-41B70197812A}" srcOrd="0" destOrd="0" presId="urn:microsoft.com/office/officeart/2005/8/layout/lProcess2"/>
    <dgm:cxn modelId="{23535BA0-54F2-4D28-8F34-F36EDBFAA4C2}" type="presParOf" srcId="{4C2051E8-9010-E041-9C40-CDB9773171FB}" destId="{E254EFE1-8802-C640-9B52-C333F2D31A2E}" srcOrd="1" destOrd="0" presId="urn:microsoft.com/office/officeart/2005/8/layout/lProcess2"/>
    <dgm:cxn modelId="{0D385A57-9097-4654-86CB-5753D62078C6}" type="presParOf" srcId="{4C2051E8-9010-E041-9C40-CDB9773171FB}" destId="{D0A8A0E9-4384-AE48-878E-CDCF32A02A6E}" srcOrd="2" destOrd="0" presId="urn:microsoft.com/office/officeart/2005/8/layout/lProcess2"/>
    <dgm:cxn modelId="{96DDB88C-D6E8-4438-B6DC-E540431BB1E3}" type="presParOf" srcId="{D0A8A0E9-4384-AE48-878E-CDCF32A02A6E}" destId="{C8E2D9D6-7F18-8844-AF17-3916B48C572B}" srcOrd="0" destOrd="0" presId="urn:microsoft.com/office/officeart/2005/8/layout/lProcess2"/>
    <dgm:cxn modelId="{09393718-3AFF-4F5B-89C6-79E4B3190596}" type="presParOf" srcId="{C8E2D9D6-7F18-8844-AF17-3916B48C572B}" destId="{A83D2803-EB13-D641-8F75-47D292E94A30}" srcOrd="0" destOrd="0" presId="urn:microsoft.com/office/officeart/2005/8/layout/lProcess2"/>
    <dgm:cxn modelId="{5D05576F-0AAA-4ECE-8DAD-5C4E0A5BD836}" type="presParOf" srcId="{C8E2D9D6-7F18-8844-AF17-3916B48C572B}" destId="{A99AFD86-3148-ED41-97A2-EA67ECAB8531}" srcOrd="1" destOrd="0" presId="urn:microsoft.com/office/officeart/2005/8/layout/lProcess2"/>
    <dgm:cxn modelId="{50EB4E82-9CE0-48B5-B8CE-30B2D1931D02}" type="presParOf" srcId="{C8E2D9D6-7F18-8844-AF17-3916B48C572B}" destId="{156D88C1-BD0A-A143-A0BF-CBCC55813F3C}" srcOrd="2" destOrd="0" presId="urn:microsoft.com/office/officeart/2005/8/layout/lProcess2"/>
    <dgm:cxn modelId="{142ECD10-85BC-4475-922E-50B3C1BD0604}" type="presParOf" srcId="{C8E2D9D6-7F18-8844-AF17-3916B48C572B}" destId="{91EA2C95-061B-4E40-9508-E26F6D9DA4AF}" srcOrd="3" destOrd="0" presId="urn:microsoft.com/office/officeart/2005/8/layout/lProcess2"/>
    <dgm:cxn modelId="{C807FEB7-7E71-497E-BDC6-0828EB5ECBBD}" type="presParOf" srcId="{C8E2D9D6-7F18-8844-AF17-3916B48C572B}" destId="{45EFFC41-3522-DF4E-8BB2-62508952D21D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66D3A-4BAE-F942-9ABC-6928ED03E3FA}">
      <dsp:nvSpPr>
        <dsp:cNvPr id="0" name=""/>
        <dsp:cNvSpPr/>
      </dsp:nvSpPr>
      <dsp:spPr>
        <a:xfrm>
          <a:off x="1244910" y="0"/>
          <a:ext cx="3651870" cy="3651870"/>
        </a:xfrm>
        <a:prstGeom prst="diamond">
          <a:avLst/>
        </a:prstGeom>
        <a:solidFill>
          <a:schemeClr val="bg2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</dsp:sp>
    <dsp:sp modelId="{7AD1CE7A-6E1B-4C48-9DF5-F7E41FCF4CFF}">
      <dsp:nvSpPr>
        <dsp:cNvPr id="0" name=""/>
        <dsp:cNvSpPr/>
      </dsp:nvSpPr>
      <dsp:spPr>
        <a:xfrm>
          <a:off x="1608344" y="322915"/>
          <a:ext cx="1424229" cy="1424229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b="1" kern="1200" dirty="0">
              <a:latin typeface="Franklin Gothic Book" pitchFamily="34" charset="0"/>
            </a:rPr>
            <a:t>ECCO 2008</a:t>
          </a:r>
          <a:endParaRPr lang="ru-RU" sz="1200" kern="1200" baseline="30000" dirty="0">
            <a:latin typeface="Franklin Gothic Book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ru-RU" sz="1200" kern="1200" dirty="0">
              <a:latin typeface="Franklin Gothic Book" pitchFamily="34" charset="0"/>
            </a:rPr>
            <a:t>Гормоны 5 дней</a:t>
          </a:r>
          <a:endParaRPr lang="ru-RU" sz="1200" kern="1200" dirty="0">
            <a:latin typeface="Franklin Gothic Book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ru-RU" sz="1200" kern="1200" dirty="0">
              <a:latin typeface="Franklin Gothic Book" pitchFamily="34" charset="0"/>
            </a:rPr>
            <a:t>Продление до  7-10 дней</a:t>
          </a:r>
          <a:endParaRPr lang="ru-RU" sz="1200" kern="1200" dirty="0">
            <a:latin typeface="Franklin Gothic Book" pitchFamily="34" charset="0"/>
          </a:endParaRPr>
        </a:p>
      </dsp:txBody>
      <dsp:txXfrm>
        <a:off x="1677869" y="392440"/>
        <a:ext cx="1285179" cy="1285179"/>
      </dsp:txXfrm>
    </dsp:sp>
    <dsp:sp modelId="{1B34E967-F0E7-CA45-AA0D-B6DD1EC6BA76}">
      <dsp:nvSpPr>
        <dsp:cNvPr id="0" name=""/>
        <dsp:cNvSpPr/>
      </dsp:nvSpPr>
      <dsp:spPr>
        <a:xfrm>
          <a:off x="3099844" y="327572"/>
          <a:ext cx="1424229" cy="1424229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b="1" kern="1200" dirty="0">
              <a:latin typeface="Franklin Gothic Book" pitchFamily="34" charset="0"/>
            </a:rPr>
            <a:t>ECCO </a:t>
          </a:r>
          <a:r>
            <a:rPr kumimoji="1" lang="ru-RU" sz="1200" b="1" kern="1200" dirty="0">
              <a:latin typeface="Franklin Gothic Book" pitchFamily="34" charset="0"/>
            </a:rPr>
            <a:t>2012/</a:t>
          </a:r>
          <a:r>
            <a:rPr kumimoji="1" lang="en-US" sz="1200" b="1" kern="1200" dirty="0">
              <a:latin typeface="Franklin Gothic Book" pitchFamily="34" charset="0"/>
            </a:rPr>
            <a:t>2017</a:t>
          </a:r>
          <a:endParaRPr lang="ru-RU" sz="1200" kern="1200" baseline="30000" dirty="0">
            <a:latin typeface="Franklin Gothic Book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ru-RU" sz="1200" kern="1200" dirty="0">
              <a:latin typeface="Franklin Gothic Book" pitchFamily="34" charset="0"/>
            </a:rPr>
            <a:t>Вторая линия терапии через 3 дня</a:t>
          </a:r>
          <a:endParaRPr lang="ru-RU" sz="1200" kern="1200" dirty="0">
            <a:latin typeface="Franklin Gothic Book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ru-RU" sz="1200" kern="1200" dirty="0">
              <a:latin typeface="Franklin Gothic Book" pitchFamily="34" charset="0"/>
            </a:rPr>
            <a:t>До 7 дней</a:t>
          </a:r>
          <a:endParaRPr lang="ru-RU" sz="1200" kern="1200" dirty="0">
            <a:latin typeface="Franklin Gothic Book" pitchFamily="34" charset="0"/>
          </a:endParaRPr>
        </a:p>
      </dsp:txBody>
      <dsp:txXfrm>
        <a:off x="3169369" y="397097"/>
        <a:ext cx="1285179" cy="1285179"/>
      </dsp:txXfrm>
    </dsp:sp>
    <dsp:sp modelId="{99141193-3839-474B-BCDE-6A70362963FA}">
      <dsp:nvSpPr>
        <dsp:cNvPr id="0" name=""/>
        <dsp:cNvSpPr/>
      </dsp:nvSpPr>
      <dsp:spPr>
        <a:xfrm>
          <a:off x="1591837" y="1880713"/>
          <a:ext cx="1424229" cy="1424229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b="1" kern="1200" dirty="0">
              <a:latin typeface="Franklin Gothic Book" pitchFamily="34" charset="0"/>
            </a:rPr>
            <a:t>ASCRS 201</a:t>
          </a:r>
          <a:r>
            <a:rPr kumimoji="1" lang="ru-RU" sz="1200" b="1" kern="1200" dirty="0">
              <a:latin typeface="Franklin Gothic Book" pitchFamily="34" charset="0"/>
            </a:rPr>
            <a:t>9</a:t>
          </a:r>
          <a:endParaRPr lang="ru-RU" sz="1200" kern="1200" baseline="30000" dirty="0">
            <a:latin typeface="Franklin Gothic Book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ru-RU" sz="1200" kern="1200" dirty="0">
              <a:latin typeface="Franklin Gothic Book" pitchFamily="34" charset="0"/>
            </a:rPr>
            <a:t>48 часов</a:t>
          </a:r>
          <a:endParaRPr lang="ru-RU" sz="1200" kern="1200" dirty="0">
            <a:latin typeface="Franklin Gothic Book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ru-RU" sz="1200" kern="1200" dirty="0" err="1">
              <a:latin typeface="Franklin Gothic Book" pitchFamily="34" charset="0"/>
            </a:rPr>
            <a:t>фульминантный</a:t>
          </a:r>
          <a:r>
            <a:rPr kumimoji="1" lang="ru-RU" sz="1200" kern="1200" dirty="0">
              <a:latin typeface="Franklin Gothic Book" pitchFamily="34" charset="0"/>
            </a:rPr>
            <a:t> колит – </a:t>
          </a:r>
          <a:r>
            <a:rPr kumimoji="1" lang="ru-RU" sz="1200" kern="1200" dirty="0" err="1">
              <a:latin typeface="Franklin Gothic Book" pitchFamily="34" charset="0"/>
            </a:rPr>
            <a:t>колэктомия</a:t>
          </a:r>
          <a:r>
            <a:rPr kumimoji="1" lang="ru-RU" sz="1200" kern="1200" dirty="0">
              <a:latin typeface="Franklin Gothic Book" pitchFamily="34" charset="0"/>
            </a:rPr>
            <a:t> в течение 24 часов</a:t>
          </a:r>
          <a:endParaRPr lang="ru-RU" sz="1200" kern="1200" dirty="0">
            <a:latin typeface="Franklin Gothic Book" pitchFamily="34" charset="0"/>
          </a:endParaRPr>
        </a:p>
      </dsp:txBody>
      <dsp:txXfrm>
        <a:off x="1661362" y="1950238"/>
        <a:ext cx="1285179" cy="1285179"/>
      </dsp:txXfrm>
    </dsp:sp>
    <dsp:sp modelId="{40DAE11D-C7CA-5341-B625-1B779858C6BA}">
      <dsp:nvSpPr>
        <dsp:cNvPr id="0" name=""/>
        <dsp:cNvSpPr/>
      </dsp:nvSpPr>
      <dsp:spPr>
        <a:xfrm>
          <a:off x="3125623" y="1880713"/>
          <a:ext cx="1424229" cy="1424229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1200" b="1" kern="1200" dirty="0">
              <a:latin typeface="Franklin Gothic Book" pitchFamily="34" charset="0"/>
            </a:rPr>
            <a:t>Россия 2019</a:t>
          </a:r>
          <a:endParaRPr lang="ru-RU" sz="1200" kern="1200" dirty="0">
            <a:latin typeface="Franklin Gothic Book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ru-RU" sz="1200" kern="1200" dirty="0">
              <a:latin typeface="Franklin Gothic Book" pitchFamily="34" charset="0"/>
            </a:rPr>
            <a:t>7 дней</a:t>
          </a:r>
          <a:endParaRPr lang="ru-RU" sz="1200" kern="1200" dirty="0">
            <a:latin typeface="Franklin Gothic Book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Franklin Gothic Book" pitchFamily="34" charset="0"/>
            </a:rPr>
            <a:t>Оценка ответа на 3 и 5 сутки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Franklin Gothic Book" pitchFamily="34" charset="0"/>
            </a:rPr>
            <a:t>Сверхтяжелая атака</a:t>
          </a:r>
        </a:p>
      </dsp:txBody>
      <dsp:txXfrm>
        <a:off x="3195148" y="1950238"/>
        <a:ext cx="1285179" cy="12851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A0675-5991-734F-B722-AEDB90DDB0E5}">
      <dsp:nvSpPr>
        <dsp:cNvPr id="0" name=""/>
        <dsp:cNvSpPr/>
      </dsp:nvSpPr>
      <dsp:spPr>
        <a:xfrm>
          <a:off x="0" y="1673"/>
          <a:ext cx="818272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6E9A20-EFD0-3B41-8E44-1FC9B6C94E22}">
      <dsp:nvSpPr>
        <dsp:cNvPr id="0" name=""/>
        <dsp:cNvSpPr/>
      </dsp:nvSpPr>
      <dsp:spPr>
        <a:xfrm>
          <a:off x="0" y="1673"/>
          <a:ext cx="8182722" cy="570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2400" kern="1200">
              <a:latin typeface="Calibri" panose="020F0502020204030204" pitchFamily="34" charset="0"/>
              <a:cs typeface="Calibri" panose="020F0502020204030204" pitchFamily="34" charset="0"/>
            </a:rPr>
            <a:t>Мужской пол			ОШ 0.78 [95% ДИ 0.68, 0.90]</a:t>
          </a:r>
          <a:endParaRPr lang="ru-RU" sz="24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673"/>
        <a:ext cx="8182722" cy="570632"/>
      </dsp:txXfrm>
    </dsp:sp>
    <dsp:sp modelId="{E1BE826A-E327-B24C-9C75-CF04ABBD5FBB}">
      <dsp:nvSpPr>
        <dsp:cNvPr id="0" name=""/>
        <dsp:cNvSpPr/>
      </dsp:nvSpPr>
      <dsp:spPr>
        <a:xfrm>
          <a:off x="0" y="572305"/>
          <a:ext cx="8182722" cy="0"/>
        </a:xfrm>
        <a:prstGeom prst="line">
          <a:avLst/>
        </a:prstGeom>
        <a:solidFill>
          <a:schemeClr val="accent2">
            <a:hueOff val="-167625"/>
            <a:satOff val="-1932"/>
            <a:lumOff val="432"/>
            <a:alphaOff val="0"/>
          </a:schemeClr>
        </a:solidFill>
        <a:ln w="25400" cap="flat" cmpd="sng" algn="ctr">
          <a:solidFill>
            <a:schemeClr val="accent2">
              <a:hueOff val="-167625"/>
              <a:satOff val="-1932"/>
              <a:lumOff val="43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211E09-1CE9-4845-9AF0-FC43CFB0B60D}">
      <dsp:nvSpPr>
        <dsp:cNvPr id="0" name=""/>
        <dsp:cNvSpPr/>
      </dsp:nvSpPr>
      <dsp:spPr>
        <a:xfrm>
          <a:off x="0" y="572305"/>
          <a:ext cx="8182722" cy="570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2400" kern="1200" dirty="0">
              <a:latin typeface="Calibri" panose="020F0502020204030204" pitchFamily="34" charset="0"/>
              <a:cs typeface="Calibri" panose="020F0502020204030204" pitchFamily="34" charset="0"/>
            </a:rPr>
            <a:t>Возраст младше 33 лет 		р=0,01 </a:t>
          </a:r>
          <a:endParaRPr lang="ru-RU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572305"/>
        <a:ext cx="8182722" cy="570632"/>
      </dsp:txXfrm>
    </dsp:sp>
    <dsp:sp modelId="{5065F93A-33ED-4741-83ED-B9FF91F3A5C6}">
      <dsp:nvSpPr>
        <dsp:cNvPr id="0" name=""/>
        <dsp:cNvSpPr/>
      </dsp:nvSpPr>
      <dsp:spPr>
        <a:xfrm>
          <a:off x="0" y="1142937"/>
          <a:ext cx="8182722" cy="0"/>
        </a:xfrm>
        <a:prstGeom prst="line">
          <a:avLst/>
        </a:prstGeom>
        <a:solidFill>
          <a:schemeClr val="accent2">
            <a:hueOff val="-335249"/>
            <a:satOff val="-3863"/>
            <a:lumOff val="864"/>
            <a:alphaOff val="0"/>
          </a:schemeClr>
        </a:solidFill>
        <a:ln w="25400" cap="flat" cmpd="sng" algn="ctr">
          <a:solidFill>
            <a:schemeClr val="accent2">
              <a:hueOff val="-335249"/>
              <a:satOff val="-3863"/>
              <a:lumOff val="86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75EB05C-D017-CA44-8BA9-06CB034E9601}">
      <dsp:nvSpPr>
        <dsp:cNvPr id="0" name=""/>
        <dsp:cNvSpPr/>
      </dsp:nvSpPr>
      <dsp:spPr>
        <a:xfrm>
          <a:off x="0" y="1142937"/>
          <a:ext cx="8182722" cy="570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2400" kern="1200">
              <a:latin typeface="Calibri" panose="020F0502020204030204" pitchFamily="34" charset="0"/>
              <a:cs typeface="Calibri" panose="020F0502020204030204" pitchFamily="34" charset="0"/>
            </a:rPr>
            <a:t>Тотальное поражение 		ОШ 3.68 [95% ДИ 2.39, 5.69]</a:t>
          </a:r>
          <a:endParaRPr lang="ru-RU" sz="24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142937"/>
        <a:ext cx="8182722" cy="570632"/>
      </dsp:txXfrm>
    </dsp:sp>
    <dsp:sp modelId="{3EBF3F8B-AFE2-B840-AE64-DCF5987C0B04}">
      <dsp:nvSpPr>
        <dsp:cNvPr id="0" name=""/>
        <dsp:cNvSpPr/>
      </dsp:nvSpPr>
      <dsp:spPr>
        <a:xfrm>
          <a:off x="0" y="1713570"/>
          <a:ext cx="8182722" cy="0"/>
        </a:xfrm>
        <a:prstGeom prst="line">
          <a:avLst/>
        </a:prstGeom>
        <a:solidFill>
          <a:schemeClr val="accent2">
            <a:hueOff val="-502874"/>
            <a:satOff val="-5795"/>
            <a:lumOff val="1295"/>
            <a:alphaOff val="0"/>
          </a:schemeClr>
        </a:solidFill>
        <a:ln w="25400" cap="flat" cmpd="sng" algn="ctr">
          <a:solidFill>
            <a:schemeClr val="accent2">
              <a:hueOff val="-502874"/>
              <a:satOff val="-5795"/>
              <a:lumOff val="129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C4EC41B-1051-D349-AD6A-986E5B52797A}">
      <dsp:nvSpPr>
        <dsp:cNvPr id="0" name=""/>
        <dsp:cNvSpPr/>
      </dsp:nvSpPr>
      <dsp:spPr>
        <a:xfrm>
          <a:off x="0" y="1713570"/>
          <a:ext cx="8182722" cy="570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2400" kern="1200">
              <a:latin typeface="Calibri" panose="020F0502020204030204" pitchFamily="34" charset="0"/>
              <a:cs typeface="Calibri" panose="020F0502020204030204" pitchFamily="34" charset="0"/>
            </a:rPr>
            <a:t>Тяжелая атака в анамнезе	ОШ 4.13 [95% ДИ 3.23, 5.27]</a:t>
          </a:r>
          <a:endParaRPr lang="ru-RU" sz="24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713570"/>
        <a:ext cx="8182722" cy="570632"/>
      </dsp:txXfrm>
    </dsp:sp>
    <dsp:sp modelId="{CC89B727-DBBF-1E47-A581-FC0C86271E37}">
      <dsp:nvSpPr>
        <dsp:cNvPr id="0" name=""/>
        <dsp:cNvSpPr/>
      </dsp:nvSpPr>
      <dsp:spPr>
        <a:xfrm>
          <a:off x="0" y="2284202"/>
          <a:ext cx="8182722" cy="0"/>
        </a:xfrm>
        <a:prstGeom prst="line">
          <a:avLst/>
        </a:prstGeom>
        <a:solidFill>
          <a:schemeClr val="accent2">
            <a:hueOff val="-670499"/>
            <a:satOff val="-7726"/>
            <a:lumOff val="1727"/>
            <a:alphaOff val="0"/>
          </a:schemeClr>
        </a:solidFill>
        <a:ln w="25400" cap="flat" cmpd="sng" algn="ctr">
          <a:solidFill>
            <a:schemeClr val="accent2">
              <a:hueOff val="-670499"/>
              <a:satOff val="-7726"/>
              <a:lumOff val="172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1389E4-7AA6-1A44-8968-5F74F9221CBE}">
      <dsp:nvSpPr>
        <dsp:cNvPr id="0" name=""/>
        <dsp:cNvSpPr/>
      </dsp:nvSpPr>
      <dsp:spPr>
        <a:xfrm>
          <a:off x="0" y="2284202"/>
          <a:ext cx="8182722" cy="570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2400" kern="1200">
              <a:latin typeface="Calibri" panose="020F0502020204030204" pitchFamily="34" charset="0"/>
              <a:cs typeface="Calibri" panose="020F0502020204030204" pitchFamily="34" charset="0"/>
            </a:rPr>
            <a:t>С-РБ ≥ 25 мг/л </a:t>
          </a:r>
          <a:r>
            <a:rPr kumimoji="1" lang="en-US" sz="2400" kern="1200">
              <a:latin typeface="Calibri" panose="020F0502020204030204" pitchFamily="34" charset="0"/>
              <a:cs typeface="Calibri" panose="020F0502020204030204" pitchFamily="34" charset="0"/>
            </a:rPr>
            <a:t>	</a:t>
          </a:r>
          <a:r>
            <a:rPr kumimoji="1" lang="ru-RU" sz="2400" kern="1200">
              <a:latin typeface="Calibri" panose="020F0502020204030204" pitchFamily="34" charset="0"/>
              <a:cs typeface="Calibri" panose="020F0502020204030204" pitchFamily="34" charset="0"/>
            </a:rPr>
            <a:t>		ОР 1.15 [95% ДИ 0.82,1.62]</a:t>
          </a:r>
          <a:endParaRPr lang="ru-RU" sz="24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284202"/>
        <a:ext cx="8182722" cy="570632"/>
      </dsp:txXfrm>
    </dsp:sp>
    <dsp:sp modelId="{65E1F67D-9490-F348-96F3-14288D19CF36}">
      <dsp:nvSpPr>
        <dsp:cNvPr id="0" name=""/>
        <dsp:cNvSpPr/>
      </dsp:nvSpPr>
      <dsp:spPr>
        <a:xfrm>
          <a:off x="0" y="2854834"/>
          <a:ext cx="8182722" cy="0"/>
        </a:xfrm>
        <a:prstGeom prst="line">
          <a:avLst/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 w="25400" cap="flat" cmpd="sng" algn="ctr">
          <a:solidFill>
            <a:schemeClr val="accent2">
              <a:hueOff val="-838123"/>
              <a:satOff val="-9658"/>
              <a:lumOff val="215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01B4D83-92F3-5E42-B0D4-B3E4DD516685}">
      <dsp:nvSpPr>
        <dsp:cNvPr id="0" name=""/>
        <dsp:cNvSpPr/>
      </dsp:nvSpPr>
      <dsp:spPr>
        <a:xfrm>
          <a:off x="0" y="2854834"/>
          <a:ext cx="8182722" cy="570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2400" kern="1200" dirty="0">
              <a:latin typeface="Calibri" panose="020F0502020204030204" pitchFamily="34" charset="0"/>
              <a:cs typeface="Calibri" panose="020F0502020204030204" pitchFamily="34" charset="0"/>
            </a:rPr>
            <a:t>СОЭ (более 30 мм/час) 		ОШ 3,3</a:t>
          </a:r>
          <a:endParaRPr lang="ru-RU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854834"/>
        <a:ext cx="8182722" cy="5706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266B1-5712-584F-BD94-849F73065A2C}">
      <dsp:nvSpPr>
        <dsp:cNvPr id="0" name=""/>
        <dsp:cNvSpPr/>
      </dsp:nvSpPr>
      <dsp:spPr>
        <a:xfrm>
          <a:off x="3027" y="0"/>
          <a:ext cx="2912104" cy="3067100"/>
        </a:xfrm>
        <a:prstGeom prst="roundRect">
          <a:avLst>
            <a:gd name="adj" fmla="val 10000"/>
          </a:avLst>
        </a:prstGeom>
        <a:solidFill>
          <a:schemeClr val="tx2"/>
        </a:solidFill>
        <a:ln w="9525" cap="flat" cmpd="sng" algn="ctr">
          <a:solidFill>
            <a:schemeClr val="bg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2400" kern="1200" dirty="0">
              <a:latin typeface="Calibri" panose="020F0502020204030204" pitchFamily="34" charset="0"/>
              <a:cs typeface="Calibri" panose="020F0502020204030204" pitchFamily="34" charset="0"/>
            </a:rPr>
            <a:t>Оксфордский индекс:</a:t>
          </a:r>
          <a:endParaRPr lang="ru-RU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027" y="0"/>
        <a:ext cx="2912104" cy="920130"/>
      </dsp:txXfrm>
    </dsp:sp>
    <dsp:sp modelId="{C54D70E4-DF0D-8D4D-A5A2-804B637528EA}">
      <dsp:nvSpPr>
        <dsp:cNvPr id="0" name=""/>
        <dsp:cNvSpPr/>
      </dsp:nvSpPr>
      <dsp:spPr>
        <a:xfrm>
          <a:off x="294237" y="920392"/>
          <a:ext cx="2329683" cy="6025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2400" kern="1200">
              <a:latin typeface="Calibri" panose="020F0502020204030204" pitchFamily="34" charset="0"/>
              <a:cs typeface="Calibri" panose="020F0502020204030204" pitchFamily="34" charset="0"/>
            </a:rPr>
            <a:t>8 раз стул</a:t>
          </a:r>
          <a:endParaRPr lang="ru-RU" sz="24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1885" y="938040"/>
        <a:ext cx="2294387" cy="567266"/>
      </dsp:txXfrm>
    </dsp:sp>
    <dsp:sp modelId="{15E6E814-E4F3-854B-8B68-F945ABF2EF0B}">
      <dsp:nvSpPr>
        <dsp:cNvPr id="0" name=""/>
        <dsp:cNvSpPr/>
      </dsp:nvSpPr>
      <dsp:spPr>
        <a:xfrm>
          <a:off x="294237" y="1615656"/>
          <a:ext cx="2329683" cy="6025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2400" kern="1200">
              <a:latin typeface="Calibri" panose="020F0502020204030204" pitchFamily="34" charset="0"/>
              <a:cs typeface="Calibri" panose="020F0502020204030204" pitchFamily="34" charset="0"/>
            </a:rPr>
            <a:t>С-РБ выше 45 мг/л </a:t>
          </a:r>
          <a:endParaRPr lang="ru-RU" sz="24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1885" y="1633304"/>
        <a:ext cx="2294387" cy="567266"/>
      </dsp:txXfrm>
    </dsp:sp>
    <dsp:sp modelId="{FEA42749-20A7-EF46-9332-E7DAF5227C1B}">
      <dsp:nvSpPr>
        <dsp:cNvPr id="0" name=""/>
        <dsp:cNvSpPr/>
      </dsp:nvSpPr>
      <dsp:spPr>
        <a:xfrm>
          <a:off x="294237" y="2310920"/>
          <a:ext cx="2329683" cy="6025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Колэктомия</a:t>
          </a:r>
          <a:r>
            <a:rPr kumimoji="1" lang="ru-RU" sz="2400" kern="1200" dirty="0">
              <a:latin typeface="Calibri" panose="020F0502020204030204" pitchFamily="34" charset="0"/>
              <a:cs typeface="Calibri" panose="020F0502020204030204" pitchFamily="34" charset="0"/>
            </a:rPr>
            <a:t> – </a:t>
          </a:r>
          <a:r>
            <a:rPr kumimoji="1" lang="ru-RU" sz="2400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85%</a:t>
          </a:r>
          <a:endParaRPr lang="ru-RU" sz="2400" kern="1200" dirty="0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1885" y="2328568"/>
        <a:ext cx="2294387" cy="567266"/>
      </dsp:txXfrm>
    </dsp:sp>
    <dsp:sp modelId="{2449E580-F239-F645-B0D2-41B70197812A}">
      <dsp:nvSpPr>
        <dsp:cNvPr id="0" name=""/>
        <dsp:cNvSpPr/>
      </dsp:nvSpPr>
      <dsp:spPr>
        <a:xfrm>
          <a:off x="3133539" y="0"/>
          <a:ext cx="2912104" cy="3067100"/>
        </a:xfrm>
        <a:prstGeom prst="roundRect">
          <a:avLst>
            <a:gd name="adj" fmla="val 10000"/>
          </a:avLst>
        </a:prstGeom>
        <a:solidFill>
          <a:schemeClr val="tx2"/>
        </a:solidFill>
        <a:ln w="9525" cap="flat" cmpd="sng" algn="ctr">
          <a:solidFill>
            <a:schemeClr val="bg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2400" kern="1200" dirty="0">
              <a:latin typeface="Calibri" panose="020F0502020204030204" pitchFamily="34" charset="0"/>
              <a:cs typeface="Calibri" panose="020F0502020204030204" pitchFamily="34" charset="0"/>
            </a:rPr>
            <a:t>Шведский индекс:</a:t>
          </a:r>
          <a:endParaRPr lang="ru-RU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33539" y="0"/>
        <a:ext cx="2912104" cy="920130"/>
      </dsp:txXfrm>
    </dsp:sp>
    <dsp:sp modelId="{A83D2803-EB13-D641-8F75-47D292E94A30}">
      <dsp:nvSpPr>
        <dsp:cNvPr id="0" name=""/>
        <dsp:cNvSpPr/>
      </dsp:nvSpPr>
      <dsp:spPr>
        <a:xfrm>
          <a:off x="3424750" y="920392"/>
          <a:ext cx="2329683" cy="6025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2400" kern="1200" dirty="0">
              <a:latin typeface="Calibri" panose="020F0502020204030204" pitchFamily="34" charset="0"/>
              <a:cs typeface="Calibri" panose="020F0502020204030204" pitchFamily="34" charset="0"/>
            </a:rPr>
            <a:t>Частота стула х 0,14 х С-РБ</a:t>
          </a:r>
          <a:endParaRPr lang="ru-RU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442398" y="938040"/>
        <a:ext cx="2294387" cy="567266"/>
      </dsp:txXfrm>
    </dsp:sp>
    <dsp:sp modelId="{156D88C1-BD0A-A143-A0BF-CBCC55813F3C}">
      <dsp:nvSpPr>
        <dsp:cNvPr id="0" name=""/>
        <dsp:cNvSpPr/>
      </dsp:nvSpPr>
      <dsp:spPr>
        <a:xfrm>
          <a:off x="3424750" y="1615656"/>
          <a:ext cx="2329683" cy="6025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2400" kern="1200">
              <a:latin typeface="Calibri" panose="020F0502020204030204" pitchFamily="34" charset="0"/>
              <a:cs typeface="Calibri" panose="020F0502020204030204" pitchFamily="34" charset="0"/>
            </a:rPr>
            <a:t>Значение 8 и более</a:t>
          </a:r>
          <a:endParaRPr lang="ru-RU" sz="24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442398" y="1633304"/>
        <a:ext cx="2294387" cy="567266"/>
      </dsp:txXfrm>
    </dsp:sp>
    <dsp:sp modelId="{45EFFC41-3522-DF4E-8BB2-62508952D21D}">
      <dsp:nvSpPr>
        <dsp:cNvPr id="0" name=""/>
        <dsp:cNvSpPr/>
      </dsp:nvSpPr>
      <dsp:spPr>
        <a:xfrm>
          <a:off x="3424750" y="2310920"/>
          <a:ext cx="2329683" cy="6025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Колэктомия</a:t>
          </a:r>
          <a:r>
            <a:rPr kumimoji="1" lang="ru-RU" sz="2400" kern="1200" dirty="0">
              <a:latin typeface="Calibri" panose="020F0502020204030204" pitchFamily="34" charset="0"/>
              <a:cs typeface="Calibri" panose="020F0502020204030204" pitchFamily="34" charset="0"/>
            </a:rPr>
            <a:t> - </a:t>
          </a:r>
          <a:r>
            <a:rPr kumimoji="1" lang="ru-RU" sz="2400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75%</a:t>
          </a:r>
          <a:endParaRPr lang="ru-RU" sz="2400" kern="1200" dirty="0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442398" y="2328568"/>
        <a:ext cx="2294387" cy="567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29898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-150" y="4156675"/>
            <a:ext cx="9144000" cy="276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150" y="0"/>
            <a:ext cx="9144000" cy="415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525225"/>
            <a:ext cx="5309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rot="10800000">
            <a:off x="-150" y="3769825"/>
            <a:ext cx="9144000" cy="687600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 flipH="1">
            <a:off x="-150" y="0"/>
            <a:ext cx="9144000" cy="3769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616475" y="0"/>
            <a:ext cx="5910900" cy="3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i="1">
                <a:solidFill>
                  <a:srgbClr val="FFFFFF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▸"/>
              <a:defRPr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⬩"/>
              <a:defRPr i="1">
                <a:solidFill>
                  <a:srgbClr val="FFFFFF"/>
                </a:solidFill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⬞"/>
              <a:defRPr i="1">
                <a:solidFill>
                  <a:srgbClr val="FFFFFF"/>
                </a:solidFill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i="1">
                <a:solidFill>
                  <a:srgbClr val="FFFFFF"/>
                </a:solidFill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/>
          <p:nvPr/>
        </p:nvSpPr>
        <p:spPr>
          <a:xfrm>
            <a:off x="3593400" y="3670520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</a:rPr>
              <a:t>”</a:t>
            </a:r>
            <a:endParaRPr sz="7200" b="1">
              <a:solidFill>
                <a:schemeClr val="dk2"/>
              </a:solidFill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-75" y="3420000"/>
            <a:ext cx="669600" cy="17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-75" y="0"/>
            <a:ext cx="669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 flipH="1">
            <a:off x="-75" y="0"/>
            <a:ext cx="669600" cy="114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44425" y="1538075"/>
            <a:ext cx="5169000" cy="33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▹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⬞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>
            <a:off x="-75" y="0"/>
            <a:ext cx="669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 flipH="1">
            <a:off x="-75" y="0"/>
            <a:ext cx="669600" cy="114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44425" y="1534257"/>
            <a:ext cx="2804700" cy="3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818123" y="1534257"/>
            <a:ext cx="2804700" cy="3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 sz="2400"/>
            </a:lvl1pPr>
            <a:lvl2pPr lvl="1">
              <a:buNone/>
              <a:defRPr sz="2400"/>
            </a:lvl2pPr>
            <a:lvl3pPr lvl="2">
              <a:buNone/>
              <a:defRPr sz="2400"/>
            </a:lvl3pPr>
            <a:lvl4pPr lvl="3">
              <a:buNone/>
              <a:defRPr sz="2400"/>
            </a:lvl4pPr>
            <a:lvl5pPr lvl="4">
              <a:buNone/>
              <a:defRPr sz="2400"/>
            </a:lvl5pPr>
            <a:lvl6pPr lvl="5">
              <a:buNone/>
              <a:defRPr sz="2400"/>
            </a:lvl6pPr>
            <a:lvl7pPr lvl="6">
              <a:buNone/>
              <a:defRPr sz="2400"/>
            </a:lvl7pPr>
            <a:lvl8pPr lvl="7">
              <a:buNone/>
              <a:defRPr sz="2400"/>
            </a:lvl8pPr>
            <a:lvl9pPr lvl="8"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44425" y="1538075"/>
            <a:ext cx="5169000" cy="3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ource Sans Pro"/>
              <a:buChar char="▹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⬞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microsoft.com/office/2007/relationships/hdphoto" Target="../media/hdphoto9.wdp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12"/>
          <p:cNvGrpSpPr/>
          <p:nvPr/>
        </p:nvGrpSpPr>
        <p:grpSpPr>
          <a:xfrm>
            <a:off x="7020272" y="1203598"/>
            <a:ext cx="1944216" cy="3575223"/>
            <a:chOff x="5160100" y="1609475"/>
            <a:chExt cx="975300" cy="2005375"/>
          </a:xfrm>
        </p:grpSpPr>
        <p:sp>
          <p:nvSpPr>
            <p:cNvPr id="70" name="Google Shape;70;p12"/>
            <p:cNvSpPr/>
            <p:nvPr/>
          </p:nvSpPr>
          <p:spPr>
            <a:xfrm>
              <a:off x="5160100" y="1609475"/>
              <a:ext cx="975300" cy="2005375"/>
            </a:xfrm>
            <a:custGeom>
              <a:avLst/>
              <a:gdLst/>
              <a:ahLst/>
              <a:cxnLst/>
              <a:rect l="l" t="t" r="r" b="b"/>
              <a:pathLst>
                <a:path w="39012" h="80215" extrusionOk="0">
                  <a:moveTo>
                    <a:pt x="19506" y="53273"/>
                  </a:moveTo>
                  <a:lnTo>
                    <a:pt x="19628" y="54309"/>
                  </a:lnTo>
                  <a:lnTo>
                    <a:pt x="19689" y="54858"/>
                  </a:lnTo>
                  <a:lnTo>
                    <a:pt x="19689" y="55406"/>
                  </a:lnTo>
                  <a:lnTo>
                    <a:pt x="19567" y="56442"/>
                  </a:lnTo>
                  <a:lnTo>
                    <a:pt x="19567" y="56930"/>
                  </a:lnTo>
                  <a:lnTo>
                    <a:pt x="19628" y="57418"/>
                  </a:lnTo>
                  <a:lnTo>
                    <a:pt x="19689" y="57844"/>
                  </a:lnTo>
                  <a:lnTo>
                    <a:pt x="19872" y="58210"/>
                  </a:lnTo>
                  <a:lnTo>
                    <a:pt x="19933" y="58454"/>
                  </a:lnTo>
                  <a:lnTo>
                    <a:pt x="19933" y="58698"/>
                  </a:lnTo>
                  <a:lnTo>
                    <a:pt x="19933" y="59246"/>
                  </a:lnTo>
                  <a:lnTo>
                    <a:pt x="19872" y="60283"/>
                  </a:lnTo>
                  <a:lnTo>
                    <a:pt x="19750" y="61319"/>
                  </a:lnTo>
                  <a:lnTo>
                    <a:pt x="19689" y="62843"/>
                  </a:lnTo>
                  <a:lnTo>
                    <a:pt x="19628" y="64305"/>
                  </a:lnTo>
                  <a:lnTo>
                    <a:pt x="19628" y="65281"/>
                  </a:lnTo>
                  <a:lnTo>
                    <a:pt x="19628" y="66195"/>
                  </a:lnTo>
                  <a:lnTo>
                    <a:pt x="19750" y="68267"/>
                  </a:lnTo>
                  <a:lnTo>
                    <a:pt x="19811" y="69486"/>
                  </a:lnTo>
                  <a:lnTo>
                    <a:pt x="19750" y="70645"/>
                  </a:lnTo>
                  <a:lnTo>
                    <a:pt x="19506" y="73022"/>
                  </a:lnTo>
                  <a:lnTo>
                    <a:pt x="19323" y="70888"/>
                  </a:lnTo>
                  <a:lnTo>
                    <a:pt x="19262" y="69791"/>
                  </a:lnTo>
                  <a:lnTo>
                    <a:pt x="19262" y="68694"/>
                  </a:lnTo>
                  <a:lnTo>
                    <a:pt x="19323" y="67658"/>
                  </a:lnTo>
                  <a:lnTo>
                    <a:pt x="19384" y="66561"/>
                  </a:lnTo>
                  <a:lnTo>
                    <a:pt x="19445" y="65464"/>
                  </a:lnTo>
                  <a:lnTo>
                    <a:pt x="19445" y="64366"/>
                  </a:lnTo>
                  <a:lnTo>
                    <a:pt x="19384" y="62599"/>
                  </a:lnTo>
                  <a:lnTo>
                    <a:pt x="19323" y="61745"/>
                  </a:lnTo>
                  <a:lnTo>
                    <a:pt x="19262" y="60831"/>
                  </a:lnTo>
                  <a:lnTo>
                    <a:pt x="19140" y="59612"/>
                  </a:lnTo>
                  <a:lnTo>
                    <a:pt x="19079" y="59002"/>
                  </a:lnTo>
                  <a:lnTo>
                    <a:pt x="19079" y="58698"/>
                  </a:lnTo>
                  <a:lnTo>
                    <a:pt x="19140" y="58393"/>
                  </a:lnTo>
                  <a:lnTo>
                    <a:pt x="19262" y="57844"/>
                  </a:lnTo>
                  <a:lnTo>
                    <a:pt x="19445" y="57235"/>
                  </a:lnTo>
                  <a:lnTo>
                    <a:pt x="19445" y="56625"/>
                  </a:lnTo>
                  <a:lnTo>
                    <a:pt x="19445" y="56016"/>
                  </a:lnTo>
                  <a:lnTo>
                    <a:pt x="19384" y="55345"/>
                  </a:lnTo>
                  <a:lnTo>
                    <a:pt x="19384" y="54614"/>
                  </a:lnTo>
                  <a:lnTo>
                    <a:pt x="19506" y="53273"/>
                  </a:lnTo>
                  <a:close/>
                  <a:moveTo>
                    <a:pt x="19445" y="0"/>
                  </a:moveTo>
                  <a:lnTo>
                    <a:pt x="18957" y="61"/>
                  </a:lnTo>
                  <a:lnTo>
                    <a:pt x="18287" y="183"/>
                  </a:lnTo>
                  <a:lnTo>
                    <a:pt x="17677" y="366"/>
                  </a:lnTo>
                  <a:lnTo>
                    <a:pt x="17068" y="670"/>
                  </a:lnTo>
                  <a:lnTo>
                    <a:pt x="16824" y="853"/>
                  </a:lnTo>
                  <a:lnTo>
                    <a:pt x="16580" y="1097"/>
                  </a:lnTo>
                  <a:lnTo>
                    <a:pt x="16336" y="1402"/>
                  </a:lnTo>
                  <a:lnTo>
                    <a:pt x="16153" y="1646"/>
                  </a:lnTo>
                  <a:lnTo>
                    <a:pt x="15788" y="2316"/>
                  </a:lnTo>
                  <a:lnTo>
                    <a:pt x="15605" y="2987"/>
                  </a:lnTo>
                  <a:lnTo>
                    <a:pt x="15483" y="3657"/>
                  </a:lnTo>
                  <a:lnTo>
                    <a:pt x="15422" y="4389"/>
                  </a:lnTo>
                  <a:lnTo>
                    <a:pt x="15422" y="5059"/>
                  </a:lnTo>
                  <a:lnTo>
                    <a:pt x="15422" y="5730"/>
                  </a:lnTo>
                  <a:lnTo>
                    <a:pt x="15544" y="6400"/>
                  </a:lnTo>
                  <a:lnTo>
                    <a:pt x="15666" y="7132"/>
                  </a:lnTo>
                  <a:lnTo>
                    <a:pt x="15849" y="7802"/>
                  </a:lnTo>
                  <a:lnTo>
                    <a:pt x="16275" y="9082"/>
                  </a:lnTo>
                  <a:lnTo>
                    <a:pt x="16397" y="9387"/>
                  </a:lnTo>
                  <a:lnTo>
                    <a:pt x="16580" y="9631"/>
                  </a:lnTo>
                  <a:lnTo>
                    <a:pt x="16824" y="9874"/>
                  </a:lnTo>
                  <a:lnTo>
                    <a:pt x="16946" y="9996"/>
                  </a:lnTo>
                  <a:lnTo>
                    <a:pt x="16946" y="10179"/>
                  </a:lnTo>
                  <a:lnTo>
                    <a:pt x="16946" y="10362"/>
                  </a:lnTo>
                  <a:lnTo>
                    <a:pt x="16763" y="11886"/>
                  </a:lnTo>
                  <a:lnTo>
                    <a:pt x="16763" y="12069"/>
                  </a:lnTo>
                  <a:lnTo>
                    <a:pt x="16702" y="12252"/>
                  </a:lnTo>
                  <a:lnTo>
                    <a:pt x="16641" y="12313"/>
                  </a:lnTo>
                  <a:lnTo>
                    <a:pt x="16458" y="12373"/>
                  </a:lnTo>
                  <a:lnTo>
                    <a:pt x="16093" y="12617"/>
                  </a:lnTo>
                  <a:lnTo>
                    <a:pt x="15422" y="13044"/>
                  </a:lnTo>
                  <a:lnTo>
                    <a:pt x="14752" y="13471"/>
                  </a:lnTo>
                  <a:lnTo>
                    <a:pt x="14508" y="13653"/>
                  </a:lnTo>
                  <a:lnTo>
                    <a:pt x="14325" y="13775"/>
                  </a:lnTo>
                  <a:lnTo>
                    <a:pt x="13350" y="13775"/>
                  </a:lnTo>
                  <a:lnTo>
                    <a:pt x="12496" y="13836"/>
                  </a:lnTo>
                  <a:lnTo>
                    <a:pt x="11765" y="13958"/>
                  </a:lnTo>
                  <a:lnTo>
                    <a:pt x="11033" y="14141"/>
                  </a:lnTo>
                  <a:lnTo>
                    <a:pt x="10668" y="14263"/>
                  </a:lnTo>
                  <a:lnTo>
                    <a:pt x="10363" y="14385"/>
                  </a:lnTo>
                  <a:lnTo>
                    <a:pt x="9997" y="14629"/>
                  </a:lnTo>
                  <a:lnTo>
                    <a:pt x="9753" y="14812"/>
                  </a:lnTo>
                  <a:lnTo>
                    <a:pt x="9510" y="15116"/>
                  </a:lnTo>
                  <a:lnTo>
                    <a:pt x="9266" y="15421"/>
                  </a:lnTo>
                  <a:lnTo>
                    <a:pt x="8900" y="16031"/>
                  </a:lnTo>
                  <a:lnTo>
                    <a:pt x="8534" y="16701"/>
                  </a:lnTo>
                  <a:lnTo>
                    <a:pt x="8230" y="17372"/>
                  </a:lnTo>
                  <a:lnTo>
                    <a:pt x="8108" y="17737"/>
                  </a:lnTo>
                  <a:lnTo>
                    <a:pt x="8047" y="18103"/>
                  </a:lnTo>
                  <a:lnTo>
                    <a:pt x="7986" y="18895"/>
                  </a:lnTo>
                  <a:lnTo>
                    <a:pt x="7986" y="19688"/>
                  </a:lnTo>
                  <a:lnTo>
                    <a:pt x="8047" y="20480"/>
                  </a:lnTo>
                  <a:lnTo>
                    <a:pt x="8047" y="20846"/>
                  </a:lnTo>
                  <a:lnTo>
                    <a:pt x="8047" y="21212"/>
                  </a:lnTo>
                  <a:lnTo>
                    <a:pt x="7864" y="22004"/>
                  </a:lnTo>
                  <a:lnTo>
                    <a:pt x="7620" y="23589"/>
                  </a:lnTo>
                  <a:lnTo>
                    <a:pt x="7376" y="25174"/>
                  </a:lnTo>
                  <a:lnTo>
                    <a:pt x="7315" y="26758"/>
                  </a:lnTo>
                  <a:lnTo>
                    <a:pt x="7254" y="27124"/>
                  </a:lnTo>
                  <a:lnTo>
                    <a:pt x="7193" y="27490"/>
                  </a:lnTo>
                  <a:lnTo>
                    <a:pt x="7132" y="27856"/>
                  </a:lnTo>
                  <a:lnTo>
                    <a:pt x="6950" y="28160"/>
                  </a:lnTo>
                  <a:lnTo>
                    <a:pt x="6706" y="28526"/>
                  </a:lnTo>
                  <a:lnTo>
                    <a:pt x="6523" y="28892"/>
                  </a:lnTo>
                  <a:lnTo>
                    <a:pt x="5974" y="30172"/>
                  </a:lnTo>
                  <a:lnTo>
                    <a:pt x="5609" y="31452"/>
                  </a:lnTo>
                  <a:lnTo>
                    <a:pt x="5304" y="32732"/>
                  </a:lnTo>
                  <a:lnTo>
                    <a:pt x="5121" y="34073"/>
                  </a:lnTo>
                  <a:lnTo>
                    <a:pt x="4938" y="35536"/>
                  </a:lnTo>
                  <a:lnTo>
                    <a:pt x="4755" y="36267"/>
                  </a:lnTo>
                  <a:lnTo>
                    <a:pt x="4572" y="36998"/>
                  </a:lnTo>
                  <a:lnTo>
                    <a:pt x="4329" y="37669"/>
                  </a:lnTo>
                  <a:lnTo>
                    <a:pt x="4207" y="38035"/>
                  </a:lnTo>
                  <a:lnTo>
                    <a:pt x="4146" y="38218"/>
                  </a:lnTo>
                  <a:lnTo>
                    <a:pt x="4024" y="38400"/>
                  </a:lnTo>
                  <a:lnTo>
                    <a:pt x="3963" y="38461"/>
                  </a:lnTo>
                  <a:lnTo>
                    <a:pt x="3475" y="38461"/>
                  </a:lnTo>
                  <a:lnTo>
                    <a:pt x="3109" y="38583"/>
                  </a:lnTo>
                  <a:lnTo>
                    <a:pt x="2805" y="38766"/>
                  </a:lnTo>
                  <a:lnTo>
                    <a:pt x="2256" y="39315"/>
                  </a:lnTo>
                  <a:lnTo>
                    <a:pt x="1768" y="39863"/>
                  </a:lnTo>
                  <a:lnTo>
                    <a:pt x="1342" y="40412"/>
                  </a:lnTo>
                  <a:lnTo>
                    <a:pt x="854" y="41021"/>
                  </a:lnTo>
                  <a:lnTo>
                    <a:pt x="306" y="41387"/>
                  </a:lnTo>
                  <a:lnTo>
                    <a:pt x="123" y="41570"/>
                  </a:lnTo>
                  <a:lnTo>
                    <a:pt x="62" y="41692"/>
                  </a:lnTo>
                  <a:lnTo>
                    <a:pt x="1" y="41814"/>
                  </a:lnTo>
                  <a:lnTo>
                    <a:pt x="62" y="42058"/>
                  </a:lnTo>
                  <a:lnTo>
                    <a:pt x="245" y="42179"/>
                  </a:lnTo>
                  <a:lnTo>
                    <a:pt x="427" y="42240"/>
                  </a:lnTo>
                  <a:lnTo>
                    <a:pt x="610" y="42240"/>
                  </a:lnTo>
                  <a:lnTo>
                    <a:pt x="1098" y="42119"/>
                  </a:lnTo>
                  <a:lnTo>
                    <a:pt x="1525" y="41936"/>
                  </a:lnTo>
                  <a:lnTo>
                    <a:pt x="1768" y="41753"/>
                  </a:lnTo>
                  <a:lnTo>
                    <a:pt x="2012" y="41570"/>
                  </a:lnTo>
                  <a:lnTo>
                    <a:pt x="2195" y="41387"/>
                  </a:lnTo>
                  <a:lnTo>
                    <a:pt x="2317" y="41265"/>
                  </a:lnTo>
                  <a:lnTo>
                    <a:pt x="2439" y="41204"/>
                  </a:lnTo>
                  <a:lnTo>
                    <a:pt x="2439" y="41204"/>
                  </a:lnTo>
                  <a:lnTo>
                    <a:pt x="2317" y="41509"/>
                  </a:lnTo>
                  <a:lnTo>
                    <a:pt x="2256" y="41753"/>
                  </a:lnTo>
                  <a:lnTo>
                    <a:pt x="1951" y="42240"/>
                  </a:lnTo>
                  <a:lnTo>
                    <a:pt x="1281" y="43459"/>
                  </a:lnTo>
                  <a:lnTo>
                    <a:pt x="976" y="44008"/>
                  </a:lnTo>
                  <a:lnTo>
                    <a:pt x="854" y="44252"/>
                  </a:lnTo>
                  <a:lnTo>
                    <a:pt x="854" y="44435"/>
                  </a:lnTo>
                  <a:lnTo>
                    <a:pt x="915" y="44557"/>
                  </a:lnTo>
                  <a:lnTo>
                    <a:pt x="1037" y="44739"/>
                  </a:lnTo>
                  <a:lnTo>
                    <a:pt x="1159" y="44861"/>
                  </a:lnTo>
                  <a:lnTo>
                    <a:pt x="1342" y="44800"/>
                  </a:lnTo>
                  <a:lnTo>
                    <a:pt x="1525" y="44739"/>
                  </a:lnTo>
                  <a:lnTo>
                    <a:pt x="1829" y="44435"/>
                  </a:lnTo>
                  <a:lnTo>
                    <a:pt x="2073" y="44130"/>
                  </a:lnTo>
                  <a:lnTo>
                    <a:pt x="2561" y="43399"/>
                  </a:lnTo>
                  <a:lnTo>
                    <a:pt x="2805" y="43033"/>
                  </a:lnTo>
                  <a:lnTo>
                    <a:pt x="3048" y="42789"/>
                  </a:lnTo>
                  <a:lnTo>
                    <a:pt x="3048" y="42789"/>
                  </a:lnTo>
                  <a:lnTo>
                    <a:pt x="2988" y="43094"/>
                  </a:lnTo>
                  <a:lnTo>
                    <a:pt x="2927" y="43459"/>
                  </a:lnTo>
                  <a:lnTo>
                    <a:pt x="2622" y="44191"/>
                  </a:lnTo>
                  <a:lnTo>
                    <a:pt x="2378" y="44861"/>
                  </a:lnTo>
                  <a:lnTo>
                    <a:pt x="2256" y="45227"/>
                  </a:lnTo>
                  <a:lnTo>
                    <a:pt x="2256" y="45593"/>
                  </a:lnTo>
                  <a:lnTo>
                    <a:pt x="2378" y="45776"/>
                  </a:lnTo>
                  <a:lnTo>
                    <a:pt x="2500" y="45898"/>
                  </a:lnTo>
                  <a:lnTo>
                    <a:pt x="2683" y="45959"/>
                  </a:lnTo>
                  <a:lnTo>
                    <a:pt x="2866" y="45898"/>
                  </a:lnTo>
                  <a:lnTo>
                    <a:pt x="3048" y="45776"/>
                  </a:lnTo>
                  <a:lnTo>
                    <a:pt x="3170" y="45532"/>
                  </a:lnTo>
                  <a:lnTo>
                    <a:pt x="3353" y="45166"/>
                  </a:lnTo>
                  <a:lnTo>
                    <a:pt x="3719" y="44252"/>
                  </a:lnTo>
                  <a:lnTo>
                    <a:pt x="4085" y="43277"/>
                  </a:lnTo>
                  <a:lnTo>
                    <a:pt x="4024" y="44130"/>
                  </a:lnTo>
                  <a:lnTo>
                    <a:pt x="3963" y="44922"/>
                  </a:lnTo>
                  <a:lnTo>
                    <a:pt x="3963" y="45349"/>
                  </a:lnTo>
                  <a:lnTo>
                    <a:pt x="4024" y="45593"/>
                  </a:lnTo>
                  <a:lnTo>
                    <a:pt x="4146" y="45776"/>
                  </a:lnTo>
                  <a:lnTo>
                    <a:pt x="4268" y="45837"/>
                  </a:lnTo>
                  <a:lnTo>
                    <a:pt x="4450" y="45837"/>
                  </a:lnTo>
                  <a:lnTo>
                    <a:pt x="4633" y="45776"/>
                  </a:lnTo>
                  <a:lnTo>
                    <a:pt x="4755" y="45654"/>
                  </a:lnTo>
                  <a:lnTo>
                    <a:pt x="4816" y="45349"/>
                  </a:lnTo>
                  <a:lnTo>
                    <a:pt x="4877" y="45105"/>
                  </a:lnTo>
                  <a:lnTo>
                    <a:pt x="4938" y="44496"/>
                  </a:lnTo>
                  <a:lnTo>
                    <a:pt x="4999" y="43642"/>
                  </a:lnTo>
                  <a:lnTo>
                    <a:pt x="5060" y="43338"/>
                  </a:lnTo>
                  <a:lnTo>
                    <a:pt x="5060" y="43216"/>
                  </a:lnTo>
                  <a:lnTo>
                    <a:pt x="5182" y="43094"/>
                  </a:lnTo>
                  <a:lnTo>
                    <a:pt x="5243" y="43277"/>
                  </a:lnTo>
                  <a:lnTo>
                    <a:pt x="5243" y="43459"/>
                  </a:lnTo>
                  <a:lnTo>
                    <a:pt x="5182" y="43886"/>
                  </a:lnTo>
                  <a:lnTo>
                    <a:pt x="5121" y="44374"/>
                  </a:lnTo>
                  <a:lnTo>
                    <a:pt x="5121" y="44800"/>
                  </a:lnTo>
                  <a:lnTo>
                    <a:pt x="5182" y="45044"/>
                  </a:lnTo>
                  <a:lnTo>
                    <a:pt x="5365" y="45227"/>
                  </a:lnTo>
                  <a:lnTo>
                    <a:pt x="5426" y="45288"/>
                  </a:lnTo>
                  <a:lnTo>
                    <a:pt x="5609" y="45288"/>
                  </a:lnTo>
                  <a:lnTo>
                    <a:pt x="5730" y="45227"/>
                  </a:lnTo>
                  <a:lnTo>
                    <a:pt x="5852" y="45044"/>
                  </a:lnTo>
                  <a:lnTo>
                    <a:pt x="5913" y="44861"/>
                  </a:lnTo>
                  <a:lnTo>
                    <a:pt x="6035" y="44496"/>
                  </a:lnTo>
                  <a:lnTo>
                    <a:pt x="6035" y="43642"/>
                  </a:lnTo>
                  <a:lnTo>
                    <a:pt x="6157" y="42484"/>
                  </a:lnTo>
                  <a:lnTo>
                    <a:pt x="6218" y="42240"/>
                  </a:lnTo>
                  <a:lnTo>
                    <a:pt x="6340" y="41997"/>
                  </a:lnTo>
                  <a:lnTo>
                    <a:pt x="6645" y="41082"/>
                  </a:lnTo>
                  <a:lnTo>
                    <a:pt x="6767" y="40595"/>
                  </a:lnTo>
                  <a:lnTo>
                    <a:pt x="6828" y="40107"/>
                  </a:lnTo>
                  <a:lnTo>
                    <a:pt x="6767" y="39802"/>
                  </a:lnTo>
                  <a:lnTo>
                    <a:pt x="6706" y="39558"/>
                  </a:lnTo>
                  <a:lnTo>
                    <a:pt x="6767" y="39315"/>
                  </a:lnTo>
                  <a:lnTo>
                    <a:pt x="6889" y="39132"/>
                  </a:lnTo>
                  <a:lnTo>
                    <a:pt x="7376" y="37974"/>
                  </a:lnTo>
                  <a:lnTo>
                    <a:pt x="7925" y="36877"/>
                  </a:lnTo>
                  <a:lnTo>
                    <a:pt x="9266" y="34256"/>
                  </a:lnTo>
                  <a:lnTo>
                    <a:pt x="9875" y="32915"/>
                  </a:lnTo>
                  <a:lnTo>
                    <a:pt x="10363" y="31574"/>
                  </a:lnTo>
                  <a:lnTo>
                    <a:pt x="10607" y="30781"/>
                  </a:lnTo>
                  <a:lnTo>
                    <a:pt x="10729" y="30050"/>
                  </a:lnTo>
                  <a:lnTo>
                    <a:pt x="11094" y="28526"/>
                  </a:lnTo>
                  <a:lnTo>
                    <a:pt x="11521" y="27185"/>
                  </a:lnTo>
                  <a:lnTo>
                    <a:pt x="12009" y="25844"/>
                  </a:lnTo>
                  <a:lnTo>
                    <a:pt x="12374" y="27307"/>
                  </a:lnTo>
                  <a:lnTo>
                    <a:pt x="12557" y="27856"/>
                  </a:lnTo>
                  <a:lnTo>
                    <a:pt x="12679" y="28465"/>
                  </a:lnTo>
                  <a:lnTo>
                    <a:pt x="12679" y="29136"/>
                  </a:lnTo>
                  <a:lnTo>
                    <a:pt x="12679" y="29806"/>
                  </a:lnTo>
                  <a:lnTo>
                    <a:pt x="12618" y="31878"/>
                  </a:lnTo>
                  <a:lnTo>
                    <a:pt x="12618" y="32427"/>
                  </a:lnTo>
                  <a:lnTo>
                    <a:pt x="12618" y="33037"/>
                  </a:lnTo>
                  <a:lnTo>
                    <a:pt x="12679" y="33280"/>
                  </a:lnTo>
                  <a:lnTo>
                    <a:pt x="12801" y="33524"/>
                  </a:lnTo>
                  <a:lnTo>
                    <a:pt x="12801" y="33768"/>
                  </a:lnTo>
                  <a:lnTo>
                    <a:pt x="12801" y="34012"/>
                  </a:lnTo>
                  <a:lnTo>
                    <a:pt x="12679" y="34560"/>
                  </a:lnTo>
                  <a:lnTo>
                    <a:pt x="12313" y="36633"/>
                  </a:lnTo>
                  <a:lnTo>
                    <a:pt x="12192" y="37669"/>
                  </a:lnTo>
                  <a:lnTo>
                    <a:pt x="12131" y="38705"/>
                  </a:lnTo>
                  <a:lnTo>
                    <a:pt x="12070" y="40839"/>
                  </a:lnTo>
                  <a:lnTo>
                    <a:pt x="12131" y="42972"/>
                  </a:lnTo>
                  <a:lnTo>
                    <a:pt x="12252" y="45044"/>
                  </a:lnTo>
                  <a:lnTo>
                    <a:pt x="12435" y="47178"/>
                  </a:lnTo>
                  <a:lnTo>
                    <a:pt x="12740" y="49250"/>
                  </a:lnTo>
                  <a:lnTo>
                    <a:pt x="13106" y="51261"/>
                  </a:lnTo>
                  <a:lnTo>
                    <a:pt x="13593" y="53334"/>
                  </a:lnTo>
                  <a:lnTo>
                    <a:pt x="14081" y="55041"/>
                  </a:lnTo>
                  <a:lnTo>
                    <a:pt x="14264" y="55955"/>
                  </a:lnTo>
                  <a:lnTo>
                    <a:pt x="14325" y="56869"/>
                  </a:lnTo>
                  <a:lnTo>
                    <a:pt x="14264" y="57601"/>
                  </a:lnTo>
                  <a:lnTo>
                    <a:pt x="14203" y="58393"/>
                  </a:lnTo>
                  <a:lnTo>
                    <a:pt x="13837" y="59856"/>
                  </a:lnTo>
                  <a:lnTo>
                    <a:pt x="13654" y="60892"/>
                  </a:lnTo>
                  <a:lnTo>
                    <a:pt x="13532" y="61928"/>
                  </a:lnTo>
                  <a:lnTo>
                    <a:pt x="13472" y="62964"/>
                  </a:lnTo>
                  <a:lnTo>
                    <a:pt x="13532" y="64001"/>
                  </a:lnTo>
                  <a:lnTo>
                    <a:pt x="13715" y="65037"/>
                  </a:lnTo>
                  <a:lnTo>
                    <a:pt x="13898" y="66012"/>
                  </a:lnTo>
                  <a:lnTo>
                    <a:pt x="14508" y="67963"/>
                  </a:lnTo>
                  <a:lnTo>
                    <a:pt x="15605" y="71681"/>
                  </a:lnTo>
                  <a:lnTo>
                    <a:pt x="16032" y="73144"/>
                  </a:lnTo>
                  <a:lnTo>
                    <a:pt x="16458" y="74606"/>
                  </a:lnTo>
                  <a:lnTo>
                    <a:pt x="16580" y="75094"/>
                  </a:lnTo>
                  <a:lnTo>
                    <a:pt x="16641" y="75399"/>
                  </a:lnTo>
                  <a:lnTo>
                    <a:pt x="16641" y="75643"/>
                  </a:lnTo>
                  <a:lnTo>
                    <a:pt x="16519" y="76069"/>
                  </a:lnTo>
                  <a:lnTo>
                    <a:pt x="16336" y="76496"/>
                  </a:lnTo>
                  <a:lnTo>
                    <a:pt x="15849" y="77227"/>
                  </a:lnTo>
                  <a:lnTo>
                    <a:pt x="15422" y="77959"/>
                  </a:lnTo>
                  <a:lnTo>
                    <a:pt x="15117" y="78264"/>
                  </a:lnTo>
                  <a:lnTo>
                    <a:pt x="14813" y="78507"/>
                  </a:lnTo>
                  <a:lnTo>
                    <a:pt x="14569" y="78690"/>
                  </a:lnTo>
                  <a:lnTo>
                    <a:pt x="14386" y="78873"/>
                  </a:lnTo>
                  <a:lnTo>
                    <a:pt x="14386" y="79056"/>
                  </a:lnTo>
                  <a:lnTo>
                    <a:pt x="14447" y="79239"/>
                  </a:lnTo>
                  <a:lnTo>
                    <a:pt x="14569" y="79361"/>
                  </a:lnTo>
                  <a:lnTo>
                    <a:pt x="14752" y="79483"/>
                  </a:lnTo>
                  <a:lnTo>
                    <a:pt x="15117" y="79605"/>
                  </a:lnTo>
                  <a:lnTo>
                    <a:pt x="15483" y="79666"/>
                  </a:lnTo>
                  <a:lnTo>
                    <a:pt x="16032" y="79787"/>
                  </a:lnTo>
                  <a:lnTo>
                    <a:pt x="16580" y="79848"/>
                  </a:lnTo>
                  <a:lnTo>
                    <a:pt x="17007" y="79848"/>
                  </a:lnTo>
                  <a:lnTo>
                    <a:pt x="17434" y="79787"/>
                  </a:lnTo>
                  <a:lnTo>
                    <a:pt x="17555" y="79787"/>
                  </a:lnTo>
                  <a:lnTo>
                    <a:pt x="17677" y="79970"/>
                  </a:lnTo>
                  <a:lnTo>
                    <a:pt x="17921" y="80092"/>
                  </a:lnTo>
                  <a:lnTo>
                    <a:pt x="18165" y="80153"/>
                  </a:lnTo>
                  <a:lnTo>
                    <a:pt x="18592" y="80214"/>
                  </a:lnTo>
                  <a:lnTo>
                    <a:pt x="18957" y="80092"/>
                  </a:lnTo>
                  <a:lnTo>
                    <a:pt x="19140" y="80031"/>
                  </a:lnTo>
                  <a:lnTo>
                    <a:pt x="19323" y="79909"/>
                  </a:lnTo>
                  <a:lnTo>
                    <a:pt x="19445" y="79727"/>
                  </a:lnTo>
                  <a:lnTo>
                    <a:pt x="19506" y="79544"/>
                  </a:lnTo>
                  <a:lnTo>
                    <a:pt x="19689" y="79787"/>
                  </a:lnTo>
                  <a:lnTo>
                    <a:pt x="19872" y="80031"/>
                  </a:lnTo>
                  <a:lnTo>
                    <a:pt x="20115" y="80153"/>
                  </a:lnTo>
                  <a:lnTo>
                    <a:pt x="20420" y="80214"/>
                  </a:lnTo>
                  <a:lnTo>
                    <a:pt x="20725" y="80214"/>
                  </a:lnTo>
                  <a:lnTo>
                    <a:pt x="21091" y="80153"/>
                  </a:lnTo>
                  <a:lnTo>
                    <a:pt x="21335" y="79970"/>
                  </a:lnTo>
                  <a:lnTo>
                    <a:pt x="21456" y="79848"/>
                  </a:lnTo>
                  <a:lnTo>
                    <a:pt x="21517" y="79727"/>
                  </a:lnTo>
                  <a:lnTo>
                    <a:pt x="21700" y="79787"/>
                  </a:lnTo>
                  <a:lnTo>
                    <a:pt x="21944" y="79848"/>
                  </a:lnTo>
                  <a:lnTo>
                    <a:pt x="22371" y="79848"/>
                  </a:lnTo>
                  <a:lnTo>
                    <a:pt x="22858" y="79787"/>
                  </a:lnTo>
                  <a:lnTo>
                    <a:pt x="23285" y="79727"/>
                  </a:lnTo>
                  <a:lnTo>
                    <a:pt x="24138" y="79544"/>
                  </a:lnTo>
                  <a:lnTo>
                    <a:pt x="24260" y="79483"/>
                  </a:lnTo>
                  <a:lnTo>
                    <a:pt x="24443" y="79422"/>
                  </a:lnTo>
                  <a:lnTo>
                    <a:pt x="24565" y="79300"/>
                  </a:lnTo>
                  <a:lnTo>
                    <a:pt x="24687" y="79117"/>
                  </a:lnTo>
                  <a:lnTo>
                    <a:pt x="24687" y="78934"/>
                  </a:lnTo>
                  <a:lnTo>
                    <a:pt x="24626" y="78812"/>
                  </a:lnTo>
                  <a:lnTo>
                    <a:pt x="24382" y="78629"/>
                  </a:lnTo>
                  <a:lnTo>
                    <a:pt x="23895" y="78203"/>
                  </a:lnTo>
                  <a:lnTo>
                    <a:pt x="23590" y="77898"/>
                  </a:lnTo>
                  <a:lnTo>
                    <a:pt x="23346" y="77471"/>
                  </a:lnTo>
                  <a:lnTo>
                    <a:pt x="22858" y="76679"/>
                  </a:lnTo>
                  <a:lnTo>
                    <a:pt x="22554" y="76008"/>
                  </a:lnTo>
                  <a:lnTo>
                    <a:pt x="22432" y="75643"/>
                  </a:lnTo>
                  <a:lnTo>
                    <a:pt x="22432" y="75277"/>
                  </a:lnTo>
                  <a:lnTo>
                    <a:pt x="22554" y="74667"/>
                  </a:lnTo>
                  <a:lnTo>
                    <a:pt x="22736" y="74058"/>
                  </a:lnTo>
                  <a:lnTo>
                    <a:pt x="23468" y="71559"/>
                  </a:lnTo>
                  <a:lnTo>
                    <a:pt x="24565" y="67902"/>
                  </a:lnTo>
                  <a:lnTo>
                    <a:pt x="25114" y="65951"/>
                  </a:lnTo>
                  <a:lnTo>
                    <a:pt x="25357" y="64976"/>
                  </a:lnTo>
                  <a:lnTo>
                    <a:pt x="25540" y="63940"/>
                  </a:lnTo>
                  <a:lnTo>
                    <a:pt x="25601" y="62964"/>
                  </a:lnTo>
                  <a:lnTo>
                    <a:pt x="25540" y="61928"/>
                  </a:lnTo>
                  <a:lnTo>
                    <a:pt x="25418" y="60953"/>
                  </a:lnTo>
                  <a:lnTo>
                    <a:pt x="25175" y="59978"/>
                  </a:lnTo>
                  <a:lnTo>
                    <a:pt x="24870" y="58393"/>
                  </a:lnTo>
                  <a:lnTo>
                    <a:pt x="24748" y="57662"/>
                  </a:lnTo>
                  <a:lnTo>
                    <a:pt x="24748" y="56869"/>
                  </a:lnTo>
                  <a:lnTo>
                    <a:pt x="24809" y="56016"/>
                  </a:lnTo>
                  <a:lnTo>
                    <a:pt x="24931" y="55162"/>
                  </a:lnTo>
                  <a:lnTo>
                    <a:pt x="25357" y="53456"/>
                  </a:lnTo>
                  <a:lnTo>
                    <a:pt x="25845" y="51505"/>
                  </a:lnTo>
                  <a:lnTo>
                    <a:pt x="26272" y="49555"/>
                  </a:lnTo>
                  <a:lnTo>
                    <a:pt x="26516" y="47543"/>
                  </a:lnTo>
                  <a:lnTo>
                    <a:pt x="26759" y="45532"/>
                  </a:lnTo>
                  <a:lnTo>
                    <a:pt x="26881" y="43459"/>
                  </a:lnTo>
                  <a:lnTo>
                    <a:pt x="26942" y="41387"/>
                  </a:lnTo>
                  <a:lnTo>
                    <a:pt x="26942" y="39376"/>
                  </a:lnTo>
                  <a:lnTo>
                    <a:pt x="26881" y="38339"/>
                  </a:lnTo>
                  <a:lnTo>
                    <a:pt x="26820" y="37364"/>
                  </a:lnTo>
                  <a:lnTo>
                    <a:pt x="26455" y="35414"/>
                  </a:lnTo>
                  <a:lnTo>
                    <a:pt x="26272" y="34377"/>
                  </a:lnTo>
                  <a:lnTo>
                    <a:pt x="26150" y="33890"/>
                  </a:lnTo>
                  <a:lnTo>
                    <a:pt x="26089" y="33646"/>
                  </a:lnTo>
                  <a:lnTo>
                    <a:pt x="26150" y="33402"/>
                  </a:lnTo>
                  <a:lnTo>
                    <a:pt x="26211" y="32976"/>
                  </a:lnTo>
                  <a:lnTo>
                    <a:pt x="26211" y="32610"/>
                  </a:lnTo>
                  <a:lnTo>
                    <a:pt x="26150" y="31817"/>
                  </a:lnTo>
                  <a:lnTo>
                    <a:pt x="26150" y="28770"/>
                  </a:lnTo>
                  <a:lnTo>
                    <a:pt x="26211" y="28282"/>
                  </a:lnTo>
                  <a:lnTo>
                    <a:pt x="26333" y="27856"/>
                  </a:lnTo>
                  <a:lnTo>
                    <a:pt x="26881" y="26027"/>
                  </a:lnTo>
                  <a:lnTo>
                    <a:pt x="27003" y="25661"/>
                  </a:lnTo>
                  <a:lnTo>
                    <a:pt x="27369" y="26758"/>
                  </a:lnTo>
                  <a:lnTo>
                    <a:pt x="27735" y="27856"/>
                  </a:lnTo>
                  <a:lnTo>
                    <a:pt x="27918" y="28526"/>
                  </a:lnTo>
                  <a:lnTo>
                    <a:pt x="28100" y="29196"/>
                  </a:lnTo>
                  <a:lnTo>
                    <a:pt x="28405" y="30598"/>
                  </a:lnTo>
                  <a:lnTo>
                    <a:pt x="28588" y="31269"/>
                  </a:lnTo>
                  <a:lnTo>
                    <a:pt x="28832" y="32000"/>
                  </a:lnTo>
                  <a:lnTo>
                    <a:pt x="29380" y="33341"/>
                  </a:lnTo>
                  <a:lnTo>
                    <a:pt x="29990" y="34682"/>
                  </a:lnTo>
                  <a:lnTo>
                    <a:pt x="30660" y="36023"/>
                  </a:lnTo>
                  <a:lnTo>
                    <a:pt x="31270" y="37242"/>
                  </a:lnTo>
                  <a:lnTo>
                    <a:pt x="31879" y="38522"/>
                  </a:lnTo>
                  <a:lnTo>
                    <a:pt x="32123" y="39010"/>
                  </a:lnTo>
                  <a:lnTo>
                    <a:pt x="32306" y="39498"/>
                  </a:lnTo>
                  <a:lnTo>
                    <a:pt x="32306" y="39680"/>
                  </a:lnTo>
                  <a:lnTo>
                    <a:pt x="32245" y="39924"/>
                  </a:lnTo>
                  <a:lnTo>
                    <a:pt x="32245" y="40168"/>
                  </a:lnTo>
                  <a:lnTo>
                    <a:pt x="32245" y="40473"/>
                  </a:lnTo>
                  <a:lnTo>
                    <a:pt x="32367" y="40899"/>
                  </a:lnTo>
                  <a:lnTo>
                    <a:pt x="32489" y="41387"/>
                  </a:lnTo>
                  <a:lnTo>
                    <a:pt x="32794" y="42240"/>
                  </a:lnTo>
                  <a:lnTo>
                    <a:pt x="32855" y="42606"/>
                  </a:lnTo>
                  <a:lnTo>
                    <a:pt x="32916" y="42972"/>
                  </a:lnTo>
                  <a:lnTo>
                    <a:pt x="32977" y="44069"/>
                  </a:lnTo>
                  <a:lnTo>
                    <a:pt x="33038" y="44496"/>
                  </a:lnTo>
                  <a:lnTo>
                    <a:pt x="33160" y="44922"/>
                  </a:lnTo>
                  <a:lnTo>
                    <a:pt x="33281" y="45166"/>
                  </a:lnTo>
                  <a:lnTo>
                    <a:pt x="33464" y="45288"/>
                  </a:lnTo>
                  <a:lnTo>
                    <a:pt x="33647" y="45288"/>
                  </a:lnTo>
                  <a:lnTo>
                    <a:pt x="33769" y="45166"/>
                  </a:lnTo>
                  <a:lnTo>
                    <a:pt x="33830" y="45044"/>
                  </a:lnTo>
                  <a:lnTo>
                    <a:pt x="33891" y="44800"/>
                  </a:lnTo>
                  <a:lnTo>
                    <a:pt x="33952" y="44557"/>
                  </a:lnTo>
                  <a:lnTo>
                    <a:pt x="33891" y="44008"/>
                  </a:lnTo>
                  <a:lnTo>
                    <a:pt x="33830" y="43520"/>
                  </a:lnTo>
                  <a:lnTo>
                    <a:pt x="33830" y="43277"/>
                  </a:lnTo>
                  <a:lnTo>
                    <a:pt x="33830" y="43216"/>
                  </a:lnTo>
                  <a:lnTo>
                    <a:pt x="33891" y="43094"/>
                  </a:lnTo>
                  <a:lnTo>
                    <a:pt x="33952" y="43216"/>
                  </a:lnTo>
                  <a:lnTo>
                    <a:pt x="34013" y="43338"/>
                  </a:lnTo>
                  <a:lnTo>
                    <a:pt x="34013" y="43642"/>
                  </a:lnTo>
                  <a:lnTo>
                    <a:pt x="34135" y="44496"/>
                  </a:lnTo>
                  <a:lnTo>
                    <a:pt x="34135" y="45105"/>
                  </a:lnTo>
                  <a:lnTo>
                    <a:pt x="34196" y="45349"/>
                  </a:lnTo>
                  <a:lnTo>
                    <a:pt x="34318" y="45654"/>
                  </a:lnTo>
                  <a:lnTo>
                    <a:pt x="34440" y="45776"/>
                  </a:lnTo>
                  <a:lnTo>
                    <a:pt x="34561" y="45837"/>
                  </a:lnTo>
                  <a:lnTo>
                    <a:pt x="34744" y="45837"/>
                  </a:lnTo>
                  <a:lnTo>
                    <a:pt x="34866" y="45776"/>
                  </a:lnTo>
                  <a:lnTo>
                    <a:pt x="34988" y="45593"/>
                  </a:lnTo>
                  <a:lnTo>
                    <a:pt x="35049" y="45410"/>
                  </a:lnTo>
                  <a:lnTo>
                    <a:pt x="35049" y="44922"/>
                  </a:lnTo>
                  <a:lnTo>
                    <a:pt x="34988" y="44130"/>
                  </a:lnTo>
                  <a:lnTo>
                    <a:pt x="34988" y="43703"/>
                  </a:lnTo>
                  <a:lnTo>
                    <a:pt x="34988" y="43277"/>
                  </a:lnTo>
                  <a:lnTo>
                    <a:pt x="35354" y="44252"/>
                  </a:lnTo>
                  <a:lnTo>
                    <a:pt x="35659" y="45166"/>
                  </a:lnTo>
                  <a:lnTo>
                    <a:pt x="35902" y="45593"/>
                  </a:lnTo>
                  <a:lnTo>
                    <a:pt x="36024" y="45776"/>
                  </a:lnTo>
                  <a:lnTo>
                    <a:pt x="36207" y="45898"/>
                  </a:lnTo>
                  <a:lnTo>
                    <a:pt x="36390" y="45959"/>
                  </a:lnTo>
                  <a:lnTo>
                    <a:pt x="36573" y="45898"/>
                  </a:lnTo>
                  <a:lnTo>
                    <a:pt x="36695" y="45776"/>
                  </a:lnTo>
                  <a:lnTo>
                    <a:pt x="36756" y="45593"/>
                  </a:lnTo>
                  <a:lnTo>
                    <a:pt x="36756" y="45227"/>
                  </a:lnTo>
                  <a:lnTo>
                    <a:pt x="36695" y="44861"/>
                  </a:lnTo>
                  <a:lnTo>
                    <a:pt x="36390" y="44191"/>
                  </a:lnTo>
                  <a:lnTo>
                    <a:pt x="36146" y="43459"/>
                  </a:lnTo>
                  <a:lnTo>
                    <a:pt x="36024" y="43094"/>
                  </a:lnTo>
                  <a:lnTo>
                    <a:pt x="35963" y="42789"/>
                  </a:lnTo>
                  <a:lnTo>
                    <a:pt x="35963" y="42789"/>
                  </a:lnTo>
                  <a:lnTo>
                    <a:pt x="36207" y="43033"/>
                  </a:lnTo>
                  <a:lnTo>
                    <a:pt x="36451" y="43338"/>
                  </a:lnTo>
                  <a:lnTo>
                    <a:pt x="36878" y="43947"/>
                  </a:lnTo>
                  <a:lnTo>
                    <a:pt x="37061" y="44252"/>
                  </a:lnTo>
                  <a:lnTo>
                    <a:pt x="37304" y="44557"/>
                  </a:lnTo>
                  <a:lnTo>
                    <a:pt x="37487" y="44739"/>
                  </a:lnTo>
                  <a:lnTo>
                    <a:pt x="37670" y="44800"/>
                  </a:lnTo>
                  <a:lnTo>
                    <a:pt x="37853" y="44800"/>
                  </a:lnTo>
                  <a:lnTo>
                    <a:pt x="37975" y="44739"/>
                  </a:lnTo>
                  <a:lnTo>
                    <a:pt x="38097" y="44618"/>
                  </a:lnTo>
                  <a:lnTo>
                    <a:pt x="38158" y="44496"/>
                  </a:lnTo>
                  <a:lnTo>
                    <a:pt x="38158" y="44313"/>
                  </a:lnTo>
                  <a:lnTo>
                    <a:pt x="38097" y="44130"/>
                  </a:lnTo>
                  <a:lnTo>
                    <a:pt x="37975" y="43825"/>
                  </a:lnTo>
                  <a:lnTo>
                    <a:pt x="37792" y="43581"/>
                  </a:lnTo>
                  <a:lnTo>
                    <a:pt x="37182" y="42423"/>
                  </a:lnTo>
                  <a:lnTo>
                    <a:pt x="36878" y="41814"/>
                  </a:lnTo>
                  <a:lnTo>
                    <a:pt x="36695" y="41509"/>
                  </a:lnTo>
                  <a:lnTo>
                    <a:pt x="36634" y="41204"/>
                  </a:lnTo>
                  <a:lnTo>
                    <a:pt x="36817" y="41326"/>
                  </a:lnTo>
                  <a:lnTo>
                    <a:pt x="37000" y="41509"/>
                  </a:lnTo>
                  <a:lnTo>
                    <a:pt x="37182" y="41692"/>
                  </a:lnTo>
                  <a:lnTo>
                    <a:pt x="37365" y="41875"/>
                  </a:lnTo>
                  <a:lnTo>
                    <a:pt x="37792" y="42119"/>
                  </a:lnTo>
                  <a:lnTo>
                    <a:pt x="38219" y="42179"/>
                  </a:lnTo>
                  <a:lnTo>
                    <a:pt x="38584" y="42240"/>
                  </a:lnTo>
                  <a:lnTo>
                    <a:pt x="38706" y="42179"/>
                  </a:lnTo>
                  <a:lnTo>
                    <a:pt x="38889" y="42119"/>
                  </a:lnTo>
                  <a:lnTo>
                    <a:pt x="38950" y="41997"/>
                  </a:lnTo>
                  <a:lnTo>
                    <a:pt x="39011" y="41936"/>
                  </a:lnTo>
                  <a:lnTo>
                    <a:pt x="39011" y="41753"/>
                  </a:lnTo>
                  <a:lnTo>
                    <a:pt x="38889" y="41570"/>
                  </a:lnTo>
                  <a:lnTo>
                    <a:pt x="38706" y="41387"/>
                  </a:lnTo>
                  <a:lnTo>
                    <a:pt x="38402" y="41204"/>
                  </a:lnTo>
                  <a:lnTo>
                    <a:pt x="38158" y="40960"/>
                  </a:lnTo>
                  <a:lnTo>
                    <a:pt x="37609" y="40412"/>
                  </a:lnTo>
                  <a:lnTo>
                    <a:pt x="37182" y="39802"/>
                  </a:lnTo>
                  <a:lnTo>
                    <a:pt x="36695" y="39254"/>
                  </a:lnTo>
                  <a:lnTo>
                    <a:pt x="36451" y="39010"/>
                  </a:lnTo>
                  <a:lnTo>
                    <a:pt x="36207" y="38766"/>
                  </a:lnTo>
                  <a:lnTo>
                    <a:pt x="35902" y="38583"/>
                  </a:lnTo>
                  <a:lnTo>
                    <a:pt x="35598" y="38461"/>
                  </a:lnTo>
                  <a:lnTo>
                    <a:pt x="35110" y="38461"/>
                  </a:lnTo>
                  <a:lnTo>
                    <a:pt x="34988" y="38400"/>
                  </a:lnTo>
                  <a:lnTo>
                    <a:pt x="34927" y="38218"/>
                  </a:lnTo>
                  <a:lnTo>
                    <a:pt x="34866" y="38096"/>
                  </a:lnTo>
                  <a:lnTo>
                    <a:pt x="34683" y="37669"/>
                  </a:lnTo>
                  <a:lnTo>
                    <a:pt x="34440" y="36938"/>
                  </a:lnTo>
                  <a:lnTo>
                    <a:pt x="34257" y="36145"/>
                  </a:lnTo>
                  <a:lnTo>
                    <a:pt x="34074" y="35414"/>
                  </a:lnTo>
                  <a:lnTo>
                    <a:pt x="33952" y="34621"/>
                  </a:lnTo>
                  <a:lnTo>
                    <a:pt x="33891" y="33646"/>
                  </a:lnTo>
                  <a:lnTo>
                    <a:pt x="33769" y="32732"/>
                  </a:lnTo>
                  <a:lnTo>
                    <a:pt x="33586" y="31939"/>
                  </a:lnTo>
                  <a:lnTo>
                    <a:pt x="33342" y="31147"/>
                  </a:lnTo>
                  <a:lnTo>
                    <a:pt x="33099" y="30355"/>
                  </a:lnTo>
                  <a:lnTo>
                    <a:pt x="32794" y="29562"/>
                  </a:lnTo>
                  <a:lnTo>
                    <a:pt x="32550" y="28953"/>
                  </a:lnTo>
                  <a:lnTo>
                    <a:pt x="32428" y="28648"/>
                  </a:lnTo>
                  <a:lnTo>
                    <a:pt x="32245" y="28343"/>
                  </a:lnTo>
                  <a:lnTo>
                    <a:pt x="32001" y="27916"/>
                  </a:lnTo>
                  <a:lnTo>
                    <a:pt x="31879" y="27734"/>
                  </a:lnTo>
                  <a:lnTo>
                    <a:pt x="31819" y="27490"/>
                  </a:lnTo>
                  <a:lnTo>
                    <a:pt x="31758" y="27124"/>
                  </a:lnTo>
                  <a:lnTo>
                    <a:pt x="31697" y="26697"/>
                  </a:lnTo>
                  <a:lnTo>
                    <a:pt x="31697" y="25905"/>
                  </a:lnTo>
                  <a:lnTo>
                    <a:pt x="31514" y="24320"/>
                  </a:lnTo>
                  <a:lnTo>
                    <a:pt x="31270" y="22735"/>
                  </a:lnTo>
                  <a:lnTo>
                    <a:pt x="30965" y="21212"/>
                  </a:lnTo>
                  <a:lnTo>
                    <a:pt x="30965" y="20846"/>
                  </a:lnTo>
                  <a:lnTo>
                    <a:pt x="31026" y="20480"/>
                  </a:lnTo>
                  <a:lnTo>
                    <a:pt x="31026" y="19688"/>
                  </a:lnTo>
                  <a:lnTo>
                    <a:pt x="31026" y="18834"/>
                  </a:lnTo>
                  <a:lnTo>
                    <a:pt x="30965" y="18042"/>
                  </a:lnTo>
                  <a:lnTo>
                    <a:pt x="30904" y="17676"/>
                  </a:lnTo>
                  <a:lnTo>
                    <a:pt x="30782" y="17311"/>
                  </a:lnTo>
                  <a:lnTo>
                    <a:pt x="30478" y="16640"/>
                  </a:lnTo>
                  <a:lnTo>
                    <a:pt x="30112" y="16031"/>
                  </a:lnTo>
                  <a:lnTo>
                    <a:pt x="29746" y="15421"/>
                  </a:lnTo>
                  <a:lnTo>
                    <a:pt x="29502" y="15116"/>
                  </a:lnTo>
                  <a:lnTo>
                    <a:pt x="29258" y="14812"/>
                  </a:lnTo>
                  <a:lnTo>
                    <a:pt x="28954" y="14629"/>
                  </a:lnTo>
                  <a:lnTo>
                    <a:pt x="28649" y="14446"/>
                  </a:lnTo>
                  <a:lnTo>
                    <a:pt x="27978" y="14141"/>
                  </a:lnTo>
                  <a:lnTo>
                    <a:pt x="27247" y="13958"/>
                  </a:lnTo>
                  <a:lnTo>
                    <a:pt x="26455" y="13836"/>
                  </a:lnTo>
                  <a:lnTo>
                    <a:pt x="25662" y="13775"/>
                  </a:lnTo>
                  <a:lnTo>
                    <a:pt x="24748" y="13775"/>
                  </a:lnTo>
                  <a:lnTo>
                    <a:pt x="24565" y="13653"/>
                  </a:lnTo>
                  <a:lnTo>
                    <a:pt x="24260" y="13471"/>
                  </a:lnTo>
                  <a:lnTo>
                    <a:pt x="22919" y="12617"/>
                  </a:lnTo>
                  <a:lnTo>
                    <a:pt x="22554" y="12373"/>
                  </a:lnTo>
                  <a:lnTo>
                    <a:pt x="22432" y="12313"/>
                  </a:lnTo>
                  <a:lnTo>
                    <a:pt x="22310" y="12252"/>
                  </a:lnTo>
                  <a:lnTo>
                    <a:pt x="22310" y="12130"/>
                  </a:lnTo>
                  <a:lnTo>
                    <a:pt x="22127" y="10728"/>
                  </a:lnTo>
                  <a:lnTo>
                    <a:pt x="22066" y="10118"/>
                  </a:lnTo>
                  <a:lnTo>
                    <a:pt x="22066" y="9996"/>
                  </a:lnTo>
                  <a:lnTo>
                    <a:pt x="22188" y="9874"/>
                  </a:lnTo>
                  <a:lnTo>
                    <a:pt x="22493" y="9631"/>
                  </a:lnTo>
                  <a:lnTo>
                    <a:pt x="22615" y="9448"/>
                  </a:lnTo>
                  <a:lnTo>
                    <a:pt x="22676" y="9204"/>
                  </a:lnTo>
                  <a:lnTo>
                    <a:pt x="22858" y="8777"/>
                  </a:lnTo>
                  <a:lnTo>
                    <a:pt x="23224" y="7497"/>
                  </a:lnTo>
                  <a:lnTo>
                    <a:pt x="23407" y="6766"/>
                  </a:lnTo>
                  <a:lnTo>
                    <a:pt x="23529" y="6034"/>
                  </a:lnTo>
                  <a:lnTo>
                    <a:pt x="23651" y="5303"/>
                  </a:lnTo>
                  <a:lnTo>
                    <a:pt x="23651" y="4511"/>
                  </a:lnTo>
                  <a:lnTo>
                    <a:pt x="23590" y="3779"/>
                  </a:lnTo>
                  <a:lnTo>
                    <a:pt x="23468" y="3048"/>
                  </a:lnTo>
                  <a:lnTo>
                    <a:pt x="23285" y="2316"/>
                  </a:lnTo>
                  <a:lnTo>
                    <a:pt x="22919" y="1646"/>
                  </a:lnTo>
                  <a:lnTo>
                    <a:pt x="22493" y="1158"/>
                  </a:lnTo>
                  <a:lnTo>
                    <a:pt x="22005" y="731"/>
                  </a:lnTo>
                  <a:lnTo>
                    <a:pt x="21456" y="366"/>
                  </a:lnTo>
                  <a:lnTo>
                    <a:pt x="20786" y="122"/>
                  </a:lnTo>
                  <a:lnTo>
                    <a:pt x="19994" y="61"/>
                  </a:lnTo>
                  <a:lnTo>
                    <a:pt x="19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2"/>
            <p:cNvSpPr/>
            <p:nvPr/>
          </p:nvSpPr>
          <p:spPr>
            <a:xfrm>
              <a:off x="5160100" y="1609475"/>
              <a:ext cx="975300" cy="2005375"/>
            </a:xfrm>
            <a:custGeom>
              <a:avLst/>
              <a:gdLst/>
              <a:ahLst/>
              <a:cxnLst/>
              <a:rect l="l" t="t" r="r" b="b"/>
              <a:pathLst>
                <a:path w="39012" h="80215" extrusionOk="0">
                  <a:moveTo>
                    <a:pt x="20115" y="366"/>
                  </a:moveTo>
                  <a:lnTo>
                    <a:pt x="20725" y="488"/>
                  </a:lnTo>
                  <a:lnTo>
                    <a:pt x="21274" y="731"/>
                  </a:lnTo>
                  <a:lnTo>
                    <a:pt x="21822" y="1036"/>
                  </a:lnTo>
                  <a:lnTo>
                    <a:pt x="22127" y="1219"/>
                  </a:lnTo>
                  <a:lnTo>
                    <a:pt x="22371" y="1524"/>
                  </a:lnTo>
                  <a:lnTo>
                    <a:pt x="22554" y="1768"/>
                  </a:lnTo>
                  <a:lnTo>
                    <a:pt x="22736" y="2072"/>
                  </a:lnTo>
                  <a:lnTo>
                    <a:pt x="23041" y="2743"/>
                  </a:lnTo>
                  <a:lnTo>
                    <a:pt x="23163" y="3413"/>
                  </a:lnTo>
                  <a:lnTo>
                    <a:pt x="23285" y="4206"/>
                  </a:lnTo>
                  <a:lnTo>
                    <a:pt x="23346" y="4998"/>
                  </a:lnTo>
                  <a:lnTo>
                    <a:pt x="23285" y="5791"/>
                  </a:lnTo>
                  <a:lnTo>
                    <a:pt x="23163" y="6583"/>
                  </a:lnTo>
                  <a:lnTo>
                    <a:pt x="22858" y="7924"/>
                  </a:lnTo>
                  <a:lnTo>
                    <a:pt x="22615" y="8533"/>
                  </a:lnTo>
                  <a:lnTo>
                    <a:pt x="22371" y="9204"/>
                  </a:lnTo>
                  <a:lnTo>
                    <a:pt x="22310" y="9326"/>
                  </a:lnTo>
                  <a:lnTo>
                    <a:pt x="22188" y="9509"/>
                  </a:lnTo>
                  <a:lnTo>
                    <a:pt x="21883" y="9752"/>
                  </a:lnTo>
                  <a:lnTo>
                    <a:pt x="21152" y="10179"/>
                  </a:lnTo>
                  <a:lnTo>
                    <a:pt x="20420" y="10606"/>
                  </a:lnTo>
                  <a:lnTo>
                    <a:pt x="19994" y="10789"/>
                  </a:lnTo>
                  <a:lnTo>
                    <a:pt x="19567" y="10850"/>
                  </a:lnTo>
                  <a:lnTo>
                    <a:pt x="19201" y="10850"/>
                  </a:lnTo>
                  <a:lnTo>
                    <a:pt x="18774" y="10667"/>
                  </a:lnTo>
                  <a:lnTo>
                    <a:pt x="17982" y="10240"/>
                  </a:lnTo>
                  <a:lnTo>
                    <a:pt x="17251" y="9813"/>
                  </a:lnTo>
                  <a:lnTo>
                    <a:pt x="16946" y="9570"/>
                  </a:lnTo>
                  <a:lnTo>
                    <a:pt x="16763" y="9387"/>
                  </a:lnTo>
                  <a:lnTo>
                    <a:pt x="16702" y="9265"/>
                  </a:lnTo>
                  <a:lnTo>
                    <a:pt x="16519" y="8777"/>
                  </a:lnTo>
                  <a:lnTo>
                    <a:pt x="16336" y="8351"/>
                  </a:lnTo>
                  <a:lnTo>
                    <a:pt x="16093" y="7497"/>
                  </a:lnTo>
                  <a:lnTo>
                    <a:pt x="15910" y="6705"/>
                  </a:lnTo>
                  <a:lnTo>
                    <a:pt x="15788" y="5912"/>
                  </a:lnTo>
                  <a:lnTo>
                    <a:pt x="15727" y="5120"/>
                  </a:lnTo>
                  <a:lnTo>
                    <a:pt x="15727" y="4328"/>
                  </a:lnTo>
                  <a:lnTo>
                    <a:pt x="15849" y="3474"/>
                  </a:lnTo>
                  <a:lnTo>
                    <a:pt x="15971" y="2804"/>
                  </a:lnTo>
                  <a:lnTo>
                    <a:pt x="16275" y="2194"/>
                  </a:lnTo>
                  <a:lnTo>
                    <a:pt x="16641" y="1585"/>
                  </a:lnTo>
                  <a:lnTo>
                    <a:pt x="16824" y="1341"/>
                  </a:lnTo>
                  <a:lnTo>
                    <a:pt x="17129" y="1097"/>
                  </a:lnTo>
                  <a:lnTo>
                    <a:pt x="17677" y="731"/>
                  </a:lnTo>
                  <a:lnTo>
                    <a:pt x="18226" y="549"/>
                  </a:lnTo>
                  <a:lnTo>
                    <a:pt x="18896" y="427"/>
                  </a:lnTo>
                  <a:lnTo>
                    <a:pt x="19506" y="366"/>
                  </a:lnTo>
                  <a:close/>
                  <a:moveTo>
                    <a:pt x="27491" y="19566"/>
                  </a:moveTo>
                  <a:lnTo>
                    <a:pt x="27491" y="19566"/>
                  </a:lnTo>
                  <a:lnTo>
                    <a:pt x="27491" y="19566"/>
                  </a:lnTo>
                  <a:close/>
                  <a:moveTo>
                    <a:pt x="19323" y="32732"/>
                  </a:moveTo>
                  <a:lnTo>
                    <a:pt x="19201" y="32854"/>
                  </a:lnTo>
                  <a:lnTo>
                    <a:pt x="19140" y="33037"/>
                  </a:lnTo>
                  <a:lnTo>
                    <a:pt x="19140" y="33219"/>
                  </a:lnTo>
                  <a:lnTo>
                    <a:pt x="19201" y="33341"/>
                  </a:lnTo>
                  <a:lnTo>
                    <a:pt x="19262" y="33463"/>
                  </a:lnTo>
                  <a:lnTo>
                    <a:pt x="19567" y="33463"/>
                  </a:lnTo>
                  <a:lnTo>
                    <a:pt x="19628" y="33341"/>
                  </a:lnTo>
                  <a:lnTo>
                    <a:pt x="19689" y="33280"/>
                  </a:lnTo>
                  <a:lnTo>
                    <a:pt x="19628" y="33097"/>
                  </a:lnTo>
                  <a:lnTo>
                    <a:pt x="19567" y="33280"/>
                  </a:lnTo>
                  <a:lnTo>
                    <a:pt x="19445" y="33280"/>
                  </a:lnTo>
                  <a:lnTo>
                    <a:pt x="19384" y="33097"/>
                  </a:lnTo>
                  <a:lnTo>
                    <a:pt x="19384" y="32915"/>
                  </a:lnTo>
                  <a:lnTo>
                    <a:pt x="19384" y="32854"/>
                  </a:lnTo>
                  <a:lnTo>
                    <a:pt x="19506" y="32793"/>
                  </a:lnTo>
                  <a:lnTo>
                    <a:pt x="19384" y="32732"/>
                  </a:lnTo>
                  <a:close/>
                  <a:moveTo>
                    <a:pt x="5060" y="39437"/>
                  </a:moveTo>
                  <a:lnTo>
                    <a:pt x="4877" y="39619"/>
                  </a:lnTo>
                  <a:lnTo>
                    <a:pt x="4572" y="40046"/>
                  </a:lnTo>
                  <a:lnTo>
                    <a:pt x="4146" y="40412"/>
                  </a:lnTo>
                  <a:lnTo>
                    <a:pt x="3597" y="40717"/>
                  </a:lnTo>
                  <a:lnTo>
                    <a:pt x="3109" y="40960"/>
                  </a:lnTo>
                  <a:lnTo>
                    <a:pt x="3414" y="40960"/>
                  </a:lnTo>
                  <a:lnTo>
                    <a:pt x="3780" y="40899"/>
                  </a:lnTo>
                  <a:lnTo>
                    <a:pt x="4085" y="40778"/>
                  </a:lnTo>
                  <a:lnTo>
                    <a:pt x="4329" y="40534"/>
                  </a:lnTo>
                  <a:lnTo>
                    <a:pt x="4572" y="40290"/>
                  </a:lnTo>
                  <a:lnTo>
                    <a:pt x="4816" y="40046"/>
                  </a:lnTo>
                  <a:lnTo>
                    <a:pt x="4938" y="39741"/>
                  </a:lnTo>
                  <a:lnTo>
                    <a:pt x="5060" y="39437"/>
                  </a:lnTo>
                  <a:close/>
                  <a:moveTo>
                    <a:pt x="34013" y="39437"/>
                  </a:moveTo>
                  <a:lnTo>
                    <a:pt x="34074" y="39741"/>
                  </a:lnTo>
                  <a:lnTo>
                    <a:pt x="34257" y="40046"/>
                  </a:lnTo>
                  <a:lnTo>
                    <a:pt x="34440" y="40290"/>
                  </a:lnTo>
                  <a:lnTo>
                    <a:pt x="34683" y="40534"/>
                  </a:lnTo>
                  <a:lnTo>
                    <a:pt x="34988" y="40778"/>
                  </a:lnTo>
                  <a:lnTo>
                    <a:pt x="35293" y="40899"/>
                  </a:lnTo>
                  <a:lnTo>
                    <a:pt x="35598" y="40960"/>
                  </a:lnTo>
                  <a:lnTo>
                    <a:pt x="35963" y="40960"/>
                  </a:lnTo>
                  <a:lnTo>
                    <a:pt x="35598" y="40839"/>
                  </a:lnTo>
                  <a:lnTo>
                    <a:pt x="35232" y="40656"/>
                  </a:lnTo>
                  <a:lnTo>
                    <a:pt x="35171" y="40595"/>
                  </a:lnTo>
                  <a:lnTo>
                    <a:pt x="34805" y="40351"/>
                  </a:lnTo>
                  <a:lnTo>
                    <a:pt x="34500" y="40046"/>
                  </a:lnTo>
                  <a:lnTo>
                    <a:pt x="34013" y="39437"/>
                  </a:lnTo>
                  <a:close/>
                  <a:moveTo>
                    <a:pt x="20908" y="57905"/>
                  </a:moveTo>
                  <a:lnTo>
                    <a:pt x="20908" y="57905"/>
                  </a:lnTo>
                  <a:lnTo>
                    <a:pt x="20908" y="57905"/>
                  </a:lnTo>
                  <a:close/>
                  <a:moveTo>
                    <a:pt x="15361" y="56138"/>
                  </a:moveTo>
                  <a:lnTo>
                    <a:pt x="15239" y="56442"/>
                  </a:lnTo>
                  <a:lnTo>
                    <a:pt x="15117" y="56747"/>
                  </a:lnTo>
                  <a:lnTo>
                    <a:pt x="15117" y="57052"/>
                  </a:lnTo>
                  <a:lnTo>
                    <a:pt x="15178" y="57418"/>
                  </a:lnTo>
                  <a:lnTo>
                    <a:pt x="15239" y="57722"/>
                  </a:lnTo>
                  <a:lnTo>
                    <a:pt x="15422" y="57966"/>
                  </a:lnTo>
                  <a:lnTo>
                    <a:pt x="15605" y="58210"/>
                  </a:lnTo>
                  <a:lnTo>
                    <a:pt x="15910" y="58454"/>
                  </a:lnTo>
                  <a:lnTo>
                    <a:pt x="16153" y="58576"/>
                  </a:lnTo>
                  <a:lnTo>
                    <a:pt x="16519" y="58698"/>
                  </a:lnTo>
                  <a:lnTo>
                    <a:pt x="16824" y="58698"/>
                  </a:lnTo>
                  <a:lnTo>
                    <a:pt x="17129" y="58637"/>
                  </a:lnTo>
                  <a:lnTo>
                    <a:pt x="17434" y="58576"/>
                  </a:lnTo>
                  <a:lnTo>
                    <a:pt x="17738" y="58393"/>
                  </a:lnTo>
                  <a:lnTo>
                    <a:pt x="17982" y="58210"/>
                  </a:lnTo>
                  <a:lnTo>
                    <a:pt x="18165" y="57905"/>
                  </a:lnTo>
                  <a:lnTo>
                    <a:pt x="17860" y="58149"/>
                  </a:lnTo>
                  <a:lnTo>
                    <a:pt x="17555" y="58332"/>
                  </a:lnTo>
                  <a:lnTo>
                    <a:pt x="17312" y="58454"/>
                  </a:lnTo>
                  <a:lnTo>
                    <a:pt x="17068" y="58515"/>
                  </a:lnTo>
                  <a:lnTo>
                    <a:pt x="16763" y="58515"/>
                  </a:lnTo>
                  <a:lnTo>
                    <a:pt x="16519" y="58454"/>
                  </a:lnTo>
                  <a:lnTo>
                    <a:pt x="16275" y="58393"/>
                  </a:lnTo>
                  <a:lnTo>
                    <a:pt x="16032" y="58271"/>
                  </a:lnTo>
                  <a:lnTo>
                    <a:pt x="15849" y="58088"/>
                  </a:lnTo>
                  <a:lnTo>
                    <a:pt x="15666" y="57905"/>
                  </a:lnTo>
                  <a:lnTo>
                    <a:pt x="15422" y="57540"/>
                  </a:lnTo>
                  <a:lnTo>
                    <a:pt x="15300" y="57052"/>
                  </a:lnTo>
                  <a:lnTo>
                    <a:pt x="15300" y="56625"/>
                  </a:lnTo>
                  <a:lnTo>
                    <a:pt x="15361" y="56138"/>
                  </a:lnTo>
                  <a:close/>
                  <a:moveTo>
                    <a:pt x="23651" y="56138"/>
                  </a:moveTo>
                  <a:lnTo>
                    <a:pt x="23712" y="56442"/>
                  </a:lnTo>
                  <a:lnTo>
                    <a:pt x="23773" y="56747"/>
                  </a:lnTo>
                  <a:lnTo>
                    <a:pt x="23773" y="57052"/>
                  </a:lnTo>
                  <a:lnTo>
                    <a:pt x="23712" y="57357"/>
                  </a:lnTo>
                  <a:lnTo>
                    <a:pt x="23590" y="57601"/>
                  </a:lnTo>
                  <a:lnTo>
                    <a:pt x="23407" y="57905"/>
                  </a:lnTo>
                  <a:lnTo>
                    <a:pt x="23224" y="58088"/>
                  </a:lnTo>
                  <a:lnTo>
                    <a:pt x="22919" y="58271"/>
                  </a:lnTo>
                  <a:lnTo>
                    <a:pt x="22676" y="58393"/>
                  </a:lnTo>
                  <a:lnTo>
                    <a:pt x="22432" y="58454"/>
                  </a:lnTo>
                  <a:lnTo>
                    <a:pt x="22127" y="58515"/>
                  </a:lnTo>
                  <a:lnTo>
                    <a:pt x="21883" y="58454"/>
                  </a:lnTo>
                  <a:lnTo>
                    <a:pt x="21578" y="58393"/>
                  </a:lnTo>
                  <a:lnTo>
                    <a:pt x="21335" y="58271"/>
                  </a:lnTo>
                  <a:lnTo>
                    <a:pt x="21091" y="58088"/>
                  </a:lnTo>
                  <a:lnTo>
                    <a:pt x="20908" y="57905"/>
                  </a:lnTo>
                  <a:lnTo>
                    <a:pt x="21091" y="58210"/>
                  </a:lnTo>
                  <a:lnTo>
                    <a:pt x="21335" y="58393"/>
                  </a:lnTo>
                  <a:lnTo>
                    <a:pt x="21578" y="58576"/>
                  </a:lnTo>
                  <a:lnTo>
                    <a:pt x="21883" y="58637"/>
                  </a:lnTo>
                  <a:lnTo>
                    <a:pt x="22249" y="58698"/>
                  </a:lnTo>
                  <a:lnTo>
                    <a:pt x="22554" y="58698"/>
                  </a:lnTo>
                  <a:lnTo>
                    <a:pt x="22858" y="58576"/>
                  </a:lnTo>
                  <a:lnTo>
                    <a:pt x="23163" y="58454"/>
                  </a:lnTo>
                  <a:lnTo>
                    <a:pt x="23407" y="58210"/>
                  </a:lnTo>
                  <a:lnTo>
                    <a:pt x="23590" y="57966"/>
                  </a:lnTo>
                  <a:lnTo>
                    <a:pt x="23773" y="57722"/>
                  </a:lnTo>
                  <a:lnTo>
                    <a:pt x="23895" y="57357"/>
                  </a:lnTo>
                  <a:lnTo>
                    <a:pt x="23895" y="57052"/>
                  </a:lnTo>
                  <a:lnTo>
                    <a:pt x="23895" y="56747"/>
                  </a:lnTo>
                  <a:lnTo>
                    <a:pt x="23834" y="56442"/>
                  </a:lnTo>
                  <a:lnTo>
                    <a:pt x="23651" y="56138"/>
                  </a:lnTo>
                  <a:close/>
                  <a:moveTo>
                    <a:pt x="19506" y="53273"/>
                  </a:moveTo>
                  <a:lnTo>
                    <a:pt x="19628" y="54309"/>
                  </a:lnTo>
                  <a:lnTo>
                    <a:pt x="19689" y="54858"/>
                  </a:lnTo>
                  <a:lnTo>
                    <a:pt x="19689" y="55406"/>
                  </a:lnTo>
                  <a:lnTo>
                    <a:pt x="19567" y="56442"/>
                  </a:lnTo>
                  <a:lnTo>
                    <a:pt x="19567" y="56930"/>
                  </a:lnTo>
                  <a:lnTo>
                    <a:pt x="19628" y="57418"/>
                  </a:lnTo>
                  <a:lnTo>
                    <a:pt x="19689" y="57844"/>
                  </a:lnTo>
                  <a:lnTo>
                    <a:pt x="19872" y="58210"/>
                  </a:lnTo>
                  <a:lnTo>
                    <a:pt x="19933" y="58454"/>
                  </a:lnTo>
                  <a:lnTo>
                    <a:pt x="19933" y="58698"/>
                  </a:lnTo>
                  <a:lnTo>
                    <a:pt x="19933" y="59246"/>
                  </a:lnTo>
                  <a:lnTo>
                    <a:pt x="19872" y="60283"/>
                  </a:lnTo>
                  <a:lnTo>
                    <a:pt x="19750" y="61319"/>
                  </a:lnTo>
                  <a:lnTo>
                    <a:pt x="19689" y="62843"/>
                  </a:lnTo>
                  <a:lnTo>
                    <a:pt x="19628" y="64305"/>
                  </a:lnTo>
                  <a:lnTo>
                    <a:pt x="19628" y="65281"/>
                  </a:lnTo>
                  <a:lnTo>
                    <a:pt x="19628" y="66195"/>
                  </a:lnTo>
                  <a:lnTo>
                    <a:pt x="19750" y="68267"/>
                  </a:lnTo>
                  <a:lnTo>
                    <a:pt x="19811" y="69486"/>
                  </a:lnTo>
                  <a:lnTo>
                    <a:pt x="19750" y="70645"/>
                  </a:lnTo>
                  <a:lnTo>
                    <a:pt x="19506" y="73022"/>
                  </a:lnTo>
                  <a:lnTo>
                    <a:pt x="19323" y="70888"/>
                  </a:lnTo>
                  <a:lnTo>
                    <a:pt x="19262" y="69791"/>
                  </a:lnTo>
                  <a:lnTo>
                    <a:pt x="19262" y="68694"/>
                  </a:lnTo>
                  <a:lnTo>
                    <a:pt x="19323" y="67658"/>
                  </a:lnTo>
                  <a:lnTo>
                    <a:pt x="19384" y="66561"/>
                  </a:lnTo>
                  <a:lnTo>
                    <a:pt x="19445" y="65464"/>
                  </a:lnTo>
                  <a:lnTo>
                    <a:pt x="19445" y="64366"/>
                  </a:lnTo>
                  <a:lnTo>
                    <a:pt x="19384" y="62599"/>
                  </a:lnTo>
                  <a:lnTo>
                    <a:pt x="19323" y="61745"/>
                  </a:lnTo>
                  <a:lnTo>
                    <a:pt x="19262" y="60831"/>
                  </a:lnTo>
                  <a:lnTo>
                    <a:pt x="19140" y="59612"/>
                  </a:lnTo>
                  <a:lnTo>
                    <a:pt x="19079" y="59002"/>
                  </a:lnTo>
                  <a:lnTo>
                    <a:pt x="19079" y="58698"/>
                  </a:lnTo>
                  <a:lnTo>
                    <a:pt x="19140" y="58393"/>
                  </a:lnTo>
                  <a:lnTo>
                    <a:pt x="19262" y="57844"/>
                  </a:lnTo>
                  <a:lnTo>
                    <a:pt x="19445" y="57235"/>
                  </a:lnTo>
                  <a:lnTo>
                    <a:pt x="19445" y="56625"/>
                  </a:lnTo>
                  <a:lnTo>
                    <a:pt x="19445" y="56016"/>
                  </a:lnTo>
                  <a:lnTo>
                    <a:pt x="19384" y="55345"/>
                  </a:lnTo>
                  <a:lnTo>
                    <a:pt x="19384" y="54614"/>
                  </a:lnTo>
                  <a:lnTo>
                    <a:pt x="19506" y="53273"/>
                  </a:lnTo>
                  <a:close/>
                  <a:moveTo>
                    <a:pt x="21883" y="10118"/>
                  </a:moveTo>
                  <a:lnTo>
                    <a:pt x="22066" y="12191"/>
                  </a:lnTo>
                  <a:lnTo>
                    <a:pt x="22066" y="12313"/>
                  </a:lnTo>
                  <a:lnTo>
                    <a:pt x="22127" y="12434"/>
                  </a:lnTo>
                  <a:lnTo>
                    <a:pt x="22371" y="12617"/>
                  </a:lnTo>
                  <a:lnTo>
                    <a:pt x="22676" y="12739"/>
                  </a:lnTo>
                  <a:lnTo>
                    <a:pt x="23224" y="13105"/>
                  </a:lnTo>
                  <a:lnTo>
                    <a:pt x="24321" y="13836"/>
                  </a:lnTo>
                  <a:lnTo>
                    <a:pt x="22493" y="14141"/>
                  </a:lnTo>
                  <a:lnTo>
                    <a:pt x="22493" y="14141"/>
                  </a:lnTo>
                  <a:lnTo>
                    <a:pt x="24138" y="14080"/>
                  </a:lnTo>
                  <a:lnTo>
                    <a:pt x="25784" y="14080"/>
                  </a:lnTo>
                  <a:lnTo>
                    <a:pt x="26637" y="14141"/>
                  </a:lnTo>
                  <a:lnTo>
                    <a:pt x="27491" y="14324"/>
                  </a:lnTo>
                  <a:lnTo>
                    <a:pt x="27918" y="14446"/>
                  </a:lnTo>
                  <a:lnTo>
                    <a:pt x="28344" y="14629"/>
                  </a:lnTo>
                  <a:lnTo>
                    <a:pt x="28710" y="14812"/>
                  </a:lnTo>
                  <a:lnTo>
                    <a:pt x="29076" y="15055"/>
                  </a:lnTo>
                  <a:lnTo>
                    <a:pt x="29319" y="15421"/>
                  </a:lnTo>
                  <a:lnTo>
                    <a:pt x="29624" y="15787"/>
                  </a:lnTo>
                  <a:lnTo>
                    <a:pt x="30051" y="16518"/>
                  </a:lnTo>
                  <a:lnTo>
                    <a:pt x="30417" y="17311"/>
                  </a:lnTo>
                  <a:lnTo>
                    <a:pt x="30539" y="17676"/>
                  </a:lnTo>
                  <a:lnTo>
                    <a:pt x="30599" y="18103"/>
                  </a:lnTo>
                  <a:lnTo>
                    <a:pt x="30660" y="19017"/>
                  </a:lnTo>
                  <a:lnTo>
                    <a:pt x="30660" y="19932"/>
                  </a:lnTo>
                  <a:lnTo>
                    <a:pt x="30599" y="20846"/>
                  </a:lnTo>
                  <a:lnTo>
                    <a:pt x="30599" y="21151"/>
                  </a:lnTo>
                  <a:lnTo>
                    <a:pt x="30660" y="21455"/>
                  </a:lnTo>
                  <a:lnTo>
                    <a:pt x="31026" y="23345"/>
                  </a:lnTo>
                  <a:lnTo>
                    <a:pt x="31270" y="25235"/>
                  </a:lnTo>
                  <a:lnTo>
                    <a:pt x="31331" y="26149"/>
                  </a:lnTo>
                  <a:lnTo>
                    <a:pt x="31331" y="27063"/>
                  </a:lnTo>
                  <a:lnTo>
                    <a:pt x="31392" y="27429"/>
                  </a:lnTo>
                  <a:lnTo>
                    <a:pt x="31514" y="27795"/>
                  </a:lnTo>
                  <a:lnTo>
                    <a:pt x="31697" y="28160"/>
                  </a:lnTo>
                  <a:lnTo>
                    <a:pt x="31879" y="28465"/>
                  </a:lnTo>
                  <a:lnTo>
                    <a:pt x="32123" y="28770"/>
                  </a:lnTo>
                  <a:lnTo>
                    <a:pt x="32306" y="29136"/>
                  </a:lnTo>
                  <a:lnTo>
                    <a:pt x="32611" y="29928"/>
                  </a:lnTo>
                  <a:lnTo>
                    <a:pt x="32916" y="30781"/>
                  </a:lnTo>
                  <a:lnTo>
                    <a:pt x="33220" y="31696"/>
                  </a:lnTo>
                  <a:lnTo>
                    <a:pt x="33342" y="32366"/>
                  </a:lnTo>
                  <a:lnTo>
                    <a:pt x="33525" y="33097"/>
                  </a:lnTo>
                  <a:lnTo>
                    <a:pt x="33708" y="34499"/>
                  </a:lnTo>
                  <a:lnTo>
                    <a:pt x="33830" y="35536"/>
                  </a:lnTo>
                  <a:lnTo>
                    <a:pt x="34074" y="36511"/>
                  </a:lnTo>
                  <a:lnTo>
                    <a:pt x="34379" y="37547"/>
                  </a:lnTo>
                  <a:lnTo>
                    <a:pt x="34805" y="38461"/>
                  </a:lnTo>
                  <a:lnTo>
                    <a:pt x="34440" y="38522"/>
                  </a:lnTo>
                  <a:lnTo>
                    <a:pt x="34257" y="38644"/>
                  </a:lnTo>
                  <a:lnTo>
                    <a:pt x="34196" y="38705"/>
                  </a:lnTo>
                  <a:lnTo>
                    <a:pt x="34135" y="38827"/>
                  </a:lnTo>
                  <a:lnTo>
                    <a:pt x="34257" y="38888"/>
                  </a:lnTo>
                  <a:lnTo>
                    <a:pt x="34500" y="38827"/>
                  </a:lnTo>
                  <a:lnTo>
                    <a:pt x="34927" y="38705"/>
                  </a:lnTo>
                  <a:lnTo>
                    <a:pt x="35354" y="38705"/>
                  </a:lnTo>
                  <a:lnTo>
                    <a:pt x="35720" y="38766"/>
                  </a:lnTo>
                  <a:lnTo>
                    <a:pt x="36085" y="39010"/>
                  </a:lnTo>
                  <a:lnTo>
                    <a:pt x="36512" y="39376"/>
                  </a:lnTo>
                  <a:lnTo>
                    <a:pt x="36878" y="39802"/>
                  </a:lnTo>
                  <a:lnTo>
                    <a:pt x="37609" y="40717"/>
                  </a:lnTo>
                  <a:lnTo>
                    <a:pt x="37975" y="41143"/>
                  </a:lnTo>
                  <a:lnTo>
                    <a:pt x="38402" y="41509"/>
                  </a:lnTo>
                  <a:lnTo>
                    <a:pt x="38706" y="41753"/>
                  </a:lnTo>
                  <a:lnTo>
                    <a:pt x="38767" y="41814"/>
                  </a:lnTo>
                  <a:lnTo>
                    <a:pt x="38767" y="41875"/>
                  </a:lnTo>
                  <a:lnTo>
                    <a:pt x="38767" y="41936"/>
                  </a:lnTo>
                  <a:lnTo>
                    <a:pt x="38645" y="41997"/>
                  </a:lnTo>
                  <a:lnTo>
                    <a:pt x="38280" y="41997"/>
                  </a:lnTo>
                  <a:lnTo>
                    <a:pt x="37914" y="41875"/>
                  </a:lnTo>
                  <a:lnTo>
                    <a:pt x="37609" y="41753"/>
                  </a:lnTo>
                  <a:lnTo>
                    <a:pt x="37426" y="41570"/>
                  </a:lnTo>
                  <a:lnTo>
                    <a:pt x="37000" y="41204"/>
                  </a:lnTo>
                  <a:lnTo>
                    <a:pt x="36878" y="41082"/>
                  </a:lnTo>
                  <a:lnTo>
                    <a:pt x="36634" y="41021"/>
                  </a:lnTo>
                  <a:lnTo>
                    <a:pt x="36451" y="40960"/>
                  </a:lnTo>
                  <a:lnTo>
                    <a:pt x="36390" y="41021"/>
                  </a:lnTo>
                  <a:lnTo>
                    <a:pt x="36390" y="41143"/>
                  </a:lnTo>
                  <a:lnTo>
                    <a:pt x="36390" y="41326"/>
                  </a:lnTo>
                  <a:lnTo>
                    <a:pt x="36451" y="41570"/>
                  </a:lnTo>
                  <a:lnTo>
                    <a:pt x="36695" y="42119"/>
                  </a:lnTo>
                  <a:lnTo>
                    <a:pt x="37000" y="42667"/>
                  </a:lnTo>
                  <a:lnTo>
                    <a:pt x="37609" y="43764"/>
                  </a:lnTo>
                  <a:lnTo>
                    <a:pt x="37792" y="44069"/>
                  </a:lnTo>
                  <a:lnTo>
                    <a:pt x="37914" y="44191"/>
                  </a:lnTo>
                  <a:lnTo>
                    <a:pt x="37914" y="44374"/>
                  </a:lnTo>
                  <a:lnTo>
                    <a:pt x="37914" y="44496"/>
                  </a:lnTo>
                  <a:lnTo>
                    <a:pt x="37853" y="44557"/>
                  </a:lnTo>
                  <a:lnTo>
                    <a:pt x="37792" y="44557"/>
                  </a:lnTo>
                  <a:lnTo>
                    <a:pt x="37670" y="44496"/>
                  </a:lnTo>
                  <a:lnTo>
                    <a:pt x="37487" y="44374"/>
                  </a:lnTo>
                  <a:lnTo>
                    <a:pt x="37365" y="44252"/>
                  </a:lnTo>
                  <a:lnTo>
                    <a:pt x="36817" y="43399"/>
                  </a:lnTo>
                  <a:lnTo>
                    <a:pt x="36512" y="42972"/>
                  </a:lnTo>
                  <a:lnTo>
                    <a:pt x="36207" y="42606"/>
                  </a:lnTo>
                  <a:lnTo>
                    <a:pt x="36024" y="42545"/>
                  </a:lnTo>
                  <a:lnTo>
                    <a:pt x="35902" y="42484"/>
                  </a:lnTo>
                  <a:lnTo>
                    <a:pt x="35781" y="42606"/>
                  </a:lnTo>
                  <a:lnTo>
                    <a:pt x="35720" y="42789"/>
                  </a:lnTo>
                  <a:lnTo>
                    <a:pt x="35781" y="43094"/>
                  </a:lnTo>
                  <a:lnTo>
                    <a:pt x="35841" y="43399"/>
                  </a:lnTo>
                  <a:lnTo>
                    <a:pt x="36268" y="44496"/>
                  </a:lnTo>
                  <a:lnTo>
                    <a:pt x="36390" y="44861"/>
                  </a:lnTo>
                  <a:lnTo>
                    <a:pt x="36512" y="45288"/>
                  </a:lnTo>
                  <a:lnTo>
                    <a:pt x="36512" y="45471"/>
                  </a:lnTo>
                  <a:lnTo>
                    <a:pt x="36451" y="45593"/>
                  </a:lnTo>
                  <a:lnTo>
                    <a:pt x="36390" y="45654"/>
                  </a:lnTo>
                  <a:lnTo>
                    <a:pt x="36329" y="45715"/>
                  </a:lnTo>
                  <a:lnTo>
                    <a:pt x="36268" y="45654"/>
                  </a:lnTo>
                  <a:lnTo>
                    <a:pt x="36207" y="45593"/>
                  </a:lnTo>
                  <a:lnTo>
                    <a:pt x="36085" y="45410"/>
                  </a:lnTo>
                  <a:lnTo>
                    <a:pt x="35963" y="45166"/>
                  </a:lnTo>
                  <a:lnTo>
                    <a:pt x="35781" y="44739"/>
                  </a:lnTo>
                  <a:lnTo>
                    <a:pt x="35354" y="43642"/>
                  </a:lnTo>
                  <a:lnTo>
                    <a:pt x="35232" y="43216"/>
                  </a:lnTo>
                  <a:lnTo>
                    <a:pt x="35110" y="42972"/>
                  </a:lnTo>
                  <a:lnTo>
                    <a:pt x="35049" y="42911"/>
                  </a:lnTo>
                  <a:lnTo>
                    <a:pt x="34866" y="42911"/>
                  </a:lnTo>
                  <a:lnTo>
                    <a:pt x="34805" y="42972"/>
                  </a:lnTo>
                  <a:lnTo>
                    <a:pt x="34744" y="43216"/>
                  </a:lnTo>
                  <a:lnTo>
                    <a:pt x="34744" y="43642"/>
                  </a:lnTo>
                  <a:lnTo>
                    <a:pt x="34805" y="44739"/>
                  </a:lnTo>
                  <a:lnTo>
                    <a:pt x="34866" y="45166"/>
                  </a:lnTo>
                  <a:lnTo>
                    <a:pt x="34805" y="45410"/>
                  </a:lnTo>
                  <a:lnTo>
                    <a:pt x="34744" y="45593"/>
                  </a:lnTo>
                  <a:lnTo>
                    <a:pt x="34622" y="45654"/>
                  </a:lnTo>
                  <a:lnTo>
                    <a:pt x="34561" y="45593"/>
                  </a:lnTo>
                  <a:lnTo>
                    <a:pt x="34440" y="45349"/>
                  </a:lnTo>
                  <a:lnTo>
                    <a:pt x="34379" y="44800"/>
                  </a:lnTo>
                  <a:lnTo>
                    <a:pt x="34318" y="44130"/>
                  </a:lnTo>
                  <a:lnTo>
                    <a:pt x="34318" y="43825"/>
                  </a:lnTo>
                  <a:lnTo>
                    <a:pt x="34196" y="43338"/>
                  </a:lnTo>
                  <a:lnTo>
                    <a:pt x="34135" y="43094"/>
                  </a:lnTo>
                  <a:lnTo>
                    <a:pt x="34074" y="42911"/>
                  </a:lnTo>
                  <a:lnTo>
                    <a:pt x="33891" y="42850"/>
                  </a:lnTo>
                  <a:lnTo>
                    <a:pt x="33769" y="42911"/>
                  </a:lnTo>
                  <a:lnTo>
                    <a:pt x="33647" y="42972"/>
                  </a:lnTo>
                  <a:lnTo>
                    <a:pt x="33647" y="43094"/>
                  </a:lnTo>
                  <a:lnTo>
                    <a:pt x="33586" y="43338"/>
                  </a:lnTo>
                  <a:lnTo>
                    <a:pt x="33647" y="43825"/>
                  </a:lnTo>
                  <a:lnTo>
                    <a:pt x="33647" y="44252"/>
                  </a:lnTo>
                  <a:lnTo>
                    <a:pt x="33647" y="44618"/>
                  </a:lnTo>
                  <a:lnTo>
                    <a:pt x="33647" y="44800"/>
                  </a:lnTo>
                  <a:lnTo>
                    <a:pt x="33586" y="44983"/>
                  </a:lnTo>
                  <a:lnTo>
                    <a:pt x="33525" y="45044"/>
                  </a:lnTo>
                  <a:lnTo>
                    <a:pt x="33464" y="44983"/>
                  </a:lnTo>
                  <a:lnTo>
                    <a:pt x="33403" y="44922"/>
                  </a:lnTo>
                  <a:lnTo>
                    <a:pt x="33281" y="44679"/>
                  </a:lnTo>
                  <a:lnTo>
                    <a:pt x="33281" y="44435"/>
                  </a:lnTo>
                  <a:lnTo>
                    <a:pt x="33220" y="43886"/>
                  </a:lnTo>
                  <a:lnTo>
                    <a:pt x="33099" y="42667"/>
                  </a:lnTo>
                  <a:lnTo>
                    <a:pt x="33099" y="42423"/>
                  </a:lnTo>
                  <a:lnTo>
                    <a:pt x="33038" y="42240"/>
                  </a:lnTo>
                  <a:lnTo>
                    <a:pt x="32794" y="41509"/>
                  </a:lnTo>
                  <a:lnTo>
                    <a:pt x="32550" y="40717"/>
                  </a:lnTo>
                  <a:lnTo>
                    <a:pt x="32489" y="40412"/>
                  </a:lnTo>
                  <a:lnTo>
                    <a:pt x="32489" y="40046"/>
                  </a:lnTo>
                  <a:lnTo>
                    <a:pt x="32489" y="39863"/>
                  </a:lnTo>
                  <a:lnTo>
                    <a:pt x="32550" y="39741"/>
                  </a:lnTo>
                  <a:lnTo>
                    <a:pt x="32672" y="39619"/>
                  </a:lnTo>
                  <a:lnTo>
                    <a:pt x="32794" y="39498"/>
                  </a:lnTo>
                  <a:lnTo>
                    <a:pt x="32916" y="39437"/>
                  </a:lnTo>
                  <a:lnTo>
                    <a:pt x="32916" y="39376"/>
                  </a:lnTo>
                  <a:lnTo>
                    <a:pt x="32916" y="39315"/>
                  </a:lnTo>
                  <a:lnTo>
                    <a:pt x="32794" y="39254"/>
                  </a:lnTo>
                  <a:lnTo>
                    <a:pt x="32672" y="39254"/>
                  </a:lnTo>
                  <a:lnTo>
                    <a:pt x="32489" y="39376"/>
                  </a:lnTo>
                  <a:lnTo>
                    <a:pt x="32123" y="38400"/>
                  </a:lnTo>
                  <a:lnTo>
                    <a:pt x="31697" y="37364"/>
                  </a:lnTo>
                  <a:lnTo>
                    <a:pt x="30721" y="35414"/>
                  </a:lnTo>
                  <a:lnTo>
                    <a:pt x="29807" y="33463"/>
                  </a:lnTo>
                  <a:lnTo>
                    <a:pt x="29380" y="32488"/>
                  </a:lnTo>
                  <a:lnTo>
                    <a:pt x="29015" y="31452"/>
                  </a:lnTo>
                  <a:lnTo>
                    <a:pt x="28710" y="30355"/>
                  </a:lnTo>
                  <a:lnTo>
                    <a:pt x="28466" y="29257"/>
                  </a:lnTo>
                  <a:lnTo>
                    <a:pt x="28161" y="28160"/>
                  </a:lnTo>
                  <a:lnTo>
                    <a:pt x="27796" y="27063"/>
                  </a:lnTo>
                  <a:lnTo>
                    <a:pt x="27064" y="25356"/>
                  </a:lnTo>
                  <a:lnTo>
                    <a:pt x="27064" y="25174"/>
                  </a:lnTo>
                  <a:lnTo>
                    <a:pt x="27064" y="24991"/>
                  </a:lnTo>
                  <a:lnTo>
                    <a:pt x="27125" y="24747"/>
                  </a:lnTo>
                  <a:lnTo>
                    <a:pt x="27247" y="24625"/>
                  </a:lnTo>
                  <a:lnTo>
                    <a:pt x="27369" y="24503"/>
                  </a:lnTo>
                  <a:lnTo>
                    <a:pt x="27552" y="24259"/>
                  </a:lnTo>
                  <a:lnTo>
                    <a:pt x="27674" y="23955"/>
                  </a:lnTo>
                  <a:lnTo>
                    <a:pt x="27796" y="23345"/>
                  </a:lnTo>
                  <a:lnTo>
                    <a:pt x="27857" y="22735"/>
                  </a:lnTo>
                  <a:lnTo>
                    <a:pt x="27857" y="22126"/>
                  </a:lnTo>
                  <a:lnTo>
                    <a:pt x="27735" y="21455"/>
                  </a:lnTo>
                  <a:lnTo>
                    <a:pt x="27613" y="20846"/>
                  </a:lnTo>
                  <a:lnTo>
                    <a:pt x="27491" y="20541"/>
                  </a:lnTo>
                  <a:lnTo>
                    <a:pt x="27430" y="20236"/>
                  </a:lnTo>
                  <a:lnTo>
                    <a:pt x="27491" y="19566"/>
                  </a:lnTo>
                  <a:lnTo>
                    <a:pt x="27369" y="20175"/>
                  </a:lnTo>
                  <a:lnTo>
                    <a:pt x="27369" y="20358"/>
                  </a:lnTo>
                  <a:lnTo>
                    <a:pt x="27430" y="20602"/>
                  </a:lnTo>
                  <a:lnTo>
                    <a:pt x="27491" y="21212"/>
                  </a:lnTo>
                  <a:lnTo>
                    <a:pt x="27552" y="21821"/>
                  </a:lnTo>
                  <a:lnTo>
                    <a:pt x="27613" y="22370"/>
                  </a:lnTo>
                  <a:lnTo>
                    <a:pt x="27552" y="22979"/>
                  </a:lnTo>
                  <a:lnTo>
                    <a:pt x="27430" y="23589"/>
                  </a:lnTo>
                  <a:lnTo>
                    <a:pt x="27369" y="23833"/>
                  </a:lnTo>
                  <a:lnTo>
                    <a:pt x="27186" y="24076"/>
                  </a:lnTo>
                  <a:lnTo>
                    <a:pt x="27064" y="24320"/>
                  </a:lnTo>
                  <a:lnTo>
                    <a:pt x="26820" y="24503"/>
                  </a:lnTo>
                  <a:lnTo>
                    <a:pt x="26637" y="24686"/>
                  </a:lnTo>
                  <a:lnTo>
                    <a:pt x="26394" y="24808"/>
                  </a:lnTo>
                  <a:lnTo>
                    <a:pt x="25845" y="24991"/>
                  </a:lnTo>
                  <a:lnTo>
                    <a:pt x="25297" y="25052"/>
                  </a:lnTo>
                  <a:lnTo>
                    <a:pt x="24016" y="25235"/>
                  </a:lnTo>
                  <a:lnTo>
                    <a:pt x="23468" y="25295"/>
                  </a:lnTo>
                  <a:lnTo>
                    <a:pt x="22797" y="25295"/>
                  </a:lnTo>
                  <a:lnTo>
                    <a:pt x="22676" y="25235"/>
                  </a:lnTo>
                  <a:lnTo>
                    <a:pt x="22493" y="25174"/>
                  </a:lnTo>
                  <a:lnTo>
                    <a:pt x="22249" y="24991"/>
                  </a:lnTo>
                  <a:lnTo>
                    <a:pt x="21639" y="24625"/>
                  </a:lnTo>
                  <a:lnTo>
                    <a:pt x="20359" y="23894"/>
                  </a:lnTo>
                  <a:lnTo>
                    <a:pt x="21883" y="24991"/>
                  </a:lnTo>
                  <a:lnTo>
                    <a:pt x="22249" y="25295"/>
                  </a:lnTo>
                  <a:lnTo>
                    <a:pt x="22432" y="25417"/>
                  </a:lnTo>
                  <a:lnTo>
                    <a:pt x="22676" y="25539"/>
                  </a:lnTo>
                  <a:lnTo>
                    <a:pt x="22797" y="25600"/>
                  </a:lnTo>
                  <a:lnTo>
                    <a:pt x="23346" y="25600"/>
                  </a:lnTo>
                  <a:lnTo>
                    <a:pt x="24260" y="25539"/>
                  </a:lnTo>
                  <a:lnTo>
                    <a:pt x="25175" y="25417"/>
                  </a:lnTo>
                  <a:lnTo>
                    <a:pt x="26028" y="25295"/>
                  </a:lnTo>
                  <a:lnTo>
                    <a:pt x="26455" y="25174"/>
                  </a:lnTo>
                  <a:lnTo>
                    <a:pt x="26820" y="24991"/>
                  </a:lnTo>
                  <a:lnTo>
                    <a:pt x="26698" y="25539"/>
                  </a:lnTo>
                  <a:lnTo>
                    <a:pt x="25845" y="28099"/>
                  </a:lnTo>
                  <a:lnTo>
                    <a:pt x="25784" y="28282"/>
                  </a:lnTo>
                  <a:lnTo>
                    <a:pt x="25723" y="28709"/>
                  </a:lnTo>
                  <a:lnTo>
                    <a:pt x="25784" y="30416"/>
                  </a:lnTo>
                  <a:lnTo>
                    <a:pt x="25784" y="32610"/>
                  </a:lnTo>
                  <a:lnTo>
                    <a:pt x="25784" y="32976"/>
                  </a:lnTo>
                  <a:lnTo>
                    <a:pt x="25723" y="33280"/>
                  </a:lnTo>
                  <a:lnTo>
                    <a:pt x="25723" y="33585"/>
                  </a:lnTo>
                  <a:lnTo>
                    <a:pt x="25723" y="33890"/>
                  </a:lnTo>
                  <a:lnTo>
                    <a:pt x="25845" y="34195"/>
                  </a:lnTo>
                  <a:lnTo>
                    <a:pt x="26028" y="35109"/>
                  </a:lnTo>
                  <a:lnTo>
                    <a:pt x="26333" y="36877"/>
                  </a:lnTo>
                  <a:lnTo>
                    <a:pt x="26455" y="37730"/>
                  </a:lnTo>
                  <a:lnTo>
                    <a:pt x="26516" y="38644"/>
                  </a:lnTo>
                  <a:lnTo>
                    <a:pt x="26516" y="40412"/>
                  </a:lnTo>
                  <a:lnTo>
                    <a:pt x="26455" y="42240"/>
                  </a:lnTo>
                  <a:lnTo>
                    <a:pt x="26394" y="44008"/>
                  </a:lnTo>
                  <a:lnTo>
                    <a:pt x="26272" y="45776"/>
                  </a:lnTo>
                  <a:lnTo>
                    <a:pt x="26028" y="47543"/>
                  </a:lnTo>
                  <a:lnTo>
                    <a:pt x="25784" y="49311"/>
                  </a:lnTo>
                  <a:lnTo>
                    <a:pt x="25479" y="51079"/>
                  </a:lnTo>
                  <a:lnTo>
                    <a:pt x="25053" y="52846"/>
                  </a:lnTo>
                  <a:lnTo>
                    <a:pt x="24565" y="54553"/>
                  </a:lnTo>
                  <a:lnTo>
                    <a:pt x="24382" y="55406"/>
                  </a:lnTo>
                  <a:lnTo>
                    <a:pt x="24260" y="56260"/>
                  </a:lnTo>
                  <a:lnTo>
                    <a:pt x="24260" y="57235"/>
                  </a:lnTo>
                  <a:lnTo>
                    <a:pt x="24321" y="58210"/>
                  </a:lnTo>
                  <a:lnTo>
                    <a:pt x="24504" y="59063"/>
                  </a:lnTo>
                  <a:lnTo>
                    <a:pt x="24687" y="59917"/>
                  </a:lnTo>
                  <a:lnTo>
                    <a:pt x="24931" y="60770"/>
                  </a:lnTo>
                  <a:lnTo>
                    <a:pt x="25053" y="61684"/>
                  </a:lnTo>
                  <a:lnTo>
                    <a:pt x="25114" y="62538"/>
                  </a:lnTo>
                  <a:lnTo>
                    <a:pt x="25114" y="63391"/>
                  </a:lnTo>
                  <a:lnTo>
                    <a:pt x="24992" y="64244"/>
                  </a:lnTo>
                  <a:lnTo>
                    <a:pt x="24870" y="65098"/>
                  </a:lnTo>
                  <a:lnTo>
                    <a:pt x="24565" y="66317"/>
                  </a:lnTo>
                  <a:lnTo>
                    <a:pt x="24260" y="67475"/>
                  </a:lnTo>
                  <a:lnTo>
                    <a:pt x="23529" y="69791"/>
                  </a:lnTo>
                  <a:lnTo>
                    <a:pt x="22493" y="73326"/>
                  </a:lnTo>
                  <a:lnTo>
                    <a:pt x="22127" y="74789"/>
                  </a:lnTo>
                  <a:lnTo>
                    <a:pt x="22066" y="75216"/>
                  </a:lnTo>
                  <a:lnTo>
                    <a:pt x="22005" y="75460"/>
                  </a:lnTo>
                  <a:lnTo>
                    <a:pt x="22066" y="75704"/>
                  </a:lnTo>
                  <a:lnTo>
                    <a:pt x="22127" y="75947"/>
                  </a:lnTo>
                  <a:lnTo>
                    <a:pt x="22249" y="76252"/>
                  </a:lnTo>
                  <a:lnTo>
                    <a:pt x="22493" y="76740"/>
                  </a:lnTo>
                  <a:lnTo>
                    <a:pt x="22858" y="77410"/>
                  </a:lnTo>
                  <a:lnTo>
                    <a:pt x="23346" y="78081"/>
                  </a:lnTo>
                  <a:lnTo>
                    <a:pt x="23590" y="78386"/>
                  </a:lnTo>
                  <a:lnTo>
                    <a:pt x="23834" y="78568"/>
                  </a:lnTo>
                  <a:lnTo>
                    <a:pt x="24260" y="78873"/>
                  </a:lnTo>
                  <a:lnTo>
                    <a:pt x="24321" y="78995"/>
                  </a:lnTo>
                  <a:lnTo>
                    <a:pt x="24321" y="79056"/>
                  </a:lnTo>
                  <a:lnTo>
                    <a:pt x="24260" y="79117"/>
                  </a:lnTo>
                  <a:lnTo>
                    <a:pt x="24199" y="79178"/>
                  </a:lnTo>
                  <a:lnTo>
                    <a:pt x="23956" y="79239"/>
                  </a:lnTo>
                  <a:lnTo>
                    <a:pt x="23773" y="79300"/>
                  </a:lnTo>
                  <a:lnTo>
                    <a:pt x="22919" y="79483"/>
                  </a:lnTo>
                  <a:lnTo>
                    <a:pt x="22493" y="79544"/>
                  </a:lnTo>
                  <a:lnTo>
                    <a:pt x="22066" y="79605"/>
                  </a:lnTo>
                  <a:lnTo>
                    <a:pt x="21700" y="79544"/>
                  </a:lnTo>
                  <a:lnTo>
                    <a:pt x="21578" y="79422"/>
                  </a:lnTo>
                  <a:lnTo>
                    <a:pt x="21578" y="79300"/>
                  </a:lnTo>
                  <a:lnTo>
                    <a:pt x="21517" y="78995"/>
                  </a:lnTo>
                  <a:lnTo>
                    <a:pt x="21456" y="78873"/>
                  </a:lnTo>
                  <a:lnTo>
                    <a:pt x="21335" y="78751"/>
                  </a:lnTo>
                  <a:lnTo>
                    <a:pt x="21213" y="78751"/>
                  </a:lnTo>
                  <a:lnTo>
                    <a:pt x="21213" y="78873"/>
                  </a:lnTo>
                  <a:lnTo>
                    <a:pt x="21274" y="79117"/>
                  </a:lnTo>
                  <a:lnTo>
                    <a:pt x="21335" y="79422"/>
                  </a:lnTo>
                  <a:lnTo>
                    <a:pt x="21335" y="79605"/>
                  </a:lnTo>
                  <a:lnTo>
                    <a:pt x="21335" y="79727"/>
                  </a:lnTo>
                  <a:lnTo>
                    <a:pt x="21213" y="79848"/>
                  </a:lnTo>
                  <a:lnTo>
                    <a:pt x="21030" y="79909"/>
                  </a:lnTo>
                  <a:lnTo>
                    <a:pt x="20725" y="79970"/>
                  </a:lnTo>
                  <a:lnTo>
                    <a:pt x="20359" y="79970"/>
                  </a:lnTo>
                  <a:lnTo>
                    <a:pt x="20176" y="79909"/>
                  </a:lnTo>
                  <a:lnTo>
                    <a:pt x="19994" y="79848"/>
                  </a:lnTo>
                  <a:lnTo>
                    <a:pt x="19872" y="79666"/>
                  </a:lnTo>
                  <a:lnTo>
                    <a:pt x="19750" y="79422"/>
                  </a:lnTo>
                  <a:lnTo>
                    <a:pt x="19628" y="78995"/>
                  </a:lnTo>
                  <a:lnTo>
                    <a:pt x="19628" y="78507"/>
                  </a:lnTo>
                  <a:lnTo>
                    <a:pt x="19628" y="78020"/>
                  </a:lnTo>
                  <a:lnTo>
                    <a:pt x="19628" y="75582"/>
                  </a:lnTo>
                  <a:lnTo>
                    <a:pt x="19750" y="74119"/>
                  </a:lnTo>
                  <a:lnTo>
                    <a:pt x="19872" y="72656"/>
                  </a:lnTo>
                  <a:lnTo>
                    <a:pt x="19994" y="71193"/>
                  </a:lnTo>
                  <a:lnTo>
                    <a:pt x="20115" y="69669"/>
                  </a:lnTo>
                  <a:lnTo>
                    <a:pt x="20115" y="68816"/>
                  </a:lnTo>
                  <a:lnTo>
                    <a:pt x="20055" y="67963"/>
                  </a:lnTo>
                  <a:lnTo>
                    <a:pt x="19994" y="66195"/>
                  </a:lnTo>
                  <a:lnTo>
                    <a:pt x="19933" y="64915"/>
                  </a:lnTo>
                  <a:lnTo>
                    <a:pt x="19994" y="63696"/>
                  </a:lnTo>
                  <a:lnTo>
                    <a:pt x="20055" y="62172"/>
                  </a:lnTo>
                  <a:lnTo>
                    <a:pt x="20176" y="60587"/>
                  </a:lnTo>
                  <a:lnTo>
                    <a:pt x="20237" y="59734"/>
                  </a:lnTo>
                  <a:lnTo>
                    <a:pt x="20298" y="58820"/>
                  </a:lnTo>
                  <a:lnTo>
                    <a:pt x="20298" y="58515"/>
                  </a:lnTo>
                  <a:lnTo>
                    <a:pt x="20237" y="58271"/>
                  </a:lnTo>
                  <a:lnTo>
                    <a:pt x="20115" y="57905"/>
                  </a:lnTo>
                  <a:lnTo>
                    <a:pt x="19994" y="57540"/>
                  </a:lnTo>
                  <a:lnTo>
                    <a:pt x="19872" y="57113"/>
                  </a:lnTo>
                  <a:lnTo>
                    <a:pt x="19872" y="56625"/>
                  </a:lnTo>
                  <a:lnTo>
                    <a:pt x="19994" y="55772"/>
                  </a:lnTo>
                  <a:lnTo>
                    <a:pt x="19994" y="55345"/>
                  </a:lnTo>
                  <a:lnTo>
                    <a:pt x="19994" y="54919"/>
                  </a:lnTo>
                  <a:lnTo>
                    <a:pt x="19933" y="54065"/>
                  </a:lnTo>
                  <a:lnTo>
                    <a:pt x="19750" y="52359"/>
                  </a:lnTo>
                  <a:lnTo>
                    <a:pt x="19689" y="50652"/>
                  </a:lnTo>
                  <a:lnTo>
                    <a:pt x="19689" y="48275"/>
                  </a:lnTo>
                  <a:lnTo>
                    <a:pt x="19689" y="45898"/>
                  </a:lnTo>
                  <a:lnTo>
                    <a:pt x="19628" y="44130"/>
                  </a:lnTo>
                  <a:lnTo>
                    <a:pt x="19628" y="43338"/>
                  </a:lnTo>
                  <a:lnTo>
                    <a:pt x="19628" y="43155"/>
                  </a:lnTo>
                  <a:lnTo>
                    <a:pt x="19628" y="42911"/>
                  </a:lnTo>
                  <a:lnTo>
                    <a:pt x="19872" y="42911"/>
                  </a:lnTo>
                  <a:lnTo>
                    <a:pt x="20237" y="42789"/>
                  </a:lnTo>
                  <a:lnTo>
                    <a:pt x="20542" y="42667"/>
                  </a:lnTo>
                  <a:lnTo>
                    <a:pt x="20786" y="42423"/>
                  </a:lnTo>
                  <a:lnTo>
                    <a:pt x="20969" y="42119"/>
                  </a:lnTo>
                  <a:lnTo>
                    <a:pt x="21030" y="41814"/>
                  </a:lnTo>
                  <a:lnTo>
                    <a:pt x="21030" y="41509"/>
                  </a:lnTo>
                  <a:lnTo>
                    <a:pt x="20847" y="41936"/>
                  </a:lnTo>
                  <a:lnTo>
                    <a:pt x="20725" y="42119"/>
                  </a:lnTo>
                  <a:lnTo>
                    <a:pt x="20542" y="42301"/>
                  </a:lnTo>
                  <a:lnTo>
                    <a:pt x="20359" y="42423"/>
                  </a:lnTo>
                  <a:lnTo>
                    <a:pt x="20115" y="42484"/>
                  </a:lnTo>
                  <a:lnTo>
                    <a:pt x="19567" y="42545"/>
                  </a:lnTo>
                  <a:lnTo>
                    <a:pt x="19018" y="42484"/>
                  </a:lnTo>
                  <a:lnTo>
                    <a:pt x="18774" y="42423"/>
                  </a:lnTo>
                  <a:lnTo>
                    <a:pt x="18592" y="42301"/>
                  </a:lnTo>
                  <a:lnTo>
                    <a:pt x="18409" y="42119"/>
                  </a:lnTo>
                  <a:lnTo>
                    <a:pt x="18287" y="41936"/>
                  </a:lnTo>
                  <a:lnTo>
                    <a:pt x="18104" y="41509"/>
                  </a:lnTo>
                  <a:lnTo>
                    <a:pt x="18104" y="41753"/>
                  </a:lnTo>
                  <a:lnTo>
                    <a:pt x="18104" y="41997"/>
                  </a:lnTo>
                  <a:lnTo>
                    <a:pt x="18226" y="42240"/>
                  </a:lnTo>
                  <a:lnTo>
                    <a:pt x="18348" y="42484"/>
                  </a:lnTo>
                  <a:lnTo>
                    <a:pt x="18592" y="42667"/>
                  </a:lnTo>
                  <a:lnTo>
                    <a:pt x="18896" y="42789"/>
                  </a:lnTo>
                  <a:lnTo>
                    <a:pt x="19201" y="42850"/>
                  </a:lnTo>
                  <a:lnTo>
                    <a:pt x="19323" y="42911"/>
                  </a:lnTo>
                  <a:lnTo>
                    <a:pt x="19445" y="42911"/>
                  </a:lnTo>
                  <a:lnTo>
                    <a:pt x="19445" y="43033"/>
                  </a:lnTo>
                  <a:lnTo>
                    <a:pt x="19445" y="43094"/>
                  </a:lnTo>
                  <a:lnTo>
                    <a:pt x="19384" y="43642"/>
                  </a:lnTo>
                  <a:lnTo>
                    <a:pt x="19384" y="46324"/>
                  </a:lnTo>
                  <a:lnTo>
                    <a:pt x="19384" y="48458"/>
                  </a:lnTo>
                  <a:lnTo>
                    <a:pt x="19384" y="50652"/>
                  </a:lnTo>
                  <a:lnTo>
                    <a:pt x="19323" y="51993"/>
                  </a:lnTo>
                  <a:lnTo>
                    <a:pt x="19201" y="53395"/>
                  </a:lnTo>
                  <a:lnTo>
                    <a:pt x="19079" y="54858"/>
                  </a:lnTo>
                  <a:lnTo>
                    <a:pt x="19079" y="55528"/>
                  </a:lnTo>
                  <a:lnTo>
                    <a:pt x="19079" y="56260"/>
                  </a:lnTo>
                  <a:lnTo>
                    <a:pt x="19140" y="56930"/>
                  </a:lnTo>
                  <a:lnTo>
                    <a:pt x="19018" y="57662"/>
                  </a:lnTo>
                  <a:lnTo>
                    <a:pt x="18835" y="58149"/>
                  </a:lnTo>
                  <a:lnTo>
                    <a:pt x="18774" y="58393"/>
                  </a:lnTo>
                  <a:lnTo>
                    <a:pt x="18714" y="58637"/>
                  </a:lnTo>
                  <a:lnTo>
                    <a:pt x="18714" y="59368"/>
                  </a:lnTo>
                  <a:lnTo>
                    <a:pt x="18835" y="60100"/>
                  </a:lnTo>
                  <a:lnTo>
                    <a:pt x="18896" y="60831"/>
                  </a:lnTo>
                  <a:lnTo>
                    <a:pt x="18957" y="61563"/>
                  </a:lnTo>
                  <a:lnTo>
                    <a:pt x="19018" y="63818"/>
                  </a:lnTo>
                  <a:lnTo>
                    <a:pt x="19079" y="64854"/>
                  </a:lnTo>
                  <a:lnTo>
                    <a:pt x="19079" y="65829"/>
                  </a:lnTo>
                  <a:lnTo>
                    <a:pt x="19018" y="67292"/>
                  </a:lnTo>
                  <a:lnTo>
                    <a:pt x="18896" y="68755"/>
                  </a:lnTo>
                  <a:lnTo>
                    <a:pt x="18957" y="70218"/>
                  </a:lnTo>
                  <a:lnTo>
                    <a:pt x="19079" y="71681"/>
                  </a:lnTo>
                  <a:lnTo>
                    <a:pt x="19262" y="73144"/>
                  </a:lnTo>
                  <a:lnTo>
                    <a:pt x="19384" y="74606"/>
                  </a:lnTo>
                  <a:lnTo>
                    <a:pt x="19384" y="75886"/>
                  </a:lnTo>
                  <a:lnTo>
                    <a:pt x="19384" y="77959"/>
                  </a:lnTo>
                  <a:lnTo>
                    <a:pt x="19384" y="78873"/>
                  </a:lnTo>
                  <a:lnTo>
                    <a:pt x="19384" y="79178"/>
                  </a:lnTo>
                  <a:lnTo>
                    <a:pt x="19323" y="79422"/>
                  </a:lnTo>
                  <a:lnTo>
                    <a:pt x="19140" y="79727"/>
                  </a:lnTo>
                  <a:lnTo>
                    <a:pt x="18957" y="79909"/>
                  </a:lnTo>
                  <a:lnTo>
                    <a:pt x="18653" y="79970"/>
                  </a:lnTo>
                  <a:lnTo>
                    <a:pt x="18348" y="79970"/>
                  </a:lnTo>
                  <a:lnTo>
                    <a:pt x="18043" y="79909"/>
                  </a:lnTo>
                  <a:lnTo>
                    <a:pt x="17799" y="79787"/>
                  </a:lnTo>
                  <a:lnTo>
                    <a:pt x="17738" y="79666"/>
                  </a:lnTo>
                  <a:lnTo>
                    <a:pt x="17677" y="79605"/>
                  </a:lnTo>
                  <a:lnTo>
                    <a:pt x="17738" y="79361"/>
                  </a:lnTo>
                  <a:lnTo>
                    <a:pt x="17799" y="79056"/>
                  </a:lnTo>
                  <a:lnTo>
                    <a:pt x="17860" y="78934"/>
                  </a:lnTo>
                  <a:lnTo>
                    <a:pt x="17921" y="78873"/>
                  </a:lnTo>
                  <a:lnTo>
                    <a:pt x="17860" y="78812"/>
                  </a:lnTo>
                  <a:lnTo>
                    <a:pt x="17799" y="78751"/>
                  </a:lnTo>
                  <a:lnTo>
                    <a:pt x="17677" y="78751"/>
                  </a:lnTo>
                  <a:lnTo>
                    <a:pt x="17616" y="78812"/>
                  </a:lnTo>
                  <a:lnTo>
                    <a:pt x="17555" y="78995"/>
                  </a:lnTo>
                  <a:lnTo>
                    <a:pt x="17555" y="79178"/>
                  </a:lnTo>
                  <a:lnTo>
                    <a:pt x="17494" y="79300"/>
                  </a:lnTo>
                  <a:lnTo>
                    <a:pt x="17434" y="79483"/>
                  </a:lnTo>
                  <a:lnTo>
                    <a:pt x="17312" y="79544"/>
                  </a:lnTo>
                  <a:lnTo>
                    <a:pt x="17129" y="79605"/>
                  </a:lnTo>
                  <a:lnTo>
                    <a:pt x="16824" y="79605"/>
                  </a:lnTo>
                  <a:lnTo>
                    <a:pt x="16458" y="79544"/>
                  </a:lnTo>
                  <a:lnTo>
                    <a:pt x="16032" y="79483"/>
                  </a:lnTo>
                  <a:lnTo>
                    <a:pt x="15361" y="79361"/>
                  </a:lnTo>
                  <a:lnTo>
                    <a:pt x="14995" y="79239"/>
                  </a:lnTo>
                  <a:lnTo>
                    <a:pt x="14813" y="79178"/>
                  </a:lnTo>
                  <a:lnTo>
                    <a:pt x="14752" y="79117"/>
                  </a:lnTo>
                  <a:lnTo>
                    <a:pt x="14691" y="79056"/>
                  </a:lnTo>
                  <a:lnTo>
                    <a:pt x="14691" y="78934"/>
                  </a:lnTo>
                  <a:lnTo>
                    <a:pt x="14813" y="78873"/>
                  </a:lnTo>
                  <a:lnTo>
                    <a:pt x="14995" y="78751"/>
                  </a:lnTo>
                  <a:lnTo>
                    <a:pt x="15483" y="78386"/>
                  </a:lnTo>
                  <a:lnTo>
                    <a:pt x="15910" y="77898"/>
                  </a:lnTo>
                  <a:lnTo>
                    <a:pt x="16214" y="77349"/>
                  </a:lnTo>
                  <a:lnTo>
                    <a:pt x="16519" y="76801"/>
                  </a:lnTo>
                  <a:lnTo>
                    <a:pt x="16824" y="76252"/>
                  </a:lnTo>
                  <a:lnTo>
                    <a:pt x="17007" y="75765"/>
                  </a:lnTo>
                  <a:lnTo>
                    <a:pt x="17007" y="75399"/>
                  </a:lnTo>
                  <a:lnTo>
                    <a:pt x="16946" y="75033"/>
                  </a:lnTo>
                  <a:lnTo>
                    <a:pt x="16763" y="74058"/>
                  </a:lnTo>
                  <a:lnTo>
                    <a:pt x="16519" y="73144"/>
                  </a:lnTo>
                  <a:lnTo>
                    <a:pt x="15910" y="71315"/>
                  </a:lnTo>
                  <a:lnTo>
                    <a:pt x="15239" y="68938"/>
                  </a:lnTo>
                  <a:lnTo>
                    <a:pt x="14813" y="67536"/>
                  </a:lnTo>
                  <a:lnTo>
                    <a:pt x="14386" y="66073"/>
                  </a:lnTo>
                  <a:lnTo>
                    <a:pt x="14081" y="64610"/>
                  </a:lnTo>
                  <a:lnTo>
                    <a:pt x="13959" y="63879"/>
                  </a:lnTo>
                  <a:lnTo>
                    <a:pt x="13898" y="63147"/>
                  </a:lnTo>
                  <a:lnTo>
                    <a:pt x="13959" y="62355"/>
                  </a:lnTo>
                  <a:lnTo>
                    <a:pt x="14020" y="61623"/>
                  </a:lnTo>
                  <a:lnTo>
                    <a:pt x="14142" y="60831"/>
                  </a:lnTo>
                  <a:lnTo>
                    <a:pt x="14325" y="60100"/>
                  </a:lnTo>
                  <a:lnTo>
                    <a:pt x="14630" y="58698"/>
                  </a:lnTo>
                  <a:lnTo>
                    <a:pt x="14752" y="57966"/>
                  </a:lnTo>
                  <a:lnTo>
                    <a:pt x="14813" y="57235"/>
                  </a:lnTo>
                  <a:lnTo>
                    <a:pt x="14752" y="56686"/>
                  </a:lnTo>
                  <a:lnTo>
                    <a:pt x="14752" y="56077"/>
                  </a:lnTo>
                  <a:lnTo>
                    <a:pt x="14508" y="54919"/>
                  </a:lnTo>
                  <a:lnTo>
                    <a:pt x="14264" y="53761"/>
                  </a:lnTo>
                  <a:lnTo>
                    <a:pt x="13959" y="52602"/>
                  </a:lnTo>
                  <a:lnTo>
                    <a:pt x="13593" y="51079"/>
                  </a:lnTo>
                  <a:lnTo>
                    <a:pt x="13289" y="49555"/>
                  </a:lnTo>
                  <a:lnTo>
                    <a:pt x="13045" y="48031"/>
                  </a:lnTo>
                  <a:lnTo>
                    <a:pt x="12862" y="46446"/>
                  </a:lnTo>
                  <a:lnTo>
                    <a:pt x="12618" y="43399"/>
                  </a:lnTo>
                  <a:lnTo>
                    <a:pt x="12557" y="40290"/>
                  </a:lnTo>
                  <a:lnTo>
                    <a:pt x="12557" y="38766"/>
                  </a:lnTo>
                  <a:lnTo>
                    <a:pt x="12557" y="38035"/>
                  </a:lnTo>
                  <a:lnTo>
                    <a:pt x="12679" y="37242"/>
                  </a:lnTo>
                  <a:lnTo>
                    <a:pt x="12862" y="35658"/>
                  </a:lnTo>
                  <a:lnTo>
                    <a:pt x="13167" y="34134"/>
                  </a:lnTo>
                  <a:lnTo>
                    <a:pt x="13228" y="33890"/>
                  </a:lnTo>
                  <a:lnTo>
                    <a:pt x="13228" y="33585"/>
                  </a:lnTo>
                  <a:lnTo>
                    <a:pt x="13167" y="33280"/>
                  </a:lnTo>
                  <a:lnTo>
                    <a:pt x="13045" y="32976"/>
                  </a:lnTo>
                  <a:lnTo>
                    <a:pt x="13045" y="29379"/>
                  </a:lnTo>
                  <a:lnTo>
                    <a:pt x="13045" y="28587"/>
                  </a:lnTo>
                  <a:lnTo>
                    <a:pt x="12984" y="28343"/>
                  </a:lnTo>
                  <a:lnTo>
                    <a:pt x="12923" y="28038"/>
                  </a:lnTo>
                  <a:lnTo>
                    <a:pt x="12801" y="27673"/>
                  </a:lnTo>
                  <a:lnTo>
                    <a:pt x="12496" y="26576"/>
                  </a:lnTo>
                  <a:lnTo>
                    <a:pt x="12192" y="25600"/>
                  </a:lnTo>
                  <a:lnTo>
                    <a:pt x="12192" y="25235"/>
                  </a:lnTo>
                  <a:lnTo>
                    <a:pt x="12131" y="24930"/>
                  </a:lnTo>
                  <a:lnTo>
                    <a:pt x="12496" y="25113"/>
                  </a:lnTo>
                  <a:lnTo>
                    <a:pt x="12923" y="25235"/>
                  </a:lnTo>
                  <a:lnTo>
                    <a:pt x="13776" y="25417"/>
                  </a:lnTo>
                  <a:lnTo>
                    <a:pt x="14691" y="25539"/>
                  </a:lnTo>
                  <a:lnTo>
                    <a:pt x="15666" y="25600"/>
                  </a:lnTo>
                  <a:lnTo>
                    <a:pt x="16214" y="25600"/>
                  </a:lnTo>
                  <a:lnTo>
                    <a:pt x="16397" y="25539"/>
                  </a:lnTo>
                  <a:lnTo>
                    <a:pt x="16519" y="25478"/>
                  </a:lnTo>
                  <a:lnTo>
                    <a:pt x="16702" y="25356"/>
                  </a:lnTo>
                  <a:lnTo>
                    <a:pt x="17068" y="25052"/>
                  </a:lnTo>
                  <a:lnTo>
                    <a:pt x="18653" y="23894"/>
                  </a:lnTo>
                  <a:lnTo>
                    <a:pt x="18653" y="23894"/>
                  </a:lnTo>
                  <a:lnTo>
                    <a:pt x="16519" y="25113"/>
                  </a:lnTo>
                  <a:lnTo>
                    <a:pt x="16397" y="25235"/>
                  </a:lnTo>
                  <a:lnTo>
                    <a:pt x="16275" y="25295"/>
                  </a:lnTo>
                  <a:lnTo>
                    <a:pt x="15971" y="25295"/>
                  </a:lnTo>
                  <a:lnTo>
                    <a:pt x="15361" y="25235"/>
                  </a:lnTo>
                  <a:lnTo>
                    <a:pt x="14081" y="25113"/>
                  </a:lnTo>
                  <a:lnTo>
                    <a:pt x="13532" y="25052"/>
                  </a:lnTo>
                  <a:lnTo>
                    <a:pt x="12923" y="24930"/>
                  </a:lnTo>
                  <a:lnTo>
                    <a:pt x="12435" y="24686"/>
                  </a:lnTo>
                  <a:lnTo>
                    <a:pt x="12192" y="24503"/>
                  </a:lnTo>
                  <a:lnTo>
                    <a:pt x="11948" y="24320"/>
                  </a:lnTo>
                  <a:lnTo>
                    <a:pt x="11826" y="24076"/>
                  </a:lnTo>
                  <a:lnTo>
                    <a:pt x="11704" y="23833"/>
                  </a:lnTo>
                  <a:lnTo>
                    <a:pt x="11521" y="23284"/>
                  </a:lnTo>
                  <a:lnTo>
                    <a:pt x="11460" y="22735"/>
                  </a:lnTo>
                  <a:lnTo>
                    <a:pt x="11460" y="22126"/>
                  </a:lnTo>
                  <a:lnTo>
                    <a:pt x="11521" y="21455"/>
                  </a:lnTo>
                  <a:lnTo>
                    <a:pt x="11582" y="20785"/>
                  </a:lnTo>
                  <a:lnTo>
                    <a:pt x="11643" y="20541"/>
                  </a:lnTo>
                  <a:lnTo>
                    <a:pt x="11704" y="20297"/>
                  </a:lnTo>
                  <a:lnTo>
                    <a:pt x="11521" y="19566"/>
                  </a:lnTo>
                  <a:lnTo>
                    <a:pt x="11582" y="20114"/>
                  </a:lnTo>
                  <a:lnTo>
                    <a:pt x="11582" y="20419"/>
                  </a:lnTo>
                  <a:lnTo>
                    <a:pt x="11460" y="20724"/>
                  </a:lnTo>
                  <a:lnTo>
                    <a:pt x="11338" y="21212"/>
                  </a:lnTo>
                  <a:lnTo>
                    <a:pt x="11216" y="21760"/>
                  </a:lnTo>
                  <a:lnTo>
                    <a:pt x="11216" y="22309"/>
                  </a:lnTo>
                  <a:lnTo>
                    <a:pt x="11216" y="22918"/>
                  </a:lnTo>
                  <a:lnTo>
                    <a:pt x="11277" y="23467"/>
                  </a:lnTo>
                  <a:lnTo>
                    <a:pt x="11399" y="24015"/>
                  </a:lnTo>
                  <a:lnTo>
                    <a:pt x="11643" y="24442"/>
                  </a:lnTo>
                  <a:lnTo>
                    <a:pt x="11765" y="24564"/>
                  </a:lnTo>
                  <a:lnTo>
                    <a:pt x="11826" y="24747"/>
                  </a:lnTo>
                  <a:lnTo>
                    <a:pt x="11887" y="24991"/>
                  </a:lnTo>
                  <a:lnTo>
                    <a:pt x="11887" y="25235"/>
                  </a:lnTo>
                  <a:lnTo>
                    <a:pt x="11887" y="25478"/>
                  </a:lnTo>
                  <a:lnTo>
                    <a:pt x="11765" y="25722"/>
                  </a:lnTo>
                  <a:lnTo>
                    <a:pt x="11460" y="26515"/>
                  </a:lnTo>
                  <a:lnTo>
                    <a:pt x="11033" y="27612"/>
                  </a:lnTo>
                  <a:lnTo>
                    <a:pt x="10729" y="28648"/>
                  </a:lnTo>
                  <a:lnTo>
                    <a:pt x="10485" y="29745"/>
                  </a:lnTo>
                  <a:lnTo>
                    <a:pt x="10241" y="30842"/>
                  </a:lnTo>
                  <a:lnTo>
                    <a:pt x="9875" y="31939"/>
                  </a:lnTo>
                  <a:lnTo>
                    <a:pt x="9449" y="33037"/>
                  </a:lnTo>
                  <a:lnTo>
                    <a:pt x="8961" y="34134"/>
                  </a:lnTo>
                  <a:lnTo>
                    <a:pt x="8412" y="35170"/>
                  </a:lnTo>
                  <a:lnTo>
                    <a:pt x="7437" y="37242"/>
                  </a:lnTo>
                  <a:lnTo>
                    <a:pt x="6950" y="38278"/>
                  </a:lnTo>
                  <a:lnTo>
                    <a:pt x="6523" y="39376"/>
                  </a:lnTo>
                  <a:lnTo>
                    <a:pt x="6340" y="39254"/>
                  </a:lnTo>
                  <a:lnTo>
                    <a:pt x="6157" y="39254"/>
                  </a:lnTo>
                  <a:lnTo>
                    <a:pt x="6157" y="39315"/>
                  </a:lnTo>
                  <a:lnTo>
                    <a:pt x="6096" y="39376"/>
                  </a:lnTo>
                  <a:lnTo>
                    <a:pt x="6157" y="39437"/>
                  </a:lnTo>
                  <a:lnTo>
                    <a:pt x="6157" y="39498"/>
                  </a:lnTo>
                  <a:lnTo>
                    <a:pt x="6279" y="39498"/>
                  </a:lnTo>
                  <a:lnTo>
                    <a:pt x="6462" y="39619"/>
                  </a:lnTo>
                  <a:lnTo>
                    <a:pt x="6523" y="39802"/>
                  </a:lnTo>
                  <a:lnTo>
                    <a:pt x="6584" y="39985"/>
                  </a:lnTo>
                  <a:lnTo>
                    <a:pt x="6584" y="40229"/>
                  </a:lnTo>
                  <a:lnTo>
                    <a:pt x="6523" y="40717"/>
                  </a:lnTo>
                  <a:lnTo>
                    <a:pt x="6401" y="41204"/>
                  </a:lnTo>
                  <a:lnTo>
                    <a:pt x="6035" y="42119"/>
                  </a:lnTo>
                  <a:lnTo>
                    <a:pt x="5974" y="42301"/>
                  </a:lnTo>
                  <a:lnTo>
                    <a:pt x="5913" y="42545"/>
                  </a:lnTo>
                  <a:lnTo>
                    <a:pt x="5791" y="43886"/>
                  </a:lnTo>
                  <a:lnTo>
                    <a:pt x="5791" y="44496"/>
                  </a:lnTo>
                  <a:lnTo>
                    <a:pt x="5730" y="44800"/>
                  </a:lnTo>
                  <a:lnTo>
                    <a:pt x="5669" y="44922"/>
                  </a:lnTo>
                  <a:lnTo>
                    <a:pt x="5609" y="45044"/>
                  </a:lnTo>
                  <a:lnTo>
                    <a:pt x="5487" y="45044"/>
                  </a:lnTo>
                  <a:lnTo>
                    <a:pt x="5426" y="44983"/>
                  </a:lnTo>
                  <a:lnTo>
                    <a:pt x="5365" y="44800"/>
                  </a:lnTo>
                  <a:lnTo>
                    <a:pt x="5365" y="44374"/>
                  </a:lnTo>
                  <a:lnTo>
                    <a:pt x="5426" y="43764"/>
                  </a:lnTo>
                  <a:lnTo>
                    <a:pt x="5426" y="43459"/>
                  </a:lnTo>
                  <a:lnTo>
                    <a:pt x="5426" y="43216"/>
                  </a:lnTo>
                  <a:lnTo>
                    <a:pt x="5365" y="43033"/>
                  </a:lnTo>
                  <a:lnTo>
                    <a:pt x="5243" y="42911"/>
                  </a:lnTo>
                  <a:lnTo>
                    <a:pt x="5121" y="42850"/>
                  </a:lnTo>
                  <a:lnTo>
                    <a:pt x="4938" y="42972"/>
                  </a:lnTo>
                  <a:lnTo>
                    <a:pt x="4816" y="43216"/>
                  </a:lnTo>
                  <a:lnTo>
                    <a:pt x="4755" y="43459"/>
                  </a:lnTo>
                  <a:lnTo>
                    <a:pt x="4694" y="43947"/>
                  </a:lnTo>
                  <a:lnTo>
                    <a:pt x="4633" y="44800"/>
                  </a:lnTo>
                  <a:lnTo>
                    <a:pt x="4572" y="45349"/>
                  </a:lnTo>
                  <a:lnTo>
                    <a:pt x="4450" y="45593"/>
                  </a:lnTo>
                  <a:lnTo>
                    <a:pt x="4389" y="45654"/>
                  </a:lnTo>
                  <a:lnTo>
                    <a:pt x="4268" y="45532"/>
                  </a:lnTo>
                  <a:lnTo>
                    <a:pt x="4207" y="45349"/>
                  </a:lnTo>
                  <a:lnTo>
                    <a:pt x="4207" y="45105"/>
                  </a:lnTo>
                  <a:lnTo>
                    <a:pt x="4268" y="44374"/>
                  </a:lnTo>
                  <a:lnTo>
                    <a:pt x="4268" y="43825"/>
                  </a:lnTo>
                  <a:lnTo>
                    <a:pt x="4329" y="43277"/>
                  </a:lnTo>
                  <a:lnTo>
                    <a:pt x="4268" y="43094"/>
                  </a:lnTo>
                  <a:lnTo>
                    <a:pt x="4207" y="42972"/>
                  </a:lnTo>
                  <a:lnTo>
                    <a:pt x="4146" y="42911"/>
                  </a:lnTo>
                  <a:lnTo>
                    <a:pt x="4085" y="42911"/>
                  </a:lnTo>
                  <a:lnTo>
                    <a:pt x="3963" y="42972"/>
                  </a:lnTo>
                  <a:lnTo>
                    <a:pt x="3841" y="43155"/>
                  </a:lnTo>
                  <a:lnTo>
                    <a:pt x="3658" y="43642"/>
                  </a:lnTo>
                  <a:lnTo>
                    <a:pt x="3231" y="44861"/>
                  </a:lnTo>
                  <a:lnTo>
                    <a:pt x="2988" y="45349"/>
                  </a:lnTo>
                  <a:lnTo>
                    <a:pt x="2866" y="45593"/>
                  </a:lnTo>
                  <a:lnTo>
                    <a:pt x="2744" y="45654"/>
                  </a:lnTo>
                  <a:lnTo>
                    <a:pt x="2683" y="45715"/>
                  </a:lnTo>
                  <a:lnTo>
                    <a:pt x="2622" y="45654"/>
                  </a:lnTo>
                  <a:lnTo>
                    <a:pt x="2561" y="45593"/>
                  </a:lnTo>
                  <a:lnTo>
                    <a:pt x="2561" y="45410"/>
                  </a:lnTo>
                  <a:lnTo>
                    <a:pt x="2561" y="45105"/>
                  </a:lnTo>
                  <a:lnTo>
                    <a:pt x="2683" y="44739"/>
                  </a:lnTo>
                  <a:lnTo>
                    <a:pt x="2927" y="44069"/>
                  </a:lnTo>
                  <a:lnTo>
                    <a:pt x="3048" y="43703"/>
                  </a:lnTo>
                  <a:lnTo>
                    <a:pt x="3292" y="43094"/>
                  </a:lnTo>
                  <a:lnTo>
                    <a:pt x="3292" y="42728"/>
                  </a:lnTo>
                  <a:lnTo>
                    <a:pt x="3292" y="42606"/>
                  </a:lnTo>
                  <a:lnTo>
                    <a:pt x="3170" y="42484"/>
                  </a:lnTo>
                  <a:lnTo>
                    <a:pt x="3109" y="42484"/>
                  </a:lnTo>
                  <a:lnTo>
                    <a:pt x="2988" y="42545"/>
                  </a:lnTo>
                  <a:lnTo>
                    <a:pt x="2805" y="42728"/>
                  </a:lnTo>
                  <a:lnTo>
                    <a:pt x="2378" y="43216"/>
                  </a:lnTo>
                  <a:lnTo>
                    <a:pt x="2012" y="43703"/>
                  </a:lnTo>
                  <a:lnTo>
                    <a:pt x="1708" y="44191"/>
                  </a:lnTo>
                  <a:lnTo>
                    <a:pt x="1525" y="44435"/>
                  </a:lnTo>
                  <a:lnTo>
                    <a:pt x="1403" y="44496"/>
                  </a:lnTo>
                  <a:lnTo>
                    <a:pt x="1281" y="44557"/>
                  </a:lnTo>
                  <a:lnTo>
                    <a:pt x="1159" y="44557"/>
                  </a:lnTo>
                  <a:lnTo>
                    <a:pt x="1098" y="44496"/>
                  </a:lnTo>
                  <a:lnTo>
                    <a:pt x="1098" y="44374"/>
                  </a:lnTo>
                  <a:lnTo>
                    <a:pt x="1159" y="44252"/>
                  </a:lnTo>
                  <a:lnTo>
                    <a:pt x="1281" y="43947"/>
                  </a:lnTo>
                  <a:lnTo>
                    <a:pt x="1403" y="43825"/>
                  </a:lnTo>
                  <a:lnTo>
                    <a:pt x="1951" y="42789"/>
                  </a:lnTo>
                  <a:lnTo>
                    <a:pt x="2317" y="42119"/>
                  </a:lnTo>
                  <a:lnTo>
                    <a:pt x="2500" y="41753"/>
                  </a:lnTo>
                  <a:lnTo>
                    <a:pt x="2622" y="41387"/>
                  </a:lnTo>
                  <a:lnTo>
                    <a:pt x="2683" y="41204"/>
                  </a:lnTo>
                  <a:lnTo>
                    <a:pt x="2622" y="41082"/>
                  </a:lnTo>
                  <a:lnTo>
                    <a:pt x="2561" y="41021"/>
                  </a:lnTo>
                  <a:lnTo>
                    <a:pt x="2378" y="40960"/>
                  </a:lnTo>
                  <a:lnTo>
                    <a:pt x="2134" y="41082"/>
                  </a:lnTo>
                  <a:lnTo>
                    <a:pt x="1890" y="41326"/>
                  </a:lnTo>
                  <a:lnTo>
                    <a:pt x="1647" y="41570"/>
                  </a:lnTo>
                  <a:lnTo>
                    <a:pt x="1403" y="41753"/>
                  </a:lnTo>
                  <a:lnTo>
                    <a:pt x="976" y="41936"/>
                  </a:lnTo>
                  <a:lnTo>
                    <a:pt x="732" y="41997"/>
                  </a:lnTo>
                  <a:lnTo>
                    <a:pt x="488" y="41997"/>
                  </a:lnTo>
                  <a:lnTo>
                    <a:pt x="306" y="41936"/>
                  </a:lnTo>
                  <a:lnTo>
                    <a:pt x="245" y="41875"/>
                  </a:lnTo>
                  <a:lnTo>
                    <a:pt x="306" y="41814"/>
                  </a:lnTo>
                  <a:lnTo>
                    <a:pt x="367" y="41692"/>
                  </a:lnTo>
                  <a:lnTo>
                    <a:pt x="793" y="41326"/>
                  </a:lnTo>
                  <a:lnTo>
                    <a:pt x="1342" y="40778"/>
                  </a:lnTo>
                  <a:lnTo>
                    <a:pt x="1829" y="40168"/>
                  </a:lnTo>
                  <a:lnTo>
                    <a:pt x="2317" y="39619"/>
                  </a:lnTo>
                  <a:lnTo>
                    <a:pt x="2866" y="39071"/>
                  </a:lnTo>
                  <a:lnTo>
                    <a:pt x="3170" y="38888"/>
                  </a:lnTo>
                  <a:lnTo>
                    <a:pt x="3414" y="38705"/>
                  </a:lnTo>
                  <a:lnTo>
                    <a:pt x="4085" y="38705"/>
                  </a:lnTo>
                  <a:lnTo>
                    <a:pt x="4511" y="38827"/>
                  </a:lnTo>
                  <a:lnTo>
                    <a:pt x="4633" y="38827"/>
                  </a:lnTo>
                  <a:lnTo>
                    <a:pt x="4755" y="38888"/>
                  </a:lnTo>
                  <a:lnTo>
                    <a:pt x="4877" y="38888"/>
                  </a:lnTo>
                  <a:lnTo>
                    <a:pt x="4877" y="38827"/>
                  </a:lnTo>
                  <a:lnTo>
                    <a:pt x="4816" y="38705"/>
                  </a:lnTo>
                  <a:lnTo>
                    <a:pt x="4755" y="38644"/>
                  </a:lnTo>
                  <a:lnTo>
                    <a:pt x="4511" y="38522"/>
                  </a:lnTo>
                  <a:lnTo>
                    <a:pt x="4207" y="38461"/>
                  </a:lnTo>
                  <a:lnTo>
                    <a:pt x="4633" y="37608"/>
                  </a:lnTo>
                  <a:lnTo>
                    <a:pt x="4877" y="36755"/>
                  </a:lnTo>
                  <a:lnTo>
                    <a:pt x="5121" y="35840"/>
                  </a:lnTo>
                  <a:lnTo>
                    <a:pt x="5304" y="34987"/>
                  </a:lnTo>
                  <a:lnTo>
                    <a:pt x="5426" y="33768"/>
                  </a:lnTo>
                  <a:lnTo>
                    <a:pt x="5609" y="32549"/>
                  </a:lnTo>
                  <a:lnTo>
                    <a:pt x="5852" y="31635"/>
                  </a:lnTo>
                  <a:lnTo>
                    <a:pt x="6096" y="30781"/>
                  </a:lnTo>
                  <a:lnTo>
                    <a:pt x="6462" y="29928"/>
                  </a:lnTo>
                  <a:lnTo>
                    <a:pt x="6828" y="29075"/>
                  </a:lnTo>
                  <a:lnTo>
                    <a:pt x="6950" y="28709"/>
                  </a:lnTo>
                  <a:lnTo>
                    <a:pt x="7132" y="28465"/>
                  </a:lnTo>
                  <a:lnTo>
                    <a:pt x="7376" y="28099"/>
                  </a:lnTo>
                  <a:lnTo>
                    <a:pt x="7559" y="27673"/>
                  </a:lnTo>
                  <a:lnTo>
                    <a:pt x="7681" y="27368"/>
                  </a:lnTo>
                  <a:lnTo>
                    <a:pt x="7681" y="27063"/>
                  </a:lnTo>
                  <a:lnTo>
                    <a:pt x="7742" y="26149"/>
                  </a:lnTo>
                  <a:lnTo>
                    <a:pt x="7803" y="25235"/>
                  </a:lnTo>
                  <a:lnTo>
                    <a:pt x="7925" y="24259"/>
                  </a:lnTo>
                  <a:lnTo>
                    <a:pt x="8169" y="22370"/>
                  </a:lnTo>
                  <a:lnTo>
                    <a:pt x="8351" y="21455"/>
                  </a:lnTo>
                  <a:lnTo>
                    <a:pt x="8412" y="21151"/>
                  </a:lnTo>
                  <a:lnTo>
                    <a:pt x="8412" y="20846"/>
                  </a:lnTo>
                  <a:lnTo>
                    <a:pt x="8351" y="19932"/>
                  </a:lnTo>
                  <a:lnTo>
                    <a:pt x="8351" y="19017"/>
                  </a:lnTo>
                  <a:lnTo>
                    <a:pt x="8412" y="18164"/>
                  </a:lnTo>
                  <a:lnTo>
                    <a:pt x="8534" y="17737"/>
                  </a:lnTo>
                  <a:lnTo>
                    <a:pt x="8656" y="17311"/>
                  </a:lnTo>
                  <a:lnTo>
                    <a:pt x="9022" y="16457"/>
                  </a:lnTo>
                  <a:lnTo>
                    <a:pt x="9510" y="15726"/>
                  </a:lnTo>
                  <a:lnTo>
                    <a:pt x="9753" y="15360"/>
                  </a:lnTo>
                  <a:lnTo>
                    <a:pt x="9997" y="15055"/>
                  </a:lnTo>
                  <a:lnTo>
                    <a:pt x="10302" y="14812"/>
                  </a:lnTo>
                  <a:lnTo>
                    <a:pt x="10668" y="14629"/>
                  </a:lnTo>
                  <a:lnTo>
                    <a:pt x="11094" y="14446"/>
                  </a:lnTo>
                  <a:lnTo>
                    <a:pt x="11521" y="14324"/>
                  </a:lnTo>
                  <a:lnTo>
                    <a:pt x="12374" y="14202"/>
                  </a:lnTo>
                  <a:lnTo>
                    <a:pt x="13411" y="14080"/>
                  </a:lnTo>
                  <a:lnTo>
                    <a:pt x="14447" y="14080"/>
                  </a:lnTo>
                  <a:lnTo>
                    <a:pt x="16519" y="14141"/>
                  </a:lnTo>
                  <a:lnTo>
                    <a:pt x="14691" y="13836"/>
                  </a:lnTo>
                  <a:lnTo>
                    <a:pt x="15727" y="13166"/>
                  </a:lnTo>
                  <a:lnTo>
                    <a:pt x="16336" y="12739"/>
                  </a:lnTo>
                  <a:lnTo>
                    <a:pt x="16641" y="12617"/>
                  </a:lnTo>
                  <a:lnTo>
                    <a:pt x="16885" y="12434"/>
                  </a:lnTo>
                  <a:lnTo>
                    <a:pt x="16946" y="12313"/>
                  </a:lnTo>
                  <a:lnTo>
                    <a:pt x="17007" y="12191"/>
                  </a:lnTo>
                  <a:lnTo>
                    <a:pt x="17190" y="10118"/>
                  </a:lnTo>
                  <a:lnTo>
                    <a:pt x="17738" y="10484"/>
                  </a:lnTo>
                  <a:lnTo>
                    <a:pt x="18348" y="10789"/>
                  </a:lnTo>
                  <a:lnTo>
                    <a:pt x="18896" y="11032"/>
                  </a:lnTo>
                  <a:lnTo>
                    <a:pt x="19201" y="11093"/>
                  </a:lnTo>
                  <a:lnTo>
                    <a:pt x="19506" y="11154"/>
                  </a:lnTo>
                  <a:lnTo>
                    <a:pt x="19811" y="11093"/>
                  </a:lnTo>
                  <a:lnTo>
                    <a:pt x="20115" y="11032"/>
                  </a:lnTo>
                  <a:lnTo>
                    <a:pt x="20664" y="10789"/>
                  </a:lnTo>
                  <a:lnTo>
                    <a:pt x="21274" y="10484"/>
                  </a:lnTo>
                  <a:lnTo>
                    <a:pt x="21883" y="10118"/>
                  </a:lnTo>
                  <a:close/>
                  <a:moveTo>
                    <a:pt x="19445" y="0"/>
                  </a:moveTo>
                  <a:lnTo>
                    <a:pt x="18957" y="61"/>
                  </a:lnTo>
                  <a:lnTo>
                    <a:pt x="18287" y="183"/>
                  </a:lnTo>
                  <a:lnTo>
                    <a:pt x="17677" y="366"/>
                  </a:lnTo>
                  <a:lnTo>
                    <a:pt x="17068" y="670"/>
                  </a:lnTo>
                  <a:lnTo>
                    <a:pt x="16824" y="853"/>
                  </a:lnTo>
                  <a:lnTo>
                    <a:pt x="16580" y="1097"/>
                  </a:lnTo>
                  <a:lnTo>
                    <a:pt x="16336" y="1402"/>
                  </a:lnTo>
                  <a:lnTo>
                    <a:pt x="16153" y="1646"/>
                  </a:lnTo>
                  <a:lnTo>
                    <a:pt x="15788" y="2316"/>
                  </a:lnTo>
                  <a:lnTo>
                    <a:pt x="15605" y="2987"/>
                  </a:lnTo>
                  <a:lnTo>
                    <a:pt x="15483" y="3657"/>
                  </a:lnTo>
                  <a:lnTo>
                    <a:pt x="15422" y="4389"/>
                  </a:lnTo>
                  <a:lnTo>
                    <a:pt x="15422" y="5059"/>
                  </a:lnTo>
                  <a:lnTo>
                    <a:pt x="15422" y="5730"/>
                  </a:lnTo>
                  <a:lnTo>
                    <a:pt x="15544" y="6400"/>
                  </a:lnTo>
                  <a:lnTo>
                    <a:pt x="15666" y="7132"/>
                  </a:lnTo>
                  <a:lnTo>
                    <a:pt x="15849" y="7802"/>
                  </a:lnTo>
                  <a:lnTo>
                    <a:pt x="16275" y="9082"/>
                  </a:lnTo>
                  <a:lnTo>
                    <a:pt x="16397" y="9387"/>
                  </a:lnTo>
                  <a:lnTo>
                    <a:pt x="16580" y="9631"/>
                  </a:lnTo>
                  <a:lnTo>
                    <a:pt x="16824" y="9874"/>
                  </a:lnTo>
                  <a:lnTo>
                    <a:pt x="16946" y="9996"/>
                  </a:lnTo>
                  <a:lnTo>
                    <a:pt x="16946" y="10179"/>
                  </a:lnTo>
                  <a:lnTo>
                    <a:pt x="16946" y="10362"/>
                  </a:lnTo>
                  <a:lnTo>
                    <a:pt x="16763" y="11886"/>
                  </a:lnTo>
                  <a:lnTo>
                    <a:pt x="16763" y="12069"/>
                  </a:lnTo>
                  <a:lnTo>
                    <a:pt x="16702" y="12252"/>
                  </a:lnTo>
                  <a:lnTo>
                    <a:pt x="16641" y="12313"/>
                  </a:lnTo>
                  <a:lnTo>
                    <a:pt x="16458" y="12373"/>
                  </a:lnTo>
                  <a:lnTo>
                    <a:pt x="16093" y="12617"/>
                  </a:lnTo>
                  <a:lnTo>
                    <a:pt x="15422" y="13044"/>
                  </a:lnTo>
                  <a:lnTo>
                    <a:pt x="14752" y="13471"/>
                  </a:lnTo>
                  <a:lnTo>
                    <a:pt x="14508" y="13653"/>
                  </a:lnTo>
                  <a:lnTo>
                    <a:pt x="14325" y="13775"/>
                  </a:lnTo>
                  <a:lnTo>
                    <a:pt x="13350" y="13775"/>
                  </a:lnTo>
                  <a:lnTo>
                    <a:pt x="12496" y="13836"/>
                  </a:lnTo>
                  <a:lnTo>
                    <a:pt x="11765" y="13958"/>
                  </a:lnTo>
                  <a:lnTo>
                    <a:pt x="11033" y="14141"/>
                  </a:lnTo>
                  <a:lnTo>
                    <a:pt x="10668" y="14263"/>
                  </a:lnTo>
                  <a:lnTo>
                    <a:pt x="10363" y="14385"/>
                  </a:lnTo>
                  <a:lnTo>
                    <a:pt x="9997" y="14629"/>
                  </a:lnTo>
                  <a:lnTo>
                    <a:pt x="9753" y="14812"/>
                  </a:lnTo>
                  <a:lnTo>
                    <a:pt x="9510" y="15116"/>
                  </a:lnTo>
                  <a:lnTo>
                    <a:pt x="9266" y="15421"/>
                  </a:lnTo>
                  <a:lnTo>
                    <a:pt x="8900" y="16031"/>
                  </a:lnTo>
                  <a:lnTo>
                    <a:pt x="8534" y="16701"/>
                  </a:lnTo>
                  <a:lnTo>
                    <a:pt x="8230" y="17372"/>
                  </a:lnTo>
                  <a:lnTo>
                    <a:pt x="8108" y="17737"/>
                  </a:lnTo>
                  <a:lnTo>
                    <a:pt x="8047" y="18103"/>
                  </a:lnTo>
                  <a:lnTo>
                    <a:pt x="7986" y="18895"/>
                  </a:lnTo>
                  <a:lnTo>
                    <a:pt x="7986" y="19688"/>
                  </a:lnTo>
                  <a:lnTo>
                    <a:pt x="8047" y="20480"/>
                  </a:lnTo>
                  <a:lnTo>
                    <a:pt x="8047" y="20846"/>
                  </a:lnTo>
                  <a:lnTo>
                    <a:pt x="8047" y="21212"/>
                  </a:lnTo>
                  <a:lnTo>
                    <a:pt x="7864" y="22004"/>
                  </a:lnTo>
                  <a:lnTo>
                    <a:pt x="7620" y="23589"/>
                  </a:lnTo>
                  <a:lnTo>
                    <a:pt x="7376" y="25174"/>
                  </a:lnTo>
                  <a:lnTo>
                    <a:pt x="7315" y="26758"/>
                  </a:lnTo>
                  <a:lnTo>
                    <a:pt x="7254" y="27124"/>
                  </a:lnTo>
                  <a:lnTo>
                    <a:pt x="7193" y="27490"/>
                  </a:lnTo>
                  <a:lnTo>
                    <a:pt x="7132" y="27856"/>
                  </a:lnTo>
                  <a:lnTo>
                    <a:pt x="6950" y="28160"/>
                  </a:lnTo>
                  <a:lnTo>
                    <a:pt x="6706" y="28526"/>
                  </a:lnTo>
                  <a:lnTo>
                    <a:pt x="6523" y="28892"/>
                  </a:lnTo>
                  <a:lnTo>
                    <a:pt x="5974" y="30172"/>
                  </a:lnTo>
                  <a:lnTo>
                    <a:pt x="5609" y="31452"/>
                  </a:lnTo>
                  <a:lnTo>
                    <a:pt x="5304" y="32732"/>
                  </a:lnTo>
                  <a:lnTo>
                    <a:pt x="5121" y="34073"/>
                  </a:lnTo>
                  <a:lnTo>
                    <a:pt x="4938" y="35536"/>
                  </a:lnTo>
                  <a:lnTo>
                    <a:pt x="4755" y="36267"/>
                  </a:lnTo>
                  <a:lnTo>
                    <a:pt x="4572" y="36998"/>
                  </a:lnTo>
                  <a:lnTo>
                    <a:pt x="4329" y="37669"/>
                  </a:lnTo>
                  <a:lnTo>
                    <a:pt x="4207" y="38035"/>
                  </a:lnTo>
                  <a:lnTo>
                    <a:pt x="4146" y="38218"/>
                  </a:lnTo>
                  <a:lnTo>
                    <a:pt x="4024" y="38400"/>
                  </a:lnTo>
                  <a:lnTo>
                    <a:pt x="3963" y="38461"/>
                  </a:lnTo>
                  <a:lnTo>
                    <a:pt x="3475" y="38461"/>
                  </a:lnTo>
                  <a:lnTo>
                    <a:pt x="3109" y="38583"/>
                  </a:lnTo>
                  <a:lnTo>
                    <a:pt x="2805" y="38766"/>
                  </a:lnTo>
                  <a:lnTo>
                    <a:pt x="2256" y="39315"/>
                  </a:lnTo>
                  <a:lnTo>
                    <a:pt x="1768" y="39863"/>
                  </a:lnTo>
                  <a:lnTo>
                    <a:pt x="1342" y="40412"/>
                  </a:lnTo>
                  <a:lnTo>
                    <a:pt x="854" y="41021"/>
                  </a:lnTo>
                  <a:lnTo>
                    <a:pt x="306" y="41387"/>
                  </a:lnTo>
                  <a:lnTo>
                    <a:pt x="123" y="41570"/>
                  </a:lnTo>
                  <a:lnTo>
                    <a:pt x="62" y="41692"/>
                  </a:lnTo>
                  <a:lnTo>
                    <a:pt x="1" y="41814"/>
                  </a:lnTo>
                  <a:lnTo>
                    <a:pt x="62" y="42058"/>
                  </a:lnTo>
                  <a:lnTo>
                    <a:pt x="245" y="42179"/>
                  </a:lnTo>
                  <a:lnTo>
                    <a:pt x="427" y="42240"/>
                  </a:lnTo>
                  <a:lnTo>
                    <a:pt x="610" y="42240"/>
                  </a:lnTo>
                  <a:lnTo>
                    <a:pt x="1098" y="42119"/>
                  </a:lnTo>
                  <a:lnTo>
                    <a:pt x="1525" y="41936"/>
                  </a:lnTo>
                  <a:lnTo>
                    <a:pt x="1768" y="41753"/>
                  </a:lnTo>
                  <a:lnTo>
                    <a:pt x="2012" y="41570"/>
                  </a:lnTo>
                  <a:lnTo>
                    <a:pt x="2195" y="41387"/>
                  </a:lnTo>
                  <a:lnTo>
                    <a:pt x="2317" y="41265"/>
                  </a:lnTo>
                  <a:lnTo>
                    <a:pt x="2439" y="41204"/>
                  </a:lnTo>
                  <a:lnTo>
                    <a:pt x="2439" y="41204"/>
                  </a:lnTo>
                  <a:lnTo>
                    <a:pt x="2317" y="41509"/>
                  </a:lnTo>
                  <a:lnTo>
                    <a:pt x="2256" y="41753"/>
                  </a:lnTo>
                  <a:lnTo>
                    <a:pt x="1951" y="42240"/>
                  </a:lnTo>
                  <a:lnTo>
                    <a:pt x="1281" y="43459"/>
                  </a:lnTo>
                  <a:lnTo>
                    <a:pt x="976" y="44008"/>
                  </a:lnTo>
                  <a:lnTo>
                    <a:pt x="854" y="44252"/>
                  </a:lnTo>
                  <a:lnTo>
                    <a:pt x="854" y="44435"/>
                  </a:lnTo>
                  <a:lnTo>
                    <a:pt x="915" y="44557"/>
                  </a:lnTo>
                  <a:lnTo>
                    <a:pt x="1037" y="44739"/>
                  </a:lnTo>
                  <a:lnTo>
                    <a:pt x="1159" y="44861"/>
                  </a:lnTo>
                  <a:lnTo>
                    <a:pt x="1342" y="44800"/>
                  </a:lnTo>
                  <a:lnTo>
                    <a:pt x="1525" y="44739"/>
                  </a:lnTo>
                  <a:lnTo>
                    <a:pt x="1829" y="44435"/>
                  </a:lnTo>
                  <a:lnTo>
                    <a:pt x="2073" y="44130"/>
                  </a:lnTo>
                  <a:lnTo>
                    <a:pt x="2561" y="43399"/>
                  </a:lnTo>
                  <a:lnTo>
                    <a:pt x="2805" y="43033"/>
                  </a:lnTo>
                  <a:lnTo>
                    <a:pt x="3048" y="42789"/>
                  </a:lnTo>
                  <a:lnTo>
                    <a:pt x="3048" y="42789"/>
                  </a:lnTo>
                  <a:lnTo>
                    <a:pt x="2988" y="43094"/>
                  </a:lnTo>
                  <a:lnTo>
                    <a:pt x="2927" y="43459"/>
                  </a:lnTo>
                  <a:lnTo>
                    <a:pt x="2622" y="44191"/>
                  </a:lnTo>
                  <a:lnTo>
                    <a:pt x="2378" y="44861"/>
                  </a:lnTo>
                  <a:lnTo>
                    <a:pt x="2256" y="45227"/>
                  </a:lnTo>
                  <a:lnTo>
                    <a:pt x="2256" y="45593"/>
                  </a:lnTo>
                  <a:lnTo>
                    <a:pt x="2378" y="45776"/>
                  </a:lnTo>
                  <a:lnTo>
                    <a:pt x="2500" y="45898"/>
                  </a:lnTo>
                  <a:lnTo>
                    <a:pt x="2683" y="45959"/>
                  </a:lnTo>
                  <a:lnTo>
                    <a:pt x="2866" y="45898"/>
                  </a:lnTo>
                  <a:lnTo>
                    <a:pt x="3048" y="45776"/>
                  </a:lnTo>
                  <a:lnTo>
                    <a:pt x="3170" y="45532"/>
                  </a:lnTo>
                  <a:lnTo>
                    <a:pt x="3353" y="45166"/>
                  </a:lnTo>
                  <a:lnTo>
                    <a:pt x="3719" y="44252"/>
                  </a:lnTo>
                  <a:lnTo>
                    <a:pt x="4085" y="43277"/>
                  </a:lnTo>
                  <a:lnTo>
                    <a:pt x="4024" y="44130"/>
                  </a:lnTo>
                  <a:lnTo>
                    <a:pt x="3963" y="44922"/>
                  </a:lnTo>
                  <a:lnTo>
                    <a:pt x="3963" y="45349"/>
                  </a:lnTo>
                  <a:lnTo>
                    <a:pt x="4024" y="45593"/>
                  </a:lnTo>
                  <a:lnTo>
                    <a:pt x="4146" y="45776"/>
                  </a:lnTo>
                  <a:lnTo>
                    <a:pt x="4268" y="45837"/>
                  </a:lnTo>
                  <a:lnTo>
                    <a:pt x="4450" y="45837"/>
                  </a:lnTo>
                  <a:lnTo>
                    <a:pt x="4633" y="45776"/>
                  </a:lnTo>
                  <a:lnTo>
                    <a:pt x="4755" y="45654"/>
                  </a:lnTo>
                  <a:lnTo>
                    <a:pt x="4816" y="45349"/>
                  </a:lnTo>
                  <a:lnTo>
                    <a:pt x="4877" y="45105"/>
                  </a:lnTo>
                  <a:lnTo>
                    <a:pt x="4938" y="44496"/>
                  </a:lnTo>
                  <a:lnTo>
                    <a:pt x="4999" y="43642"/>
                  </a:lnTo>
                  <a:lnTo>
                    <a:pt x="5060" y="43338"/>
                  </a:lnTo>
                  <a:lnTo>
                    <a:pt x="5060" y="43216"/>
                  </a:lnTo>
                  <a:lnTo>
                    <a:pt x="5182" y="43094"/>
                  </a:lnTo>
                  <a:lnTo>
                    <a:pt x="5243" y="43277"/>
                  </a:lnTo>
                  <a:lnTo>
                    <a:pt x="5243" y="43459"/>
                  </a:lnTo>
                  <a:lnTo>
                    <a:pt x="5182" y="43886"/>
                  </a:lnTo>
                  <a:lnTo>
                    <a:pt x="5121" y="44374"/>
                  </a:lnTo>
                  <a:lnTo>
                    <a:pt x="5121" y="44800"/>
                  </a:lnTo>
                  <a:lnTo>
                    <a:pt x="5182" y="45044"/>
                  </a:lnTo>
                  <a:lnTo>
                    <a:pt x="5365" y="45227"/>
                  </a:lnTo>
                  <a:lnTo>
                    <a:pt x="5426" y="45288"/>
                  </a:lnTo>
                  <a:lnTo>
                    <a:pt x="5609" y="45288"/>
                  </a:lnTo>
                  <a:lnTo>
                    <a:pt x="5730" y="45227"/>
                  </a:lnTo>
                  <a:lnTo>
                    <a:pt x="5852" y="45044"/>
                  </a:lnTo>
                  <a:lnTo>
                    <a:pt x="5913" y="44861"/>
                  </a:lnTo>
                  <a:lnTo>
                    <a:pt x="6035" y="44496"/>
                  </a:lnTo>
                  <a:lnTo>
                    <a:pt x="6035" y="43642"/>
                  </a:lnTo>
                  <a:lnTo>
                    <a:pt x="6157" y="42484"/>
                  </a:lnTo>
                  <a:lnTo>
                    <a:pt x="6218" y="42240"/>
                  </a:lnTo>
                  <a:lnTo>
                    <a:pt x="6340" y="41997"/>
                  </a:lnTo>
                  <a:lnTo>
                    <a:pt x="6645" y="41082"/>
                  </a:lnTo>
                  <a:lnTo>
                    <a:pt x="6767" y="40595"/>
                  </a:lnTo>
                  <a:lnTo>
                    <a:pt x="6828" y="40107"/>
                  </a:lnTo>
                  <a:lnTo>
                    <a:pt x="6767" y="39802"/>
                  </a:lnTo>
                  <a:lnTo>
                    <a:pt x="6706" y="39558"/>
                  </a:lnTo>
                  <a:lnTo>
                    <a:pt x="6767" y="39315"/>
                  </a:lnTo>
                  <a:lnTo>
                    <a:pt x="6889" y="39132"/>
                  </a:lnTo>
                  <a:lnTo>
                    <a:pt x="7376" y="37974"/>
                  </a:lnTo>
                  <a:lnTo>
                    <a:pt x="7925" y="36877"/>
                  </a:lnTo>
                  <a:lnTo>
                    <a:pt x="9266" y="34256"/>
                  </a:lnTo>
                  <a:lnTo>
                    <a:pt x="9875" y="32915"/>
                  </a:lnTo>
                  <a:lnTo>
                    <a:pt x="10363" y="31574"/>
                  </a:lnTo>
                  <a:lnTo>
                    <a:pt x="10607" y="30781"/>
                  </a:lnTo>
                  <a:lnTo>
                    <a:pt x="10729" y="30050"/>
                  </a:lnTo>
                  <a:lnTo>
                    <a:pt x="11094" y="28526"/>
                  </a:lnTo>
                  <a:lnTo>
                    <a:pt x="11521" y="27185"/>
                  </a:lnTo>
                  <a:lnTo>
                    <a:pt x="12009" y="25844"/>
                  </a:lnTo>
                  <a:lnTo>
                    <a:pt x="12374" y="27307"/>
                  </a:lnTo>
                  <a:lnTo>
                    <a:pt x="12557" y="27856"/>
                  </a:lnTo>
                  <a:lnTo>
                    <a:pt x="12679" y="28465"/>
                  </a:lnTo>
                  <a:lnTo>
                    <a:pt x="12679" y="29136"/>
                  </a:lnTo>
                  <a:lnTo>
                    <a:pt x="12679" y="29806"/>
                  </a:lnTo>
                  <a:lnTo>
                    <a:pt x="12618" y="31878"/>
                  </a:lnTo>
                  <a:lnTo>
                    <a:pt x="12618" y="32427"/>
                  </a:lnTo>
                  <a:lnTo>
                    <a:pt x="12618" y="33037"/>
                  </a:lnTo>
                  <a:lnTo>
                    <a:pt x="12679" y="33280"/>
                  </a:lnTo>
                  <a:lnTo>
                    <a:pt x="12801" y="33524"/>
                  </a:lnTo>
                  <a:lnTo>
                    <a:pt x="12801" y="33768"/>
                  </a:lnTo>
                  <a:lnTo>
                    <a:pt x="12801" y="34012"/>
                  </a:lnTo>
                  <a:lnTo>
                    <a:pt x="12679" y="34560"/>
                  </a:lnTo>
                  <a:lnTo>
                    <a:pt x="12313" y="36633"/>
                  </a:lnTo>
                  <a:lnTo>
                    <a:pt x="12192" y="37669"/>
                  </a:lnTo>
                  <a:lnTo>
                    <a:pt x="12131" y="38705"/>
                  </a:lnTo>
                  <a:lnTo>
                    <a:pt x="12070" y="40839"/>
                  </a:lnTo>
                  <a:lnTo>
                    <a:pt x="12131" y="42972"/>
                  </a:lnTo>
                  <a:lnTo>
                    <a:pt x="12252" y="45044"/>
                  </a:lnTo>
                  <a:lnTo>
                    <a:pt x="12435" y="47178"/>
                  </a:lnTo>
                  <a:lnTo>
                    <a:pt x="12740" y="49250"/>
                  </a:lnTo>
                  <a:lnTo>
                    <a:pt x="13106" y="51261"/>
                  </a:lnTo>
                  <a:lnTo>
                    <a:pt x="13593" y="53334"/>
                  </a:lnTo>
                  <a:lnTo>
                    <a:pt x="14081" y="55041"/>
                  </a:lnTo>
                  <a:lnTo>
                    <a:pt x="14264" y="55955"/>
                  </a:lnTo>
                  <a:lnTo>
                    <a:pt x="14325" y="56869"/>
                  </a:lnTo>
                  <a:lnTo>
                    <a:pt x="14264" y="57601"/>
                  </a:lnTo>
                  <a:lnTo>
                    <a:pt x="14203" y="58393"/>
                  </a:lnTo>
                  <a:lnTo>
                    <a:pt x="13837" y="59856"/>
                  </a:lnTo>
                  <a:lnTo>
                    <a:pt x="13654" y="60892"/>
                  </a:lnTo>
                  <a:lnTo>
                    <a:pt x="13532" y="61928"/>
                  </a:lnTo>
                  <a:lnTo>
                    <a:pt x="13472" y="62964"/>
                  </a:lnTo>
                  <a:lnTo>
                    <a:pt x="13532" y="64001"/>
                  </a:lnTo>
                  <a:lnTo>
                    <a:pt x="13715" y="65037"/>
                  </a:lnTo>
                  <a:lnTo>
                    <a:pt x="13898" y="66012"/>
                  </a:lnTo>
                  <a:lnTo>
                    <a:pt x="14508" y="67963"/>
                  </a:lnTo>
                  <a:lnTo>
                    <a:pt x="15605" y="71681"/>
                  </a:lnTo>
                  <a:lnTo>
                    <a:pt x="16032" y="73144"/>
                  </a:lnTo>
                  <a:lnTo>
                    <a:pt x="16458" y="74606"/>
                  </a:lnTo>
                  <a:lnTo>
                    <a:pt x="16580" y="75094"/>
                  </a:lnTo>
                  <a:lnTo>
                    <a:pt x="16641" y="75399"/>
                  </a:lnTo>
                  <a:lnTo>
                    <a:pt x="16641" y="75643"/>
                  </a:lnTo>
                  <a:lnTo>
                    <a:pt x="16519" y="76069"/>
                  </a:lnTo>
                  <a:lnTo>
                    <a:pt x="16336" y="76496"/>
                  </a:lnTo>
                  <a:lnTo>
                    <a:pt x="15849" y="77227"/>
                  </a:lnTo>
                  <a:lnTo>
                    <a:pt x="15422" y="77959"/>
                  </a:lnTo>
                  <a:lnTo>
                    <a:pt x="15117" y="78264"/>
                  </a:lnTo>
                  <a:lnTo>
                    <a:pt x="14813" y="78507"/>
                  </a:lnTo>
                  <a:lnTo>
                    <a:pt x="14569" y="78690"/>
                  </a:lnTo>
                  <a:lnTo>
                    <a:pt x="14386" y="78873"/>
                  </a:lnTo>
                  <a:lnTo>
                    <a:pt x="14386" y="79056"/>
                  </a:lnTo>
                  <a:lnTo>
                    <a:pt x="14447" y="79239"/>
                  </a:lnTo>
                  <a:lnTo>
                    <a:pt x="14569" y="79361"/>
                  </a:lnTo>
                  <a:lnTo>
                    <a:pt x="14752" y="79483"/>
                  </a:lnTo>
                  <a:lnTo>
                    <a:pt x="15117" y="79605"/>
                  </a:lnTo>
                  <a:lnTo>
                    <a:pt x="15483" y="79666"/>
                  </a:lnTo>
                  <a:lnTo>
                    <a:pt x="16032" y="79787"/>
                  </a:lnTo>
                  <a:lnTo>
                    <a:pt x="16580" y="79848"/>
                  </a:lnTo>
                  <a:lnTo>
                    <a:pt x="17007" y="79848"/>
                  </a:lnTo>
                  <a:lnTo>
                    <a:pt x="17434" y="79787"/>
                  </a:lnTo>
                  <a:lnTo>
                    <a:pt x="17555" y="79787"/>
                  </a:lnTo>
                  <a:lnTo>
                    <a:pt x="17677" y="79970"/>
                  </a:lnTo>
                  <a:lnTo>
                    <a:pt x="17921" y="80092"/>
                  </a:lnTo>
                  <a:lnTo>
                    <a:pt x="18165" y="80153"/>
                  </a:lnTo>
                  <a:lnTo>
                    <a:pt x="18592" y="80214"/>
                  </a:lnTo>
                  <a:lnTo>
                    <a:pt x="18957" y="80092"/>
                  </a:lnTo>
                  <a:lnTo>
                    <a:pt x="19140" y="80031"/>
                  </a:lnTo>
                  <a:lnTo>
                    <a:pt x="19323" y="79909"/>
                  </a:lnTo>
                  <a:lnTo>
                    <a:pt x="19445" y="79727"/>
                  </a:lnTo>
                  <a:lnTo>
                    <a:pt x="19506" y="79544"/>
                  </a:lnTo>
                  <a:lnTo>
                    <a:pt x="19689" y="79787"/>
                  </a:lnTo>
                  <a:lnTo>
                    <a:pt x="19872" y="80031"/>
                  </a:lnTo>
                  <a:lnTo>
                    <a:pt x="20115" y="80153"/>
                  </a:lnTo>
                  <a:lnTo>
                    <a:pt x="20420" y="80214"/>
                  </a:lnTo>
                  <a:lnTo>
                    <a:pt x="20725" y="80214"/>
                  </a:lnTo>
                  <a:lnTo>
                    <a:pt x="21091" y="80153"/>
                  </a:lnTo>
                  <a:lnTo>
                    <a:pt x="21335" y="79970"/>
                  </a:lnTo>
                  <a:lnTo>
                    <a:pt x="21456" y="79848"/>
                  </a:lnTo>
                  <a:lnTo>
                    <a:pt x="21517" y="79727"/>
                  </a:lnTo>
                  <a:lnTo>
                    <a:pt x="21700" y="79787"/>
                  </a:lnTo>
                  <a:lnTo>
                    <a:pt x="21944" y="79848"/>
                  </a:lnTo>
                  <a:lnTo>
                    <a:pt x="22371" y="79848"/>
                  </a:lnTo>
                  <a:lnTo>
                    <a:pt x="22858" y="79787"/>
                  </a:lnTo>
                  <a:lnTo>
                    <a:pt x="23285" y="79727"/>
                  </a:lnTo>
                  <a:lnTo>
                    <a:pt x="24138" y="79544"/>
                  </a:lnTo>
                  <a:lnTo>
                    <a:pt x="24260" y="79483"/>
                  </a:lnTo>
                  <a:lnTo>
                    <a:pt x="24443" y="79422"/>
                  </a:lnTo>
                  <a:lnTo>
                    <a:pt x="24565" y="79300"/>
                  </a:lnTo>
                  <a:lnTo>
                    <a:pt x="24687" y="79117"/>
                  </a:lnTo>
                  <a:lnTo>
                    <a:pt x="24687" y="78934"/>
                  </a:lnTo>
                  <a:lnTo>
                    <a:pt x="24626" y="78812"/>
                  </a:lnTo>
                  <a:lnTo>
                    <a:pt x="24382" y="78629"/>
                  </a:lnTo>
                  <a:lnTo>
                    <a:pt x="23895" y="78203"/>
                  </a:lnTo>
                  <a:lnTo>
                    <a:pt x="23590" y="77898"/>
                  </a:lnTo>
                  <a:lnTo>
                    <a:pt x="23346" y="77471"/>
                  </a:lnTo>
                  <a:lnTo>
                    <a:pt x="22858" y="76679"/>
                  </a:lnTo>
                  <a:lnTo>
                    <a:pt x="22554" y="76008"/>
                  </a:lnTo>
                  <a:lnTo>
                    <a:pt x="22432" y="75643"/>
                  </a:lnTo>
                  <a:lnTo>
                    <a:pt x="22432" y="75277"/>
                  </a:lnTo>
                  <a:lnTo>
                    <a:pt x="22554" y="74667"/>
                  </a:lnTo>
                  <a:lnTo>
                    <a:pt x="22736" y="74058"/>
                  </a:lnTo>
                  <a:lnTo>
                    <a:pt x="23468" y="71559"/>
                  </a:lnTo>
                  <a:lnTo>
                    <a:pt x="24565" y="67902"/>
                  </a:lnTo>
                  <a:lnTo>
                    <a:pt x="25114" y="65951"/>
                  </a:lnTo>
                  <a:lnTo>
                    <a:pt x="25357" y="64976"/>
                  </a:lnTo>
                  <a:lnTo>
                    <a:pt x="25540" y="63940"/>
                  </a:lnTo>
                  <a:lnTo>
                    <a:pt x="25601" y="62964"/>
                  </a:lnTo>
                  <a:lnTo>
                    <a:pt x="25540" y="61928"/>
                  </a:lnTo>
                  <a:lnTo>
                    <a:pt x="25418" y="60953"/>
                  </a:lnTo>
                  <a:lnTo>
                    <a:pt x="25175" y="59978"/>
                  </a:lnTo>
                  <a:lnTo>
                    <a:pt x="24870" y="58393"/>
                  </a:lnTo>
                  <a:lnTo>
                    <a:pt x="24748" y="57662"/>
                  </a:lnTo>
                  <a:lnTo>
                    <a:pt x="24748" y="56869"/>
                  </a:lnTo>
                  <a:lnTo>
                    <a:pt x="24809" y="56016"/>
                  </a:lnTo>
                  <a:lnTo>
                    <a:pt x="24931" y="55162"/>
                  </a:lnTo>
                  <a:lnTo>
                    <a:pt x="25357" y="53456"/>
                  </a:lnTo>
                  <a:lnTo>
                    <a:pt x="25845" y="51505"/>
                  </a:lnTo>
                  <a:lnTo>
                    <a:pt x="26272" y="49555"/>
                  </a:lnTo>
                  <a:lnTo>
                    <a:pt x="26516" y="47543"/>
                  </a:lnTo>
                  <a:lnTo>
                    <a:pt x="26759" y="45532"/>
                  </a:lnTo>
                  <a:lnTo>
                    <a:pt x="26881" y="43459"/>
                  </a:lnTo>
                  <a:lnTo>
                    <a:pt x="26942" y="41387"/>
                  </a:lnTo>
                  <a:lnTo>
                    <a:pt x="26942" y="39376"/>
                  </a:lnTo>
                  <a:lnTo>
                    <a:pt x="26881" y="38339"/>
                  </a:lnTo>
                  <a:lnTo>
                    <a:pt x="26820" y="37364"/>
                  </a:lnTo>
                  <a:lnTo>
                    <a:pt x="26455" y="35414"/>
                  </a:lnTo>
                  <a:lnTo>
                    <a:pt x="26272" y="34377"/>
                  </a:lnTo>
                  <a:lnTo>
                    <a:pt x="26150" y="33890"/>
                  </a:lnTo>
                  <a:lnTo>
                    <a:pt x="26089" y="33646"/>
                  </a:lnTo>
                  <a:lnTo>
                    <a:pt x="26150" y="33402"/>
                  </a:lnTo>
                  <a:lnTo>
                    <a:pt x="26211" y="32976"/>
                  </a:lnTo>
                  <a:lnTo>
                    <a:pt x="26211" y="32610"/>
                  </a:lnTo>
                  <a:lnTo>
                    <a:pt x="26150" y="31817"/>
                  </a:lnTo>
                  <a:lnTo>
                    <a:pt x="26150" y="28770"/>
                  </a:lnTo>
                  <a:lnTo>
                    <a:pt x="26211" y="28282"/>
                  </a:lnTo>
                  <a:lnTo>
                    <a:pt x="26333" y="27856"/>
                  </a:lnTo>
                  <a:lnTo>
                    <a:pt x="26881" y="26027"/>
                  </a:lnTo>
                  <a:lnTo>
                    <a:pt x="27003" y="25661"/>
                  </a:lnTo>
                  <a:lnTo>
                    <a:pt x="27369" y="26758"/>
                  </a:lnTo>
                  <a:lnTo>
                    <a:pt x="27735" y="27856"/>
                  </a:lnTo>
                  <a:lnTo>
                    <a:pt x="27918" y="28526"/>
                  </a:lnTo>
                  <a:lnTo>
                    <a:pt x="28100" y="29196"/>
                  </a:lnTo>
                  <a:lnTo>
                    <a:pt x="28405" y="30598"/>
                  </a:lnTo>
                  <a:lnTo>
                    <a:pt x="28588" y="31269"/>
                  </a:lnTo>
                  <a:lnTo>
                    <a:pt x="28832" y="32000"/>
                  </a:lnTo>
                  <a:lnTo>
                    <a:pt x="29380" y="33341"/>
                  </a:lnTo>
                  <a:lnTo>
                    <a:pt x="29990" y="34682"/>
                  </a:lnTo>
                  <a:lnTo>
                    <a:pt x="30660" y="36023"/>
                  </a:lnTo>
                  <a:lnTo>
                    <a:pt x="31270" y="37242"/>
                  </a:lnTo>
                  <a:lnTo>
                    <a:pt x="31879" y="38522"/>
                  </a:lnTo>
                  <a:lnTo>
                    <a:pt x="32123" y="39010"/>
                  </a:lnTo>
                  <a:lnTo>
                    <a:pt x="32306" y="39498"/>
                  </a:lnTo>
                  <a:lnTo>
                    <a:pt x="32306" y="39680"/>
                  </a:lnTo>
                  <a:lnTo>
                    <a:pt x="32245" y="39924"/>
                  </a:lnTo>
                  <a:lnTo>
                    <a:pt x="32245" y="40168"/>
                  </a:lnTo>
                  <a:lnTo>
                    <a:pt x="32245" y="40473"/>
                  </a:lnTo>
                  <a:lnTo>
                    <a:pt x="32367" y="40899"/>
                  </a:lnTo>
                  <a:lnTo>
                    <a:pt x="32489" y="41387"/>
                  </a:lnTo>
                  <a:lnTo>
                    <a:pt x="32794" y="42240"/>
                  </a:lnTo>
                  <a:lnTo>
                    <a:pt x="32855" y="42606"/>
                  </a:lnTo>
                  <a:lnTo>
                    <a:pt x="32916" y="42972"/>
                  </a:lnTo>
                  <a:lnTo>
                    <a:pt x="32977" y="44069"/>
                  </a:lnTo>
                  <a:lnTo>
                    <a:pt x="33038" y="44496"/>
                  </a:lnTo>
                  <a:lnTo>
                    <a:pt x="33160" y="44922"/>
                  </a:lnTo>
                  <a:lnTo>
                    <a:pt x="33281" y="45166"/>
                  </a:lnTo>
                  <a:lnTo>
                    <a:pt x="33464" y="45288"/>
                  </a:lnTo>
                  <a:lnTo>
                    <a:pt x="33647" y="45288"/>
                  </a:lnTo>
                  <a:lnTo>
                    <a:pt x="33769" y="45166"/>
                  </a:lnTo>
                  <a:lnTo>
                    <a:pt x="33830" y="45044"/>
                  </a:lnTo>
                  <a:lnTo>
                    <a:pt x="33891" y="44800"/>
                  </a:lnTo>
                  <a:lnTo>
                    <a:pt x="33952" y="44557"/>
                  </a:lnTo>
                  <a:lnTo>
                    <a:pt x="33891" y="44008"/>
                  </a:lnTo>
                  <a:lnTo>
                    <a:pt x="33830" y="43520"/>
                  </a:lnTo>
                  <a:lnTo>
                    <a:pt x="33830" y="43277"/>
                  </a:lnTo>
                  <a:lnTo>
                    <a:pt x="33830" y="43216"/>
                  </a:lnTo>
                  <a:lnTo>
                    <a:pt x="33891" y="43094"/>
                  </a:lnTo>
                  <a:lnTo>
                    <a:pt x="33952" y="43216"/>
                  </a:lnTo>
                  <a:lnTo>
                    <a:pt x="34013" y="43338"/>
                  </a:lnTo>
                  <a:lnTo>
                    <a:pt x="34013" y="43642"/>
                  </a:lnTo>
                  <a:lnTo>
                    <a:pt x="34135" y="44496"/>
                  </a:lnTo>
                  <a:lnTo>
                    <a:pt x="34135" y="45105"/>
                  </a:lnTo>
                  <a:lnTo>
                    <a:pt x="34196" y="45349"/>
                  </a:lnTo>
                  <a:lnTo>
                    <a:pt x="34318" y="45654"/>
                  </a:lnTo>
                  <a:lnTo>
                    <a:pt x="34440" y="45776"/>
                  </a:lnTo>
                  <a:lnTo>
                    <a:pt x="34561" y="45837"/>
                  </a:lnTo>
                  <a:lnTo>
                    <a:pt x="34744" y="45837"/>
                  </a:lnTo>
                  <a:lnTo>
                    <a:pt x="34866" y="45776"/>
                  </a:lnTo>
                  <a:lnTo>
                    <a:pt x="34988" y="45593"/>
                  </a:lnTo>
                  <a:lnTo>
                    <a:pt x="35049" y="45410"/>
                  </a:lnTo>
                  <a:lnTo>
                    <a:pt x="35049" y="44922"/>
                  </a:lnTo>
                  <a:lnTo>
                    <a:pt x="34988" y="44130"/>
                  </a:lnTo>
                  <a:lnTo>
                    <a:pt x="34988" y="43703"/>
                  </a:lnTo>
                  <a:lnTo>
                    <a:pt x="34988" y="43277"/>
                  </a:lnTo>
                  <a:lnTo>
                    <a:pt x="35354" y="44252"/>
                  </a:lnTo>
                  <a:lnTo>
                    <a:pt x="35659" y="45166"/>
                  </a:lnTo>
                  <a:lnTo>
                    <a:pt x="35902" y="45593"/>
                  </a:lnTo>
                  <a:lnTo>
                    <a:pt x="36024" y="45776"/>
                  </a:lnTo>
                  <a:lnTo>
                    <a:pt x="36207" y="45898"/>
                  </a:lnTo>
                  <a:lnTo>
                    <a:pt x="36390" y="45959"/>
                  </a:lnTo>
                  <a:lnTo>
                    <a:pt x="36573" y="45898"/>
                  </a:lnTo>
                  <a:lnTo>
                    <a:pt x="36695" y="45776"/>
                  </a:lnTo>
                  <a:lnTo>
                    <a:pt x="36756" y="45593"/>
                  </a:lnTo>
                  <a:lnTo>
                    <a:pt x="36756" y="45227"/>
                  </a:lnTo>
                  <a:lnTo>
                    <a:pt x="36695" y="44861"/>
                  </a:lnTo>
                  <a:lnTo>
                    <a:pt x="36390" y="44191"/>
                  </a:lnTo>
                  <a:lnTo>
                    <a:pt x="36146" y="43459"/>
                  </a:lnTo>
                  <a:lnTo>
                    <a:pt x="36024" y="43094"/>
                  </a:lnTo>
                  <a:lnTo>
                    <a:pt x="35963" y="42789"/>
                  </a:lnTo>
                  <a:lnTo>
                    <a:pt x="35963" y="42789"/>
                  </a:lnTo>
                  <a:lnTo>
                    <a:pt x="36207" y="43033"/>
                  </a:lnTo>
                  <a:lnTo>
                    <a:pt x="36451" y="43338"/>
                  </a:lnTo>
                  <a:lnTo>
                    <a:pt x="36878" y="43947"/>
                  </a:lnTo>
                  <a:lnTo>
                    <a:pt x="37061" y="44252"/>
                  </a:lnTo>
                  <a:lnTo>
                    <a:pt x="37304" y="44557"/>
                  </a:lnTo>
                  <a:lnTo>
                    <a:pt x="37487" y="44739"/>
                  </a:lnTo>
                  <a:lnTo>
                    <a:pt x="37670" y="44800"/>
                  </a:lnTo>
                  <a:lnTo>
                    <a:pt x="37853" y="44800"/>
                  </a:lnTo>
                  <a:lnTo>
                    <a:pt x="37975" y="44739"/>
                  </a:lnTo>
                  <a:lnTo>
                    <a:pt x="38097" y="44618"/>
                  </a:lnTo>
                  <a:lnTo>
                    <a:pt x="38158" y="44496"/>
                  </a:lnTo>
                  <a:lnTo>
                    <a:pt x="38158" y="44313"/>
                  </a:lnTo>
                  <a:lnTo>
                    <a:pt x="38097" y="44130"/>
                  </a:lnTo>
                  <a:lnTo>
                    <a:pt x="37975" y="43825"/>
                  </a:lnTo>
                  <a:lnTo>
                    <a:pt x="37792" y="43581"/>
                  </a:lnTo>
                  <a:lnTo>
                    <a:pt x="37182" y="42423"/>
                  </a:lnTo>
                  <a:lnTo>
                    <a:pt x="36878" y="41814"/>
                  </a:lnTo>
                  <a:lnTo>
                    <a:pt x="36695" y="41509"/>
                  </a:lnTo>
                  <a:lnTo>
                    <a:pt x="36634" y="41204"/>
                  </a:lnTo>
                  <a:lnTo>
                    <a:pt x="36817" y="41326"/>
                  </a:lnTo>
                  <a:lnTo>
                    <a:pt x="37000" y="41509"/>
                  </a:lnTo>
                  <a:lnTo>
                    <a:pt x="37182" y="41692"/>
                  </a:lnTo>
                  <a:lnTo>
                    <a:pt x="37365" y="41875"/>
                  </a:lnTo>
                  <a:lnTo>
                    <a:pt x="37792" y="42119"/>
                  </a:lnTo>
                  <a:lnTo>
                    <a:pt x="38219" y="42179"/>
                  </a:lnTo>
                  <a:lnTo>
                    <a:pt x="38584" y="42240"/>
                  </a:lnTo>
                  <a:lnTo>
                    <a:pt x="38706" y="42179"/>
                  </a:lnTo>
                  <a:lnTo>
                    <a:pt x="38889" y="42119"/>
                  </a:lnTo>
                  <a:lnTo>
                    <a:pt x="38950" y="41997"/>
                  </a:lnTo>
                  <a:lnTo>
                    <a:pt x="39011" y="41936"/>
                  </a:lnTo>
                  <a:lnTo>
                    <a:pt x="39011" y="41753"/>
                  </a:lnTo>
                  <a:lnTo>
                    <a:pt x="38889" y="41570"/>
                  </a:lnTo>
                  <a:lnTo>
                    <a:pt x="38706" y="41387"/>
                  </a:lnTo>
                  <a:lnTo>
                    <a:pt x="38402" y="41204"/>
                  </a:lnTo>
                  <a:lnTo>
                    <a:pt x="38158" y="40960"/>
                  </a:lnTo>
                  <a:lnTo>
                    <a:pt x="37609" y="40412"/>
                  </a:lnTo>
                  <a:lnTo>
                    <a:pt x="37182" y="39802"/>
                  </a:lnTo>
                  <a:lnTo>
                    <a:pt x="36695" y="39254"/>
                  </a:lnTo>
                  <a:lnTo>
                    <a:pt x="36451" y="39010"/>
                  </a:lnTo>
                  <a:lnTo>
                    <a:pt x="36207" y="38766"/>
                  </a:lnTo>
                  <a:lnTo>
                    <a:pt x="35902" y="38583"/>
                  </a:lnTo>
                  <a:lnTo>
                    <a:pt x="35598" y="38461"/>
                  </a:lnTo>
                  <a:lnTo>
                    <a:pt x="35110" y="38461"/>
                  </a:lnTo>
                  <a:lnTo>
                    <a:pt x="34988" y="38400"/>
                  </a:lnTo>
                  <a:lnTo>
                    <a:pt x="34927" y="38218"/>
                  </a:lnTo>
                  <a:lnTo>
                    <a:pt x="34866" y="38096"/>
                  </a:lnTo>
                  <a:lnTo>
                    <a:pt x="34683" y="37669"/>
                  </a:lnTo>
                  <a:lnTo>
                    <a:pt x="34440" y="36938"/>
                  </a:lnTo>
                  <a:lnTo>
                    <a:pt x="34257" y="36145"/>
                  </a:lnTo>
                  <a:lnTo>
                    <a:pt x="34074" y="35414"/>
                  </a:lnTo>
                  <a:lnTo>
                    <a:pt x="33952" y="34621"/>
                  </a:lnTo>
                  <a:lnTo>
                    <a:pt x="33891" y="33646"/>
                  </a:lnTo>
                  <a:lnTo>
                    <a:pt x="33769" y="32732"/>
                  </a:lnTo>
                  <a:lnTo>
                    <a:pt x="33586" y="31939"/>
                  </a:lnTo>
                  <a:lnTo>
                    <a:pt x="33342" y="31147"/>
                  </a:lnTo>
                  <a:lnTo>
                    <a:pt x="33099" y="30355"/>
                  </a:lnTo>
                  <a:lnTo>
                    <a:pt x="32794" y="29562"/>
                  </a:lnTo>
                  <a:lnTo>
                    <a:pt x="32550" y="28953"/>
                  </a:lnTo>
                  <a:lnTo>
                    <a:pt x="32428" y="28648"/>
                  </a:lnTo>
                  <a:lnTo>
                    <a:pt x="32245" y="28343"/>
                  </a:lnTo>
                  <a:lnTo>
                    <a:pt x="32001" y="27916"/>
                  </a:lnTo>
                  <a:lnTo>
                    <a:pt x="31879" y="27734"/>
                  </a:lnTo>
                  <a:lnTo>
                    <a:pt x="31819" y="27490"/>
                  </a:lnTo>
                  <a:lnTo>
                    <a:pt x="31758" y="27124"/>
                  </a:lnTo>
                  <a:lnTo>
                    <a:pt x="31697" y="26697"/>
                  </a:lnTo>
                  <a:lnTo>
                    <a:pt x="31697" y="25905"/>
                  </a:lnTo>
                  <a:lnTo>
                    <a:pt x="31514" y="24320"/>
                  </a:lnTo>
                  <a:lnTo>
                    <a:pt x="31270" y="22735"/>
                  </a:lnTo>
                  <a:lnTo>
                    <a:pt x="30965" y="21212"/>
                  </a:lnTo>
                  <a:lnTo>
                    <a:pt x="30965" y="20846"/>
                  </a:lnTo>
                  <a:lnTo>
                    <a:pt x="31026" y="20480"/>
                  </a:lnTo>
                  <a:lnTo>
                    <a:pt x="31026" y="19688"/>
                  </a:lnTo>
                  <a:lnTo>
                    <a:pt x="31026" y="18834"/>
                  </a:lnTo>
                  <a:lnTo>
                    <a:pt x="30965" y="18042"/>
                  </a:lnTo>
                  <a:lnTo>
                    <a:pt x="30904" y="17676"/>
                  </a:lnTo>
                  <a:lnTo>
                    <a:pt x="30782" y="17311"/>
                  </a:lnTo>
                  <a:lnTo>
                    <a:pt x="30478" y="16640"/>
                  </a:lnTo>
                  <a:lnTo>
                    <a:pt x="30112" y="16031"/>
                  </a:lnTo>
                  <a:lnTo>
                    <a:pt x="29746" y="15421"/>
                  </a:lnTo>
                  <a:lnTo>
                    <a:pt x="29502" y="15116"/>
                  </a:lnTo>
                  <a:lnTo>
                    <a:pt x="29258" y="14812"/>
                  </a:lnTo>
                  <a:lnTo>
                    <a:pt x="28954" y="14629"/>
                  </a:lnTo>
                  <a:lnTo>
                    <a:pt x="28649" y="14446"/>
                  </a:lnTo>
                  <a:lnTo>
                    <a:pt x="27978" y="14141"/>
                  </a:lnTo>
                  <a:lnTo>
                    <a:pt x="27247" y="13958"/>
                  </a:lnTo>
                  <a:lnTo>
                    <a:pt x="26455" y="13836"/>
                  </a:lnTo>
                  <a:lnTo>
                    <a:pt x="25662" y="13775"/>
                  </a:lnTo>
                  <a:lnTo>
                    <a:pt x="24748" y="13775"/>
                  </a:lnTo>
                  <a:lnTo>
                    <a:pt x="24565" y="13653"/>
                  </a:lnTo>
                  <a:lnTo>
                    <a:pt x="24260" y="13471"/>
                  </a:lnTo>
                  <a:lnTo>
                    <a:pt x="22919" y="12617"/>
                  </a:lnTo>
                  <a:lnTo>
                    <a:pt x="22554" y="12373"/>
                  </a:lnTo>
                  <a:lnTo>
                    <a:pt x="22432" y="12313"/>
                  </a:lnTo>
                  <a:lnTo>
                    <a:pt x="22310" y="12252"/>
                  </a:lnTo>
                  <a:lnTo>
                    <a:pt x="22310" y="12130"/>
                  </a:lnTo>
                  <a:lnTo>
                    <a:pt x="22127" y="10728"/>
                  </a:lnTo>
                  <a:lnTo>
                    <a:pt x="22066" y="10118"/>
                  </a:lnTo>
                  <a:lnTo>
                    <a:pt x="22066" y="9996"/>
                  </a:lnTo>
                  <a:lnTo>
                    <a:pt x="22188" y="9874"/>
                  </a:lnTo>
                  <a:lnTo>
                    <a:pt x="22493" y="9631"/>
                  </a:lnTo>
                  <a:lnTo>
                    <a:pt x="22615" y="9448"/>
                  </a:lnTo>
                  <a:lnTo>
                    <a:pt x="22676" y="9204"/>
                  </a:lnTo>
                  <a:lnTo>
                    <a:pt x="22858" y="8777"/>
                  </a:lnTo>
                  <a:lnTo>
                    <a:pt x="23224" y="7497"/>
                  </a:lnTo>
                  <a:lnTo>
                    <a:pt x="23407" y="6766"/>
                  </a:lnTo>
                  <a:lnTo>
                    <a:pt x="23529" y="6034"/>
                  </a:lnTo>
                  <a:lnTo>
                    <a:pt x="23651" y="5303"/>
                  </a:lnTo>
                  <a:lnTo>
                    <a:pt x="23651" y="4511"/>
                  </a:lnTo>
                  <a:lnTo>
                    <a:pt x="23590" y="3779"/>
                  </a:lnTo>
                  <a:lnTo>
                    <a:pt x="23468" y="3048"/>
                  </a:lnTo>
                  <a:lnTo>
                    <a:pt x="23285" y="2316"/>
                  </a:lnTo>
                  <a:lnTo>
                    <a:pt x="22919" y="1646"/>
                  </a:lnTo>
                  <a:lnTo>
                    <a:pt x="22493" y="1158"/>
                  </a:lnTo>
                  <a:lnTo>
                    <a:pt x="22005" y="731"/>
                  </a:lnTo>
                  <a:lnTo>
                    <a:pt x="21456" y="366"/>
                  </a:lnTo>
                  <a:lnTo>
                    <a:pt x="20786" y="122"/>
                  </a:lnTo>
                  <a:lnTo>
                    <a:pt x="19994" y="61"/>
                  </a:lnTo>
                  <a:lnTo>
                    <a:pt x="19445" y="0"/>
                  </a:lnTo>
                  <a:close/>
                </a:path>
              </a:pathLst>
            </a:custGeom>
            <a:solidFill>
              <a:srgbClr val="0A9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12"/>
          <p:cNvSpPr txBox="1">
            <a:spLocks noGrp="1"/>
          </p:cNvSpPr>
          <p:nvPr>
            <p:ph type="ctrTitle"/>
          </p:nvPr>
        </p:nvSpPr>
        <p:spPr>
          <a:xfrm>
            <a:off x="323528" y="286921"/>
            <a:ext cx="6912768" cy="17807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>
                <a:latin typeface="Franklin Gothic Book" pitchFamily="34" charset="0"/>
              </a:rPr>
              <a:t>Когда нет времени ждать</a:t>
            </a:r>
            <a:endParaRPr sz="5400" dirty="0">
              <a:latin typeface="Franklin Gothic Boo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179512" y="4468872"/>
            <a:ext cx="2205016" cy="62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145799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  <a:latin typeface="Franklin Gothic Book" pitchFamily="34" charset="0"/>
              </a:rPr>
              <a:t>Показания к срочному и экстренному хирургическому лечению при ВЗК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969" y="2283718"/>
            <a:ext cx="828822" cy="828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392" y="3723878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  <a:latin typeface="Franklin Gothic Book" pitchFamily="34" charset="0"/>
              </a:rPr>
              <a:t>Варданян Армен </a:t>
            </a:r>
            <a:r>
              <a:rPr lang="ru-RU" sz="2000" i="1" dirty="0" err="1">
                <a:solidFill>
                  <a:schemeClr val="bg1"/>
                </a:solidFill>
                <a:latin typeface="Franklin Gothic Book" pitchFamily="34" charset="0"/>
              </a:rPr>
              <a:t>Восканович</a:t>
            </a:r>
            <a:endParaRPr lang="ru-RU" sz="2000" i="1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10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101423" y="123478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7" y="987201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Перфорация ободочной кишки</a:t>
            </a: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1635646"/>
            <a:ext cx="4464496" cy="70788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000" b="1" dirty="0">
                <a:latin typeface="Franklin Gothic Book" pitchFamily="34" charset="0"/>
              </a:rPr>
              <a:t>2 % </a:t>
            </a:r>
            <a:r>
              <a:rPr lang="ru-RU" sz="2000" dirty="0">
                <a:latin typeface="Franklin Gothic Book" pitchFamily="34" charset="0"/>
              </a:rPr>
              <a:t>- частота развития </a:t>
            </a:r>
            <a:endParaRPr lang="ru-RU" sz="2000" b="1" dirty="0">
              <a:latin typeface="Franklin Gothic Boo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>
                <a:latin typeface="Franklin Gothic Book" pitchFamily="34" charset="0"/>
              </a:rPr>
              <a:t>Более 50% - </a:t>
            </a:r>
            <a:r>
              <a:rPr lang="ru-RU" sz="1800" dirty="0">
                <a:latin typeface="Franklin Gothic Book" pitchFamily="34" charset="0"/>
              </a:rPr>
              <a:t>летальность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4516" y="2427734"/>
            <a:ext cx="46855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Franklin Gothic Book" pitchFamily="34" charset="0"/>
              </a:rPr>
              <a:t>Факторы риска перфорации</a:t>
            </a:r>
          </a:p>
          <a:p>
            <a:pPr marL="285750" indent="-285750">
              <a:buFontTx/>
              <a:buChar char="-"/>
            </a:pPr>
            <a:endParaRPr lang="ru-RU" sz="1600" dirty="0">
              <a:latin typeface="Franklin Gothic Boo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latin typeface="Franklin Gothic Book" pitchFamily="34" charset="0"/>
              </a:rPr>
              <a:t>Пожилой возраст больного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latin typeface="Franklin Gothic Book" pitchFamily="34" charset="0"/>
              </a:rPr>
              <a:t>Нераспознанная токсическая дилатация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latin typeface="Franklin Gothic Book" pitchFamily="34" charset="0"/>
              </a:rPr>
              <a:t>Сверхтяжелая атака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72" y="2427734"/>
            <a:ext cx="3620351" cy="256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4329" y="4083918"/>
            <a:ext cx="4707295" cy="612000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atin typeface="Franklin Gothic Book" pitchFamily="34" charset="0"/>
              </a:rPr>
              <a:t>Желание провести тотальную </a:t>
            </a:r>
            <a:r>
              <a:rPr lang="ru-RU" sz="1800" dirty="0" err="1">
                <a:latin typeface="Franklin Gothic Book" pitchFamily="34" charset="0"/>
              </a:rPr>
              <a:t>колоноскопию</a:t>
            </a:r>
            <a:r>
              <a:rPr lang="ru-RU" sz="1800" dirty="0">
                <a:latin typeface="Franklin Gothic Book" pitchFamily="34" charset="0"/>
              </a:rPr>
              <a:t> </a:t>
            </a:r>
          </a:p>
          <a:p>
            <a:pPr algn="ctr"/>
            <a:r>
              <a:rPr lang="ru-RU" sz="1800" dirty="0">
                <a:latin typeface="Franklin Gothic Book" pitchFamily="34" charset="0"/>
              </a:rPr>
              <a:t>«во что бы то ни стало»</a:t>
            </a:r>
          </a:p>
          <a:p>
            <a:pPr algn="ctr"/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865090" y="469591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Franklin Gothic Book" pitchFamily="34" charset="0"/>
              </a:rPr>
              <a:t>Surgical Clinics of North America</a:t>
            </a:r>
            <a:r>
              <a:rPr lang="ru-RU" sz="1200" i="1" dirty="0">
                <a:latin typeface="Franklin Gothic Book" pitchFamily="34" charset="0"/>
              </a:rPr>
              <a:t>, 201</a:t>
            </a:r>
            <a:r>
              <a:rPr lang="en-US" sz="1200" i="1" dirty="0">
                <a:latin typeface="Franklin Gothic Book" pitchFamily="34" charset="0"/>
              </a:rPr>
              <a:t>9</a:t>
            </a:r>
          </a:p>
          <a:p>
            <a:r>
              <a:rPr lang="en-US" sz="1200" i="1" dirty="0">
                <a:latin typeface="Franklin Gothic Book" pitchFamily="34" charset="0"/>
              </a:rPr>
              <a:t>The American Journal of surgery, 2002</a:t>
            </a:r>
            <a:endParaRPr lang="ru-RU" sz="1200" i="1" dirty="0">
              <a:latin typeface="Franklin Gothic Book" pitchFamily="34" charset="0"/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437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11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297693" y="51470"/>
            <a:ext cx="1783579" cy="50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7" y="987201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Токсическая дилатация</a:t>
            </a: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pic>
        <p:nvPicPr>
          <p:cNvPr id="9" name="Изображение 4" descr="IMG_331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16443" r="18906" b="2735"/>
          <a:stretch/>
        </p:blipFill>
        <p:spPr>
          <a:xfrm>
            <a:off x="4080007" y="570784"/>
            <a:ext cx="4840102" cy="444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27348" y="2436448"/>
            <a:ext cx="3405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Franklin Gothic Book" pitchFamily="34" charset="0"/>
              </a:rPr>
              <a:t>Экстренная </a:t>
            </a:r>
            <a:r>
              <a:rPr lang="ru-RU" sz="2400" b="1" dirty="0" err="1">
                <a:latin typeface="Franklin Gothic Book" pitchFamily="34" charset="0"/>
              </a:rPr>
              <a:t>колэктомия</a:t>
            </a:r>
            <a:endParaRPr lang="ru-RU" sz="2400" b="1" dirty="0">
              <a:latin typeface="Franklin Gothic Boo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7857" y="3040672"/>
            <a:ext cx="2664296" cy="70788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4"/>
          </a:lnRef>
          <a:fillRef idx="1001">
            <a:schemeClr val="lt2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Franklin Gothic Book" pitchFamily="34" charset="0"/>
              </a:rPr>
              <a:t>Преимущественный доступ - лапаротомия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667" y="4841036"/>
            <a:ext cx="3405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err="1">
                <a:latin typeface="Franklin Gothic Book" pitchFamily="34" charset="0"/>
              </a:rPr>
              <a:t>Колопроктология</a:t>
            </a:r>
            <a:r>
              <a:rPr lang="ru-RU" sz="1200" i="1" dirty="0">
                <a:latin typeface="Franklin Gothic Book" pitchFamily="34" charset="0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4117958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971600" y="0"/>
            <a:ext cx="7200800" cy="3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Franklin Gothic Book" pitchFamily="34" charset="0"/>
              </a:rPr>
              <a:t>Кишечные осложнения язвенного колита - исход тяжелого, порой длительного деструктивного воспалительного процесса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75" y="3420000"/>
            <a:ext cx="669600" cy="17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8387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13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092280" y="81300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6" y="987201"/>
            <a:ext cx="621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Неэффективность консервативной терапии</a:t>
            </a: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707654"/>
            <a:ext cx="5976664" cy="120032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latin typeface="Franklin Gothic Book" pitchFamily="34" charset="0"/>
              </a:rPr>
              <a:t>Гормональная резистентность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latin typeface="Franklin Gothic Book" pitchFamily="34" charset="0"/>
              </a:rPr>
              <a:t>Гормональная зависимость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latin typeface="Franklin Gothic Book" pitchFamily="34" charset="0"/>
              </a:rPr>
              <a:t>Отсутствие, «ускользание» ответа биологической терапии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3029281"/>
            <a:ext cx="5976664" cy="984885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000" b="1" dirty="0">
                <a:latin typeface="Franklin Gothic Book" pitchFamily="34" charset="0"/>
              </a:rPr>
              <a:t>25% </a:t>
            </a:r>
            <a:r>
              <a:rPr lang="ru-RU" sz="1800" dirty="0" err="1">
                <a:latin typeface="Franklin Gothic Book" pitchFamily="34" charset="0"/>
              </a:rPr>
              <a:t>колэктомий</a:t>
            </a:r>
            <a:r>
              <a:rPr lang="ru-RU" sz="1800" dirty="0">
                <a:latin typeface="Franklin Gothic Book" pitchFamily="34" charset="0"/>
              </a:rPr>
              <a:t> - через 3 месяца после начала биологической терапии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>
                <a:latin typeface="Franklin Gothic Book" pitchFamily="34" charset="0"/>
              </a:rPr>
              <a:t>30%</a:t>
            </a:r>
            <a:r>
              <a:rPr lang="ru-RU" sz="2000" dirty="0">
                <a:latin typeface="Franklin Gothic Book" pitchFamily="34" charset="0"/>
              </a:rPr>
              <a:t> </a:t>
            </a:r>
            <a:r>
              <a:rPr lang="ru-RU" sz="1800" dirty="0">
                <a:latin typeface="Franklin Gothic Book" pitchFamily="34" charset="0"/>
              </a:rPr>
              <a:t>- через 6 месяцев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667" y="4596006"/>
            <a:ext cx="3405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err="1">
                <a:latin typeface="Franklin Gothic Book" pitchFamily="34" charset="0"/>
              </a:rPr>
              <a:t>Колопроктология</a:t>
            </a:r>
            <a:r>
              <a:rPr lang="ru-RU" sz="1200" i="1" dirty="0">
                <a:latin typeface="Franklin Gothic Book" pitchFamily="34" charset="0"/>
              </a:rPr>
              <a:t>, 2019</a:t>
            </a:r>
          </a:p>
          <a:p>
            <a:r>
              <a:rPr lang="en-US" sz="1200" i="1" dirty="0">
                <a:latin typeface="Franklin Gothic Book" pitchFamily="34" charset="0"/>
              </a:rPr>
              <a:t>Surgical Clinics of North America</a:t>
            </a:r>
            <a:r>
              <a:rPr lang="ru-RU" sz="1200" i="1" dirty="0">
                <a:latin typeface="Franklin Gothic Book" pitchFamily="34" charset="0"/>
              </a:rPr>
              <a:t>, 201</a:t>
            </a:r>
            <a:r>
              <a:rPr lang="en-US" sz="1200" i="1" dirty="0">
                <a:latin typeface="Franklin Gothic Book" pitchFamily="34" charset="0"/>
              </a:rPr>
              <a:t>9</a:t>
            </a:r>
          </a:p>
          <a:p>
            <a:endParaRPr lang="ru-RU" sz="1200" i="1" dirty="0">
              <a:latin typeface="Franklin Gothic Book" pitchFamily="34" charset="0"/>
            </a:endParaRPr>
          </a:p>
          <a:p>
            <a:endParaRPr lang="ru-RU" sz="1200" i="1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76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14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063952" y="123477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6" y="987201"/>
            <a:ext cx="642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Консервативная терапия тяжелого ЯК сегодня</a:t>
            </a: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graphicFrame>
        <p:nvGraphicFramePr>
          <p:cNvPr id="8" name="Объект 6">
            <a:extLst>
              <a:ext uri="{FF2B5EF4-FFF2-40B4-BE49-F238E27FC236}">
                <a16:creationId xmlns:a16="http://schemas.microsoft.com/office/drawing/2014/main" id="{0529B415-2124-8349-8ED8-8B0CA13EED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5726630"/>
              </p:ext>
            </p:extLst>
          </p:nvPr>
        </p:nvGraphicFramePr>
        <p:xfrm>
          <a:off x="1562518" y="1501163"/>
          <a:ext cx="6141690" cy="3651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171C31-C3EC-B14A-A869-2AA34CD3574D}"/>
              </a:ext>
            </a:extLst>
          </p:cNvPr>
          <p:cNvSpPr/>
          <p:nvPr/>
        </p:nvSpPr>
        <p:spPr>
          <a:xfrm>
            <a:off x="683568" y="4470132"/>
            <a:ext cx="2520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anchor="t">
            <a:spAutoFit/>
          </a:bodyPr>
          <a:lstStyle/>
          <a:p>
            <a:pPr marL="457200" indent="-457200"/>
            <a:r>
              <a:rPr lang="en-US" sz="1200" i="1" dirty="0">
                <a:latin typeface="Franklin Gothic Book" pitchFamily="34" charset="0"/>
                <a:cs typeface="Calibri" panose="020F0502020204030204" pitchFamily="34" charset="0"/>
              </a:rPr>
              <a:t>Journal of Crohn’s and Colitis</a:t>
            </a:r>
            <a:r>
              <a:rPr lang="ru-RU" sz="1200" i="1" dirty="0">
                <a:latin typeface="Franklin Gothic Book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latin typeface="Franklin Gothic Book" pitchFamily="34" charset="0"/>
                <a:cs typeface="Calibri" panose="020F0502020204030204" pitchFamily="34" charset="0"/>
              </a:rPr>
              <a:t>2008</a:t>
            </a:r>
            <a:endParaRPr lang="ru-RU" sz="1200" i="1" dirty="0">
              <a:latin typeface="Franklin Gothic Book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2810142-88EA-9040-A7E5-59E023DA7233}"/>
              </a:ext>
            </a:extLst>
          </p:cNvPr>
          <p:cNvSpPr/>
          <p:nvPr/>
        </p:nvSpPr>
        <p:spPr>
          <a:xfrm>
            <a:off x="152211" y="4756134"/>
            <a:ext cx="47160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200" i="1" baseline="30000" dirty="0">
                <a:latin typeface="Franklin Gothic Book" pitchFamily="34" charset="0"/>
                <a:cs typeface="Calibri" panose="020F0502020204030204" pitchFamily="34" charset="0"/>
              </a:rPr>
              <a:t>                  </a:t>
            </a:r>
            <a:r>
              <a:rPr lang="en-US" sz="1200" i="1" dirty="0">
                <a:latin typeface="Franklin Gothic Book" pitchFamily="34" charset="0"/>
              </a:rPr>
              <a:t>The ASCRS Manual of Colon and rectal Surgery</a:t>
            </a:r>
            <a:r>
              <a:rPr lang="en-US" sz="1200" i="1" dirty="0">
                <a:latin typeface="Franklin Gothic Book" pitchFamily="34" charset="0"/>
                <a:cs typeface="Calibri" pitchFamily="34" charset="0"/>
              </a:rPr>
              <a:t>, 2019</a:t>
            </a:r>
            <a:endParaRPr lang="ru-RU" sz="1200" i="1" dirty="0">
              <a:latin typeface="Franklin Gothic Book" pitchFamily="34" charset="0"/>
              <a:cs typeface="Calibri" pitchFamily="34" charset="0"/>
            </a:endParaRPr>
          </a:p>
          <a:p>
            <a:pPr marL="457200" indent="-457200"/>
            <a:endParaRPr lang="ru-RU" sz="1200" i="1" dirty="0">
              <a:latin typeface="Franklin Gothic Book" pitchFamily="34" charset="0"/>
              <a:cs typeface="Calibri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697457A-0D18-1C49-BB23-6C5522E25460}"/>
              </a:ext>
            </a:extLst>
          </p:cNvPr>
          <p:cNvSpPr/>
          <p:nvPr/>
        </p:nvSpPr>
        <p:spPr>
          <a:xfrm>
            <a:off x="6516216" y="4756134"/>
            <a:ext cx="180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anchor="t">
            <a:spAutoFit/>
          </a:bodyPr>
          <a:lstStyle/>
          <a:p>
            <a:pPr marL="457200" indent="-457200"/>
            <a:r>
              <a:rPr lang="ru-RU" sz="1200" i="1" dirty="0" err="1">
                <a:latin typeface="Franklin Gothic Book" pitchFamily="34" charset="0"/>
                <a:cs typeface="Calibri" panose="020F0502020204030204" pitchFamily="34" charset="0"/>
              </a:rPr>
              <a:t>Колопроктология</a:t>
            </a:r>
            <a:r>
              <a:rPr lang="ru-RU" sz="1200" i="1" dirty="0">
                <a:latin typeface="Franklin Gothic Book" pitchFamily="34" charset="0"/>
                <a:cs typeface="Calibri" panose="020F0502020204030204" pitchFamily="34" charset="0"/>
              </a:rPr>
              <a:t>,  2019</a:t>
            </a:r>
          </a:p>
          <a:p>
            <a:pPr marL="457200" indent="-457200"/>
            <a:endParaRPr lang="ru-RU" sz="1200" i="1" dirty="0">
              <a:latin typeface="Franklin Gothic Book" pitchFamily="34" charset="0"/>
              <a:cs typeface="Calibri" panose="020F0502020204030204" pitchFamily="34" charset="0"/>
            </a:endParaRPr>
          </a:p>
          <a:p>
            <a:pPr marL="457200" indent="-457200"/>
            <a:endParaRPr lang="ru-RU" sz="1200" i="1" dirty="0">
              <a:latin typeface="Franklin Gothic Book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B418B95-5F13-464D-8DC4-4C6F8832652D}"/>
              </a:ext>
            </a:extLst>
          </p:cNvPr>
          <p:cNvSpPr/>
          <p:nvPr/>
        </p:nvSpPr>
        <p:spPr>
          <a:xfrm>
            <a:off x="6444208" y="4470133"/>
            <a:ext cx="2520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sz="1200" i="1" dirty="0">
                <a:latin typeface="Franklin Gothic Book" pitchFamily="34" charset="0"/>
                <a:cs typeface="Calibri" panose="020F0502020204030204" pitchFamily="34" charset="0"/>
              </a:rPr>
              <a:t>Journal of Crohn’s and Colitis</a:t>
            </a:r>
            <a:r>
              <a:rPr lang="ru-RU" sz="1200" i="1" dirty="0">
                <a:latin typeface="Franklin Gothic Book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latin typeface="Franklin Gothic Book" pitchFamily="34" charset="0"/>
                <a:cs typeface="Calibri" panose="020F0502020204030204" pitchFamily="34" charset="0"/>
              </a:rPr>
              <a:t>20</a:t>
            </a:r>
            <a:r>
              <a:rPr lang="ru-RU" sz="1200" i="1" dirty="0">
                <a:latin typeface="Franklin Gothic Book" pitchFamily="34" charset="0"/>
                <a:cs typeface="Calibri" panose="020F050202020403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648068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15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092280" y="69155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6" y="987201"/>
            <a:ext cx="642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Можно ли спрогнозировать неэффективность?</a:t>
            </a: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graphicFrame>
        <p:nvGraphicFramePr>
          <p:cNvPr id="9" name="Объект 7">
            <a:extLst>
              <a:ext uri="{FF2B5EF4-FFF2-40B4-BE49-F238E27FC236}">
                <a16:creationId xmlns:a16="http://schemas.microsoft.com/office/drawing/2014/main" id="{EB0F4129-42AA-FC46-98A8-2DFCEA24A7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808805"/>
              </p:ext>
            </p:extLst>
          </p:nvPr>
        </p:nvGraphicFramePr>
        <p:xfrm>
          <a:off x="806646" y="1448866"/>
          <a:ext cx="8182722" cy="3427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5813" y="4844947"/>
            <a:ext cx="248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Franklin Gothic Book" pitchFamily="34" charset="0"/>
                <a:cs typeface="Arial" charset="0"/>
              </a:rPr>
              <a:t>Journal of </a:t>
            </a:r>
            <a:r>
              <a:rPr lang="en-US" sz="1200" i="1" dirty="0" err="1">
                <a:latin typeface="Franklin Gothic Book" pitchFamily="34" charset="0"/>
                <a:cs typeface="Arial" charset="0"/>
              </a:rPr>
              <a:t>Crohn's</a:t>
            </a:r>
            <a:r>
              <a:rPr lang="en-US" sz="1200" i="1" dirty="0">
                <a:latin typeface="Franklin Gothic Book" pitchFamily="34" charset="0"/>
                <a:cs typeface="Arial" charset="0"/>
              </a:rPr>
              <a:t> and Colitis, 2015</a:t>
            </a:r>
            <a:endParaRPr lang="ru-RU" sz="1200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58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16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020272" y="81896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6" y="987201"/>
            <a:ext cx="642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Можно ли спрогнозировать неэффективность?</a:t>
            </a: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graphicFrame>
        <p:nvGraphicFramePr>
          <p:cNvPr id="7" name="Объект 9">
            <a:extLst>
              <a:ext uri="{FF2B5EF4-FFF2-40B4-BE49-F238E27FC236}">
                <a16:creationId xmlns:a16="http://schemas.microsoft.com/office/drawing/2014/main" id="{0FB49DDE-749D-5D4B-B4DA-9C3A9F2C54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179959"/>
              </p:ext>
            </p:extLst>
          </p:nvPr>
        </p:nvGraphicFramePr>
        <p:xfrm>
          <a:off x="1619672" y="1635646"/>
          <a:ext cx="6048672" cy="306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5485F9F-5AB1-7048-9980-E02B037B73E9}"/>
              </a:ext>
            </a:extLst>
          </p:cNvPr>
          <p:cNvSpPr/>
          <p:nvPr/>
        </p:nvSpPr>
        <p:spPr>
          <a:xfrm>
            <a:off x="629587" y="4842504"/>
            <a:ext cx="25742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sz="1200" i="1" dirty="0">
                <a:latin typeface="Franklin Gothic Book" pitchFamily="34" charset="0"/>
                <a:cs typeface="Arial" charset="0"/>
              </a:rPr>
              <a:t>Eur. J. Gastroenterol. </a:t>
            </a:r>
            <a:r>
              <a:rPr lang="en-US" sz="1200" i="1" dirty="0" err="1">
                <a:latin typeface="Franklin Gothic Book" pitchFamily="34" charset="0"/>
                <a:cs typeface="Arial" charset="0"/>
              </a:rPr>
              <a:t>Hepatol</a:t>
            </a:r>
            <a:r>
              <a:rPr lang="en-US" sz="1200" i="1" dirty="0">
                <a:latin typeface="Franklin Gothic Book" pitchFamily="34" charset="0"/>
                <a:cs typeface="Arial" charset="0"/>
              </a:rPr>
              <a:t>.</a:t>
            </a:r>
            <a:r>
              <a:rPr lang="ru-RU" sz="1200" i="1" dirty="0">
                <a:latin typeface="Franklin Gothic Book" pitchFamily="34" charset="0"/>
                <a:cs typeface="Arial" charset="0"/>
              </a:rPr>
              <a:t>, </a:t>
            </a:r>
            <a:r>
              <a:rPr lang="en-US" sz="1200" i="1" dirty="0">
                <a:latin typeface="Franklin Gothic Book" pitchFamily="34" charset="0"/>
                <a:cs typeface="Arial" charset="0"/>
              </a:rPr>
              <a:t>1998</a:t>
            </a:r>
            <a:endParaRPr lang="ru-RU" sz="1200" i="1" dirty="0">
              <a:latin typeface="Franklin Gothic Book" pitchFamily="34" charset="0"/>
              <a:cs typeface="Arial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30D1C0-CCED-F14C-9E09-C75BB66EDB9E}"/>
              </a:ext>
            </a:extLst>
          </p:cNvPr>
          <p:cNvSpPr/>
          <p:nvPr/>
        </p:nvSpPr>
        <p:spPr>
          <a:xfrm>
            <a:off x="629587" y="4578269"/>
            <a:ext cx="990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sz="1200" i="1" dirty="0">
                <a:latin typeface="Franklin Gothic Book" pitchFamily="34" charset="0"/>
                <a:cs typeface="Arial" charset="0"/>
              </a:rPr>
              <a:t>Gut </a:t>
            </a:r>
            <a:r>
              <a:rPr lang="ru-RU" sz="1200" i="1" dirty="0">
                <a:latin typeface="Franklin Gothic Book" pitchFamily="34" charset="0"/>
                <a:cs typeface="Arial" charset="0"/>
              </a:rPr>
              <a:t>, </a:t>
            </a:r>
            <a:r>
              <a:rPr lang="en-US" sz="1200" i="1" dirty="0">
                <a:latin typeface="Franklin Gothic Book" pitchFamily="34" charset="0"/>
                <a:cs typeface="Arial" charset="0"/>
              </a:rPr>
              <a:t>1996 </a:t>
            </a:r>
            <a:endParaRPr lang="ru-RU" sz="1200" i="1" dirty="0">
              <a:latin typeface="Franklin Gothic Boo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453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17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092280" y="123478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6" y="987201"/>
            <a:ext cx="642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Предикторы </a:t>
            </a:r>
            <a:r>
              <a:rPr lang="ru-RU" sz="2400" dirty="0" err="1">
                <a:solidFill>
                  <a:schemeClr val="bg2"/>
                </a:solidFill>
                <a:latin typeface="Franklin Gothic Book" pitchFamily="34" charset="0"/>
              </a:rPr>
              <a:t>колэктомии</a:t>
            </a:r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 </a:t>
            </a:r>
            <a:r>
              <a:rPr lang="ru-RU" sz="2400" b="1" dirty="0">
                <a:solidFill>
                  <a:schemeClr val="bg2"/>
                </a:solidFill>
                <a:latin typeface="Franklin Gothic Book" pitchFamily="34" charset="0"/>
              </a:rPr>
              <a:t>сегодня</a:t>
            </a: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sp>
        <p:nvSpPr>
          <p:cNvPr id="8" name="Объект 10">
            <a:extLst>
              <a:ext uri="{FF2B5EF4-FFF2-40B4-BE49-F238E27FC236}">
                <a16:creationId xmlns:a16="http://schemas.microsoft.com/office/drawing/2014/main" id="{66526C97-6417-724B-BC48-7FA26D6CE124}"/>
              </a:ext>
            </a:extLst>
          </p:cNvPr>
          <p:cNvSpPr txBox="1">
            <a:spLocks/>
          </p:cNvSpPr>
          <p:nvPr/>
        </p:nvSpPr>
        <p:spPr>
          <a:xfrm>
            <a:off x="1403648" y="3291830"/>
            <a:ext cx="6458628" cy="1224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▹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⬩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⬞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buFont typeface="Source Sans Pro"/>
              <a:buNone/>
            </a:pPr>
            <a:r>
              <a:rPr lang="ru-RU" i="1" dirty="0">
                <a:solidFill>
                  <a:schemeClr val="tx1"/>
                </a:solidFill>
                <a:latin typeface="Franklin Gothic Book" pitchFamily="34" charset="0"/>
              </a:rPr>
              <a:t>Если после 3 суток консервативной терапии</a:t>
            </a:r>
          </a:p>
          <a:p>
            <a:pPr marL="0" indent="0" algn="ctr">
              <a:buFont typeface="Source Sans Pro"/>
              <a:buNone/>
            </a:pPr>
            <a:r>
              <a:rPr lang="ru-RU" i="1" dirty="0">
                <a:solidFill>
                  <a:schemeClr val="tx1"/>
                </a:solidFill>
                <a:latin typeface="Franklin Gothic Book" pitchFamily="34" charset="0"/>
              </a:rPr>
              <a:t>альбумин меньше </a:t>
            </a:r>
            <a:r>
              <a:rPr lang="ru-RU" b="1" i="1" dirty="0">
                <a:solidFill>
                  <a:schemeClr val="tx1"/>
                </a:solidFill>
                <a:latin typeface="Franklin Gothic Book" pitchFamily="34" charset="0"/>
              </a:rPr>
              <a:t>26 г/л</a:t>
            </a:r>
            <a:r>
              <a:rPr lang="ru-RU" i="1" dirty="0">
                <a:solidFill>
                  <a:schemeClr val="tx1"/>
                </a:solidFill>
                <a:latin typeface="Franklin Gothic Book" pitchFamily="34" charset="0"/>
              </a:rPr>
              <a:t> - </a:t>
            </a:r>
            <a:r>
              <a:rPr lang="ru-RU" i="1" dirty="0" err="1">
                <a:solidFill>
                  <a:schemeClr val="tx1"/>
                </a:solidFill>
                <a:latin typeface="Franklin Gothic Book" pitchFamily="34" charset="0"/>
              </a:rPr>
              <a:t>колэктомия</a:t>
            </a:r>
            <a:r>
              <a:rPr lang="ru-RU" i="1" dirty="0">
                <a:solidFill>
                  <a:schemeClr val="tx1"/>
                </a:solidFill>
                <a:latin typeface="Franklin Gothic Book" pitchFamily="34" charset="0"/>
              </a:rPr>
              <a:t> неизбежна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7708" y="1707654"/>
            <a:ext cx="7391401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defPPr>
              <a:defRPr lang="en-US"/>
            </a:defPPr>
            <a:lvl1pPr>
              <a:buFont typeface="Wingdings 2" charset="2"/>
              <a:buNone/>
              <a:defRPr sz="2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>
              <a:defRPr sz="6000">
                <a:latin typeface="Book Antiqua" charset="0"/>
                <a:ea typeface="Arial" charset="0"/>
                <a:cs typeface="Arial" charset="0"/>
              </a:defRPr>
            </a:lvl2pPr>
            <a:lvl3pPr marL="1143000" indent="-228600">
              <a:defRPr sz="6000">
                <a:latin typeface="Book Antiqua" charset="0"/>
                <a:ea typeface="Arial" charset="0"/>
                <a:cs typeface="Arial" charset="0"/>
              </a:defRPr>
            </a:lvl3pPr>
            <a:lvl4pPr marL="1600200" indent="-228600">
              <a:defRPr sz="6000">
                <a:latin typeface="Book Antiqua" charset="0"/>
                <a:ea typeface="Arial" charset="0"/>
                <a:cs typeface="Arial" charset="0"/>
              </a:defRPr>
            </a:lvl4pPr>
            <a:lvl5pPr marL="2057400" indent="-228600">
              <a:defRPr sz="6000">
                <a:latin typeface="Book Antiqu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latin typeface="Book Antiqu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latin typeface="Book Antiqu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latin typeface="Book Antiqu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latin typeface="Book Antiqua" charset="0"/>
                <a:ea typeface="Arial" charset="0"/>
                <a:cs typeface="Arial" charset="0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Franklin Gothic Book" pitchFamily="34" charset="0"/>
              </a:rPr>
              <a:t>N.N. </a:t>
            </a:r>
            <a:r>
              <a:rPr lang="en-US" b="0" dirty="0" err="1">
                <a:solidFill>
                  <a:schemeClr val="tx1"/>
                </a:solidFill>
                <a:latin typeface="Franklin Gothic Book" pitchFamily="34" charset="0"/>
              </a:rPr>
              <a:t>Mokhele</a:t>
            </a:r>
            <a:r>
              <a:rPr lang="ru-RU" b="0" dirty="0">
                <a:solidFill>
                  <a:schemeClr val="tx1"/>
                </a:solidFill>
                <a:latin typeface="Franklin Gothic Book" pitchFamily="34" charset="0"/>
              </a:rPr>
              <a:t>, </a:t>
            </a:r>
            <a:r>
              <a:rPr lang="en-US" b="0" dirty="0">
                <a:solidFill>
                  <a:schemeClr val="tx1"/>
                </a:solidFill>
                <a:latin typeface="Franklin Gothic Book" pitchFamily="34" charset="0"/>
              </a:rPr>
              <a:t>et al. Predictors  of emergency colectomy in patients admitted with acute severe ulcerative colitis</a:t>
            </a:r>
            <a:r>
              <a:rPr lang="ru-RU" b="0" dirty="0">
                <a:solidFill>
                  <a:schemeClr val="tx1"/>
                </a:solidFill>
                <a:latin typeface="Franklin Gothic Book" pitchFamily="34" charset="0"/>
              </a:rPr>
              <a:t>.</a:t>
            </a:r>
            <a:r>
              <a:rPr lang="en-US" b="0" dirty="0">
                <a:solidFill>
                  <a:schemeClr val="tx1"/>
                </a:solidFill>
                <a:latin typeface="Franklin Gothic Book" pitchFamily="34" charset="0"/>
              </a:rPr>
              <a:t>  </a:t>
            </a:r>
            <a:endParaRPr lang="nb-NO" b="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6646" y="4876006"/>
            <a:ext cx="2325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i="1" dirty="0">
                <a:solidFill>
                  <a:schemeClr val="tx1"/>
                </a:solidFill>
                <a:latin typeface="Franklin Gothic Book" pitchFamily="34" charset="0"/>
              </a:rPr>
              <a:t>S Afr J Surg</a:t>
            </a:r>
            <a:r>
              <a:rPr lang="ru-RU" sz="1200" i="1" dirty="0">
                <a:solidFill>
                  <a:schemeClr val="tx1"/>
                </a:solidFill>
                <a:latin typeface="Franklin Gothic Book" pitchFamily="34" charset="0"/>
              </a:rPr>
              <a:t>, </a:t>
            </a:r>
            <a:r>
              <a:rPr lang="is-IS" sz="1200" i="1" dirty="0">
                <a:solidFill>
                  <a:schemeClr val="tx1"/>
                </a:solidFill>
                <a:latin typeface="Franklin Gothic Book" pitchFamily="34" charset="0"/>
              </a:rPr>
              <a:t>2017</a:t>
            </a:r>
            <a:endParaRPr lang="nb-NO" sz="1200" i="1" dirty="0">
              <a:solidFill>
                <a:schemeClr val="tx1"/>
              </a:solidFill>
              <a:latin typeface="Franklin Gothic Book" pitchFamily="34" charset="0"/>
            </a:endParaRPr>
          </a:p>
          <a:p>
            <a:endParaRPr lang="ru-RU" sz="1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8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18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6948264" y="123478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6" y="987201"/>
            <a:ext cx="642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Предикторы </a:t>
            </a:r>
            <a:r>
              <a:rPr lang="ru-RU" sz="2400" dirty="0" err="1">
                <a:solidFill>
                  <a:schemeClr val="bg2"/>
                </a:solidFill>
                <a:latin typeface="Franklin Gothic Book" pitchFamily="34" charset="0"/>
              </a:rPr>
              <a:t>колэктомии</a:t>
            </a:r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 </a:t>
            </a:r>
            <a:r>
              <a:rPr lang="ru-RU" sz="2400" b="1" dirty="0">
                <a:solidFill>
                  <a:schemeClr val="bg2"/>
                </a:solidFill>
                <a:latin typeface="Franklin Gothic Book" pitchFamily="34" charset="0"/>
              </a:rPr>
              <a:t>сегодня</a:t>
            </a: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t="21375" r="27959" b="47541"/>
          <a:stretch/>
        </p:blipFill>
        <p:spPr bwMode="auto">
          <a:xfrm>
            <a:off x="899592" y="1547908"/>
            <a:ext cx="4464496" cy="138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6646" y="3219822"/>
            <a:ext cx="4557442" cy="1508105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Franklin Gothic Book" pitchFamily="34" charset="0"/>
              </a:rPr>
              <a:t>При сочетании</a:t>
            </a:r>
          </a:p>
          <a:p>
            <a:endParaRPr lang="ru-RU" sz="1800" dirty="0">
              <a:latin typeface="Franklin Gothic Book" pitchFamily="34" charset="0"/>
            </a:endParaRPr>
          </a:p>
          <a:p>
            <a:r>
              <a:rPr lang="ru-RU" sz="1800" dirty="0">
                <a:latin typeface="Franklin Gothic Book" pitchFamily="34" charset="0"/>
              </a:rPr>
              <a:t>Альбумин ˂ 25 г/л + нейтрофилы ˃ 13%</a:t>
            </a:r>
          </a:p>
          <a:p>
            <a:endParaRPr lang="ru-RU" sz="1800" dirty="0">
              <a:latin typeface="Franklin Gothic Book" pitchFamily="34" charset="0"/>
            </a:endParaRPr>
          </a:p>
          <a:p>
            <a:r>
              <a:rPr lang="ru-RU" sz="1800" dirty="0">
                <a:latin typeface="Franklin Gothic Book" pitchFamily="34" charset="0"/>
              </a:rPr>
              <a:t>Риск </a:t>
            </a:r>
            <a:r>
              <a:rPr lang="ru-RU" sz="1800" dirty="0" err="1">
                <a:latin typeface="Franklin Gothic Book" pitchFamily="34" charset="0"/>
              </a:rPr>
              <a:t>колэктомии</a:t>
            </a:r>
            <a:r>
              <a:rPr lang="ru-RU" sz="1800" dirty="0">
                <a:latin typeface="Franklin Gothic Book" pitchFamily="34" charset="0"/>
              </a:rPr>
              <a:t> 100% (в течение 90 дней)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624" y="1423212"/>
            <a:ext cx="3499344" cy="34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4866501"/>
            <a:ext cx="3405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Franklin Gothic Book" pitchFamily="34" charset="0"/>
              </a:rPr>
              <a:t>Digestive Diseases and Sciences</a:t>
            </a:r>
            <a:r>
              <a:rPr lang="ru-RU" sz="1200" i="1" dirty="0">
                <a:latin typeface="Franklin Gothic Book" pitchFamily="34" charset="0"/>
              </a:rPr>
              <a:t>, 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0312" y="285049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Franklin Gothic Book" pitchFamily="34" charset="0"/>
              </a:rPr>
              <a:t>AUC – 0,86</a:t>
            </a:r>
            <a:endParaRPr lang="ru-RU" sz="1800" b="1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531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19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092496" y="55900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8" t="23821" r="24724" b="41517"/>
          <a:stretch/>
        </p:blipFill>
        <p:spPr bwMode="auto">
          <a:xfrm>
            <a:off x="806646" y="1448866"/>
            <a:ext cx="3897681" cy="1194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3" t="36537" r="25344" b="13538"/>
          <a:stretch/>
        </p:blipFill>
        <p:spPr bwMode="auto">
          <a:xfrm>
            <a:off x="755576" y="2643758"/>
            <a:ext cx="4097828" cy="222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4644008" y="4659982"/>
            <a:ext cx="432048" cy="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644008" y="4371950"/>
            <a:ext cx="432048" cy="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148064" y="3047629"/>
            <a:ext cx="3888432" cy="206210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Franklin Gothic Book" pitchFamily="34" charset="0"/>
              </a:rPr>
              <a:t>Эндоскопия </a:t>
            </a:r>
            <a:r>
              <a:rPr lang="en-US" sz="1600" dirty="0">
                <a:latin typeface="Franklin Gothic Book" pitchFamily="34" charset="0"/>
              </a:rPr>
              <a:t>UCEIS≥7</a:t>
            </a:r>
            <a:r>
              <a:rPr lang="ru-RU" sz="1600" dirty="0">
                <a:latin typeface="Franklin Gothic Book" pitchFamily="34" charset="0"/>
              </a:rPr>
              <a:t>;</a:t>
            </a:r>
            <a:endParaRPr lang="en-US" sz="1600" dirty="0">
              <a:latin typeface="Franklin Gothic Book" pitchFamily="34" charset="0"/>
            </a:endParaRPr>
          </a:p>
          <a:p>
            <a:endParaRPr lang="ru-RU" sz="1600" dirty="0">
              <a:latin typeface="Franklin Gothic Book" pitchFamily="34" charset="0"/>
            </a:endParaRPr>
          </a:p>
          <a:p>
            <a:r>
              <a:rPr lang="ru-RU" sz="1600" dirty="0" err="1">
                <a:latin typeface="Franklin Gothic Book" pitchFamily="34" charset="0"/>
              </a:rPr>
              <a:t>Прокальцитонин</a:t>
            </a:r>
            <a:r>
              <a:rPr lang="ru-RU" sz="1600" dirty="0">
                <a:latin typeface="Franklin Gothic Book" pitchFamily="34" charset="0"/>
              </a:rPr>
              <a:t> </a:t>
            </a:r>
            <a:r>
              <a:rPr lang="en-US" sz="1600" dirty="0">
                <a:latin typeface="Franklin Gothic Book" pitchFamily="34" charset="0"/>
              </a:rPr>
              <a:t>≥</a:t>
            </a:r>
            <a:r>
              <a:rPr lang="ru-RU" sz="1600" dirty="0">
                <a:latin typeface="Franklin Gothic Book" pitchFamily="34" charset="0"/>
              </a:rPr>
              <a:t> 10мкг/л</a:t>
            </a:r>
          </a:p>
          <a:p>
            <a:r>
              <a:rPr lang="ru-RU" sz="1600" dirty="0">
                <a:latin typeface="Franklin Gothic Book" pitchFamily="34" charset="0"/>
              </a:rPr>
              <a:t>            +</a:t>
            </a:r>
          </a:p>
          <a:p>
            <a:r>
              <a:rPr lang="ru-RU" sz="1600" dirty="0">
                <a:latin typeface="Franklin Gothic Book" pitchFamily="34" charset="0"/>
              </a:rPr>
              <a:t>Фекальный </a:t>
            </a:r>
            <a:r>
              <a:rPr lang="ru-RU" sz="1600" dirty="0" err="1">
                <a:latin typeface="Franklin Gothic Book" pitchFamily="34" charset="0"/>
              </a:rPr>
              <a:t>кальпротектин</a:t>
            </a:r>
            <a:r>
              <a:rPr lang="ru-RU" sz="1600" dirty="0">
                <a:latin typeface="Franklin Gothic Book" pitchFamily="34" charset="0"/>
              </a:rPr>
              <a:t> </a:t>
            </a:r>
            <a:r>
              <a:rPr lang="en-US" sz="1600" dirty="0">
                <a:latin typeface="Franklin Gothic Book" pitchFamily="34" charset="0"/>
              </a:rPr>
              <a:t>≥</a:t>
            </a:r>
            <a:r>
              <a:rPr lang="ru-RU" sz="1600" dirty="0">
                <a:latin typeface="Franklin Gothic Book" pitchFamily="34" charset="0"/>
              </a:rPr>
              <a:t> 1500 мкг/г</a:t>
            </a:r>
          </a:p>
          <a:p>
            <a:endParaRPr lang="ru-RU" sz="1600" dirty="0">
              <a:latin typeface="Franklin Gothic Book" pitchFamily="34" charset="0"/>
            </a:endParaRPr>
          </a:p>
          <a:p>
            <a:r>
              <a:rPr lang="ru-RU" sz="1600" dirty="0">
                <a:latin typeface="Franklin Gothic Book" pitchFamily="34" charset="0"/>
              </a:rPr>
              <a:t>Обладают </a:t>
            </a:r>
            <a:r>
              <a:rPr lang="ru-RU" sz="1600" b="1" dirty="0">
                <a:latin typeface="Franklin Gothic Book" pitchFamily="34" charset="0"/>
              </a:rPr>
              <a:t>высокой прогностической ценностью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80179"/>
            <a:ext cx="3384376" cy="17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7524328" y="2283718"/>
            <a:ext cx="1512168" cy="36004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806646" y="915566"/>
            <a:ext cx="700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Эндоскопическая картина – предиктор </a:t>
            </a:r>
            <a:r>
              <a:rPr lang="ru-RU" sz="2400" dirty="0" err="1">
                <a:solidFill>
                  <a:schemeClr val="bg2"/>
                </a:solidFill>
                <a:latin typeface="Franklin Gothic Book" pitchFamily="34" charset="0"/>
              </a:rPr>
              <a:t>колэктомии</a:t>
            </a:r>
            <a:endParaRPr lang="ru-RU" sz="2400" b="1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808" y="4866501"/>
            <a:ext cx="3405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Franklin Gothic Book" pitchFamily="34" charset="0"/>
              </a:rPr>
              <a:t>Digestive Diseases and Sciences</a:t>
            </a:r>
            <a:r>
              <a:rPr lang="ru-RU" sz="1200" i="1" dirty="0">
                <a:latin typeface="Franklin Gothic Book" pitchFamily="34" charset="0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27705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Актуальность</a:t>
            </a:r>
            <a:endParaRPr b="1" dirty="0">
              <a:latin typeface="Franklin Gothic Book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302878" y="89526"/>
            <a:ext cx="1692000" cy="54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699792" y="582880"/>
            <a:ext cx="6323438" cy="4077612"/>
            <a:chOff x="2699792" y="785328"/>
            <a:chExt cx="6323438" cy="407761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" b="13487"/>
            <a:stretch/>
          </p:blipFill>
          <p:spPr bwMode="auto">
            <a:xfrm>
              <a:off x="2699792" y="785328"/>
              <a:ext cx="6323438" cy="4077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2699792" y="3651870"/>
              <a:ext cx="1368152" cy="12110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92100" y="4429659"/>
            <a:ext cx="8217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/>
                </a:solidFill>
                <a:latin typeface="Franklin Gothic Book" pitchFamily="34" charset="0"/>
              </a:rPr>
              <a:t>Глобализация ВЗК: </a:t>
            </a:r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рост распространенности в 21 веке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2211710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/>
                </a:solidFill>
                <a:latin typeface="Franklin Gothic Book" pitchFamily="34" charset="0"/>
              </a:rPr>
              <a:t>Более </a:t>
            </a:r>
            <a:r>
              <a:rPr lang="en-US" sz="2400" b="1" dirty="0">
                <a:solidFill>
                  <a:schemeClr val="bg2"/>
                </a:solidFill>
                <a:latin typeface="Franklin Gothic Book" pitchFamily="34" charset="0"/>
              </a:rPr>
              <a:t>5</a:t>
            </a:r>
            <a:r>
              <a:rPr lang="ru-RU" sz="2400" b="1" dirty="0">
                <a:solidFill>
                  <a:schemeClr val="bg2"/>
                </a:solidFill>
                <a:latin typeface="Franklin Gothic Book" pitchFamily="34" charset="0"/>
              </a:rPr>
              <a:t> млн людей в мире страдают ВЗК</a:t>
            </a:r>
            <a:r>
              <a:rPr lang="en-US" sz="2400" b="1" dirty="0">
                <a:solidFill>
                  <a:schemeClr val="bg2"/>
                </a:solidFill>
                <a:latin typeface="Franklin Gothic Book" pitchFamily="34" charset="0"/>
              </a:rPr>
              <a:t> </a:t>
            </a:r>
            <a:endParaRPr lang="ru-RU" sz="2400" b="1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6" y="4866501"/>
            <a:ext cx="3405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Franklin Gothic Book" pitchFamily="34" charset="0"/>
              </a:rPr>
              <a:t>Lancet</a:t>
            </a:r>
            <a:r>
              <a:rPr lang="ru-RU" sz="1200" i="1" dirty="0">
                <a:latin typeface="Franklin Gothic Book" pitchFamily="34" charset="0"/>
              </a:rPr>
              <a:t>, 2017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20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164288" y="55231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6" y="987201"/>
            <a:ext cx="700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Эндоскопическая картина – предиктор </a:t>
            </a:r>
            <a:r>
              <a:rPr lang="ru-RU" sz="2400" dirty="0" err="1">
                <a:solidFill>
                  <a:schemeClr val="bg2"/>
                </a:solidFill>
                <a:latin typeface="Franklin Gothic Book" pitchFamily="34" charset="0"/>
              </a:rPr>
              <a:t>колэктомии</a:t>
            </a:r>
            <a:endParaRPr lang="ru-RU" sz="2400" b="1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3FFBED1-D6E2-6349-BF43-F05EF8CFF600}"/>
              </a:ext>
            </a:extLst>
          </p:cNvPr>
          <p:cNvGrpSpPr/>
          <p:nvPr/>
        </p:nvGrpSpPr>
        <p:grpSpPr>
          <a:xfrm>
            <a:off x="2555776" y="1563638"/>
            <a:ext cx="6002691" cy="2736303"/>
            <a:chOff x="16221" y="1051385"/>
            <a:chExt cx="9144000" cy="5296045"/>
          </a:xfrm>
        </p:grpSpPr>
        <p:pic>
          <p:nvPicPr>
            <p:cNvPr id="15" name="Изображение 1" descr="Скриншот 2017-08-19 15.45.24.png">
              <a:extLst>
                <a:ext uri="{FF2B5EF4-FFF2-40B4-BE49-F238E27FC236}">
                  <a16:creationId xmlns:a16="http://schemas.microsoft.com/office/drawing/2014/main" id="{A6C743D0-4F66-3A4C-8D1B-49F72A772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1" y="1051385"/>
              <a:ext cx="9144000" cy="5296045"/>
            </a:xfrm>
            <a:prstGeom prst="rect">
              <a:avLst/>
            </a:prstGeom>
          </p:spPr>
        </p:pic>
        <p:sp>
          <p:nvSpPr>
            <p:cNvPr id="16" name="Скругленный прямоугольник 15">
              <a:extLst>
                <a:ext uri="{FF2B5EF4-FFF2-40B4-BE49-F238E27FC236}">
                  <a16:creationId xmlns:a16="http://schemas.microsoft.com/office/drawing/2014/main" id="{78DDF465-4FC7-084C-8AE7-EFB5069C8ECF}"/>
                </a:ext>
              </a:extLst>
            </p:cNvPr>
            <p:cNvSpPr/>
            <p:nvPr/>
          </p:nvSpPr>
          <p:spPr>
            <a:xfrm>
              <a:off x="16221" y="4176889"/>
              <a:ext cx="9127779" cy="29633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Изображение 6" descr="Скриншот 2017-08-26 15.24.36.png">
              <a:extLst>
                <a:ext uri="{FF2B5EF4-FFF2-40B4-BE49-F238E27FC236}">
                  <a16:creationId xmlns:a16="http://schemas.microsoft.com/office/drawing/2014/main" id="{F0872C86-4A6D-3D48-B973-7769D4FE5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245" y="1749778"/>
              <a:ext cx="1467554" cy="244592"/>
            </a:xfrm>
            <a:prstGeom prst="rect">
              <a:avLst/>
            </a:prstGeom>
          </p:spPr>
        </p:pic>
        <p:pic>
          <p:nvPicPr>
            <p:cNvPr id="18" name="Изображение 7" descr="Скриншот 2017-08-26 15.24.48.png">
              <a:extLst>
                <a:ext uri="{FF2B5EF4-FFF2-40B4-BE49-F238E27FC236}">
                  <a16:creationId xmlns:a16="http://schemas.microsoft.com/office/drawing/2014/main" id="{B8BA7E0F-137D-2849-BF09-4053E2175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560" y="1771748"/>
              <a:ext cx="1821257" cy="230400"/>
            </a:xfrm>
            <a:prstGeom prst="rect">
              <a:avLst/>
            </a:prstGeom>
          </p:spPr>
        </p:pic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BDB9E38-2089-084A-8B13-7783A559A2EF}"/>
              </a:ext>
            </a:extLst>
          </p:cNvPr>
          <p:cNvSpPr/>
          <p:nvPr/>
        </p:nvSpPr>
        <p:spPr>
          <a:xfrm>
            <a:off x="683568" y="4881890"/>
            <a:ext cx="4572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sz="1200" i="1" dirty="0">
                <a:latin typeface="Franklin Gothic Book" pitchFamily="34" charset="0"/>
                <a:cs typeface="Arial" charset="0"/>
              </a:rPr>
              <a:t>Gastroenterology Report, 2017</a:t>
            </a:r>
            <a:endParaRPr lang="ru-RU" sz="1200" i="1" dirty="0">
              <a:latin typeface="Franklin Gothic Book" pitchFamily="34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09A1EB-6826-1049-84F9-9D901318C255}"/>
              </a:ext>
            </a:extLst>
          </p:cNvPr>
          <p:cNvSpPr txBox="1"/>
          <p:nvPr/>
        </p:nvSpPr>
        <p:spPr>
          <a:xfrm>
            <a:off x="1147943" y="4299941"/>
            <a:ext cx="6323120" cy="461665"/>
          </a:xfrm>
          <a:prstGeom prst="rect">
            <a:avLst/>
          </a:prstGeom>
          <a:solidFill>
            <a:schemeClr val="accent3"/>
          </a:solidFill>
          <a:ln>
            <a:solidFill>
              <a:schemeClr val="bg2"/>
            </a:solidFill>
          </a:ln>
          <a:effectLst>
            <a:softEdge rad="127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rPr>
              <a:t>UCEIS = 7 </a:t>
            </a:r>
            <a:r>
              <a:rPr lang="ru-RU" sz="2400" dirty="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rPr>
              <a:t>баллов – </a:t>
            </a:r>
            <a:r>
              <a:rPr lang="ru-RU" sz="2400" dirty="0" err="1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rPr>
              <a:t>колэктомия</a:t>
            </a:r>
            <a:r>
              <a:rPr lang="ru-RU" sz="2400" dirty="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rPr>
              <a:t> 80%</a:t>
            </a:r>
            <a:r>
              <a:rPr lang="en-US" sz="2400" dirty="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chemeClr val="tx1"/>
              </a:solidFill>
              <a:latin typeface="Franklin Gothic Book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4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21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200000" y="51469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6" y="987201"/>
            <a:ext cx="700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Сверхтяжелая атака – особая группа пациентов</a:t>
            </a:r>
            <a:endParaRPr lang="ru-RU" sz="2400" b="1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pic>
        <p:nvPicPr>
          <p:cNvPr id="6" name="паламарчук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9592" y="1779662"/>
            <a:ext cx="3816424" cy="2858901"/>
          </a:xfrm>
          <a:prstGeom prst="rect">
            <a:avLst/>
          </a:prstGeom>
        </p:spPr>
      </p:pic>
      <p:pic>
        <p:nvPicPr>
          <p:cNvPr id="7" name="Ачкасов фильм.mp4">
            <a:hlinkClick r:id="" action="ppaction://media"/>
            <a:extLst>
              <a:ext uri="{FF2B5EF4-FFF2-40B4-BE49-F238E27FC236}">
                <a16:creationId xmlns:a16="http://schemas.microsoft.com/office/drawing/2014/main" id="{93A2D446-7624-884E-A2F0-BED77116948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1155" y="1789436"/>
            <a:ext cx="3816000" cy="28519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5816" y="4742646"/>
            <a:ext cx="4050678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Franklin Gothic Book" pitchFamily="34" charset="0"/>
              </a:rPr>
              <a:t>Выраженная активность по </a:t>
            </a:r>
            <a:r>
              <a:rPr lang="es-ES" sz="1800" dirty="0">
                <a:latin typeface="Franklin Gothic Book" pitchFamily="34" charset="0"/>
              </a:rPr>
              <a:t>Schroeder</a:t>
            </a:r>
            <a:r>
              <a:rPr lang="de-DE" sz="1800" dirty="0">
                <a:latin typeface="Franklin Gothic Book" pitchFamily="34" charset="0"/>
              </a:rPr>
              <a:t>!</a:t>
            </a:r>
            <a:endParaRPr lang="ru-RU" sz="1800" dirty="0">
              <a:latin typeface="Franklin Gothic Boo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4156" y="1435493"/>
            <a:ext cx="1733628" cy="7078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Franklin Gothic Book" pitchFamily="34" charset="0"/>
              </a:rPr>
              <a:t>Что общего?</a:t>
            </a:r>
          </a:p>
          <a:p>
            <a:endParaRPr lang="ru-RU" sz="2000" dirty="0">
              <a:solidFill>
                <a:srgbClr val="C00000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65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3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1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22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155293" y="55231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6" y="987201"/>
            <a:ext cx="700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Сверхтяжелая атака – особая группа пациентов</a:t>
            </a:r>
            <a:endParaRPr lang="ru-RU" sz="2400" b="1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pic>
        <p:nvPicPr>
          <p:cNvPr id="10" name="Picture 11" descr="C:\Users\Виктор Владимирович\Desktop\DCIM\Воеводина Т.А. фульминант 17.01.18\100H0037.jpg">
            <a:extLst>
              <a:ext uri="{FF2B5EF4-FFF2-40B4-BE49-F238E27FC236}">
                <a16:creationId xmlns:a16="http://schemas.microsoft.com/office/drawing/2014/main" id="{933170E5-2A62-8648-80C4-B55C29008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19756"/>
            <a:ext cx="2278676" cy="17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:\Users\VoffkaOMG\Desktop\Фото 2014\Казанкин-2.JPG">
            <a:extLst>
              <a:ext uri="{FF2B5EF4-FFF2-40B4-BE49-F238E27FC236}">
                <a16:creationId xmlns:a16="http://schemas.microsoft.com/office/drawing/2014/main" id="{7E4FD867-3569-DC4F-8D24-5E0376B14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r="4235" b="11137"/>
          <a:stretch/>
        </p:blipFill>
        <p:spPr bwMode="auto">
          <a:xfrm>
            <a:off x="6446841" y="3258521"/>
            <a:ext cx="2276043" cy="178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1764391"/>
            <a:ext cx="4464496" cy="64800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Обширные язвенные дефекты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«Островки» слизистой</a:t>
            </a:r>
          </a:p>
          <a:p>
            <a:endParaRPr lang="ru-RU" sz="1800" dirty="0">
              <a:latin typeface="Franklin Gothic Boo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600" y="2612049"/>
            <a:ext cx="4464496" cy="154800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Острое /хр. непрерывное течение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Тяжелое состояние, истощение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Метаболические нарушения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Электролитные нарушения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Гормональная резистентность</a:t>
            </a:r>
          </a:p>
          <a:p>
            <a:endParaRPr lang="ru-RU" sz="1800" dirty="0">
              <a:latin typeface="Franklin Gothic Boo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3569" y="4835723"/>
            <a:ext cx="17572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err="1">
                <a:latin typeface="Franklin Gothic Book" pitchFamily="34" charset="0"/>
              </a:rPr>
              <a:t>Колопроктология</a:t>
            </a:r>
            <a:r>
              <a:rPr lang="en-US" sz="1200" dirty="0">
                <a:latin typeface="Franklin Gothic Book" pitchFamily="34" charset="0"/>
              </a:rPr>
              <a:t>, 201</a:t>
            </a:r>
            <a:r>
              <a:rPr lang="ru-RU" sz="1200" dirty="0">
                <a:latin typeface="Franklin Gothic Book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16819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23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297693" y="51470"/>
            <a:ext cx="1783579" cy="50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6" y="987201"/>
            <a:ext cx="700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Сверхтяжелая атака – предиктор </a:t>
            </a:r>
            <a:r>
              <a:rPr lang="ru-RU" sz="2400" dirty="0" err="1">
                <a:solidFill>
                  <a:schemeClr val="bg2"/>
                </a:solidFill>
                <a:latin typeface="Franklin Gothic Book" pitchFamily="34" charset="0"/>
              </a:rPr>
              <a:t>колэктомии</a:t>
            </a:r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?</a:t>
            </a:r>
            <a:endParaRPr lang="ru-RU" sz="2400" b="1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635646"/>
            <a:ext cx="3888432" cy="329320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u-RU" sz="1800" b="1" dirty="0">
                <a:latin typeface="Franklin Gothic Book" pitchFamily="34" charset="0"/>
              </a:rPr>
              <a:t>Пилотный ретроспективный анализ</a:t>
            </a:r>
          </a:p>
          <a:p>
            <a:r>
              <a:rPr lang="ru-RU" sz="1800" b="1" dirty="0">
                <a:latin typeface="Franklin Gothic Book" pitchFamily="34" charset="0"/>
              </a:rPr>
              <a:t>НМИЦ </a:t>
            </a:r>
            <a:r>
              <a:rPr lang="ru-RU" sz="1800" b="1" dirty="0" err="1">
                <a:latin typeface="Franklin Gothic Book" pitchFamily="34" charset="0"/>
              </a:rPr>
              <a:t>колопроктологии</a:t>
            </a:r>
            <a:endParaRPr lang="ru-RU" sz="1800" b="1" dirty="0">
              <a:latin typeface="Franklin Gothic Book" pitchFamily="34" charset="0"/>
            </a:endParaRPr>
          </a:p>
          <a:p>
            <a:endParaRPr lang="ru-RU" b="1" dirty="0">
              <a:latin typeface="Franklin Gothic Book" pitchFamily="34" charset="0"/>
            </a:endParaRPr>
          </a:p>
          <a:p>
            <a:r>
              <a:rPr lang="ru-RU" sz="1600" b="1" dirty="0">
                <a:latin typeface="Franklin Gothic Book" pitchFamily="34" charset="0"/>
              </a:rPr>
              <a:t>Методы: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ES" sz="1600" dirty="0">
                <a:latin typeface="Franklin Gothic Book" pitchFamily="34" charset="0"/>
              </a:rPr>
              <a:t>N</a:t>
            </a:r>
            <a:r>
              <a:rPr lang="de-DE" sz="1600" dirty="0">
                <a:latin typeface="Franklin Gothic Book" pitchFamily="34" charset="0"/>
              </a:rPr>
              <a:t>=74</a:t>
            </a:r>
            <a:endParaRPr lang="ru-RU" sz="1600" dirty="0">
              <a:latin typeface="Franklin Gothic Boo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de-DE" sz="1600" dirty="0">
                <a:latin typeface="Franklin Gothic Book" pitchFamily="34" charset="0"/>
              </a:rPr>
              <a:t>54 (73%) – </a:t>
            </a:r>
            <a:r>
              <a:rPr lang="ru-RU" sz="1600" dirty="0" err="1">
                <a:latin typeface="Franklin Gothic Book" pitchFamily="34" charset="0"/>
              </a:rPr>
              <a:t>колэктомия</a:t>
            </a:r>
            <a:endParaRPr lang="ru-RU" sz="1600" dirty="0">
              <a:latin typeface="Franklin Gothic Book" pitchFamily="34" charset="0"/>
            </a:endParaRPr>
          </a:p>
          <a:p>
            <a:endParaRPr lang="ru-RU" dirty="0">
              <a:latin typeface="Franklin Gothic Book" pitchFamily="34" charset="0"/>
            </a:endParaRPr>
          </a:p>
          <a:p>
            <a:r>
              <a:rPr lang="ru-RU" sz="1600" b="1" dirty="0">
                <a:latin typeface="Franklin Gothic Book" pitchFamily="34" charset="0"/>
              </a:rPr>
              <a:t>Результаты: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>
                <a:latin typeface="Franklin Gothic Book" pitchFamily="34" charset="0"/>
              </a:rPr>
              <a:t>Обширные язвенные дефекты, «островки»</a:t>
            </a:r>
            <a:r>
              <a:rPr lang="en-US" sz="1600" dirty="0">
                <a:latin typeface="Franklin Gothic Book" pitchFamily="34" charset="0"/>
              </a:rPr>
              <a:t> </a:t>
            </a:r>
            <a:r>
              <a:rPr lang="ru-RU" sz="1600" dirty="0">
                <a:latin typeface="Franklin Gothic Book" pitchFamily="34" charset="0"/>
              </a:rPr>
              <a:t>слизистой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>
                <a:latin typeface="Franklin Gothic Book" pitchFamily="34" charset="0"/>
              </a:rPr>
              <a:t>Альбумин &lt;31 г/л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>
                <a:latin typeface="Franklin Gothic Book" pitchFamily="34" charset="0"/>
              </a:rPr>
              <a:t>Гемоглобин &lt; 107 г/л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>
                <a:latin typeface="Franklin Gothic Book" pitchFamily="34" charset="0"/>
              </a:rPr>
              <a:t>Риск </a:t>
            </a:r>
            <a:r>
              <a:rPr lang="ru-RU" sz="1600" dirty="0" err="1">
                <a:latin typeface="Franklin Gothic Book" pitchFamily="34" charset="0"/>
              </a:rPr>
              <a:t>колэктомии</a:t>
            </a:r>
            <a:r>
              <a:rPr lang="ru-RU" sz="1600" dirty="0">
                <a:latin typeface="Franklin Gothic Book" pitchFamily="34" charset="0"/>
              </a:rPr>
              <a:t> - </a:t>
            </a:r>
            <a:r>
              <a:rPr lang="ru-RU" sz="1600" dirty="0">
                <a:solidFill>
                  <a:srgbClr val="C00000"/>
                </a:solidFill>
                <a:latin typeface="Franklin Gothic Book" pitchFamily="34" charset="0"/>
              </a:rPr>
              <a:t>100% </a:t>
            </a:r>
          </a:p>
        </p:txBody>
      </p:sp>
      <p:pic>
        <p:nvPicPr>
          <p:cNvPr id="14" name="Рисунок 13" descr="C:\Users\DNS\Desktop\Безымянный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94" y="1448866"/>
            <a:ext cx="4391787" cy="213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:\ROC Curv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3363838"/>
            <a:ext cx="2429965" cy="17796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505406" y="456267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Franklin Gothic Book" pitchFamily="34" charset="0"/>
              </a:rPr>
              <a:t>AUC – 0,93</a:t>
            </a:r>
            <a:endParaRPr lang="ru-RU" sz="1800" b="1" dirty="0">
              <a:latin typeface="Franklin Gothic Boo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4867299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err="1">
                <a:latin typeface="Franklin Gothic Book" pitchFamily="34" charset="0"/>
              </a:rPr>
              <a:t>Колопроктология</a:t>
            </a:r>
            <a:r>
              <a:rPr lang="ru-RU" sz="1200" i="1" dirty="0">
                <a:latin typeface="Franklin Gothic Book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428661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24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297693" y="51470"/>
            <a:ext cx="1783579" cy="50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6" y="987201"/>
            <a:ext cx="700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Сверхтяжелая атака – предиктор </a:t>
            </a:r>
            <a:r>
              <a:rPr lang="ru-RU" sz="2400" dirty="0" err="1">
                <a:solidFill>
                  <a:schemeClr val="bg2"/>
                </a:solidFill>
                <a:latin typeface="Franklin Gothic Book" pitchFamily="34" charset="0"/>
              </a:rPr>
              <a:t>колэктомии</a:t>
            </a:r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?</a:t>
            </a:r>
            <a:endParaRPr lang="ru-RU" sz="2400" b="1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03798"/>
            <a:ext cx="721788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linicalTrials.go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5994"/>
            <a:ext cx="2339660" cy="59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8268" y="1779662"/>
            <a:ext cx="6642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Franklin Gothic Book" pitchFamily="34" charset="0"/>
              </a:rPr>
              <a:t>Russian Extremely Severe Ulcerative Colitis Study (</a:t>
            </a:r>
            <a:r>
              <a:rPr lang="en-US" sz="1800" b="1" dirty="0" err="1">
                <a:solidFill>
                  <a:schemeClr val="bg2"/>
                </a:solidFill>
                <a:latin typeface="Franklin Gothic Book" pitchFamily="34" charset="0"/>
              </a:rPr>
              <a:t>REXs_UC</a:t>
            </a:r>
            <a:r>
              <a:rPr lang="en-US" sz="1800" b="1" dirty="0">
                <a:solidFill>
                  <a:schemeClr val="bg2"/>
                </a:solidFill>
                <a:latin typeface="Franklin Gothic Book" pitchFamily="34" charset="0"/>
              </a:rPr>
              <a:t>)</a:t>
            </a:r>
          </a:p>
          <a:p>
            <a:endParaRPr lang="ru-RU" sz="18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80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5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363" name="Google Shape;363;p35"/>
          <p:cNvSpPr txBox="1">
            <a:spLocks noGrp="1"/>
          </p:cNvSpPr>
          <p:nvPr>
            <p:ph type="title"/>
          </p:nvPr>
        </p:nvSpPr>
        <p:spPr>
          <a:xfrm>
            <a:off x="5702779" y="1779662"/>
            <a:ext cx="3195000" cy="11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chemeClr val="bg2"/>
                </a:solidFill>
                <a:latin typeface="Franklin Gothic Book" pitchFamily="34" charset="0"/>
              </a:rPr>
              <a:t>Спасибо за внимание</a:t>
            </a:r>
            <a:r>
              <a:rPr lang="en" sz="4000" dirty="0">
                <a:solidFill>
                  <a:schemeClr val="bg2"/>
                </a:solidFill>
                <a:latin typeface="Franklin Gothic Book" pitchFamily="34" charset="0"/>
              </a:rPr>
              <a:t>!</a:t>
            </a:r>
            <a:endParaRPr sz="40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364" name="Google Shape;364;p35"/>
          <p:cNvSpPr txBox="1">
            <a:spLocks noGrp="1"/>
          </p:cNvSpPr>
          <p:nvPr>
            <p:ph type="body" idx="1"/>
          </p:nvPr>
        </p:nvSpPr>
        <p:spPr>
          <a:xfrm>
            <a:off x="3307190" y="4333658"/>
            <a:ext cx="5497995" cy="8253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i="1" dirty="0" err="1">
                <a:solidFill>
                  <a:schemeClr val="bg2"/>
                </a:solidFill>
                <a:latin typeface="Franklin Gothic Demi" pitchFamily="34" charset="0"/>
              </a:rPr>
              <a:t>Armvard@yandex.ru</a:t>
            </a:r>
            <a:endParaRPr sz="1800" i="1" dirty="0">
              <a:solidFill>
                <a:schemeClr val="bg2"/>
              </a:solidFill>
              <a:latin typeface="Franklin Gothic Dem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6310835" y="93674"/>
            <a:ext cx="2653437" cy="74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DNS\Desktop\ГНЦК наши дни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86" y="627534"/>
            <a:ext cx="4377694" cy="328224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BC9ECA-7C5C-584E-808E-E3B7A60A7DD3}"/>
              </a:ext>
            </a:extLst>
          </p:cNvPr>
          <p:cNvSpPr txBox="1"/>
          <p:nvPr/>
        </p:nvSpPr>
        <p:spPr>
          <a:xfrm>
            <a:off x="2989713" y="4692937"/>
            <a:ext cx="2678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800000"/>
                </a:solidFill>
                <a:latin typeface="Verdana"/>
                <a:cs typeface="Verdana"/>
              </a:rPr>
              <a:t>dr_armen_vardanyan</a:t>
            </a:r>
            <a:endParaRPr lang="ru-RU" dirty="0">
              <a:solidFill>
                <a:srgbClr val="800000"/>
              </a:solidFill>
              <a:latin typeface="Verdana"/>
              <a:cs typeface="Verdana"/>
            </a:endParaRPr>
          </a:p>
        </p:txBody>
      </p:sp>
      <p:pic>
        <p:nvPicPr>
          <p:cNvPr id="8" name="Изображение 8" descr="Инста.jpg">
            <a:extLst>
              <a:ext uri="{FF2B5EF4-FFF2-40B4-BE49-F238E27FC236}">
                <a16:creationId xmlns:a16="http://schemas.microsoft.com/office/drawing/2014/main" id="{9ACFB64D-41D6-F848-8AC0-10347846C2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6" t="24500" r="24543" b="23607"/>
          <a:stretch/>
        </p:blipFill>
        <p:spPr>
          <a:xfrm>
            <a:off x="2672236" y="4738740"/>
            <a:ext cx="317477" cy="323529"/>
          </a:xfrm>
          <a:prstGeom prst="rect">
            <a:avLst/>
          </a:prstGeom>
        </p:spPr>
      </p:pic>
      <p:pic>
        <p:nvPicPr>
          <p:cNvPr id="9" name="Изображение 10" descr="Инста.jpg">
            <a:extLst>
              <a:ext uri="{FF2B5EF4-FFF2-40B4-BE49-F238E27FC236}">
                <a16:creationId xmlns:a16="http://schemas.microsoft.com/office/drawing/2014/main" id="{A80EA018-073F-204D-A1AD-30E072130D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6" t="24500" r="24543" b="23607"/>
          <a:stretch/>
        </p:blipFill>
        <p:spPr>
          <a:xfrm>
            <a:off x="2672236" y="4333658"/>
            <a:ext cx="317477" cy="3235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A7F70A-BCC0-2442-A109-317C31C6FC9E}"/>
              </a:ext>
            </a:extLst>
          </p:cNvPr>
          <p:cNvSpPr txBox="1"/>
          <p:nvPr/>
        </p:nvSpPr>
        <p:spPr>
          <a:xfrm>
            <a:off x="2989713" y="4286618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800000"/>
                </a:solidFill>
                <a:latin typeface="Verdana"/>
                <a:cs typeface="Verdana"/>
              </a:rPr>
              <a:t>coloproctology_centr</a:t>
            </a:r>
            <a:endParaRPr lang="ru-RU" dirty="0">
              <a:solidFill>
                <a:srgbClr val="80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Актуальность</a:t>
            </a:r>
            <a:endParaRPr b="1" dirty="0">
              <a:latin typeface="Franklin Gothic Book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069109" y="123478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4548829" y="1641711"/>
            <a:ext cx="2520280" cy="1656141"/>
            <a:chOff x="2699792" y="785328"/>
            <a:chExt cx="6323438" cy="4077612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" b="13487"/>
            <a:stretch/>
          </p:blipFill>
          <p:spPr bwMode="auto">
            <a:xfrm>
              <a:off x="2699792" y="785328"/>
              <a:ext cx="6323438" cy="4077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2699792" y="3651870"/>
              <a:ext cx="1368152" cy="12110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929" y="872084"/>
            <a:ext cx="1691640" cy="647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32" y="1641711"/>
            <a:ext cx="792088" cy="7920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6"/>
          <a:stretch/>
        </p:blipFill>
        <p:spPr>
          <a:xfrm>
            <a:off x="7069109" y="1561403"/>
            <a:ext cx="1638456" cy="985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987202"/>
            <a:ext cx="289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Текущая ситуация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1666916"/>
            <a:ext cx="2656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latin typeface="Franklin Gothic Book" pitchFamily="34" charset="0"/>
              </a:rPr>
              <a:t>Возможности биологической терапии:</a:t>
            </a:r>
            <a:endParaRPr lang="ru-RU" sz="1800" dirty="0">
              <a:latin typeface="Franklin Gothic Book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latin typeface="Franklin Gothic Book" pitchFamily="34" charset="0"/>
              </a:rPr>
              <a:t>Анти - ФНО</a:t>
            </a:r>
            <a:r>
              <a:rPr lang="en-US" sz="1600" dirty="0">
                <a:latin typeface="Franklin Gothic Book" pitchFamily="34" charset="0"/>
              </a:rPr>
              <a:t>- α</a:t>
            </a:r>
            <a:r>
              <a:rPr lang="ru-RU" sz="1600" dirty="0">
                <a:latin typeface="Franklin Gothic Book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1600" dirty="0" err="1">
                <a:latin typeface="Franklin Gothic Book" pitchFamily="34" charset="0"/>
              </a:rPr>
              <a:t>Ведолизумаб</a:t>
            </a:r>
            <a:endParaRPr lang="en-US" sz="1600" dirty="0">
              <a:latin typeface="Franklin Gothic Book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err="1">
                <a:latin typeface="Franklin Gothic Book" pitchFamily="34" charset="0"/>
              </a:rPr>
              <a:t>Устекинумаб</a:t>
            </a:r>
            <a:endParaRPr lang="ru-RU" sz="1600" dirty="0">
              <a:latin typeface="Franklin Gothic Book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err="1">
                <a:latin typeface="Franklin Gothic Book" pitchFamily="34" charset="0"/>
              </a:rPr>
              <a:t>Тофацитиниб</a:t>
            </a:r>
            <a:endParaRPr lang="ru-RU" sz="1600" dirty="0">
              <a:latin typeface="Franklin Gothic Boo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2755" y="3219822"/>
            <a:ext cx="26642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latin typeface="Franklin Gothic Book" pitchFamily="34" charset="0"/>
              </a:rPr>
              <a:t>На этапе клинических исследований:</a:t>
            </a:r>
          </a:p>
          <a:p>
            <a:pPr marL="285750" indent="-285750">
              <a:buFontTx/>
              <a:buChar char="-"/>
            </a:pPr>
            <a:r>
              <a:rPr lang="en-US" sz="1600" dirty="0" err="1">
                <a:latin typeface="Franklin Gothic Book" pitchFamily="34" charset="0"/>
              </a:rPr>
              <a:t>Rizankizumab</a:t>
            </a:r>
            <a:endParaRPr lang="en-US" sz="1600" dirty="0">
              <a:latin typeface="Franklin Gothic Book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err="1">
                <a:latin typeface="Franklin Gothic Book" pitchFamily="34" charset="0"/>
              </a:rPr>
              <a:t>Brazikumab</a:t>
            </a:r>
            <a:endParaRPr lang="en-US" sz="1600" dirty="0">
              <a:latin typeface="Franklin Gothic Book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err="1">
                <a:latin typeface="Franklin Gothic Book" pitchFamily="34" charset="0"/>
              </a:rPr>
              <a:t>Mirikizumab</a:t>
            </a:r>
            <a:endParaRPr lang="en-US" sz="1600" dirty="0">
              <a:latin typeface="Franklin Gothic Book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err="1">
                <a:latin typeface="Franklin Gothic Book" pitchFamily="34" charset="0"/>
              </a:rPr>
              <a:t>Tildrakizumab</a:t>
            </a:r>
            <a:endParaRPr lang="en-US" sz="1600" dirty="0">
              <a:latin typeface="Franklin Gothic Book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err="1">
                <a:latin typeface="Franklin Gothic Book" pitchFamily="34" charset="0"/>
              </a:rPr>
              <a:t>Guselkumab</a:t>
            </a:r>
            <a:endParaRPr lang="en-US" sz="1600" dirty="0">
              <a:latin typeface="Franklin Gothic Boo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3867894"/>
            <a:ext cx="4248472" cy="70788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Franklin Gothic Book" pitchFamily="34" charset="0"/>
              </a:rPr>
              <a:t>Снижается ли необходимость в </a:t>
            </a:r>
          </a:p>
          <a:p>
            <a:pPr algn="ctr"/>
            <a:r>
              <a:rPr lang="ru-RU" sz="2000" dirty="0">
                <a:latin typeface="Franklin Gothic Book" pitchFamily="34" charset="0"/>
              </a:rPr>
              <a:t>хирургическом лечении?</a:t>
            </a:r>
          </a:p>
        </p:txBody>
      </p:sp>
    </p:spTree>
    <p:extLst>
      <p:ext uri="{BB962C8B-B14F-4D97-AF65-F5344CB8AC3E}">
        <p14:creationId xmlns:p14="http://schemas.microsoft.com/office/powerpoint/2010/main" val="158083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092280" y="123478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987202"/>
            <a:ext cx="289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Текущая ситуация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Скругленный прямоугольник 1"/>
              <p:cNvSpPr/>
              <p:nvPr/>
            </p:nvSpPr>
            <p:spPr>
              <a:xfrm>
                <a:off x="2601792" y="1563635"/>
                <a:ext cx="5647621" cy="475531"/>
              </a:xfrm>
              <a:prstGeom prst="roundRect">
                <a:avLst/>
              </a:prstGeom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kumimoji="1" lang="ru-RU" sz="1800" dirty="0">
                  <a:solidFill>
                    <a:schemeClr val="tx1"/>
                  </a:solidFill>
                  <a:latin typeface="Franklin Gothic Book" pitchFamily="34" charset="0"/>
                  <a:cs typeface="Calibri" pitchFamily="34" charset="0"/>
                </a:endParaRPr>
              </a:p>
              <a:p>
                <a:pPr lvl="0" algn="ctr"/>
                <a:r>
                  <a:rPr kumimoji="1" lang="ru-RU" sz="1800" dirty="0">
                    <a:solidFill>
                      <a:schemeClr val="tx1"/>
                    </a:solidFill>
                    <a:latin typeface="Franklin Gothic Book" pitchFamily="34" charset="0"/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ru-RU" sz="2000" b="1" dirty="0" smtClean="0">
                        <a:solidFill>
                          <a:schemeClr val="tx1"/>
                        </a:solidFill>
                        <a:latin typeface="Franklin Gothic Book" pitchFamily="34" charset="0"/>
                        <a:cs typeface="Calibri" pitchFamily="34" charset="0"/>
                      </a:rPr>
                      <m:t>20% </m:t>
                    </m:r>
                    <m:r>
                      <m:rPr>
                        <m:nor/>
                      </m:rPr>
                      <a:rPr kumimoji="1" lang="ru-RU" sz="2000" dirty="0" smtClean="0">
                        <a:solidFill>
                          <a:schemeClr val="tx1"/>
                        </a:solidFill>
                        <a:latin typeface="Franklin Gothic Book" pitchFamily="34" charset="0"/>
                        <a:cs typeface="Calibri" pitchFamily="34" charset="0"/>
                      </a:rPr>
                      <m:t>тяжел</m:t>
                    </m:r>
                    <m:r>
                      <m:rPr>
                        <m:nor/>
                      </m:rPr>
                      <a:rPr kumimoji="1" lang="ru-RU" sz="2000" b="0" i="0" dirty="0" smtClean="0">
                        <a:solidFill>
                          <a:schemeClr val="tx1"/>
                        </a:solidFill>
                        <a:latin typeface="Franklin Gothic Book" pitchFamily="34" charset="0"/>
                        <a:cs typeface="Calibri" pitchFamily="34" charset="0"/>
                      </a:rPr>
                      <m:t>ая</m:t>
                    </m:r>
                    <m:r>
                      <m:rPr>
                        <m:nor/>
                      </m:rPr>
                      <a:rPr kumimoji="1" lang="ru-RU" sz="2000" dirty="0" smtClean="0">
                        <a:solidFill>
                          <a:schemeClr val="tx1"/>
                        </a:solidFill>
                        <a:latin typeface="Franklin Gothic Book" pitchFamily="34" charset="0"/>
                        <a:cs typeface="Calibri" pitchFamily="34" charset="0"/>
                      </a:rPr>
                      <m:t> атак</m:t>
                    </m:r>
                    <m:r>
                      <m:rPr>
                        <m:nor/>
                      </m:rPr>
                      <a:rPr kumimoji="1" lang="ru-RU" sz="2000" b="0" i="0" dirty="0" smtClean="0">
                        <a:solidFill>
                          <a:schemeClr val="tx1"/>
                        </a:solidFill>
                        <a:latin typeface="Franklin Gothic Book" pitchFamily="34" charset="0"/>
                        <a:cs typeface="Calibri" pitchFamily="34" charset="0"/>
                      </a:rPr>
                      <m:t>а</m:t>
                    </m:r>
                    <m:r>
                      <m:rPr>
                        <m:nor/>
                      </m:rPr>
                      <a:rPr kumimoji="1" lang="ru-RU" sz="2000" dirty="0" smtClean="0">
                        <a:solidFill>
                          <a:schemeClr val="tx1"/>
                        </a:solidFill>
                        <a:latin typeface="Franklin Gothic Book" pitchFamily="34" charset="0"/>
                        <a:cs typeface="Calibri" pitchFamily="34" charset="0"/>
                      </a:rPr>
                      <m:t> </m:t>
                    </m:r>
                  </m:oMath>
                </a14:m>
                <a:endParaRPr lang="ru-RU" sz="1800" dirty="0">
                  <a:solidFill>
                    <a:schemeClr val="tx1"/>
                  </a:solidFill>
                  <a:latin typeface="Franklin Gothic Book" pitchFamily="34" charset="0"/>
                  <a:cs typeface="Calibri" pitchFamily="34" charset="0"/>
                </a:endParaRPr>
              </a:p>
              <a:p>
                <a:pPr algn="ctr"/>
                <a:endParaRPr lang="ru-RU" dirty="0"/>
              </a:p>
            </p:txBody>
          </p:sp>
        </mc:Choice>
        <mc:Fallback xmlns="">
          <p:sp>
            <p:nvSpPr>
              <p:cNvPr id="2" name="Скругленный 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792" y="1563635"/>
                <a:ext cx="5647621" cy="475531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tx2">
                    <a:lumMod val="9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Скругленный прямоугольник 7"/>
          <p:cNvSpPr/>
          <p:nvPr/>
        </p:nvSpPr>
        <p:spPr>
          <a:xfrm>
            <a:off x="2610411" y="2139702"/>
            <a:ext cx="5626509" cy="504056"/>
          </a:xfrm>
          <a:prstGeom prst="roundRect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ru-RU" sz="2000" b="1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48%</a:t>
            </a:r>
            <a:r>
              <a:rPr kumimoji="1" lang="ru-RU" sz="2000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 </a:t>
            </a:r>
            <a:r>
              <a:rPr kumimoji="1" lang="ru-RU" sz="1800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нуждаются в операции</a:t>
            </a:r>
            <a:endParaRPr lang="ru-RU" sz="18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14" name="Прямоугольник 5">
            <a:extLst>
              <a:ext uri="{FF2B5EF4-FFF2-40B4-BE49-F238E27FC236}">
                <a16:creationId xmlns:a16="http://schemas.microsoft.com/office/drawing/2014/main" id="{F327FA6B-2F3B-A748-83DA-D0C3DCFA8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07" y="4312503"/>
            <a:ext cx="561617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 i="1" dirty="0">
                <a:latin typeface="Franklin Gothic Book" pitchFamily="34" charset="0"/>
                <a:cs typeface="Calibri" pitchFamily="34" charset="0"/>
              </a:rPr>
              <a:t>J. Gastroenterology, 2011</a:t>
            </a:r>
            <a:endParaRPr lang="ru-RU" altLang="ru-RU" sz="1200" i="1" dirty="0">
              <a:latin typeface="Franklin Gothic Book" pitchFamily="34" charset="0"/>
              <a:cs typeface="Calibri" pitchFamily="34" charset="0"/>
            </a:endParaRPr>
          </a:p>
          <a:p>
            <a:pPr eaLnBrk="1" hangingPunct="1"/>
            <a:r>
              <a:rPr lang="en-US" sz="1200" i="1" dirty="0">
                <a:latin typeface="Franklin Gothic Book" pitchFamily="34" charset="0"/>
                <a:cs typeface="Calibri" pitchFamily="34" charset="0"/>
              </a:rPr>
              <a:t>The Lancet Gastroenterology &amp; </a:t>
            </a:r>
            <a:r>
              <a:rPr lang="en-US" sz="1200" i="1" dirty="0" err="1">
                <a:latin typeface="Franklin Gothic Book" pitchFamily="34" charset="0"/>
                <a:cs typeface="Calibri" pitchFamily="34" charset="0"/>
              </a:rPr>
              <a:t>Hepatology</a:t>
            </a:r>
            <a:r>
              <a:rPr lang="en-US" sz="1200" i="1" dirty="0">
                <a:latin typeface="Franklin Gothic Book" pitchFamily="34" charset="0"/>
                <a:cs typeface="Calibri" pitchFamily="34" charset="0"/>
              </a:rPr>
              <a:t>, </a:t>
            </a:r>
            <a:r>
              <a:rPr lang="ru-RU" sz="1200" i="1" dirty="0">
                <a:latin typeface="Franklin Gothic Book" pitchFamily="34" charset="0"/>
                <a:cs typeface="Calibri" pitchFamily="34" charset="0"/>
              </a:rPr>
              <a:t>2016</a:t>
            </a:r>
            <a:endParaRPr lang="en-US" sz="1200" i="1" dirty="0">
              <a:latin typeface="Franklin Gothic Book" pitchFamily="34" charset="0"/>
              <a:cs typeface="Calibri" pitchFamily="34" charset="0"/>
            </a:endParaRPr>
          </a:p>
          <a:p>
            <a:r>
              <a:rPr lang="en-US" sz="1200" i="1" dirty="0">
                <a:latin typeface="Franklin Gothic Book" pitchFamily="34" charset="0"/>
              </a:rPr>
              <a:t>The ASCRS Manual of Colon and Rectal Surgery</a:t>
            </a:r>
            <a:r>
              <a:rPr lang="en-US" sz="1200" i="1" dirty="0">
                <a:latin typeface="Franklin Gothic Book" pitchFamily="34" charset="0"/>
                <a:cs typeface="Calibri" pitchFamily="34" charset="0"/>
              </a:rPr>
              <a:t>, 2019</a:t>
            </a:r>
          </a:p>
          <a:p>
            <a:pPr eaLnBrk="1" hangingPunct="1"/>
            <a:r>
              <a:rPr lang="en-US" sz="1200" i="1" dirty="0">
                <a:latin typeface="Franklin Gothic Book" pitchFamily="34" charset="0"/>
                <a:cs typeface="Calibri" pitchFamily="34" charset="0"/>
              </a:rPr>
              <a:t>Surgery Today, 2014</a:t>
            </a:r>
            <a:endParaRPr lang="ru-RU" sz="1200" i="1" dirty="0">
              <a:latin typeface="Franklin Gothic Book" pitchFamily="34" charset="0"/>
              <a:cs typeface="Calibri" pitchFamily="34" charset="0"/>
            </a:endParaRPr>
          </a:p>
          <a:p>
            <a:pPr eaLnBrk="1" hangingPunct="1"/>
            <a:endParaRPr lang="ru-RU" altLang="ru-RU" sz="1200" i="1" dirty="0">
              <a:latin typeface="Franklin Gothic Book" pitchFamily="34" charset="0"/>
              <a:cs typeface="Calibri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600304" y="2728327"/>
            <a:ext cx="5633995" cy="158417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kumimoji="1" lang="ru-RU" sz="1800" b="1" dirty="0">
              <a:solidFill>
                <a:schemeClr val="tx1"/>
              </a:solidFill>
              <a:latin typeface="Franklin Gothic Book" pitchFamily="34" charset="0"/>
              <a:cs typeface="Calibri" panose="020F0502020204030204" pitchFamily="34" charset="0"/>
            </a:endParaRPr>
          </a:p>
          <a:p>
            <a:pPr lvl="0"/>
            <a:endParaRPr kumimoji="1" lang="ru-RU" sz="1800" b="1" dirty="0">
              <a:solidFill>
                <a:schemeClr val="tx1"/>
              </a:solidFill>
              <a:latin typeface="Franklin Gothic Book" pitchFamily="34" charset="0"/>
              <a:cs typeface="Calibri" panose="020F0502020204030204" pitchFamily="34" charset="0"/>
            </a:endParaRPr>
          </a:p>
          <a:p>
            <a:pPr lvl="0"/>
            <a:r>
              <a:rPr kumimoji="1" lang="ru-RU" sz="2000" b="1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Летальность</a:t>
            </a:r>
            <a:r>
              <a:rPr kumimoji="1" lang="ru-RU" sz="2000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: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kumimoji="1" lang="ru-RU" sz="1800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Плановая хирургия – </a:t>
            </a:r>
            <a:r>
              <a:rPr kumimoji="1" lang="ru-RU" sz="2000" b="1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3,7%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ru-RU" sz="1800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Экстренная хирургия – </a:t>
            </a:r>
            <a:r>
              <a:rPr kumimoji="1" lang="ru-RU" sz="2000" b="1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13,2%</a:t>
            </a:r>
            <a:r>
              <a:rPr kumimoji="1" lang="ru-RU" sz="2000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ru-RU" sz="1800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Возраст 60+ – </a:t>
            </a:r>
            <a:r>
              <a:rPr kumimoji="1" lang="ru-RU" sz="2000" b="1" dirty="0">
                <a:solidFill>
                  <a:schemeClr val="tx1"/>
                </a:solidFill>
                <a:latin typeface="Franklin Gothic Book" pitchFamily="34" charset="0"/>
                <a:cs typeface="Calibri" panose="020F0502020204030204" pitchFamily="34" charset="0"/>
              </a:rPr>
              <a:t>30%</a:t>
            </a:r>
            <a:endParaRPr lang="ru-RU" sz="2000" b="1" dirty="0">
              <a:solidFill>
                <a:schemeClr val="tx1"/>
              </a:solidFill>
              <a:latin typeface="Franklin Gothic Book" pitchFamily="34" charset="0"/>
            </a:endParaRPr>
          </a:p>
          <a:p>
            <a:pPr lvl="0"/>
            <a:endParaRPr kumimoji="1" lang="ru-RU" sz="1800" dirty="0">
              <a:solidFill>
                <a:schemeClr val="tx1"/>
              </a:solidFill>
              <a:latin typeface="Franklin Gothic Book" pitchFamily="34" charset="0"/>
              <a:cs typeface="Calibri" panose="020F0502020204030204" pitchFamily="34" charset="0"/>
            </a:endParaRPr>
          </a:p>
          <a:p>
            <a:pPr lvl="0"/>
            <a:endParaRPr lang="ru-RU" sz="18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9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5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092280" y="123478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98720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Показания к операции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782691" y="1543967"/>
            <a:ext cx="5165574" cy="2168310"/>
            <a:chOff x="1815605" y="1612521"/>
            <a:chExt cx="5165574" cy="2168310"/>
          </a:xfrm>
        </p:grpSpPr>
        <p:sp>
          <p:nvSpPr>
            <p:cNvPr id="7" name="Полилиния 6"/>
            <p:cNvSpPr/>
            <p:nvPr/>
          </p:nvSpPr>
          <p:spPr>
            <a:xfrm>
              <a:off x="1833281" y="1612521"/>
              <a:ext cx="5147897" cy="383760"/>
            </a:xfrm>
            <a:custGeom>
              <a:avLst/>
              <a:gdLst>
                <a:gd name="connsiteX0" fmla="*/ 0 w 4939748"/>
                <a:gd name="connsiteY0" fmla="*/ 63961 h 383760"/>
                <a:gd name="connsiteX1" fmla="*/ 63961 w 4939748"/>
                <a:gd name="connsiteY1" fmla="*/ 0 h 383760"/>
                <a:gd name="connsiteX2" fmla="*/ 4875787 w 4939748"/>
                <a:gd name="connsiteY2" fmla="*/ 0 h 383760"/>
                <a:gd name="connsiteX3" fmla="*/ 4939748 w 4939748"/>
                <a:gd name="connsiteY3" fmla="*/ 63961 h 383760"/>
                <a:gd name="connsiteX4" fmla="*/ 4939748 w 4939748"/>
                <a:gd name="connsiteY4" fmla="*/ 319799 h 383760"/>
                <a:gd name="connsiteX5" fmla="*/ 4875787 w 4939748"/>
                <a:gd name="connsiteY5" fmla="*/ 383760 h 383760"/>
                <a:gd name="connsiteX6" fmla="*/ 63961 w 4939748"/>
                <a:gd name="connsiteY6" fmla="*/ 383760 h 383760"/>
                <a:gd name="connsiteX7" fmla="*/ 0 w 4939748"/>
                <a:gd name="connsiteY7" fmla="*/ 319799 h 383760"/>
                <a:gd name="connsiteX8" fmla="*/ 0 w 4939748"/>
                <a:gd name="connsiteY8" fmla="*/ 63961 h 38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9748" h="383760">
                  <a:moveTo>
                    <a:pt x="0" y="63961"/>
                  </a:moveTo>
                  <a:cubicBezTo>
                    <a:pt x="0" y="28636"/>
                    <a:pt x="28636" y="0"/>
                    <a:pt x="63961" y="0"/>
                  </a:cubicBezTo>
                  <a:lnTo>
                    <a:pt x="4875787" y="0"/>
                  </a:lnTo>
                  <a:cubicBezTo>
                    <a:pt x="4911112" y="0"/>
                    <a:pt x="4939748" y="28636"/>
                    <a:pt x="4939748" y="63961"/>
                  </a:cubicBezTo>
                  <a:lnTo>
                    <a:pt x="4939748" y="319799"/>
                  </a:lnTo>
                  <a:cubicBezTo>
                    <a:pt x="4939748" y="355124"/>
                    <a:pt x="4911112" y="383760"/>
                    <a:pt x="4875787" y="383760"/>
                  </a:cubicBezTo>
                  <a:lnTo>
                    <a:pt x="63961" y="383760"/>
                  </a:lnTo>
                  <a:cubicBezTo>
                    <a:pt x="28636" y="383760"/>
                    <a:pt x="0" y="355124"/>
                    <a:pt x="0" y="319799"/>
                  </a:cubicBezTo>
                  <a:lnTo>
                    <a:pt x="0" y="6396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001">
              <a:schemeClr val="dk2"/>
            </a:fillRef>
            <a:effectRef idx="0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445" tIns="18734" rIns="205445" bIns="18734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>
                  <a:latin typeface="Franklin Gothic Book" pitchFamily="34" charset="0"/>
                  <a:cs typeface="Calibri" panose="020F0502020204030204" pitchFamily="34" charset="0"/>
                </a:rPr>
                <a:t>Острые осложнения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815605" y="3348783"/>
              <a:ext cx="5165574" cy="432048"/>
            </a:xfrm>
            <a:custGeom>
              <a:avLst/>
              <a:gdLst>
                <a:gd name="connsiteX0" fmla="*/ 0 w 4939748"/>
                <a:gd name="connsiteY0" fmla="*/ 63961 h 383760"/>
                <a:gd name="connsiteX1" fmla="*/ 63961 w 4939748"/>
                <a:gd name="connsiteY1" fmla="*/ 0 h 383760"/>
                <a:gd name="connsiteX2" fmla="*/ 4875787 w 4939748"/>
                <a:gd name="connsiteY2" fmla="*/ 0 h 383760"/>
                <a:gd name="connsiteX3" fmla="*/ 4939748 w 4939748"/>
                <a:gd name="connsiteY3" fmla="*/ 63961 h 383760"/>
                <a:gd name="connsiteX4" fmla="*/ 4939748 w 4939748"/>
                <a:gd name="connsiteY4" fmla="*/ 319799 h 383760"/>
                <a:gd name="connsiteX5" fmla="*/ 4875787 w 4939748"/>
                <a:gd name="connsiteY5" fmla="*/ 383760 h 383760"/>
                <a:gd name="connsiteX6" fmla="*/ 63961 w 4939748"/>
                <a:gd name="connsiteY6" fmla="*/ 383760 h 383760"/>
                <a:gd name="connsiteX7" fmla="*/ 0 w 4939748"/>
                <a:gd name="connsiteY7" fmla="*/ 319799 h 383760"/>
                <a:gd name="connsiteX8" fmla="*/ 0 w 4939748"/>
                <a:gd name="connsiteY8" fmla="*/ 63961 h 38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9748" h="383760">
                  <a:moveTo>
                    <a:pt x="0" y="63961"/>
                  </a:moveTo>
                  <a:cubicBezTo>
                    <a:pt x="0" y="28636"/>
                    <a:pt x="28636" y="0"/>
                    <a:pt x="63961" y="0"/>
                  </a:cubicBezTo>
                  <a:lnTo>
                    <a:pt x="4875787" y="0"/>
                  </a:lnTo>
                  <a:cubicBezTo>
                    <a:pt x="4911112" y="0"/>
                    <a:pt x="4939748" y="28636"/>
                    <a:pt x="4939748" y="63961"/>
                  </a:cubicBezTo>
                  <a:lnTo>
                    <a:pt x="4939748" y="319799"/>
                  </a:lnTo>
                  <a:cubicBezTo>
                    <a:pt x="4939748" y="355124"/>
                    <a:pt x="4911112" y="383760"/>
                    <a:pt x="4875787" y="383760"/>
                  </a:cubicBezTo>
                  <a:lnTo>
                    <a:pt x="63961" y="383760"/>
                  </a:lnTo>
                  <a:cubicBezTo>
                    <a:pt x="28636" y="383760"/>
                    <a:pt x="0" y="355124"/>
                    <a:pt x="0" y="319799"/>
                  </a:cubicBezTo>
                  <a:lnTo>
                    <a:pt x="0" y="6396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001">
              <a:schemeClr val="dk2"/>
            </a:fillRef>
            <a:effectRef idx="0">
              <a:schemeClr val="accent1">
                <a:shade val="50000"/>
                <a:hueOff val="780526"/>
                <a:satOff val="-45086"/>
                <a:lumOff val="4953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445" tIns="18734" rIns="205445" bIns="18734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>
                  <a:solidFill>
                    <a:schemeClr val="bg1"/>
                  </a:solidFill>
                  <a:latin typeface="Franklin Gothic Book" pitchFamily="34" charset="0"/>
                  <a:cs typeface="Calibri" panose="020F0502020204030204" pitchFamily="34" charset="0"/>
                </a:rPr>
                <a:t>Неэффективность консервативной терапии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1907704" y="2018193"/>
            <a:ext cx="6480720" cy="92333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Franklin Gothic Book" pitchFamily="34" charset="0"/>
                <a:cs typeface="Calibri"/>
              </a:rPr>
              <a:t>Профузное кишечное кровотечение</a:t>
            </a:r>
          </a:p>
          <a:p>
            <a:pPr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Franklin Gothic Book" pitchFamily="34" charset="0"/>
                <a:cs typeface="Calibri"/>
              </a:rPr>
              <a:t>Токсическая дилатация ободочной кишки</a:t>
            </a:r>
          </a:p>
          <a:p>
            <a:pPr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Franklin Gothic Book" pitchFamily="34" charset="0"/>
                <a:cs typeface="Calibri"/>
              </a:rPr>
              <a:t>Перфорация ободочной кишки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35696" y="3812435"/>
            <a:ext cx="6480720" cy="92333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Franklin Gothic Book" pitchFamily="34" charset="0"/>
                <a:cs typeface="Calibri"/>
              </a:rPr>
              <a:t>Гормональная зависимость/резистентность</a:t>
            </a:r>
          </a:p>
          <a:p>
            <a:pPr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Franklin Gothic Book" pitchFamily="34" charset="0"/>
                <a:cs typeface="Calibri"/>
              </a:rPr>
              <a:t>«Ускользание» ответа биологической терапии </a:t>
            </a:r>
          </a:p>
          <a:p>
            <a:pPr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Franklin Gothic Book" pitchFamily="34" charset="0"/>
                <a:cs typeface="Calibri"/>
              </a:rPr>
              <a:t>Сверхтяжелая атака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" b="9951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70013"/>
            <a:ext cx="1866900" cy="15697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56176" y="2223605"/>
            <a:ext cx="2637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Franklin Gothic Book" pitchFamily="34" charset="0"/>
              </a:rPr>
              <a:t>Медицинский провал!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576" y="4866501"/>
            <a:ext cx="3405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err="1">
                <a:latin typeface="Franklin Gothic Book" pitchFamily="34" charset="0"/>
              </a:rPr>
              <a:t>Колопроктология</a:t>
            </a:r>
            <a:r>
              <a:rPr lang="ru-RU" sz="1200" i="1" dirty="0">
                <a:latin typeface="Franklin Gothic Book" pitchFamily="34" charset="0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94973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6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092280" y="123476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7" y="987201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Кишечное кровотечение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2444" y="1563638"/>
            <a:ext cx="4896544" cy="70788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000" b="1" dirty="0">
                <a:latin typeface="Franklin Gothic Book" pitchFamily="34" charset="0"/>
              </a:rPr>
              <a:t>6%</a:t>
            </a:r>
            <a:r>
              <a:rPr lang="ru-RU" sz="1800" dirty="0">
                <a:latin typeface="Franklin Gothic Book" pitchFamily="34" charset="0"/>
              </a:rPr>
              <a:t> всех ВЗК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>
                <a:latin typeface="Franklin Gothic Book" pitchFamily="34" charset="0"/>
              </a:rPr>
              <a:t>10%</a:t>
            </a:r>
            <a:r>
              <a:rPr lang="ru-RU" sz="1800" b="1" dirty="0">
                <a:latin typeface="Franklin Gothic Book" pitchFamily="34" charset="0"/>
              </a:rPr>
              <a:t> </a:t>
            </a:r>
            <a:r>
              <a:rPr lang="ru-RU" sz="1800" dirty="0">
                <a:latin typeface="Franklin Gothic Book" pitchFamily="34" charset="0"/>
              </a:rPr>
              <a:t>срочных </a:t>
            </a:r>
            <a:r>
              <a:rPr lang="ru-RU" sz="1800" dirty="0" err="1">
                <a:latin typeface="Franklin Gothic Book" pitchFamily="34" charset="0"/>
              </a:rPr>
              <a:t>колэктомий</a:t>
            </a:r>
            <a:r>
              <a:rPr lang="ru-RU" sz="1800" dirty="0">
                <a:latin typeface="Franklin Gothic Book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619" y="2550366"/>
            <a:ext cx="3381046" cy="239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42444" y="2427877"/>
            <a:ext cx="4896544" cy="100800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latin typeface="Franklin Gothic Book" pitchFamily="34" charset="0"/>
              </a:rPr>
              <a:t>Тяжесть кровотечения пропорциональна протяженности поражения!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latin typeface="Franklin Gothic Book" pitchFamily="34" charset="0"/>
              </a:rPr>
              <a:t>Источник кровотечения - толстая кишка</a:t>
            </a:r>
          </a:p>
          <a:p>
            <a:endParaRPr lang="ru-RU" sz="1800" dirty="0">
              <a:latin typeface="Franklin Gothic Book" pitchFamily="34" charset="0"/>
            </a:endParaRPr>
          </a:p>
          <a:p>
            <a:endParaRPr lang="ru-RU" sz="1800" dirty="0">
              <a:latin typeface="Franklin Gothic Book" pitchFamily="34" charset="0"/>
            </a:endParaRP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667" y="4717702"/>
            <a:ext cx="3405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Franklin Gothic Book" pitchFamily="34" charset="0"/>
              </a:rPr>
              <a:t>Surgical Clinics of North America</a:t>
            </a:r>
            <a:r>
              <a:rPr lang="ru-RU" sz="1200" i="1" dirty="0">
                <a:latin typeface="Franklin Gothic Book" pitchFamily="34" charset="0"/>
              </a:rPr>
              <a:t>, 201</a:t>
            </a:r>
            <a:r>
              <a:rPr lang="en-US" sz="1200" i="1" dirty="0">
                <a:latin typeface="Franklin Gothic Book" pitchFamily="34" charset="0"/>
              </a:rPr>
              <a:t>9</a:t>
            </a:r>
          </a:p>
          <a:p>
            <a:r>
              <a:rPr lang="en-US" sz="1200" i="1" dirty="0">
                <a:latin typeface="Franklin Gothic Book" pitchFamily="34" charset="0"/>
              </a:rPr>
              <a:t>The American Journal of surgery, 2002</a:t>
            </a:r>
            <a:endParaRPr lang="ru-RU" sz="1200" i="1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12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7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092280" y="51469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7" y="987201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Кишечное кровотечение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2444" y="1563638"/>
            <a:ext cx="5529756" cy="120032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latin typeface="Franklin Gothic Book" pitchFamily="34" charset="0"/>
              </a:rPr>
              <a:t>Объем стула с примесью крови </a:t>
            </a:r>
            <a:r>
              <a:rPr lang="ru-RU" sz="1800" b="1" dirty="0">
                <a:latin typeface="Franklin Gothic Book" pitchFamily="34" charset="0"/>
              </a:rPr>
              <a:t>более 1000 мл/сутки</a:t>
            </a:r>
            <a:endParaRPr lang="ru-RU" sz="1800" dirty="0">
              <a:latin typeface="Franklin Gothic Boo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latin typeface="Franklin Gothic Book" pitchFamily="34" charset="0"/>
              </a:rPr>
              <a:t>Прогрессирующее </a:t>
            </a:r>
            <a:r>
              <a:rPr lang="ru-RU" sz="1800" b="1" dirty="0">
                <a:latin typeface="Franklin Gothic Book" pitchFamily="34" charset="0"/>
              </a:rPr>
              <a:t>снижение </a:t>
            </a:r>
            <a:r>
              <a:rPr lang="en-US" sz="1800" b="1" dirty="0" err="1">
                <a:latin typeface="Franklin Gothic Book" pitchFamily="34" charset="0"/>
              </a:rPr>
              <a:t>Hb</a:t>
            </a:r>
            <a:r>
              <a:rPr lang="ru-RU" sz="1800" b="1" dirty="0">
                <a:latin typeface="Franklin Gothic Book" pitchFamily="34" charset="0"/>
              </a:rPr>
              <a:t> </a:t>
            </a:r>
            <a:r>
              <a:rPr lang="ru-RU" sz="1800" dirty="0">
                <a:latin typeface="Franklin Gothic Book" pitchFamily="34" charset="0"/>
              </a:rPr>
              <a:t>на фоне адекватной терапии</a:t>
            </a: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2716" y="2985213"/>
            <a:ext cx="5539483" cy="64633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800" dirty="0" err="1">
                <a:latin typeface="Franklin Gothic Book" pitchFamily="34" charset="0"/>
              </a:rPr>
              <a:t>Колэктомия</a:t>
            </a:r>
            <a:r>
              <a:rPr lang="ru-RU" sz="1800" dirty="0">
                <a:latin typeface="Franklin Gothic Book" pitchFamily="34" charset="0"/>
              </a:rPr>
              <a:t>/</a:t>
            </a:r>
            <a:r>
              <a:rPr lang="ru-RU" sz="1800" dirty="0" err="1">
                <a:latin typeface="Franklin Gothic Book" pitchFamily="34" charset="0"/>
              </a:rPr>
              <a:t>колпроктэктомия</a:t>
            </a:r>
            <a:endParaRPr lang="ru-RU" sz="1800" dirty="0">
              <a:latin typeface="Franklin Gothic Boo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latin typeface="Franklin Gothic Book" pitchFamily="34" charset="0"/>
              </a:rPr>
              <a:t>Рецидив кровотечения в прямой кишке </a:t>
            </a:r>
            <a:r>
              <a:rPr lang="ru-RU" sz="1800" b="1" dirty="0">
                <a:latin typeface="Franklin Gothic Book" pitchFamily="34" charset="0"/>
              </a:rPr>
              <a:t>- 12%</a:t>
            </a:r>
          </a:p>
        </p:txBody>
      </p:sp>
      <p:pic>
        <p:nvPicPr>
          <p:cNvPr id="2050" name="Picture 2" descr="C:\Users\DNS\Desktop\осложнения ВЗК\association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41637"/>
            <a:ext cx="13430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NS\Desktop\осложнения ВЗК\cover_new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898" y="2763967"/>
            <a:ext cx="1281985" cy="164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4667" y="4841036"/>
            <a:ext cx="3405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err="1">
                <a:latin typeface="Franklin Gothic Book" pitchFamily="34" charset="0"/>
              </a:rPr>
              <a:t>Колопроктология</a:t>
            </a:r>
            <a:r>
              <a:rPr lang="ru-RU" sz="1200" i="1" dirty="0">
                <a:latin typeface="Franklin Gothic Book" pitchFamily="34" charset="0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098597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8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121178" y="51469"/>
            <a:ext cx="1944000" cy="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7" y="987201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Токсическая дилатация</a:t>
            </a: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0" t="7639" r="2124" b="4751"/>
          <a:stretch/>
        </p:blipFill>
        <p:spPr bwMode="auto">
          <a:xfrm>
            <a:off x="5294132" y="1071744"/>
            <a:ext cx="3771212" cy="271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1707654"/>
            <a:ext cx="43225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000" b="1" dirty="0">
                <a:latin typeface="Franklin Gothic Book" pitchFamily="34" charset="0"/>
              </a:rPr>
              <a:t>10%</a:t>
            </a:r>
            <a:r>
              <a:rPr lang="ru-RU" sz="1800" b="1" dirty="0">
                <a:latin typeface="Franklin Gothic Book" pitchFamily="34" charset="0"/>
              </a:rPr>
              <a:t> - </a:t>
            </a:r>
            <a:r>
              <a:rPr lang="ru-RU" sz="1800" dirty="0">
                <a:latin typeface="Franklin Gothic Book" pitchFamily="34" charset="0"/>
              </a:rPr>
              <a:t>частота развития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>
                <a:latin typeface="Franklin Gothic Book" pitchFamily="34" charset="0"/>
              </a:rPr>
              <a:t>30%</a:t>
            </a:r>
            <a:r>
              <a:rPr lang="ru-RU" sz="1800" b="1" dirty="0">
                <a:latin typeface="Franklin Gothic Book" pitchFamily="34" charset="0"/>
              </a:rPr>
              <a:t> - </a:t>
            </a:r>
            <a:r>
              <a:rPr lang="ru-RU" sz="1800" dirty="0">
                <a:latin typeface="Franklin Gothic Book" pitchFamily="34" charset="0"/>
              </a:rPr>
              <a:t>при первой атаке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latin typeface="Franklin Gothic Book" pitchFamily="34" charset="0"/>
              </a:rPr>
              <a:t>«</a:t>
            </a:r>
            <a:r>
              <a:rPr lang="ru-RU" sz="1800" dirty="0" err="1">
                <a:latin typeface="Franklin Gothic Book" pitchFamily="34" charset="0"/>
              </a:rPr>
              <a:t>Фульминантный</a:t>
            </a:r>
            <a:r>
              <a:rPr lang="ru-RU" sz="1800" dirty="0">
                <a:latin typeface="Franklin Gothic Book" pitchFamily="34" charset="0"/>
              </a:rPr>
              <a:t>», «сверхтяжелый» ЯК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800" b="1" dirty="0">
              <a:latin typeface="Franklin Gothic Boo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8075" y="3825935"/>
            <a:ext cx="7490626" cy="58477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Franklin Gothic Book" pitchFamily="34" charset="0"/>
              </a:rPr>
              <a:t>Возможна интенсивная консервативная терапия </a:t>
            </a:r>
            <a:r>
              <a:rPr lang="ru-RU" sz="1600" b="1" dirty="0">
                <a:latin typeface="Franklin Gothic Book" pitchFamily="34" charset="0"/>
              </a:rPr>
              <a:t>не более 24 часов </a:t>
            </a:r>
            <a:r>
              <a:rPr lang="ru-RU" sz="1600" dirty="0">
                <a:latin typeface="Franklin Gothic Book" pitchFamily="34" charset="0"/>
              </a:rPr>
              <a:t>по данным </a:t>
            </a:r>
            <a:r>
              <a:rPr lang="en-US" sz="1600" dirty="0">
                <a:latin typeface="Franklin Gothic Book" pitchFamily="34" charset="0"/>
              </a:rPr>
              <a:t>ASCRS </a:t>
            </a:r>
            <a:r>
              <a:rPr lang="ru-RU" sz="1600" dirty="0">
                <a:latin typeface="Franklin Gothic Book" pitchFamily="34" charset="0"/>
              </a:rPr>
              <a:t>и </a:t>
            </a:r>
            <a:r>
              <a:rPr lang="en-US" sz="1600" dirty="0">
                <a:latin typeface="Franklin Gothic Book" pitchFamily="34" charset="0"/>
              </a:rPr>
              <a:t>ECCO</a:t>
            </a:r>
            <a:r>
              <a:rPr lang="ru-RU" sz="1600" dirty="0">
                <a:latin typeface="Franklin Gothic Book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0559" y="3235497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latin typeface="Franklin Gothic Book" pitchFamily="34" charset="0"/>
              </a:rPr>
              <a:t>Абсолютное показание к операции?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5730" y="4410710"/>
            <a:ext cx="52154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Franklin Gothic Book" pitchFamily="34" charset="0"/>
              </a:rPr>
              <a:t>Surgical Clinics of North America</a:t>
            </a:r>
            <a:r>
              <a:rPr lang="ru-RU" sz="1200" i="1" dirty="0">
                <a:latin typeface="Franklin Gothic Book" pitchFamily="34" charset="0"/>
              </a:rPr>
              <a:t>, 201</a:t>
            </a:r>
            <a:r>
              <a:rPr lang="en-US" sz="1200" i="1" dirty="0">
                <a:latin typeface="Franklin Gothic Book" pitchFamily="34" charset="0"/>
              </a:rPr>
              <a:t>9</a:t>
            </a:r>
          </a:p>
          <a:p>
            <a:r>
              <a:rPr lang="en-US" sz="1200" i="1" dirty="0">
                <a:latin typeface="Franklin Gothic Book" pitchFamily="34" charset="0"/>
              </a:rPr>
              <a:t>The ASCRS Manual of Colon and Rectal Surgery</a:t>
            </a:r>
            <a:r>
              <a:rPr lang="en-US" sz="1200" i="1" dirty="0">
                <a:latin typeface="Franklin Gothic Book" pitchFamily="34" charset="0"/>
                <a:cs typeface="Calibri" pitchFamily="34" charset="0"/>
              </a:rPr>
              <a:t>, 2019</a:t>
            </a:r>
            <a:endParaRPr lang="ru-RU" sz="1200" i="1" dirty="0">
              <a:latin typeface="Franklin Gothic Book" pitchFamily="34" charset="0"/>
              <a:cs typeface="Calibri" pitchFamily="34" charset="0"/>
            </a:endParaRPr>
          </a:p>
          <a:p>
            <a:r>
              <a:rPr lang="en-US" sz="1200" i="1" dirty="0">
                <a:latin typeface="Franklin Gothic Book" pitchFamily="34" charset="0"/>
              </a:rPr>
              <a:t>Journal of </a:t>
            </a:r>
            <a:r>
              <a:rPr lang="en-US" sz="1200" i="1" dirty="0" err="1">
                <a:latin typeface="Franklin Gothic Book" pitchFamily="34" charset="0"/>
              </a:rPr>
              <a:t>Crohn's</a:t>
            </a:r>
            <a:r>
              <a:rPr lang="en-US" sz="1200" i="1" dirty="0">
                <a:latin typeface="Franklin Gothic Book" pitchFamily="34" charset="0"/>
              </a:rPr>
              <a:t> and Colitis, 2017</a:t>
            </a:r>
            <a:endParaRPr lang="en-US" sz="1200" i="1" dirty="0">
              <a:latin typeface="Franklin Gothic Book" pitchFamily="34" charset="0"/>
              <a:cs typeface="Calibri" pitchFamily="34" charset="0"/>
            </a:endParaRPr>
          </a:p>
          <a:p>
            <a:endParaRPr lang="ru-RU" sz="1200" i="1" dirty="0">
              <a:latin typeface="Franklin Gothic Book" pitchFamily="34" charset="0"/>
            </a:endParaRPr>
          </a:p>
          <a:p>
            <a:endParaRPr lang="ru-RU" sz="1200" i="1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20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ranklin Gothic Book" pitchFamily="34" charset="0"/>
              </a:rPr>
              <a:t>9</a:t>
            </a:fld>
            <a:endParaRPr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2" r="31469" b="23163"/>
          <a:stretch/>
        </p:blipFill>
        <p:spPr bwMode="auto">
          <a:xfrm>
            <a:off x="7297693" y="51470"/>
            <a:ext cx="1783579" cy="50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647" y="987201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Franklin Gothic Book" pitchFamily="34" charset="0"/>
              </a:rPr>
              <a:t>Токсическая дилатация</a:t>
            </a:r>
          </a:p>
        </p:txBody>
      </p:sp>
      <p:sp>
        <p:nvSpPr>
          <p:cNvPr id="22" name="Google Shape;81;p13"/>
          <p:cNvSpPr txBox="1">
            <a:spLocks noGrp="1"/>
          </p:cNvSpPr>
          <p:nvPr>
            <p:ph type="title"/>
          </p:nvPr>
        </p:nvSpPr>
        <p:spPr>
          <a:xfrm>
            <a:off x="827584" y="339502"/>
            <a:ext cx="3552600" cy="590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Franklin Gothic Book" pitchFamily="34" charset="0"/>
              </a:rPr>
              <a:t>Язвенный колит</a:t>
            </a:r>
            <a:endParaRPr b="1" dirty="0">
              <a:latin typeface="Franklin Gothic Boo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720" y="1441465"/>
            <a:ext cx="4104456" cy="31700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Franklin Gothic Book" pitchFamily="34" charset="0"/>
              </a:rPr>
              <a:t>Основные проявления</a:t>
            </a:r>
            <a:endParaRPr lang="ru-RU" sz="2000" dirty="0">
              <a:latin typeface="Franklin Gothic Boo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b="1" dirty="0">
                <a:latin typeface="Franklin Gothic Book" pitchFamily="34" charset="0"/>
              </a:rPr>
              <a:t>Отсутствие </a:t>
            </a:r>
            <a:r>
              <a:rPr lang="ru-RU" sz="1800" b="1" dirty="0" err="1">
                <a:latin typeface="Franklin Gothic Book" pitchFamily="34" charset="0"/>
              </a:rPr>
              <a:t>перитонеальных</a:t>
            </a:r>
            <a:r>
              <a:rPr lang="ru-RU" sz="1800" b="1" dirty="0">
                <a:latin typeface="Franklin Gothic Book" pitchFamily="34" charset="0"/>
              </a:rPr>
              <a:t> симптомов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latin typeface="Franklin Gothic Book" pitchFamily="34" charset="0"/>
              </a:rPr>
              <a:t>Резкое сокращение частоты стула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latin typeface="Franklin Gothic Book" pitchFamily="34" charset="0"/>
              </a:rPr>
              <a:t>Интоксикация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latin typeface="Franklin Gothic Book" pitchFamily="34" charset="0"/>
              </a:rPr>
              <a:t>Вздутие живота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latin typeface="Franklin Gothic Book" pitchFamily="34" charset="0"/>
              </a:rPr>
              <a:t>Нарастание метаболических нарушений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 err="1">
                <a:latin typeface="Franklin Gothic Book" pitchFamily="34" charset="0"/>
              </a:rPr>
              <a:t>Гипокалиемия</a:t>
            </a:r>
            <a:endParaRPr lang="ru-RU" sz="1800" dirty="0">
              <a:latin typeface="Franklin Gothic Book" pitchFamily="34" charset="0"/>
            </a:endParaRPr>
          </a:p>
          <a:p>
            <a:endParaRPr lang="ru-RU" sz="1800" dirty="0">
              <a:latin typeface="Franklin Gothic Boo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ru-RU" sz="1800" dirty="0">
              <a:latin typeface="Franklin Gothic Book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4450" t="8868" r="24323" b="4255"/>
          <a:stretch/>
        </p:blipFill>
        <p:spPr>
          <a:xfrm>
            <a:off x="5220072" y="515485"/>
            <a:ext cx="3816424" cy="4523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83569" y="4179726"/>
            <a:ext cx="4464496" cy="70788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Franklin Gothic Book" pitchFamily="34" charset="0"/>
              </a:rPr>
              <a:t>Расширение ободочной кишки </a:t>
            </a:r>
          </a:p>
          <a:p>
            <a:pPr algn="ctr"/>
            <a:r>
              <a:rPr lang="ru-RU" sz="2000" b="1" dirty="0">
                <a:latin typeface="Franklin Gothic Book" pitchFamily="34" charset="0"/>
              </a:rPr>
              <a:t>более 6 см!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9" y="4835723"/>
            <a:ext cx="17572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err="1">
                <a:latin typeface="Franklin Gothic Book" pitchFamily="34" charset="0"/>
              </a:rPr>
              <a:t>Колопроктология</a:t>
            </a:r>
            <a:r>
              <a:rPr lang="en-US" sz="1200" dirty="0">
                <a:latin typeface="Franklin Gothic Book" pitchFamily="34" charset="0"/>
              </a:rPr>
              <a:t>, 201</a:t>
            </a:r>
            <a:r>
              <a:rPr lang="ru-RU" sz="1200" dirty="0">
                <a:latin typeface="Franklin Gothic Book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543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Cerimon templat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3907</TotalTime>
  <Words>894</Words>
  <Application>Microsoft Office PowerPoint</Application>
  <PresentationFormat>Экран (16:9)</PresentationFormat>
  <Paragraphs>244</Paragraphs>
  <Slides>25</Slides>
  <Notes>25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Verdana</vt:lpstr>
      <vt:lpstr>Calibri</vt:lpstr>
      <vt:lpstr>Franklin Gothic Demi</vt:lpstr>
      <vt:lpstr>Franklin Gothic Book</vt:lpstr>
      <vt:lpstr>Dosis</vt:lpstr>
      <vt:lpstr>Arial</vt:lpstr>
      <vt:lpstr>Wingdings</vt:lpstr>
      <vt:lpstr>Wingdings 2</vt:lpstr>
      <vt:lpstr>Source Sans Pro</vt:lpstr>
      <vt:lpstr>Cerimon template</vt:lpstr>
      <vt:lpstr>Когда нет времени ждать</vt:lpstr>
      <vt:lpstr>Актуальность</vt:lpstr>
      <vt:lpstr>Актуальность</vt:lpstr>
      <vt:lpstr>Язвенный колит</vt:lpstr>
      <vt:lpstr>Язвенный колит</vt:lpstr>
      <vt:lpstr>Язвенный колит</vt:lpstr>
      <vt:lpstr>Язвенный колит</vt:lpstr>
      <vt:lpstr>Язвенный колит</vt:lpstr>
      <vt:lpstr>Язвенный колит</vt:lpstr>
      <vt:lpstr>Язвенный колит</vt:lpstr>
      <vt:lpstr>Язвенный колит</vt:lpstr>
      <vt:lpstr>Презентация PowerPoint</vt:lpstr>
      <vt:lpstr>Язвенный колит</vt:lpstr>
      <vt:lpstr>Язвенный колит</vt:lpstr>
      <vt:lpstr>Язвенный колит</vt:lpstr>
      <vt:lpstr>Язвенный колит</vt:lpstr>
      <vt:lpstr>Язвенный колит</vt:lpstr>
      <vt:lpstr>Язвенный колит</vt:lpstr>
      <vt:lpstr>Язвенный колит</vt:lpstr>
      <vt:lpstr>Язвенный колит</vt:lpstr>
      <vt:lpstr>Язвенный колит</vt:lpstr>
      <vt:lpstr>Язвенный колит</vt:lpstr>
      <vt:lpstr>Язвенный колит</vt:lpstr>
      <vt:lpstr>Язвенный колит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Воспалительные заболевания кишечника</dc:title>
  <dc:creator>Ayrat Mingazov</dc:creator>
  <cp:lastModifiedBy>Пользователь</cp:lastModifiedBy>
  <cp:revision>149</cp:revision>
  <dcterms:modified xsi:type="dcterms:W3CDTF">2020-11-02T10:47:22Z</dcterms:modified>
</cp:coreProperties>
</file>