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85" r:id="rId4"/>
    <p:sldId id="275" r:id="rId5"/>
    <p:sldId id="286" r:id="rId6"/>
    <p:sldId id="257" r:id="rId7"/>
    <p:sldId id="259" r:id="rId8"/>
    <p:sldId id="260" r:id="rId9"/>
    <p:sldId id="261" r:id="rId10"/>
    <p:sldId id="291" r:id="rId11"/>
    <p:sldId id="292" r:id="rId12"/>
    <p:sldId id="293" r:id="rId13"/>
    <p:sldId id="295" r:id="rId14"/>
    <p:sldId id="296" r:id="rId15"/>
    <p:sldId id="289" r:id="rId16"/>
    <p:sldId id="290" r:id="rId17"/>
    <p:sldId id="283" r:id="rId18"/>
    <p:sldId id="294" r:id="rId19"/>
    <p:sldId id="272" r:id="rId20"/>
    <p:sldId id="273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6" autoAdjust="0"/>
    <p:restoredTop sz="90909" autoAdjust="0"/>
  </p:normalViewPr>
  <p:slideViewPr>
    <p:cSldViewPr>
      <p:cViewPr varScale="1">
        <p:scale>
          <a:sx n="84" d="100"/>
          <a:sy n="84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ЛОР патология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ЛОР патология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Нормально протекающая беременность</c:v>
                </c:pt>
                <c:pt idx="1">
                  <c:v>На фоне токсикозов беременности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4-4E83-9C78-48EF77789DC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27422753244179"/>
          <c:y val="0.23884243125032892"/>
          <c:w val="0.35932036045830151"/>
          <c:h val="0.380418988533437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DEAB-792B-4D7D-BE2C-8B6FA2F7913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EA24F-8B0E-47D2-BB31-97B0189F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3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55AB9-9017-4F35-8EBA-7F70F23B3DCB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74FE-4FF4-4E69-BDCC-F05328783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6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7ya.ru/calendar-pregn/2wee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694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ОСОБЕННОСТИ ДИАГНОСТИКИ И ЛЕЧЕНИЯ </a:t>
            </a:r>
            <a:r>
              <a:rPr lang="ru-RU" dirty="0"/>
              <a:t>ЛОР-ЗАБОЛЕВАНИЙ ПРИ БЕРЕМЕННОСТИ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90" y="310561"/>
            <a:ext cx="2755877" cy="18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1160" y="5067422"/>
            <a:ext cx="4713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Доц. </a:t>
            </a:r>
            <a:r>
              <a:rPr lang="ru-RU" sz="2000" dirty="0" err="1" smtClean="0"/>
              <a:t>Талалаенко</a:t>
            </a:r>
            <a:r>
              <a:rPr lang="ru-RU" sz="2000" dirty="0" smtClean="0"/>
              <a:t> И.А.</a:t>
            </a:r>
          </a:p>
          <a:p>
            <a:pPr algn="ctr"/>
            <a:r>
              <a:rPr lang="ru-RU" sz="2000" dirty="0" smtClean="0"/>
              <a:t>Кафедра оториноларингологии ФИПО</a:t>
            </a:r>
          </a:p>
          <a:p>
            <a:pPr algn="ctr"/>
            <a:r>
              <a:rPr lang="ru-RU" sz="2000" dirty="0" smtClean="0"/>
              <a:t>Зав. кафедрой доц. Боенко Д.С.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381327"/>
            <a:ext cx="262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Донецк</a:t>
            </a:r>
            <a:r>
              <a:rPr lang="en-US" dirty="0" smtClean="0"/>
              <a:t>-</a:t>
            </a:r>
            <a:r>
              <a:rPr lang="ru-RU" dirty="0" smtClean="0"/>
              <a:t>2020</a:t>
            </a:r>
            <a:endParaRPr lang="ru-RU" dirty="0"/>
          </a:p>
        </p:txBody>
      </p:sp>
      <p:pic>
        <p:nvPicPr>
          <p:cNvPr id="1026" name="Picture 2" descr="Заседание Ученого совета Университета состоится 29.10.2020 г. с 12:00 до 14:00 в дистанционном режим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8" y="-61242"/>
            <a:ext cx="2917946" cy="257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69" y="101247"/>
            <a:ext cx="3190531" cy="25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1825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Материалы и методы</a:t>
            </a:r>
            <a:r>
              <a:rPr lang="ru-RU" sz="2900" dirty="0">
                <a:solidFill>
                  <a:prstClr val="black"/>
                </a:solidFill>
              </a:rPr>
              <a:t/>
            </a:r>
            <a:br>
              <a:rPr lang="ru-RU" sz="29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147248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prstClr val="black"/>
                </a:solidFill>
              </a:rPr>
              <a:t>Классификация </a:t>
            </a:r>
            <a:r>
              <a:rPr lang="en-US" dirty="0">
                <a:solidFill>
                  <a:prstClr val="black"/>
                </a:solidFill>
              </a:rPr>
              <a:t>FDA, </a:t>
            </a:r>
            <a:r>
              <a:rPr lang="ru-RU" dirty="0">
                <a:solidFill>
                  <a:prstClr val="black"/>
                </a:solidFill>
              </a:rPr>
              <a:t>США, </a:t>
            </a:r>
            <a:r>
              <a:rPr lang="ru-RU" b="1" dirty="0">
                <a:solidFill>
                  <a:prstClr val="black"/>
                </a:solidFill>
              </a:rPr>
              <a:t>2012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Только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категория «А» и «В» !!!!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Исключены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Антигистаминные</a:t>
            </a:r>
          </a:p>
          <a:p>
            <a:r>
              <a:rPr lang="ru-RU" dirty="0" smtClean="0"/>
              <a:t>Местные анестетики</a:t>
            </a:r>
          </a:p>
          <a:p>
            <a:r>
              <a:rPr lang="ru-RU" dirty="0" smtClean="0"/>
              <a:t>Вазоконстрикторы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8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Материалы </a:t>
            </a:r>
            <a:r>
              <a:rPr lang="ru-RU" sz="3600" b="1" dirty="0">
                <a:solidFill>
                  <a:srgbClr val="FF0000"/>
                </a:solidFill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</a:rPr>
              <a:t>методы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/>
              <a:t>В НАШЕМ АРСЕНАЛЕ БЫЛИ:</a:t>
            </a:r>
            <a:br>
              <a:rPr lang="ru-RU" sz="3600" b="1" dirty="0" smtClean="0"/>
            </a:br>
            <a:r>
              <a:rPr lang="ru-RU" sz="3600" b="1" dirty="0" smtClean="0"/>
              <a:t>Только </a:t>
            </a:r>
            <a:r>
              <a:rPr lang="ru-RU" sz="3600" b="1" dirty="0"/>
              <a:t>категория «А» и «В» !!!! Классификация </a:t>
            </a:r>
            <a:r>
              <a:rPr lang="en-US" sz="3600" b="1" dirty="0"/>
              <a:t>FDA, </a:t>
            </a:r>
            <a:r>
              <a:rPr lang="ru-RU" sz="3600" b="1" dirty="0"/>
              <a:t>США, 2012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3573016"/>
            <a:ext cx="2736304" cy="28083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429508" y="3789040"/>
            <a:ext cx="3227784" cy="29851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dirty="0" err="1" smtClean="0"/>
              <a:t>Элиминационная</a:t>
            </a:r>
            <a:r>
              <a:rPr lang="ru-RU" sz="3300" b="1" dirty="0" smtClean="0"/>
              <a:t> терапия, </a:t>
            </a:r>
          </a:p>
          <a:p>
            <a:pPr marL="0" indent="0">
              <a:buNone/>
            </a:pPr>
            <a:r>
              <a:rPr lang="ru-RU" sz="3300" b="1" dirty="0" smtClean="0"/>
              <a:t>восстановление </a:t>
            </a:r>
            <a:r>
              <a:rPr lang="ru-RU" sz="3300" b="1" dirty="0"/>
              <a:t>функций мерцательного эпителия, </a:t>
            </a:r>
            <a:endParaRPr lang="ru-RU" sz="3300" b="1" dirty="0" smtClean="0"/>
          </a:p>
          <a:p>
            <a:pPr marL="0" indent="0">
              <a:buNone/>
            </a:pPr>
            <a:r>
              <a:rPr lang="ru-RU" sz="3300" b="1" dirty="0" smtClean="0"/>
              <a:t>улучшения </a:t>
            </a:r>
            <a:r>
              <a:rPr lang="ru-RU" sz="3300" b="1" dirty="0"/>
              <a:t>проходимости соустий околоносовых </a:t>
            </a:r>
            <a:r>
              <a:rPr lang="ru-RU" sz="3300" b="1" dirty="0" smtClean="0"/>
              <a:t>пазух и </a:t>
            </a:r>
            <a:r>
              <a:rPr lang="ru-RU" sz="3300" b="1" dirty="0"/>
              <a:t>глоточного устья евстахиевой </a:t>
            </a:r>
            <a:r>
              <a:rPr lang="ru-RU" sz="3300" b="1" dirty="0" smtClean="0"/>
              <a:t>трубы:</a:t>
            </a:r>
          </a:p>
          <a:p>
            <a:pPr marL="0" indent="0">
              <a:buNone/>
            </a:pPr>
            <a:r>
              <a:rPr lang="ru-RU" sz="3300" dirty="0" smtClean="0"/>
              <a:t>«</a:t>
            </a:r>
            <a:r>
              <a:rPr lang="ru-RU" sz="3300" dirty="0" err="1"/>
              <a:t>Дольфин</a:t>
            </a:r>
            <a:r>
              <a:rPr lang="ru-RU" sz="3300" dirty="0" smtClean="0"/>
              <a:t>» </a:t>
            </a:r>
          </a:p>
          <a:p>
            <a:pPr marL="0" indent="0">
              <a:buNone/>
            </a:pPr>
            <a:r>
              <a:rPr lang="ru-RU" sz="3300" dirty="0" smtClean="0"/>
              <a:t>препараты </a:t>
            </a:r>
            <a:r>
              <a:rPr lang="ru-RU" sz="3300" dirty="0"/>
              <a:t>морской </a:t>
            </a:r>
            <a:r>
              <a:rPr lang="ru-RU" sz="3300" dirty="0" smtClean="0"/>
              <a:t>воды</a:t>
            </a:r>
          </a:p>
          <a:p>
            <a:pPr marL="0" indent="0">
              <a:buNone/>
            </a:pPr>
            <a:r>
              <a:rPr lang="ru-RU" sz="3300" dirty="0" smtClean="0"/>
              <a:t>промывание </a:t>
            </a:r>
            <a:r>
              <a:rPr lang="ru-RU" sz="3300" dirty="0"/>
              <a:t>околоносовых пазух методом перемещения.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95300"/>
            <a:ext cx="368300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6736" y="2579944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Антибактериальная терапия: 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dirty="0" err="1" smtClean="0">
                <a:solidFill>
                  <a:prstClr val="black"/>
                </a:solidFill>
              </a:rPr>
              <a:t>ингибиторзащищённые</a:t>
            </a:r>
            <a:r>
              <a:rPr lang="ru-RU" dirty="0" smtClean="0">
                <a:solidFill>
                  <a:prstClr val="black"/>
                </a:solidFill>
              </a:rPr>
              <a:t> пенициллины </a:t>
            </a:r>
            <a:r>
              <a:rPr lang="ru-RU" dirty="0">
                <a:solidFill>
                  <a:prstClr val="black"/>
                </a:solidFill>
              </a:rPr>
              <a:t>цефалоспорины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65812" y="2780928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Снижение </a:t>
            </a:r>
            <a:r>
              <a:rPr lang="ru-RU" b="1" dirty="0">
                <a:solidFill>
                  <a:prstClr val="black"/>
                </a:solidFill>
              </a:rPr>
              <a:t>сосудистой проницаемости слизистых </a:t>
            </a:r>
            <a:r>
              <a:rPr lang="ru-RU" b="1" dirty="0" smtClean="0">
                <a:solidFill>
                  <a:prstClr val="black"/>
                </a:solidFill>
              </a:rPr>
              <a:t>оболочек:</a:t>
            </a:r>
          </a:p>
          <a:p>
            <a:r>
              <a:rPr lang="ru-RU" dirty="0" err="1">
                <a:solidFill>
                  <a:prstClr val="black"/>
                </a:solidFill>
              </a:rPr>
              <a:t>таблетированный</a:t>
            </a:r>
            <a:r>
              <a:rPr lang="ru-RU" dirty="0">
                <a:solidFill>
                  <a:prstClr val="black"/>
                </a:solidFill>
              </a:rPr>
              <a:t> глюконат </a:t>
            </a:r>
            <a:r>
              <a:rPr lang="ru-RU" dirty="0" smtClean="0">
                <a:solidFill>
                  <a:prstClr val="black"/>
                </a:solidFill>
              </a:rPr>
              <a:t>кальция </a:t>
            </a:r>
            <a:r>
              <a:rPr lang="ru-RU" dirty="0" err="1">
                <a:solidFill>
                  <a:prstClr val="black"/>
                </a:solidFill>
              </a:rPr>
              <a:t>аскорутин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0" name="Picture 6" descr="D:\Disk_D\Мои Документы\Талалаенко\images (14)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21" y="4572141"/>
            <a:ext cx="19716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isk_D\Мои Документы\Талалаенко\images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7" y="452348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b="1" dirty="0" smtClean="0"/>
              <a:t>Материалы </a:t>
            </a:r>
            <a:r>
              <a:rPr lang="ru-RU" sz="3200" b="1" dirty="0"/>
              <a:t>и методы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Классификация </a:t>
            </a:r>
            <a:r>
              <a:rPr lang="en-US" sz="3200" dirty="0">
                <a:solidFill>
                  <a:prstClr val="black"/>
                </a:solidFill>
              </a:rPr>
              <a:t>FDA, </a:t>
            </a:r>
            <a:r>
              <a:rPr lang="ru-RU" sz="3200" dirty="0">
                <a:solidFill>
                  <a:prstClr val="black"/>
                </a:solidFill>
              </a:rPr>
              <a:t>США, </a:t>
            </a:r>
            <a:r>
              <a:rPr lang="ru-RU" sz="3200" b="1" dirty="0">
                <a:solidFill>
                  <a:prstClr val="black"/>
                </a:solidFill>
              </a:rPr>
              <a:t>2012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Только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категория «А» и «В» !!!!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556793"/>
            <a:ext cx="6984776" cy="24482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Ингаляционная терапия</a:t>
            </a:r>
          </a:p>
          <a:p>
            <a:r>
              <a:rPr lang="ru-RU" dirty="0" smtClean="0"/>
              <a:t>Рефлексотерапия</a:t>
            </a:r>
          </a:p>
          <a:p>
            <a:r>
              <a:rPr lang="ru-RU" dirty="0" smtClean="0"/>
              <a:t>Орошение слизистых оболочек глотки и гортани</a:t>
            </a:r>
          </a:p>
          <a:p>
            <a:r>
              <a:rPr lang="ru-RU" dirty="0" smtClean="0"/>
              <a:t>Промывание лакун нёбных миндалин</a:t>
            </a:r>
          </a:p>
          <a:p>
            <a:r>
              <a:rPr lang="ru-RU" dirty="0" smtClean="0"/>
              <a:t>Пневмомассаж барабанных перепонок</a:t>
            </a:r>
          </a:p>
          <a:p>
            <a:r>
              <a:rPr lang="ru-RU" dirty="0" smtClean="0"/>
              <a:t>Врачебный туалет уха</a:t>
            </a:r>
          </a:p>
          <a:p>
            <a:r>
              <a:rPr lang="ru-RU" dirty="0" smtClean="0"/>
              <a:t>Продувание евстахиевых труб по </a:t>
            </a:r>
            <a:r>
              <a:rPr lang="ru-RU" dirty="0" err="1" smtClean="0"/>
              <a:t>Политцеру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70946"/>
            <a:ext cx="5425988" cy="30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973" y="27463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 исследования: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268760"/>
          <a:ext cx="8184549" cy="500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96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5122912" cy="13010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Результаты исследования: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5334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17 (56,7%) </a:t>
            </a:r>
            <a:r>
              <a:rPr lang="ru-RU" dirty="0" smtClean="0">
                <a:solidFill>
                  <a:srgbClr val="FF0000"/>
                </a:solidFill>
              </a:rPr>
              <a:t>- различные </a:t>
            </a:r>
            <a:r>
              <a:rPr lang="ru-RU" dirty="0">
                <a:solidFill>
                  <a:srgbClr val="FF0000"/>
                </a:solidFill>
              </a:rPr>
              <a:t>формы </a:t>
            </a:r>
            <a:r>
              <a:rPr lang="ru-RU" dirty="0" smtClean="0">
                <a:solidFill>
                  <a:srgbClr val="FF0000"/>
                </a:solidFill>
              </a:rPr>
              <a:t>ринита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12 </a:t>
            </a:r>
            <a:r>
              <a:rPr lang="ru-RU" dirty="0">
                <a:solidFill>
                  <a:srgbClr val="C00000"/>
                </a:solidFill>
              </a:rPr>
              <a:t>(40,0%) -острый  или хронический </a:t>
            </a:r>
            <a:r>
              <a:rPr lang="ru-RU" dirty="0" smtClean="0">
                <a:solidFill>
                  <a:srgbClr val="C00000"/>
                </a:solidFill>
              </a:rPr>
              <a:t>синусит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 </a:t>
            </a:r>
            <a:r>
              <a:rPr lang="ru-RU" b="1" dirty="0">
                <a:solidFill>
                  <a:srgbClr val="002060"/>
                </a:solidFill>
              </a:rPr>
              <a:t>(3,3%) – носовое </a:t>
            </a:r>
            <a:r>
              <a:rPr lang="ru-RU" b="1" dirty="0" smtClean="0">
                <a:solidFill>
                  <a:srgbClr val="002060"/>
                </a:solidFill>
              </a:rPr>
              <a:t>кровотечение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7 (23,3%) </a:t>
            </a:r>
            <a:r>
              <a:rPr lang="ru-RU" dirty="0">
                <a:solidFill>
                  <a:srgbClr val="FF0000"/>
                </a:solidFill>
              </a:rPr>
              <a:t>– хронический </a:t>
            </a:r>
            <a:r>
              <a:rPr lang="ru-RU" dirty="0" err="1" smtClean="0">
                <a:solidFill>
                  <a:srgbClr val="FF0000"/>
                </a:solidFill>
              </a:rPr>
              <a:t>тонзиллофарингит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2 </a:t>
            </a:r>
            <a:r>
              <a:rPr lang="ru-RU" dirty="0"/>
              <a:t>(6,7%) – острый наружный </a:t>
            </a:r>
            <a:r>
              <a:rPr lang="ru-RU" dirty="0" smtClean="0"/>
              <a:t>отит</a:t>
            </a:r>
          </a:p>
          <a:p>
            <a:r>
              <a:rPr lang="ru-RU" dirty="0" smtClean="0"/>
              <a:t>5 </a:t>
            </a:r>
            <a:r>
              <a:rPr lang="ru-RU" dirty="0"/>
              <a:t>(16,7%) – острый средний отит</a:t>
            </a:r>
          </a:p>
          <a:p>
            <a:r>
              <a:rPr lang="ru-RU" dirty="0" smtClean="0"/>
              <a:t>2 </a:t>
            </a:r>
            <a:r>
              <a:rPr lang="ru-RU" dirty="0"/>
              <a:t>(6,7%) – хронический средний </a:t>
            </a:r>
            <a:r>
              <a:rPr lang="ru-RU" dirty="0" smtClean="0"/>
              <a:t>отит</a:t>
            </a:r>
          </a:p>
          <a:p>
            <a:r>
              <a:rPr lang="ru-RU" dirty="0" smtClean="0"/>
              <a:t>3 </a:t>
            </a:r>
            <a:r>
              <a:rPr lang="ru-RU" dirty="0"/>
              <a:t>(10,0%) – </a:t>
            </a:r>
            <a:r>
              <a:rPr lang="ru-RU" dirty="0" err="1"/>
              <a:t>ларингопатия</a:t>
            </a:r>
            <a:r>
              <a:rPr lang="ru-RU" dirty="0"/>
              <a:t> </a:t>
            </a:r>
            <a:r>
              <a:rPr lang="ru-RU" dirty="0" smtClean="0"/>
              <a:t>беременных</a:t>
            </a:r>
          </a:p>
          <a:p>
            <a:r>
              <a:rPr lang="ru-RU" dirty="0" smtClean="0"/>
              <a:t>1 (3,3%) отосклероз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5445224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533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1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Результаты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Антибактериальная - 4 (13,3%)  </a:t>
            </a:r>
            <a:endParaRPr lang="ru-RU" dirty="0" smtClean="0"/>
          </a:p>
          <a:p>
            <a:r>
              <a:rPr lang="ru-RU" dirty="0" err="1" smtClean="0"/>
              <a:t>Элиминационная</a:t>
            </a:r>
            <a:r>
              <a:rPr lang="ru-RU" dirty="0" smtClean="0"/>
              <a:t>  - 30 (100,0%)</a:t>
            </a:r>
          </a:p>
          <a:p>
            <a:r>
              <a:rPr lang="ru-RU" dirty="0" smtClean="0"/>
              <a:t>Ингаляционная – 30 (100,0%)</a:t>
            </a:r>
          </a:p>
          <a:p>
            <a:r>
              <a:rPr lang="ru-RU" dirty="0" smtClean="0"/>
              <a:t>Рефлексотерапия – 10 (33,3%)</a:t>
            </a:r>
          </a:p>
          <a:p>
            <a:r>
              <a:rPr lang="ru-RU" dirty="0"/>
              <a:t>Топические </a:t>
            </a:r>
            <a:r>
              <a:rPr lang="ru-RU" dirty="0" smtClean="0"/>
              <a:t>стероиды – 7 </a:t>
            </a:r>
            <a:r>
              <a:rPr lang="ru-RU" dirty="0"/>
              <a:t>(23,3%) </a:t>
            </a:r>
            <a:endParaRPr lang="ru-RU" dirty="0" smtClean="0"/>
          </a:p>
          <a:p>
            <a:r>
              <a:rPr lang="ru-RU" dirty="0" smtClean="0"/>
              <a:t>Врачебные манипуляции – 25 (83,3%)</a:t>
            </a:r>
          </a:p>
          <a:p>
            <a:r>
              <a:rPr lang="ru-RU" b="1" dirty="0" smtClean="0"/>
              <a:t>Операции – 0 !!!!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27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Результаты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полное </a:t>
            </a:r>
            <a:r>
              <a:rPr lang="ru-RU" dirty="0"/>
              <a:t>исчезновение жалоб </a:t>
            </a:r>
            <a:r>
              <a:rPr lang="ru-RU" dirty="0" smtClean="0"/>
              <a:t>- </a:t>
            </a:r>
            <a:r>
              <a:rPr lang="ru-RU" dirty="0"/>
              <a:t>24 (80,0</a:t>
            </a:r>
            <a:r>
              <a:rPr lang="ru-RU" dirty="0" smtClean="0"/>
              <a:t>%)</a:t>
            </a:r>
          </a:p>
          <a:p>
            <a:r>
              <a:rPr lang="ru-RU" dirty="0" smtClean="0"/>
              <a:t>значительное </a:t>
            </a:r>
            <a:r>
              <a:rPr lang="ru-RU" dirty="0"/>
              <a:t>уменьшение – у 6</a:t>
            </a:r>
            <a:r>
              <a:rPr lang="ru-RU" dirty="0" smtClean="0"/>
              <a:t> </a:t>
            </a:r>
            <a:r>
              <a:rPr lang="ru-RU" dirty="0"/>
              <a:t>(20,0</a:t>
            </a:r>
            <a:r>
              <a:rPr lang="ru-RU" dirty="0" smtClean="0"/>
              <a:t>%)</a:t>
            </a:r>
            <a:endParaRPr lang="ru-RU" dirty="0"/>
          </a:p>
        </p:txBody>
      </p:sp>
      <p:pic>
        <p:nvPicPr>
          <p:cNvPr id="8194" name="Picture 2" descr="D:\Disk_D\Мои Документы\Талалаенко\ЛОР-вра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8918"/>
            <a:ext cx="3600400" cy="36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ли оперировать беременную пациентку????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5100" b="1" dirty="0" smtClean="0">
                <a:solidFill>
                  <a:srgbClr val="FF0000"/>
                </a:solidFill>
              </a:rPr>
              <a:t>По жизненным показаниям!!!!!</a:t>
            </a:r>
          </a:p>
          <a:p>
            <a:r>
              <a:rPr lang="ru-RU" dirty="0" smtClean="0"/>
              <a:t>Травма</a:t>
            </a:r>
          </a:p>
          <a:p>
            <a:r>
              <a:rPr lang="ru-RU" dirty="0" smtClean="0"/>
              <a:t>Острые хирургические заболевания </a:t>
            </a:r>
            <a:r>
              <a:rPr lang="ru-RU" dirty="0"/>
              <a:t>органов брюшной полости </a:t>
            </a:r>
            <a:r>
              <a:rPr lang="ru-RU" dirty="0" smtClean="0"/>
              <a:t>(аппендицит)</a:t>
            </a:r>
          </a:p>
          <a:p>
            <a:r>
              <a:rPr lang="ru-RU" dirty="0"/>
              <a:t>О</a:t>
            </a:r>
            <a:r>
              <a:rPr lang="ru-RU" dirty="0" smtClean="0"/>
              <a:t>бострения </a:t>
            </a:r>
            <a:r>
              <a:rPr lang="ru-RU" dirty="0"/>
              <a:t>хронических хирургических </a:t>
            </a:r>
            <a:r>
              <a:rPr lang="ru-RU" dirty="0" smtClean="0"/>
              <a:t>болезней</a:t>
            </a:r>
          </a:p>
          <a:p>
            <a:r>
              <a:rPr lang="ru-RU" dirty="0" smtClean="0"/>
              <a:t>Стоматологические проблемы</a:t>
            </a:r>
            <a:endParaRPr lang="ru-RU" dirty="0"/>
          </a:p>
          <a:p>
            <a:r>
              <a:rPr lang="ru-RU" b="1" dirty="0" smtClean="0">
                <a:hlinkClick r:id="rId2" tooltip="2 неделя беременности"/>
              </a:rPr>
              <a:t>2-я - 8-я неделя беременности</a:t>
            </a:r>
            <a:r>
              <a:rPr lang="ru-RU" b="1" dirty="0" smtClean="0"/>
              <a:t> наиболее опасны в плане тератогенных эффектов анестетиков</a:t>
            </a:r>
            <a:r>
              <a:rPr lang="ru-RU" dirty="0"/>
              <a:t> </a:t>
            </a:r>
            <a:r>
              <a:rPr lang="ru-RU" dirty="0" smtClean="0"/>
              <a:t>и спонтанного прерывания беременности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9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604448" cy="6552728"/>
          </a:xfrm>
        </p:spPr>
        <p:txBody>
          <a:bodyPr>
            <a:noAutofit/>
          </a:bodyPr>
          <a:lstStyle/>
          <a:p>
            <a:r>
              <a:rPr lang="ru-RU" sz="1300" dirty="0" smtClean="0"/>
              <a:t>Пр</a:t>
            </a:r>
            <a:r>
              <a:rPr lang="ru-RU" sz="1350" dirty="0" smtClean="0"/>
              <a:t>иводим клиническое наблюдение </a:t>
            </a:r>
            <a:r>
              <a:rPr lang="ru-RU" sz="1350" dirty="0"/>
              <a:t>массивных рецидивирующих носовых кровотечений</a:t>
            </a:r>
          </a:p>
          <a:p>
            <a:pPr marL="0" indent="0">
              <a:buNone/>
            </a:pPr>
            <a:r>
              <a:rPr lang="ru-RU" sz="1350" smtClean="0"/>
              <a:t>         из </a:t>
            </a:r>
            <a:r>
              <a:rPr lang="ru-RU" sz="1350" dirty="0" err="1"/>
              <a:t>гемангиомы</a:t>
            </a:r>
            <a:r>
              <a:rPr lang="ru-RU" sz="1350" dirty="0"/>
              <a:t> полости носа у женщины с беременностью </a:t>
            </a:r>
            <a:r>
              <a:rPr lang="en-US" sz="1350" dirty="0" smtClean="0"/>
              <a:t>38</a:t>
            </a:r>
            <a:r>
              <a:rPr lang="ru-RU" sz="1350" dirty="0" smtClean="0"/>
              <a:t> </a:t>
            </a:r>
            <a:r>
              <a:rPr lang="ru-RU" sz="1350" dirty="0"/>
              <a:t>недель.</a:t>
            </a:r>
          </a:p>
          <a:p>
            <a:r>
              <a:rPr lang="ru-RU" sz="1350" dirty="0"/>
              <a:t>Больная В., 22 лет, </a:t>
            </a:r>
            <a:r>
              <a:rPr lang="ru-RU" sz="1350" dirty="0" smtClean="0"/>
              <a:t>19/04/2005 г доставлена бригадой терминального центра в ДОКТМО из </a:t>
            </a:r>
            <a:r>
              <a:rPr lang="ru-RU" sz="1350" dirty="0" err="1" smtClean="0"/>
              <a:t>Харцызска</a:t>
            </a:r>
            <a:r>
              <a:rPr lang="ru-RU" sz="1350" dirty="0" smtClean="0"/>
              <a:t> с диагнозом беременность 38 недель, </a:t>
            </a:r>
            <a:r>
              <a:rPr lang="ru-RU" sz="1350" dirty="0" err="1" smtClean="0"/>
              <a:t>преэклампсия</a:t>
            </a:r>
            <a:r>
              <a:rPr lang="ru-RU" sz="1350" dirty="0" smtClean="0"/>
              <a:t>, рецидивирующие носовые кровотечения.</a:t>
            </a:r>
          </a:p>
          <a:p>
            <a:r>
              <a:rPr lang="ru-RU" sz="1350" dirty="0" smtClean="0"/>
              <a:t>На протяжение месяца отмечает носовые кровотечения из правой половины носа,  дважды консультирована ЛОР-врачом по месту жительства, который отметил быстро увеличивающееся новообразование, исходящее из латеральной стенки носа справа и рекомендовал хирургическое лечение </a:t>
            </a:r>
            <a:r>
              <a:rPr lang="ru-RU" sz="1350" dirty="0"/>
              <a:t>в плановом порядке после родов.</a:t>
            </a:r>
          </a:p>
          <a:p>
            <a:r>
              <a:rPr lang="ru-RU" sz="1350" dirty="0"/>
              <a:t>17. </a:t>
            </a:r>
            <a:r>
              <a:rPr lang="ru-RU" sz="1350" dirty="0" smtClean="0"/>
              <a:t>04. 2005 </a:t>
            </a:r>
            <a:r>
              <a:rPr lang="ru-RU" sz="1350" dirty="0"/>
              <a:t>г. впервые появилось кровотечение из правой половины носа, которое </a:t>
            </a:r>
            <a:r>
              <a:rPr lang="ru-RU" sz="1350" dirty="0" smtClean="0"/>
              <a:t>остановилось самостоятельно. 18</a:t>
            </a:r>
            <a:r>
              <a:rPr lang="ru-RU" sz="1350" dirty="0"/>
              <a:t>. </a:t>
            </a:r>
            <a:r>
              <a:rPr lang="ru-RU" sz="1350" dirty="0" smtClean="0"/>
              <a:t>04. 2005 </a:t>
            </a:r>
            <a:r>
              <a:rPr lang="ru-RU" sz="1350" dirty="0"/>
              <a:t>г. кровотечение из носа возобновилось, больная обратилась за </a:t>
            </a:r>
            <a:r>
              <a:rPr lang="ru-RU" sz="1350" dirty="0" smtClean="0"/>
              <a:t>медицинской помощью </a:t>
            </a:r>
            <a:r>
              <a:rPr lang="ru-RU" sz="1350" dirty="0"/>
              <a:t>и была доставлена в родильный дом. В роддоме носовые кровотечения повторялись</a:t>
            </a:r>
            <a:r>
              <a:rPr lang="ru-RU" sz="1350" dirty="0" smtClean="0"/>
              <a:t>, проводилась </a:t>
            </a:r>
            <a:r>
              <a:rPr lang="ru-RU" sz="1350" dirty="0" err="1"/>
              <a:t>гемостатическая</a:t>
            </a:r>
            <a:r>
              <a:rPr lang="ru-RU" sz="1350" dirty="0"/>
              <a:t> терапия, передние тампонады </a:t>
            </a:r>
            <a:r>
              <a:rPr lang="ru-RU" sz="1350" dirty="0" smtClean="0"/>
              <a:t>носа, лечение позднего токсикоза беременности. </a:t>
            </a:r>
          </a:p>
          <a:p>
            <a:r>
              <a:rPr lang="ru-RU" sz="1350" dirty="0" smtClean="0"/>
              <a:t>19</a:t>
            </a:r>
            <a:r>
              <a:rPr lang="ru-RU" sz="1350" dirty="0"/>
              <a:t>. </a:t>
            </a:r>
            <a:r>
              <a:rPr lang="ru-RU" sz="1350" dirty="0" smtClean="0"/>
              <a:t>04. 2005 </a:t>
            </a:r>
            <a:r>
              <a:rPr lang="ru-RU" sz="1350" dirty="0"/>
              <a:t>г. – </a:t>
            </a:r>
            <a:r>
              <a:rPr lang="ru-RU" sz="1350" dirty="0" smtClean="0"/>
              <a:t>возобновилось носовое </a:t>
            </a:r>
            <a:r>
              <a:rPr lang="ru-RU" sz="1350" dirty="0"/>
              <a:t>кровотечение через передние тампоны, больная доставлена в </a:t>
            </a:r>
            <a:r>
              <a:rPr lang="ru-RU" sz="1350" dirty="0" smtClean="0"/>
              <a:t>отделение акушерской реанимации ДОКТМО.</a:t>
            </a:r>
          </a:p>
          <a:p>
            <a:r>
              <a:rPr lang="ru-RU" sz="1350" dirty="0" smtClean="0"/>
              <a:t>Дежурный ЛОР-врач </a:t>
            </a:r>
            <a:r>
              <a:rPr lang="ru-RU" sz="1350" dirty="0"/>
              <a:t>проводил повторные передние тампонады носа, которые оказались </a:t>
            </a:r>
            <a:r>
              <a:rPr lang="ru-RU" sz="1350" dirty="0" smtClean="0"/>
              <a:t>несостоятельными, 20/04/2005 г наложена задняя тампонада. Проведен консилиум с участием акушера-гинеколога, реаниматолога, </a:t>
            </a:r>
            <a:r>
              <a:rPr lang="ru-RU" sz="1350" dirty="0" err="1" smtClean="0"/>
              <a:t>оториноларинголога</a:t>
            </a:r>
            <a:r>
              <a:rPr lang="ru-RU" sz="1350" dirty="0" smtClean="0"/>
              <a:t>. На фоне нарастающей анемии (</a:t>
            </a:r>
            <a:r>
              <a:rPr lang="ru-RU" sz="1350" dirty="0" err="1" smtClean="0"/>
              <a:t>Нв</a:t>
            </a:r>
            <a:r>
              <a:rPr lang="ru-RU" sz="1350" dirty="0" smtClean="0"/>
              <a:t> = 60 г/л) и </a:t>
            </a:r>
            <a:r>
              <a:rPr lang="ru-RU" sz="1350" dirty="0" err="1" smtClean="0"/>
              <a:t>преэклампсии</a:t>
            </a:r>
            <a:r>
              <a:rPr lang="ru-RU" sz="1350" dirty="0" smtClean="0"/>
              <a:t>  (АД 180/110 мм. рт. </a:t>
            </a:r>
            <a:r>
              <a:rPr lang="ru-RU" sz="1350" dirty="0" err="1" smtClean="0"/>
              <a:t>ст</a:t>
            </a:r>
            <a:r>
              <a:rPr lang="ru-RU" sz="1350" dirty="0" smtClean="0"/>
              <a:t>) проведено </a:t>
            </a:r>
            <a:r>
              <a:rPr lang="ru-RU" sz="1350" dirty="0" err="1" smtClean="0"/>
              <a:t>родоразрешение</a:t>
            </a:r>
            <a:r>
              <a:rPr lang="ru-RU" sz="1350" dirty="0" smtClean="0"/>
              <a:t> кесаревым сечением, родился живой мальчик. 22/04/2005,  под местной анестезией из полости носа удалено кровоточащее новообразование, исходящее из нижней носовой раковины (патогистологический диагноз – кавернозная </a:t>
            </a:r>
            <a:r>
              <a:rPr lang="ru-RU" sz="1350" dirty="0" err="1" smtClean="0"/>
              <a:t>гемангиома</a:t>
            </a:r>
            <a:r>
              <a:rPr lang="ru-RU" sz="1350" dirty="0" smtClean="0"/>
              <a:t>), наложена задняя тампонада носа. Неоднократно выполнялись переливания свежезамороженной плазмы, </a:t>
            </a:r>
            <a:r>
              <a:rPr lang="ru-RU" sz="1350" dirty="0" err="1" smtClean="0"/>
              <a:t>эритроцитарной</a:t>
            </a:r>
            <a:r>
              <a:rPr lang="ru-RU" sz="1350" dirty="0" smtClean="0"/>
              <a:t> массы, однократно перелита </a:t>
            </a:r>
            <a:r>
              <a:rPr lang="ru-RU" sz="1350" dirty="0" err="1" smtClean="0"/>
              <a:t>тромбоцитарная</a:t>
            </a:r>
            <a:r>
              <a:rPr lang="ru-RU" sz="1350" dirty="0" smtClean="0"/>
              <a:t> масса. </a:t>
            </a:r>
          </a:p>
          <a:p>
            <a:r>
              <a:rPr lang="ru-RU" sz="1350" dirty="0"/>
              <a:t>К особенностям нашего наблюдения следует отнести: возникновение </a:t>
            </a:r>
            <a:r>
              <a:rPr lang="ru-RU" sz="1350" dirty="0" smtClean="0"/>
              <a:t>массивных рецидивирующих </a:t>
            </a:r>
            <a:r>
              <a:rPr lang="ru-RU" sz="1350" dirty="0"/>
              <a:t>носовых кровотечений из </a:t>
            </a:r>
            <a:r>
              <a:rPr lang="ru-RU" sz="1350" dirty="0" err="1"/>
              <a:t>гемангиомы</a:t>
            </a:r>
            <a:r>
              <a:rPr lang="ru-RU" sz="1350" dirty="0"/>
              <a:t> полости носа у </a:t>
            </a:r>
            <a:r>
              <a:rPr lang="ru-RU" sz="1350" dirty="0" smtClean="0"/>
              <a:t>женщины с </a:t>
            </a:r>
            <a:r>
              <a:rPr lang="ru-RU" sz="1350" dirty="0"/>
              <a:t>беременностью </a:t>
            </a:r>
            <a:r>
              <a:rPr lang="ru-RU" sz="1350" dirty="0" smtClean="0"/>
              <a:t>38 </a:t>
            </a:r>
            <a:r>
              <a:rPr lang="ru-RU" sz="1350" dirty="0"/>
              <a:t>недель, у которой для остановки кровотечения из носа </a:t>
            </a:r>
            <a:r>
              <a:rPr lang="ru-RU" sz="1350" dirty="0" smtClean="0"/>
              <a:t>произведены передняя </a:t>
            </a:r>
            <a:r>
              <a:rPr lang="ru-RU" sz="1350" dirty="0"/>
              <a:t>и задняя тампонады носа, для исключения </a:t>
            </a:r>
            <a:r>
              <a:rPr lang="ru-RU" sz="1350" dirty="0" smtClean="0"/>
              <a:t>2-го </a:t>
            </a:r>
            <a:r>
              <a:rPr lang="ru-RU" sz="1350" dirty="0"/>
              <a:t>периода родов выполнено </a:t>
            </a:r>
            <a:r>
              <a:rPr lang="ru-RU" sz="1350" dirty="0" smtClean="0"/>
              <a:t>кесарево сечение </a:t>
            </a:r>
            <a:r>
              <a:rPr lang="ru-RU" sz="1350" dirty="0"/>
              <a:t>и, через 2 суток после успешного </a:t>
            </a:r>
            <a:r>
              <a:rPr lang="ru-RU" sz="1350" dirty="0" err="1"/>
              <a:t>родоразрешения</a:t>
            </a:r>
            <a:r>
              <a:rPr lang="ru-RU" sz="1350" dirty="0"/>
              <a:t> удалены тампоны из носа и удалено новообразование, исходящее из </a:t>
            </a:r>
            <a:r>
              <a:rPr lang="ru-RU" sz="1350" dirty="0" smtClean="0"/>
              <a:t>конца </a:t>
            </a:r>
            <a:r>
              <a:rPr lang="ru-RU" sz="1350" dirty="0"/>
              <a:t>правой нижней носовой раковины.</a:t>
            </a:r>
          </a:p>
        </p:txBody>
      </p:sp>
    </p:spTree>
    <p:extLst>
      <p:ext uri="{BB962C8B-B14F-4D97-AF65-F5344CB8AC3E}">
        <p14:creationId xmlns:p14="http://schemas.microsoft.com/office/powerpoint/2010/main" val="3667095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9685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Патологические процессы в ЛОР-органах чаще </a:t>
            </a:r>
            <a:r>
              <a:rPr lang="ru-RU" dirty="0"/>
              <a:t>возникают </a:t>
            </a:r>
            <a:r>
              <a:rPr lang="ru-RU" dirty="0" smtClean="0"/>
              <a:t>или обостряются на </a:t>
            </a:r>
            <a:r>
              <a:rPr lang="ru-RU" dirty="0"/>
              <a:t>фоне патологии беременности </a:t>
            </a:r>
            <a:endParaRPr lang="ru-RU" dirty="0" smtClean="0"/>
          </a:p>
          <a:p>
            <a:r>
              <a:rPr lang="ru-RU" dirty="0" smtClean="0"/>
              <a:t>Медикаментозная терапия, лучевое обследование и инвазивные манипуляции при ЛОР-патологии должны </a:t>
            </a:r>
            <a:r>
              <a:rPr lang="ru-RU" dirty="0"/>
              <a:t>быть </a:t>
            </a:r>
            <a:r>
              <a:rPr lang="ru-RU" dirty="0" smtClean="0"/>
              <a:t>минимальными </a:t>
            </a:r>
            <a:r>
              <a:rPr lang="ru-RU" dirty="0"/>
              <a:t>и согласовываться  с </a:t>
            </a:r>
            <a:r>
              <a:rPr lang="ru-RU" dirty="0" smtClean="0"/>
              <a:t>акушером-гинекологом</a:t>
            </a:r>
          </a:p>
          <a:p>
            <a:r>
              <a:rPr lang="ru-RU" dirty="0" smtClean="0"/>
              <a:t>Консервативная терапия ЛОР-заболеваний у беременных в большинстве случаев позволяет добиться положительного клинического эффекта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9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В Донецкой области количественно женщин больше, чем мужчин</a:t>
            </a:r>
          </a:p>
          <a:p>
            <a:r>
              <a:rPr lang="ru-RU" dirty="0" smtClean="0"/>
              <a:t>Женщины более привержены лечению, чем мужчины</a:t>
            </a:r>
          </a:p>
          <a:p>
            <a:r>
              <a:rPr lang="ru-RU" dirty="0" smtClean="0"/>
              <a:t>Возраст </a:t>
            </a:r>
            <a:r>
              <a:rPr lang="ru-RU" dirty="0"/>
              <a:t>от 18 до 40 лет оптимальный  </a:t>
            </a:r>
            <a:r>
              <a:rPr lang="ru-RU" dirty="0" smtClean="0"/>
              <a:t>для беременности </a:t>
            </a:r>
            <a:r>
              <a:rPr lang="ru-RU" dirty="0"/>
              <a:t>и рождения ребёнка</a:t>
            </a:r>
            <a:r>
              <a:rPr lang="ru-RU" dirty="0" smtClean="0"/>
              <a:t>! </a:t>
            </a:r>
          </a:p>
          <a:p>
            <a:r>
              <a:rPr lang="ru-RU" dirty="0" smtClean="0"/>
              <a:t>Бездетных женщин в России </a:t>
            </a:r>
            <a:r>
              <a:rPr lang="ru-RU" dirty="0"/>
              <a:t>8 </a:t>
            </a:r>
            <a:r>
              <a:rPr lang="ru-RU" dirty="0" smtClean="0"/>
              <a:t>%, в Европе 15% </a:t>
            </a:r>
            <a:r>
              <a:rPr lang="ru-RU" dirty="0"/>
              <a:t>(ВОЗ, 2018)</a:t>
            </a:r>
          </a:p>
        </p:txBody>
      </p:sp>
    </p:spTree>
    <p:extLst>
      <p:ext uri="{BB962C8B-B14F-4D97-AF65-F5344CB8AC3E}">
        <p14:creationId xmlns:p14="http://schemas.microsoft.com/office/powerpoint/2010/main" val="8030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2052" name="Picture 4" descr="D:\Disk_D\Мои Документы\Талалаенко\Взаимопомощ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186745" cy="5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2842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Беременные пациентки </a:t>
            </a:r>
            <a:br>
              <a:rPr lang="ru-RU" dirty="0" smtClean="0"/>
            </a:br>
            <a:r>
              <a:rPr lang="ru-RU" dirty="0" smtClean="0"/>
              <a:t>на ЛОР-консультации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4149080"/>
            <a:ext cx="3884240" cy="19770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ТОНЗИЛЛЯРНАЯ </a:t>
            </a:r>
            <a:r>
              <a:rPr lang="ru-RU" dirty="0"/>
              <a:t>ПРОБЛЕМА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32040" y="3501008"/>
            <a:ext cx="3754760" cy="262515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НОСОВАЯ </a:t>
            </a:r>
            <a:r>
              <a:rPr lang="ru-RU" dirty="0"/>
              <a:t>ОБСТРУКЦИЯ 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931927" y="2728381"/>
            <a:ext cx="936104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796136" y="2635901"/>
            <a:ext cx="79208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2267744" y="5373215"/>
            <a:ext cx="4968552" cy="108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МЕЖДИСЦИПЛИНАРНАЯ ПРОБЛЕМА !!!!!!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69" y="4157111"/>
            <a:ext cx="666051" cy="12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67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97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Донецкая школа </a:t>
            </a:r>
            <a:r>
              <a:rPr lang="ru-RU" dirty="0" err="1" smtClean="0"/>
              <a:t>оториноларингологов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Б.А.Шапаренко</a:t>
            </a:r>
            <a:r>
              <a:rPr lang="ru-RU" dirty="0" smtClean="0"/>
              <a:t> и </a:t>
            </a:r>
            <a:r>
              <a:rPr lang="ru-RU" dirty="0" err="1" smtClean="0"/>
              <a:t>соавт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3"/>
            <a:ext cx="8363272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ДОКАЗАНО </a:t>
            </a:r>
            <a:r>
              <a:rPr lang="ru-RU" b="1" dirty="0" smtClean="0">
                <a:solidFill>
                  <a:srgbClr val="FF0000"/>
                </a:solidFill>
              </a:rPr>
              <a:t>(1970 </a:t>
            </a:r>
            <a:r>
              <a:rPr lang="ru-RU" b="1" dirty="0">
                <a:solidFill>
                  <a:srgbClr val="FF0000"/>
                </a:solidFill>
              </a:rPr>
              <a:t>– 80-е </a:t>
            </a:r>
            <a:r>
              <a:rPr lang="ru-RU" b="1" dirty="0" err="1" smtClean="0">
                <a:solidFill>
                  <a:srgbClr val="FF0000"/>
                </a:solidFill>
              </a:rPr>
              <a:t>гг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/>
              <a:t>Воспалительные заболевания ЛОР-органов – один из главных факторов развития преждевременных родов.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Очаги инфекции в ЛОР-органах         внутриутробное инфицирование          </a:t>
            </a:r>
            <a:r>
              <a:rPr lang="ru-RU" dirty="0"/>
              <a:t>плода, </a:t>
            </a:r>
            <a:r>
              <a:rPr lang="ru-RU" dirty="0" smtClean="0"/>
              <a:t>послеродовый сепсис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145213" y="4509120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16519"/>
            <a:ext cx="9699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3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ПАТОГЕНЕЗ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8862" y="4410890"/>
            <a:ext cx="3796291" cy="22028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Ингибировиние</a:t>
            </a:r>
            <a:r>
              <a:rPr lang="ru-RU" dirty="0" smtClean="0"/>
              <a:t> </a:t>
            </a:r>
            <a:r>
              <a:rPr lang="ru-RU" dirty="0" err="1" smtClean="0"/>
              <a:t>ацетилхолинэстеразы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Дилатация кавернозной ткани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412776"/>
            <a:ext cx="3456384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Б</a:t>
            </a:r>
            <a:r>
              <a:rPr lang="ru-RU" sz="3600" dirty="0" smtClean="0"/>
              <a:t>еременность</a:t>
            </a:r>
            <a:endParaRPr lang="ru-RU" sz="3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75711" y="4823941"/>
            <a:ext cx="3884240" cy="184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Повышение экспрессии </a:t>
            </a:r>
            <a:r>
              <a:rPr lang="ru-RU" sz="2400" dirty="0" err="1" smtClean="0">
                <a:solidFill>
                  <a:prstClr val="black"/>
                </a:solidFill>
              </a:rPr>
              <a:t>гистаминовых</a:t>
            </a:r>
            <a:r>
              <a:rPr lang="ru-RU" sz="2400" dirty="0" smtClean="0">
                <a:solidFill>
                  <a:prstClr val="black"/>
                </a:solidFill>
              </a:rPr>
              <a:t> рецепторов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Манифестация назальной гиперреактивности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896036" y="3319465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ОТЁК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ГИПЕРСЕКТРЕЦИЯ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517008" y="2741039"/>
            <a:ext cx="215311" cy="586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895055" y="2741039"/>
            <a:ext cx="218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670402" y="3849437"/>
            <a:ext cx="217678" cy="826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94" y="4184698"/>
            <a:ext cx="2809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275855" y="2780928"/>
            <a:ext cx="3364997" cy="611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ИММУНОДЕПРЕССИЯ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7504" y="3392610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ЗАДЕРЖКА ЖИДКОСТИ В ТКАНЯХ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2" y="2036358"/>
            <a:ext cx="2809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93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71783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Трудности диагностики и лечения </a:t>
            </a:r>
            <a:r>
              <a:rPr lang="ru-RU" dirty="0" smtClean="0">
                <a:solidFill>
                  <a:srgbClr val="FF0000"/>
                </a:solidFill>
              </a:rPr>
              <a:t>ЛОР-патологии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 беременных: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528036" cy="499715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000" dirty="0" smtClean="0"/>
              <a:t>А) Необходимость </a:t>
            </a:r>
            <a:r>
              <a:rPr lang="ru-RU" sz="7000" dirty="0" smtClean="0"/>
              <a:t>учитывать интересы матери и плода</a:t>
            </a:r>
          </a:p>
          <a:p>
            <a:pPr marL="0" indent="0">
              <a:buNone/>
            </a:pPr>
            <a:r>
              <a:rPr lang="ru-RU" sz="7000" dirty="0" smtClean="0"/>
              <a:t>Б</a:t>
            </a:r>
            <a:r>
              <a:rPr lang="ru-RU" sz="7000" dirty="0" smtClean="0"/>
              <a:t>) Категорический </a:t>
            </a:r>
            <a:r>
              <a:rPr lang="ru-RU" sz="7000" dirty="0"/>
              <a:t>отказ некоторых беременных пациенток принимать </a:t>
            </a:r>
            <a:r>
              <a:rPr lang="ru-RU" sz="7000" dirty="0" smtClean="0"/>
              <a:t>медикаменты, невозможность провести плановое радиологическое обследование (ОНП, сосцевидные отростки, ОГК)   </a:t>
            </a:r>
          </a:p>
          <a:p>
            <a:pPr marL="0" indent="0">
              <a:buNone/>
            </a:pPr>
            <a:endParaRPr lang="ru-RU" sz="7000" dirty="0" smtClean="0"/>
          </a:p>
          <a:p>
            <a:pPr marL="0" indent="0">
              <a:buNone/>
            </a:pPr>
            <a:r>
              <a:rPr lang="ru-RU" sz="7000" dirty="0"/>
              <a:t>В) </a:t>
            </a:r>
            <a:r>
              <a:rPr lang="ru-RU" sz="7000" dirty="0" smtClean="0"/>
              <a:t>Составление </a:t>
            </a:r>
            <a:r>
              <a:rPr lang="ru-RU" sz="7000" dirty="0"/>
              <a:t>программы лечения решается на </a:t>
            </a:r>
            <a:r>
              <a:rPr lang="ru-RU" sz="7000" dirty="0" smtClean="0"/>
              <a:t>консилиуме! 	</a:t>
            </a:r>
          </a:p>
          <a:p>
            <a:pPr marL="0" indent="0">
              <a:buNone/>
            </a:pPr>
            <a:endParaRPr lang="ru-RU" sz="7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7000" dirty="0" smtClean="0">
                <a:solidFill>
                  <a:prstClr val="black"/>
                </a:solidFill>
              </a:rPr>
              <a:t>Г) Плановые </a:t>
            </a:r>
            <a:r>
              <a:rPr lang="ru-RU" sz="7000" dirty="0">
                <a:solidFill>
                  <a:prstClr val="black"/>
                </a:solidFill>
              </a:rPr>
              <a:t>операции беременным очень редко только по решению консилиума с участием акушера-гинеколога!!! (2 случая за 29 лет)</a:t>
            </a:r>
          </a:p>
          <a:p>
            <a:pPr marL="0" indent="0">
              <a:buNone/>
            </a:pPr>
            <a:r>
              <a:rPr lang="ru-RU" sz="7000" dirty="0" smtClean="0"/>
              <a:t>	</a:t>
            </a:r>
          </a:p>
          <a:p>
            <a:pPr marL="0" indent="0">
              <a:buNone/>
            </a:pPr>
            <a:r>
              <a:rPr lang="ru-RU" sz="5100" dirty="0"/>
              <a:t>	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Цель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Улучшить  диагностику </a:t>
            </a:r>
            <a:r>
              <a:rPr lang="ru-RU" sz="4400" dirty="0"/>
              <a:t>и </a:t>
            </a:r>
            <a:r>
              <a:rPr lang="ru-RU" sz="4400" dirty="0" smtClean="0"/>
              <a:t>лечение оториноларингологической </a:t>
            </a:r>
            <a:r>
              <a:rPr lang="ru-RU" sz="4400" dirty="0"/>
              <a:t>патологии у беременных </a:t>
            </a:r>
            <a:r>
              <a:rPr lang="ru-RU" sz="4400" dirty="0" smtClean="0"/>
              <a:t>пациенток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08530"/>
            <a:ext cx="5327604" cy="304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916833"/>
            <a:ext cx="5987008" cy="3240360"/>
          </a:xfrm>
        </p:spPr>
        <p:txBody>
          <a:bodyPr/>
          <a:lstStyle/>
          <a:p>
            <a:r>
              <a:rPr lang="ru-RU" dirty="0" smtClean="0"/>
              <a:t>Период наблюдения: сентябрь 2018 – апрель 2020гг</a:t>
            </a:r>
          </a:p>
          <a:p>
            <a:r>
              <a:rPr lang="ru-RU" dirty="0" smtClean="0"/>
              <a:t>Количество пациенток – 30</a:t>
            </a:r>
          </a:p>
          <a:p>
            <a:r>
              <a:rPr lang="ru-RU" dirty="0" smtClean="0"/>
              <a:t>Возраст: </a:t>
            </a:r>
            <a:r>
              <a:rPr lang="ru-RU" dirty="0"/>
              <a:t>19 -</a:t>
            </a:r>
            <a:r>
              <a:rPr lang="ru-RU" dirty="0" smtClean="0"/>
              <a:t> </a:t>
            </a:r>
            <a:r>
              <a:rPr lang="ru-RU" dirty="0"/>
              <a:t>39 лет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88" y="4293096"/>
            <a:ext cx="33647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" y="141277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9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316213"/>
            <a:ext cx="5050904" cy="126253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Изучались: жалобы </a:t>
            </a:r>
          </a:p>
          <a:p>
            <a:r>
              <a:rPr lang="ru-RU" dirty="0" smtClean="0"/>
              <a:t>Анамнез</a:t>
            </a:r>
          </a:p>
          <a:p>
            <a:r>
              <a:rPr lang="ru-RU" dirty="0" smtClean="0"/>
              <a:t>Медицинская документация</a:t>
            </a:r>
          </a:p>
          <a:p>
            <a:r>
              <a:rPr lang="ru-RU" dirty="0" smtClean="0"/>
              <a:t>Данные рутинного осмотра ЛОР-органов, </a:t>
            </a:r>
            <a:r>
              <a:rPr lang="ru-RU" dirty="0" err="1" smtClean="0"/>
              <a:t>эндориноскопии</a:t>
            </a:r>
            <a:r>
              <a:rPr lang="ru-RU" dirty="0" smtClean="0"/>
              <a:t>, </a:t>
            </a:r>
            <a:r>
              <a:rPr lang="ru-RU" dirty="0" err="1" smtClean="0"/>
              <a:t>отомикроскопии</a:t>
            </a:r>
            <a:endParaRPr lang="ru-RU" dirty="0" smtClean="0"/>
          </a:p>
          <a:p>
            <a:r>
              <a:rPr lang="ru-RU" dirty="0" smtClean="0"/>
              <a:t>Данные общеклинических </a:t>
            </a:r>
            <a:r>
              <a:rPr lang="ru-RU" dirty="0"/>
              <a:t>и </a:t>
            </a:r>
            <a:r>
              <a:rPr lang="ru-RU" dirty="0" smtClean="0"/>
              <a:t>лабораторных исследований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624"/>
            <a:ext cx="3961101" cy="281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890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СОВРЕМЕННЫЕ ОСОБЕННОСТИ ДИАГНОСТИКИ И ЛЕЧЕНИЯ ЛОР-ЗАБОЛЕВАНИЙ ПРИ БЕРЕМЕННОСТИ</vt:lpstr>
      <vt:lpstr>Актуальность</vt:lpstr>
      <vt:lpstr>Беременные пациентки  на ЛОР-консультации</vt:lpstr>
      <vt:lpstr>Донецкая школа оториноларингологов (Б.А.Шапаренко и соавт.)</vt:lpstr>
      <vt:lpstr>ПАТОГЕНЕЗ </vt:lpstr>
      <vt:lpstr>Трудности диагностики и лечения ЛОР-патологии у беременных: </vt:lpstr>
      <vt:lpstr>Цель работы</vt:lpstr>
      <vt:lpstr>Материалы и методы</vt:lpstr>
      <vt:lpstr>Материалы и методы</vt:lpstr>
      <vt:lpstr>Материалы и методы </vt:lpstr>
      <vt:lpstr>    Материалы и методы В НАШЕМ АРСЕНАЛЕ БЫЛИ: Только категория «А» и «В» !!!! Классификация FDA, США, 2012  </vt:lpstr>
      <vt:lpstr>   Материалы и методы Классификация FDA, США, 2012 Только категория «А» и «В» !!!!  </vt:lpstr>
      <vt:lpstr>Результаты исследования:</vt:lpstr>
      <vt:lpstr>Результаты исследования:</vt:lpstr>
      <vt:lpstr>Результаты исследования:</vt:lpstr>
      <vt:lpstr>Результаты исследования:</vt:lpstr>
      <vt:lpstr>Можно ли оперировать беременную пациентку????</vt:lpstr>
      <vt:lpstr>Презентация PowerPoint</vt:lpstr>
      <vt:lpstr>Выводы: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ЛЕЧЕНИЯ ЛОР-ЗАБОЛЕВАНИЙ ПРИ БЕРЕМЕННОСТИ</dc:title>
  <dc:creator>user</dc:creator>
  <cp:lastModifiedBy>user</cp:lastModifiedBy>
  <cp:revision>72</cp:revision>
  <cp:lastPrinted>2019-06-18T08:05:15Z</cp:lastPrinted>
  <dcterms:created xsi:type="dcterms:W3CDTF">2019-04-04T06:53:50Z</dcterms:created>
  <dcterms:modified xsi:type="dcterms:W3CDTF">2020-10-29T09:54:20Z</dcterms:modified>
</cp:coreProperties>
</file>