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73" r:id="rId4"/>
    <p:sldId id="277" r:id="rId5"/>
    <p:sldId id="278" r:id="rId6"/>
    <p:sldId id="279" r:id="rId7"/>
    <p:sldId id="274" r:id="rId8"/>
    <p:sldId id="280" r:id="rId9"/>
    <p:sldId id="281" r:id="rId10"/>
    <p:sldId id="261" r:id="rId11"/>
    <p:sldId id="260" r:id="rId12"/>
    <p:sldId id="265" r:id="rId13"/>
    <p:sldId id="268" r:id="rId14"/>
    <p:sldId id="269" r:id="rId15"/>
    <p:sldId id="270" r:id="rId16"/>
    <p:sldId id="271" r:id="rId17"/>
    <p:sldId id="272" r:id="rId18"/>
    <p:sldId id="266" r:id="rId19"/>
    <p:sldId id="267" r:id="rId20"/>
    <p:sldId id="276" r:id="rId2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15" autoAdjust="0"/>
    <p:restoredTop sz="94660" autoAdjust="0"/>
  </p:normalViewPr>
  <p:slideViewPr>
    <p:cSldViewPr snapToGrid="0">
      <p:cViewPr>
        <p:scale>
          <a:sx n="90" d="100"/>
          <a:sy n="90" d="100"/>
        </p:scale>
        <p:origin x="-1362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AEE510AD-CD7A-42FD-A1E7-DFFC811573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98B0C88-369F-4D00-8063-3F5AA73C326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46D652B2-8C6E-419B-8E93-813F678ADC08}" type="datetimeFigureOut">
              <a:rPr lang="ru-RU"/>
              <a:pPr/>
              <a:t>05.11.2020</a:t>
            </a:fld>
            <a:endParaRPr lang="ru-RU"/>
          </a:p>
        </p:txBody>
      </p:sp>
      <p:sp>
        <p:nvSpPr>
          <p:cNvPr id="3076" name="Образ слайда 3">
            <a:extLst>
              <a:ext uri="{FF2B5EF4-FFF2-40B4-BE49-F238E27FC236}">
                <a16:creationId xmlns="" xmlns:a16="http://schemas.microsoft.com/office/drawing/2014/main" id="{56987B5D-ED8F-47E4-916C-F1D04694CD1E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Заметки 4">
            <a:extLst>
              <a:ext uri="{FF2B5EF4-FFF2-40B4-BE49-F238E27FC236}">
                <a16:creationId xmlns="" xmlns:a16="http://schemas.microsoft.com/office/drawing/2014/main" id="{7336B5F3-F324-4A5B-A20E-69BA21AE7E39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7451DDD-68C6-4307-880A-0A9779E5E42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E905897-A3A1-4A04-BAFE-944D874187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563C86-586D-4641-B7DA-91DA71C22C62}" type="slidenum">
              <a:rPr lang="ru-RU" altLang="zh-CN"/>
              <a:pPr/>
              <a:t>‹#›</a:t>
            </a:fld>
            <a:endParaRPr lang="ru-RU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Образ слайда 1">
            <a:extLst>
              <a:ext uri="{FF2B5EF4-FFF2-40B4-BE49-F238E27FC236}">
                <a16:creationId xmlns="" xmlns:a16="http://schemas.microsoft.com/office/drawing/2014/main" id="{6B156006-2516-4C6C-8913-EA1FF3009B13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Заметки 2">
            <a:extLst>
              <a:ext uri="{FF2B5EF4-FFF2-40B4-BE49-F238E27FC236}">
                <a16:creationId xmlns="" xmlns:a16="http://schemas.microsoft.com/office/drawing/2014/main" id="{5501FFB7-51FD-4C16-9FAE-E9C83C994A7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altLang="ru-RU"/>
              <a:t>Определяя субпопуляционный состав лимфоцитов пациентов с ожоговой травмой, нами были получены результаты, которые мы анализировали двумя способами, 1) метод частот 2)сравнение средних величин по точкам и норме:</a:t>
            </a:r>
          </a:p>
        </p:txBody>
      </p:sp>
      <p:sp>
        <p:nvSpPr>
          <p:cNvPr id="13315" name="Номер слайда 3">
            <a:extLst>
              <a:ext uri="{FF2B5EF4-FFF2-40B4-BE49-F238E27FC236}">
                <a16:creationId xmlns="" xmlns:a16="http://schemas.microsoft.com/office/drawing/2014/main" id="{BE378523-74A4-4C6F-8762-18363FB9A5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E2DF7D2-BC0C-4658-B45B-4A53C28E2FC4}" type="slidenum">
              <a:rPr lang="ru-RU" altLang="ru-RU"/>
              <a:pPr/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>
            <a:extLst>
              <a:ext uri="{FF2B5EF4-FFF2-40B4-BE49-F238E27FC236}">
                <a16:creationId xmlns="" xmlns:a16="http://schemas.microsoft.com/office/drawing/2014/main" id="{19CC9084-8B67-4925-9E7E-B909EF1DFCB4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Заметки 2">
            <a:extLst>
              <a:ext uri="{FF2B5EF4-FFF2-40B4-BE49-F238E27FC236}">
                <a16:creationId xmlns="" xmlns:a16="http://schemas.microsoft.com/office/drawing/2014/main" id="{1AE6EF4C-2AFC-46D1-9C06-C798EBC5312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altLang="ru-RU"/>
              <a:t>Далее рассмотрим общее количество </a:t>
            </a:r>
            <a:r>
              <a:rPr lang="en-US" altLang="ru-RU"/>
              <a:t>NK-</a:t>
            </a:r>
            <a:r>
              <a:rPr lang="ru-RU" altLang="ru-RU"/>
              <a:t>клеток</a:t>
            </a:r>
          </a:p>
        </p:txBody>
      </p:sp>
      <p:sp>
        <p:nvSpPr>
          <p:cNvPr id="15363" name="Номер слайда 3">
            <a:extLst>
              <a:ext uri="{FF2B5EF4-FFF2-40B4-BE49-F238E27FC236}">
                <a16:creationId xmlns="" xmlns:a16="http://schemas.microsoft.com/office/drawing/2014/main" id="{CC7EAF1E-D4E4-4D5B-919A-CDAB1EF14C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6053F92-2318-45A4-8EEE-809EE376468F}" type="slidenum">
              <a:rPr lang="ru-RU" altLang="ru-RU"/>
              <a:pPr/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>
            <a:extLst>
              <a:ext uri="{FF2B5EF4-FFF2-40B4-BE49-F238E27FC236}">
                <a16:creationId xmlns="" xmlns:a16="http://schemas.microsoft.com/office/drawing/2014/main" id="{B031B7AA-3CEF-41D6-95D3-E0DC3EC83B10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Заметки 2">
            <a:extLst>
              <a:ext uri="{FF2B5EF4-FFF2-40B4-BE49-F238E27FC236}">
                <a16:creationId xmlns="" xmlns:a16="http://schemas.microsoft.com/office/drawing/2014/main" id="{519579AD-2B2A-4381-BBF3-C2976367381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7411" name="Номер слайда 3">
            <a:extLst>
              <a:ext uri="{FF2B5EF4-FFF2-40B4-BE49-F238E27FC236}">
                <a16:creationId xmlns="" xmlns:a16="http://schemas.microsoft.com/office/drawing/2014/main" id="{DD59701C-5261-4388-B767-DB4593484B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E473F8E-5BCD-4438-B3BB-58A6E4F1BD21}" type="slidenum">
              <a:rPr lang="ru-RU" altLang="ru-RU"/>
              <a:pPr/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>
            <a:extLst>
              <a:ext uri="{FF2B5EF4-FFF2-40B4-BE49-F238E27FC236}">
                <a16:creationId xmlns="" xmlns:a16="http://schemas.microsoft.com/office/drawing/2014/main" id="{68FFFB1C-9EEB-475C-9A4B-71377631E7C5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458" name="Заметки 2">
            <a:extLst>
              <a:ext uri="{FF2B5EF4-FFF2-40B4-BE49-F238E27FC236}">
                <a16:creationId xmlns="" xmlns:a16="http://schemas.microsoft.com/office/drawing/2014/main" id="{C69F6B01-D35B-4BFF-8F71-F1248BA687C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9459" name="Номер слайда 3">
            <a:extLst>
              <a:ext uri="{FF2B5EF4-FFF2-40B4-BE49-F238E27FC236}">
                <a16:creationId xmlns="" xmlns:a16="http://schemas.microsoft.com/office/drawing/2014/main" id="{7A90FF0A-17D0-4221-9870-A884C8E647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8D5F6C0-EB46-43C4-A5B7-5B9E703472FE}" type="slidenum">
              <a:rPr lang="ru-RU" altLang="ru-RU"/>
              <a:pPr/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>
            <a:extLst>
              <a:ext uri="{FF2B5EF4-FFF2-40B4-BE49-F238E27FC236}">
                <a16:creationId xmlns="" xmlns:a16="http://schemas.microsoft.com/office/drawing/2014/main" id="{F20CBA2B-349A-4AE0-8EA3-17165761916B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Заметки 2">
            <a:extLst>
              <a:ext uri="{FF2B5EF4-FFF2-40B4-BE49-F238E27FC236}">
                <a16:creationId xmlns="" xmlns:a16="http://schemas.microsoft.com/office/drawing/2014/main" id="{35D55C04-2182-47E4-84B4-6E079470A15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1507" name="Номер слайда 3">
            <a:extLst>
              <a:ext uri="{FF2B5EF4-FFF2-40B4-BE49-F238E27FC236}">
                <a16:creationId xmlns="" xmlns:a16="http://schemas.microsoft.com/office/drawing/2014/main" id="{9779E9EB-B607-4D5A-86F5-5184D0E372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1DEE634-CA07-4E7E-9A4B-288D8EB64074}" type="slidenum">
              <a:rPr lang="ru-RU" altLang="ru-RU"/>
              <a:pPr/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61F0964-7741-4109-AABF-CB99D5FA1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FC4A191-5390-4263-907E-C1FB0BA81A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870A72-B632-4589-AB23-018CAF3497A9}" type="datetimeFigureOut">
              <a:rPr lang="ru-RU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31DBBD5-A2D3-477E-8194-3665D1C911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4F8FAF3B-49E7-4F97-A4F7-760224C37B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0EF79-4FE2-4618-83DF-93265F19D84E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="" xmlns:p14="http://schemas.microsoft.com/office/powerpoint/2010/main" val="282530082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52596E32-253B-4FD1-BB52-28A708FDAC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70A72-B632-4589-AB23-018CAF3497A9}" type="datetimeFigureOut">
              <a:rPr lang="ru-RU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849EB939-F48E-4E0A-AB22-B4141660C7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A6B6F60B-D30F-492E-B5B8-75369C149F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1ECA22-4CA4-401C-BC14-5529CBEBEA4C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="" xmlns:p14="http://schemas.microsoft.com/office/powerpoint/2010/main" val="109576091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47A9E63C-3446-4437-AC0D-62F58478CE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70A72-B632-4589-AB23-018CAF3497A9}" type="datetimeFigureOut">
              <a:rPr lang="ru-RU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5227B478-6E5F-47C7-BC7A-8291060607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704FF748-3D03-43C4-B917-C5020DE5BB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07784C-8696-4E6B-9B2A-F22EEA6187EA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="" xmlns:p14="http://schemas.microsoft.com/office/powerpoint/2010/main" val="116366721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3730AA12-6904-443E-9BD5-A59487B09D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70A72-B632-4589-AB23-018CAF3497A9}" type="datetimeFigureOut">
              <a:rPr lang="ru-RU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BCF0DE1B-5F0F-41B3-89ED-3933A08FA8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37881E4A-102E-4BC9-BBAE-C4002F7840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68926-3630-4054-8EC1-165077315DC1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="" xmlns:p14="http://schemas.microsoft.com/office/powerpoint/2010/main" val="255918672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60D92B6E-20CD-417F-8BB2-99A214D7A4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70A72-B632-4589-AB23-018CAF3497A9}" type="datetimeFigureOut">
              <a:rPr lang="ru-RU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6F5C21DA-4382-4849-B2D3-ADF1212683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727D8222-78D1-41E1-B9C1-95FF57F0AA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20635-5D05-4DCE-A28F-2251A607CC3F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="" xmlns:p14="http://schemas.microsoft.com/office/powerpoint/2010/main" val="371051811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A000695-8783-4753-A698-1AEA943962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70A72-B632-4589-AB23-018CAF3497A9}" type="datetimeFigureOut">
              <a:rPr lang="ru-RU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661EE12-EC5D-4416-9F97-E98ADF4B3F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1DA104C5-B1A9-4A91-8724-70682F2181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7FA96-9CB2-4674-90AC-1F0173F38697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="" xmlns:p14="http://schemas.microsoft.com/office/powerpoint/2010/main" val="334770955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6794B4AD-1F20-48F6-9CBD-A90962414F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70A72-B632-4589-AB23-018CAF3497A9}" type="datetimeFigureOut">
              <a:rPr lang="ru-RU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AE74504F-39FF-487E-B879-875F7C8E75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>
            <a:extLst>
              <a:ext uri="{FF2B5EF4-FFF2-40B4-BE49-F238E27FC236}">
                <a16:creationId xmlns="" xmlns:a16="http://schemas.microsoft.com/office/drawing/2014/main" id="{9B34A081-E60F-47F9-8337-D504B1835D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F41CE1-4182-4E4B-BCC3-2C1C69CF305F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="" xmlns:p14="http://schemas.microsoft.com/office/powerpoint/2010/main" val="401094004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FF519F7F-23FE-4B5A-9D07-2D5EDA06A5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70A72-B632-4589-AB23-018CAF3497A9}" type="datetimeFigureOut">
              <a:rPr lang="ru-RU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21F0486E-9D77-4336-887C-77F62EFE6C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79639548-3887-486F-BFAB-7F95AA43DE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C90EF1-4406-498F-A6B9-5BB7D501A623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="" xmlns:p14="http://schemas.microsoft.com/office/powerpoint/2010/main" val="129766074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="" xmlns:a16="http://schemas.microsoft.com/office/drawing/2014/main" id="{89D2CB7B-9723-4698-9612-AC7E4E569E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70A72-B632-4589-AB23-018CAF3497A9}" type="datetimeFigureOut">
              <a:rPr lang="ru-RU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6F22183B-9425-4948-83D8-2161590F8D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995DEBAB-E383-4F78-AE40-7177188659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F8155-0721-490B-8135-1089D3369A6B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="" xmlns:p14="http://schemas.microsoft.com/office/powerpoint/2010/main" val="1713809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6D50722-B4C8-44DE-8CB8-472EFC2412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70A72-B632-4589-AB23-018CAF3497A9}" type="datetimeFigureOut">
              <a:rPr lang="ru-RU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6AD1652-4036-487E-B75A-5DB11E192F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99B867DD-54A0-4D61-811D-D6FFB7C1B1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08093-02A4-4D2D-B48C-BB4CA75A88C3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="" xmlns:p14="http://schemas.microsoft.com/office/powerpoint/2010/main" val="346795626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CC24832-3D1E-42FA-8A73-4F125AAE3C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70A72-B632-4589-AB23-018CAF3497A9}" type="datetimeFigureOut">
              <a:rPr lang="ru-RU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389A965-0671-4B0C-A80A-4F2062D07C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57167D5C-8520-483C-B606-0A2EAA9C27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F5C8F5-F6C9-4ABC-9D78-94CC6A638FB1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="" xmlns:p14="http://schemas.microsoft.com/office/powerpoint/2010/main" val="350737599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>
            <a:extLst>
              <a:ext uri="{FF2B5EF4-FFF2-40B4-BE49-F238E27FC236}">
                <a16:creationId xmlns="" xmlns:a16="http://schemas.microsoft.com/office/drawing/2014/main" id="{0638E5B5-238F-4441-824D-9141A1F68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C3B5F7C5-CFF6-461D-8008-32198538030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190500"/>
            <a:ext cx="109728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1A91028F-DF0A-4AF6-9BE0-BB67B2D7B27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174750"/>
            <a:ext cx="10972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15493A21-63D0-4C1B-9CDE-C91DF98EDE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6870A72-B632-4589-AB23-018CAF3497A9}" type="datetimeFigureOut">
              <a:rPr lang="ru-RU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406C66F5-45AB-4FB9-90CF-1FB530558DE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1" name="Rectangle 7">
            <a:extLst>
              <a:ext uri="{FF2B5EF4-FFF2-40B4-BE49-F238E27FC236}">
                <a16:creationId xmlns="" xmlns:a16="http://schemas.microsoft.com/office/drawing/2014/main" id="{43ACED61-BC44-4C52-84C0-3C5A15F61B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3D1DCA77-C8EF-436A-B2E6-63839F137BEB}" type="slidenum">
              <a:rPr lang="ru-RU" altLang="zh-CN"/>
              <a:pPr/>
              <a:t>‹#›</a:t>
            </a:fld>
            <a:endParaRPr lang="ru-RU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="" xmlns:a16="http://schemas.microsoft.com/office/drawing/2014/main" id="{C589168F-1BEB-40A2-94BA-DEE48EA01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052" y="1280794"/>
            <a:ext cx="10943163" cy="1082675"/>
          </a:xfrm>
        </p:spPr>
        <p:txBody>
          <a:bodyPr anchor="b"/>
          <a:lstStyle/>
          <a:p>
            <a:pPr algn="ctr"/>
            <a:r>
              <a:rPr lang="ru-RU" noProof="1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:rPr>
              <a:t>Иммунная реактивность как прогностический критерий исходов</a:t>
            </a:r>
            <a:r>
              <a:rPr lang="en-US" noProof="1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:rPr>
              <a:t> </a:t>
            </a:r>
            <a:r>
              <a:rPr lang="ru-RU" noProof="1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:rPr>
              <a:t>кожной пластике.</a:t>
            </a:r>
          </a:p>
        </p:txBody>
      </p:sp>
      <p:sp>
        <p:nvSpPr>
          <p:cNvPr id="4098" name="Текстовое поле 2">
            <a:extLst>
              <a:ext uri="{FF2B5EF4-FFF2-40B4-BE49-F238E27FC236}">
                <a16:creationId xmlns="" xmlns:a16="http://schemas.microsoft.com/office/drawing/2014/main" id="{B6B87B1E-CB91-4795-96DB-98C033E89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7175" y="203200"/>
            <a:ext cx="711676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en-US" dirty="0">
                <a:solidFill>
                  <a:srgbClr val="C00000"/>
                </a:solidFill>
              </a:rPr>
              <a:t>НИИ Скорой помощи имени И.И. </a:t>
            </a:r>
            <a:r>
              <a:rPr lang="ru-RU" altLang="en-US" dirty="0" err="1">
                <a:solidFill>
                  <a:srgbClr val="C00000"/>
                </a:solidFill>
              </a:rPr>
              <a:t>Джанелидзе</a:t>
            </a:r>
            <a:r>
              <a:rPr lang="ru-RU" altLang="en-US" dirty="0">
                <a:solidFill>
                  <a:srgbClr val="C00000"/>
                </a:solidFill>
              </a:rPr>
              <a:t>. </a:t>
            </a:r>
          </a:p>
          <a:p>
            <a:pPr algn="ctr" eaLnBrk="0" hangingPunct="0"/>
            <a:r>
              <a:rPr lang="ru-RU" altLang="en-US" dirty="0">
                <a:solidFill>
                  <a:srgbClr val="C00000"/>
                </a:solidFill>
              </a:rPr>
              <a:t>Отделение термических поражений</a:t>
            </a:r>
          </a:p>
        </p:txBody>
      </p:sp>
      <p:sp>
        <p:nvSpPr>
          <p:cNvPr id="4099" name="Текстовое поле 3">
            <a:extLst>
              <a:ext uri="{FF2B5EF4-FFF2-40B4-BE49-F238E27FC236}">
                <a16:creationId xmlns="" xmlns:a16="http://schemas.microsoft.com/office/drawing/2014/main" id="{DAE89C05-3EB5-4D97-9B92-115C63E68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3" y="3106738"/>
            <a:ext cx="61753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en-US"/>
              <a:t>Семиглазов Александр Владимирович </a:t>
            </a:r>
          </a:p>
          <a:p>
            <a:pPr algn="ctr" eaLnBrk="0" hangingPunct="0"/>
            <a:r>
              <a:rPr lang="ru-RU" altLang="en-US"/>
              <a:t>врач - хирург Ожогового отделения №1</a:t>
            </a:r>
          </a:p>
        </p:txBody>
      </p:sp>
      <p:sp>
        <p:nvSpPr>
          <p:cNvPr id="4100" name="Текстовое поле 4">
            <a:extLst>
              <a:ext uri="{FF2B5EF4-FFF2-40B4-BE49-F238E27FC236}">
                <a16:creationId xmlns="" xmlns:a16="http://schemas.microsoft.com/office/drawing/2014/main" id="{28AF29B2-6B11-4750-A540-DA2FCAEA9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038" y="5191125"/>
            <a:ext cx="3429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en-US"/>
              <a:t>г. Санкт -Петербург </a:t>
            </a:r>
          </a:p>
          <a:p>
            <a:pPr algn="ctr" eaLnBrk="0" hangingPunct="0"/>
            <a:r>
              <a:rPr lang="ru-RU" altLang="en-US"/>
              <a:t>2020</a:t>
            </a:r>
          </a:p>
        </p:txBody>
      </p:sp>
    </p:spTree>
  </p:cSld>
  <p:clrMapOvr>
    <a:masterClrMapping/>
  </p:clrMapOvr>
  <p:transition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Заголовок 1">
            <a:extLst>
              <a:ext uri="{FF2B5EF4-FFF2-40B4-BE49-F238E27FC236}">
                <a16:creationId xmlns="" xmlns:a16="http://schemas.microsoft.com/office/drawing/2014/main" id="{AA6B75AB-D3DF-4456-8C82-A5A0B6D33D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/>
              <a:t>Критерии исключения</a:t>
            </a:r>
          </a:p>
        </p:txBody>
      </p:sp>
      <p:sp>
        <p:nvSpPr>
          <p:cNvPr id="11266" name="Замещающее содержимое 2">
            <a:extLst>
              <a:ext uri="{FF2B5EF4-FFF2-40B4-BE49-F238E27FC236}">
                <a16:creationId xmlns="" xmlns:a16="http://schemas.microsoft.com/office/drawing/2014/main" id="{39109210-4D5F-45CB-BDDC-0B6C9939FF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9486" y="815522"/>
            <a:ext cx="10972800" cy="4953000"/>
          </a:xfrm>
        </p:spPr>
        <p:txBody>
          <a:bodyPr/>
          <a:lstStyle/>
          <a:p>
            <a:r>
              <a:rPr lang="ru-RU" altLang="en-US" dirty="0"/>
              <a:t>Беременность.</a:t>
            </a:r>
          </a:p>
          <a:p>
            <a:endParaRPr lang="ru-RU" altLang="en-US" dirty="0"/>
          </a:p>
          <a:p>
            <a:r>
              <a:rPr lang="ru-RU" altLang="en-US" dirty="0"/>
              <a:t>Наличие онкологических заболеваний.</a:t>
            </a:r>
          </a:p>
          <a:p>
            <a:endParaRPr lang="ru-RU" altLang="en-US" dirty="0"/>
          </a:p>
          <a:p>
            <a:r>
              <a:rPr lang="ru-RU" altLang="en-US" dirty="0"/>
              <a:t>Наличие </a:t>
            </a:r>
            <a:r>
              <a:rPr lang="ru-RU" altLang="en-US" dirty="0" err="1"/>
              <a:t>иммунодефицитных</a:t>
            </a:r>
            <a:r>
              <a:rPr lang="ru-RU" altLang="en-US" dirty="0"/>
              <a:t> заболеваний в анамнезе.</a:t>
            </a:r>
          </a:p>
          <a:p>
            <a:endParaRPr lang="ru-RU" altLang="en-US" dirty="0"/>
          </a:p>
          <a:p>
            <a:r>
              <a:rPr lang="ru-RU" altLang="en-US" dirty="0"/>
              <a:t>Наличие заболеваний ЦНС.</a:t>
            </a:r>
          </a:p>
          <a:p>
            <a:endParaRPr lang="ru-RU" altLang="en-US" dirty="0"/>
          </a:p>
          <a:p>
            <a:r>
              <a:rPr lang="ru-RU" altLang="en-US" dirty="0"/>
              <a:t>Пациенты младше 18 лет.</a:t>
            </a:r>
          </a:p>
        </p:txBody>
      </p:sp>
      <p:pic>
        <p:nvPicPr>
          <p:cNvPr id="24578" name="Picture 2" descr="C:\Users\1ojogi7\Downloads\img_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59685" y="3194957"/>
            <a:ext cx="1600201" cy="1200150"/>
          </a:xfrm>
          <a:prstGeom prst="rect">
            <a:avLst/>
          </a:prstGeom>
          <a:noFill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5627" y="577297"/>
            <a:ext cx="1404257" cy="14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C:\Users\1ojogi7\Pictures\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1" y="5622521"/>
            <a:ext cx="870177" cy="1235479"/>
          </a:xfrm>
          <a:prstGeom prst="rect">
            <a:avLst/>
          </a:prstGeom>
          <a:noFill/>
        </p:spPr>
      </p:pic>
      <p:pic>
        <p:nvPicPr>
          <p:cNvPr id="24582" name="Picture 6" descr="C:\Users\1ojogi7\Pictures\zabolevaniya-nervnoj-sistemy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5172" y="1710116"/>
            <a:ext cx="1626734" cy="1244675"/>
          </a:xfrm>
          <a:prstGeom prst="rect">
            <a:avLst/>
          </a:prstGeom>
          <a:noFill/>
        </p:spPr>
      </p:pic>
      <p:pic>
        <p:nvPicPr>
          <p:cNvPr id="24583" name="Picture 7" descr="C:\Users\1ojogi7\Downloads\мужской-мозг-307236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71657" y="4376056"/>
            <a:ext cx="1077686" cy="1436915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Заголовок 1">
            <a:extLst>
              <a:ext uri="{FF2B5EF4-FFF2-40B4-BE49-F238E27FC236}">
                <a16:creationId xmlns="" xmlns:a16="http://schemas.microsoft.com/office/drawing/2014/main" id="{D138B611-0DBA-4A9C-945A-1DF136AE5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/>
              <a:t>Материалы и </a:t>
            </a:r>
            <a:r>
              <a:rPr lang="ru-RU" altLang="en-US"/>
              <a:t>методы </a:t>
            </a:r>
          </a:p>
        </p:txBody>
      </p:sp>
      <p:sp>
        <p:nvSpPr>
          <p:cNvPr id="3" name="Замещающее содержимое 2">
            <a:extLst>
              <a:ext uri="{FF2B5EF4-FFF2-40B4-BE49-F238E27FC236}">
                <a16:creationId xmlns="" xmlns:a16="http://schemas.microsoft.com/office/drawing/2014/main" id="{1C821E6C-7CA9-4846-9D73-26CFB9894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658" y="1905000"/>
            <a:ext cx="10972800" cy="4953000"/>
          </a:xfrm>
        </p:spPr>
        <p:txBody>
          <a:bodyPr/>
          <a:lstStyle/>
          <a:p>
            <a:pPr algn="just">
              <a:buNone/>
            </a:pPr>
            <a:r>
              <a:rPr lang="ru-RU" altLang="en-US" sz="2800" b="1" noProof="1"/>
              <a:t>Проведение забора исследуемого материала по трем точкам:</a:t>
            </a:r>
          </a:p>
          <a:p>
            <a:pPr algn="just">
              <a:buNone/>
            </a:pPr>
            <a:endParaRPr lang="ru-RU" altLang="en-US" sz="2800" b="1" noProof="1"/>
          </a:p>
          <a:p>
            <a:pPr marL="0" indent="0" algn="just">
              <a:buFontTx/>
              <a:buNone/>
            </a:pPr>
            <a:r>
              <a:rPr lang="ru-RU" altLang="en-US" sz="2800" noProof="1">
                <a:solidFill>
                  <a:srgbClr val="C00000"/>
                </a:solidFill>
              </a:rPr>
              <a:t>Точка №1 </a:t>
            </a:r>
            <a:r>
              <a:rPr lang="ru-RU" altLang="en-US" sz="2800" noProof="1"/>
              <a:t>- поступление пострадавшего в НИИ им. Джанелидзе.</a:t>
            </a:r>
          </a:p>
          <a:p>
            <a:pPr marL="0" indent="0" algn="just">
              <a:buFontTx/>
              <a:buNone/>
            </a:pPr>
            <a:endParaRPr lang="ru-RU" altLang="en-US" sz="2800" noProof="1">
              <a:solidFill>
                <a:srgbClr val="C00000"/>
              </a:solidFill>
            </a:endParaRPr>
          </a:p>
          <a:p>
            <a:pPr marL="0" indent="0" algn="just">
              <a:buFontTx/>
              <a:buNone/>
            </a:pPr>
            <a:r>
              <a:rPr lang="ru-RU" altLang="en-US" sz="2800" noProof="1">
                <a:solidFill>
                  <a:srgbClr val="C00000"/>
                </a:solidFill>
              </a:rPr>
              <a:t>Точка №2 </a:t>
            </a:r>
            <a:r>
              <a:rPr lang="ru-RU" altLang="en-US" sz="2800" noProof="1"/>
              <a:t>- взятие материала до проведение оперативного вмешательства в виде САДП за 2 - 3 часа до операции.</a:t>
            </a:r>
          </a:p>
          <a:p>
            <a:pPr marL="0" indent="0" algn="just">
              <a:buFontTx/>
              <a:buNone/>
            </a:pPr>
            <a:endParaRPr lang="ru-RU" altLang="en-US" sz="2800" noProof="1">
              <a:solidFill>
                <a:srgbClr val="C00000"/>
              </a:solidFill>
            </a:endParaRPr>
          </a:p>
          <a:p>
            <a:pPr marL="0" indent="0" algn="just">
              <a:buFontTx/>
              <a:buNone/>
            </a:pPr>
            <a:r>
              <a:rPr lang="ru-RU" altLang="en-US" sz="2800" noProof="1">
                <a:solidFill>
                  <a:srgbClr val="C00000"/>
                </a:solidFill>
              </a:rPr>
              <a:t>Точка №3 </a:t>
            </a:r>
            <a:r>
              <a:rPr lang="ru-RU" altLang="en-US" sz="2800" noProof="1"/>
              <a:t>- взятие материала после оперативного вмешательства в виде САДП на 3 - 5 сутки (первая перевязка)</a:t>
            </a:r>
          </a:p>
        </p:txBody>
      </p:sp>
    </p:spTree>
  </p:cSld>
  <p:clrMapOvr>
    <a:masterClrMapping/>
  </p:clrMapOvr>
  <p:transition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Заголовок 1">
            <a:extLst>
              <a:ext uri="{FF2B5EF4-FFF2-40B4-BE49-F238E27FC236}">
                <a16:creationId xmlns="" xmlns:a16="http://schemas.microsoft.com/office/drawing/2014/main" id="{560905BF-D26B-461F-A11F-DF6E346E4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99062" y="-168803"/>
            <a:ext cx="8201025" cy="5937250"/>
          </a:xfrm>
        </p:spPr>
        <p:txBody>
          <a:bodyPr/>
          <a:lstStyle/>
          <a:p>
            <a:endParaRPr lang="ru-RU" altLang="en-US" dirty="0"/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C863E51B-E77F-4835-87F0-8C4928F245FF}"/>
              </a:ext>
            </a:extLst>
          </p:cNvPr>
          <p:cNvSpPr>
            <a:spLocks noGrp="1"/>
          </p:cNvSpPr>
          <p:nvPr/>
        </p:nvSpPr>
        <p:spPr>
          <a:xfrm>
            <a:off x="0" y="194469"/>
            <a:ext cx="8186738" cy="6142038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ct val="18000"/>
              </a:spcBef>
              <a:buClr>
                <a:srgbClr val="FFFFFF"/>
              </a:buClr>
              <a:buSzPct val="95000"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18000"/>
              </a:spcBef>
              <a:buClr>
                <a:srgbClr val="FFFFFF"/>
              </a:buClr>
              <a:buSzPct val="95000"/>
            </a:pPr>
            <a:r>
              <a:rPr lang="ru-RU" altLang="ru-RU" sz="2400" dirty="0">
                <a:latin typeface="Arial" panose="020B0604020202020204" pitchFamily="34" charset="0"/>
              </a:rPr>
              <a:t>Материал (периферическая кровь) был исследован методом проточной </a:t>
            </a:r>
            <a:r>
              <a:rPr lang="ru-RU" altLang="ru-RU" sz="2400" dirty="0" err="1">
                <a:latin typeface="Arial" panose="020B0604020202020204" pitchFamily="34" charset="0"/>
              </a:rPr>
              <a:t>цитофлуориметрии</a:t>
            </a:r>
            <a:r>
              <a:rPr lang="ru-RU" altLang="ru-RU" sz="2400" dirty="0">
                <a:latin typeface="Arial" panose="020B0604020202020204" pitchFamily="34" charset="0"/>
              </a:rPr>
              <a:t> на приборе </a:t>
            </a:r>
            <a:r>
              <a:rPr lang="en-US" altLang="ru-RU" sz="2400" dirty="0" err="1">
                <a:latin typeface="Arial" panose="020B0604020202020204" pitchFamily="34" charset="0"/>
              </a:rPr>
              <a:t>Navios</a:t>
            </a:r>
            <a:r>
              <a:rPr lang="ru-RU" altLang="ru-RU" sz="2400" dirty="0">
                <a:latin typeface="Arial" panose="020B0604020202020204" pitchFamily="34" charset="0"/>
              </a:rPr>
              <a:t> (</a:t>
            </a:r>
            <a:r>
              <a:rPr lang="en-US" altLang="ru-RU" sz="2400" dirty="0">
                <a:latin typeface="Arial" panose="020B0604020202020204" pitchFamily="34" charset="0"/>
              </a:rPr>
              <a:t>Beckman Coulter</a:t>
            </a:r>
            <a:r>
              <a:rPr lang="ru-RU" altLang="ru-RU" sz="2400" dirty="0">
                <a:latin typeface="Arial" panose="020B0604020202020204" pitchFamily="34" charset="0"/>
              </a:rPr>
              <a:t>,США)</a:t>
            </a:r>
            <a:endParaRPr lang="en-US" altLang="ru-RU" sz="2400" dirty="0">
              <a:latin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18000"/>
              </a:spcBef>
              <a:buClr>
                <a:srgbClr val="FFFFFF"/>
              </a:buClr>
              <a:buSzPct val="95000"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18000"/>
              </a:spcBef>
              <a:buClr>
                <a:srgbClr val="FFFFFF"/>
              </a:buClr>
              <a:buSzPct val="95000"/>
            </a:pPr>
            <a:r>
              <a:rPr lang="ru-RU" altLang="ru-RU" sz="2400" dirty="0">
                <a:latin typeface="Arial" panose="020B0604020202020204" pitchFamily="34" charset="0"/>
              </a:rPr>
              <a:t>Используемые реагенты:</a:t>
            </a:r>
          </a:p>
          <a:p>
            <a:pPr algn="just">
              <a:lnSpc>
                <a:spcPct val="90000"/>
              </a:lnSpc>
              <a:spcBef>
                <a:spcPct val="18000"/>
              </a:spcBef>
              <a:buClr>
                <a:srgbClr val="FFFFFF"/>
              </a:buClr>
              <a:buSzPct val="95000"/>
            </a:pPr>
            <a:r>
              <a:rPr lang="en-US" altLang="ru-RU" sz="2400" dirty="0">
                <a:latin typeface="Arial" panose="020B0604020202020204" pitchFamily="34" charset="0"/>
              </a:rPr>
              <a:t>- </a:t>
            </a:r>
            <a:r>
              <a:rPr lang="ru-RU" altLang="ru-RU" sz="2400" dirty="0">
                <a:latin typeface="Arial" panose="020B0604020202020204" pitchFamily="34" charset="0"/>
              </a:rPr>
              <a:t> </a:t>
            </a:r>
            <a:r>
              <a:rPr lang="ru-RU" altLang="ru-RU" sz="2400" dirty="0" err="1">
                <a:latin typeface="Arial" panose="020B0604020202020204" pitchFamily="34" charset="0"/>
              </a:rPr>
              <a:t>лизирующий</a:t>
            </a:r>
            <a:r>
              <a:rPr lang="ru-RU" altLang="ru-RU" sz="2400" dirty="0">
                <a:latin typeface="Arial" panose="020B0604020202020204" pitchFamily="34" charset="0"/>
              </a:rPr>
              <a:t> раствор </a:t>
            </a:r>
            <a:r>
              <a:rPr lang="en-US" altLang="ru-RU" sz="2400" dirty="0" err="1">
                <a:latin typeface="Arial" panose="020B0604020202020204" pitchFamily="34" charset="0"/>
              </a:rPr>
              <a:t>Versalyse</a:t>
            </a:r>
            <a:r>
              <a:rPr lang="en-US" altLang="ru-RU" sz="2400" dirty="0">
                <a:latin typeface="Arial" panose="020B0604020202020204" pitchFamily="34" charset="0"/>
              </a:rPr>
              <a:t>,</a:t>
            </a:r>
            <a:r>
              <a:rPr lang="ru-RU" altLang="ru-RU" sz="2400" dirty="0">
                <a:latin typeface="Arial" panose="020B0604020202020204" pitchFamily="34" charset="0"/>
              </a:rPr>
              <a:t> </a:t>
            </a:r>
            <a:r>
              <a:rPr lang="en-US" altLang="ru-RU" sz="2400" dirty="0">
                <a:latin typeface="Arial" panose="020B0604020202020204" pitchFamily="34" charset="0"/>
              </a:rPr>
              <a:t>Beckman Coulter</a:t>
            </a:r>
            <a:endParaRPr lang="ru-RU" altLang="ru-RU" sz="2400" dirty="0">
              <a:latin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18000"/>
              </a:spcBef>
              <a:buClr>
                <a:srgbClr val="FFFFFF"/>
              </a:buClr>
              <a:buSzPct val="95000"/>
            </a:pPr>
            <a:r>
              <a:rPr lang="en-US" altLang="ru-RU" sz="2400" dirty="0">
                <a:latin typeface="Arial" panose="020B0604020202020204" pitchFamily="34" charset="0"/>
              </a:rPr>
              <a:t>-</a:t>
            </a:r>
            <a:r>
              <a:rPr lang="ru-RU" altLang="ru-RU" sz="2400" dirty="0">
                <a:latin typeface="Arial" panose="020B0604020202020204" pitchFamily="34" charset="0"/>
              </a:rPr>
              <a:t> фиксирующий раствор </a:t>
            </a:r>
            <a:r>
              <a:rPr lang="en-US" altLang="ru-RU" sz="2400" dirty="0">
                <a:latin typeface="Arial" panose="020B0604020202020204" pitchFamily="34" charset="0"/>
              </a:rPr>
              <a:t>Fixative Solution, Beckman Coulter</a:t>
            </a:r>
          </a:p>
          <a:p>
            <a:pPr algn="just">
              <a:lnSpc>
                <a:spcPct val="90000"/>
              </a:lnSpc>
              <a:spcBef>
                <a:spcPct val="18000"/>
              </a:spcBef>
              <a:buClr>
                <a:srgbClr val="FFFFFF"/>
              </a:buClr>
              <a:buSzPct val="95000"/>
            </a:pPr>
            <a:r>
              <a:rPr lang="en-US" altLang="ru-RU" sz="2400" dirty="0">
                <a:latin typeface="Arial" panose="020B0604020202020204" pitchFamily="34" charset="0"/>
              </a:rPr>
              <a:t>- </a:t>
            </a:r>
            <a:r>
              <a:rPr lang="ru-RU" altLang="ru-RU" sz="2400" dirty="0">
                <a:latin typeface="Arial" panose="020B0604020202020204" pitchFamily="34" charset="0"/>
              </a:rPr>
              <a:t>буферный раствор </a:t>
            </a:r>
            <a:r>
              <a:rPr lang="en-US" altLang="ru-RU" sz="2400" dirty="0">
                <a:latin typeface="Arial" panose="020B0604020202020204" pitchFamily="34" charset="0"/>
              </a:rPr>
              <a:t>PBS, Beckman Coulter</a:t>
            </a:r>
          </a:p>
          <a:p>
            <a:pPr algn="just">
              <a:lnSpc>
                <a:spcPct val="90000"/>
              </a:lnSpc>
              <a:spcBef>
                <a:spcPct val="18000"/>
              </a:spcBef>
              <a:buClr>
                <a:srgbClr val="FFFFFF"/>
              </a:buClr>
              <a:buSzPct val="95000"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18000"/>
              </a:spcBef>
              <a:buClr>
                <a:srgbClr val="FFFFFF"/>
              </a:buClr>
              <a:buSzPct val="95000"/>
            </a:pPr>
            <a:r>
              <a:rPr lang="ru-RU" altLang="ru-RU" sz="2400" dirty="0">
                <a:latin typeface="Arial" panose="020B0604020202020204" pitchFamily="34" charset="0"/>
              </a:rPr>
              <a:t>Антитела</a:t>
            </a:r>
            <a:r>
              <a:rPr lang="en-US" altLang="ru-RU" sz="2400" dirty="0">
                <a:latin typeface="Arial" panose="020B0604020202020204" pitchFamily="34" charset="0"/>
              </a:rPr>
              <a:t> (Beckman Coulter)</a:t>
            </a:r>
            <a:r>
              <a:rPr lang="ru-RU" altLang="ru-RU" sz="2400" dirty="0">
                <a:latin typeface="Arial" panose="020B0604020202020204" pitchFamily="34" charset="0"/>
              </a:rPr>
              <a:t>:</a:t>
            </a:r>
          </a:p>
          <a:p>
            <a:pPr algn="just">
              <a:lnSpc>
                <a:spcPct val="90000"/>
              </a:lnSpc>
              <a:spcBef>
                <a:spcPct val="18000"/>
              </a:spcBef>
              <a:buClr>
                <a:srgbClr val="FFFFFF"/>
              </a:buClr>
              <a:buSzPct val="95000"/>
            </a:pPr>
            <a:r>
              <a:rPr lang="en-US" altLang="ru-RU" sz="1700" dirty="0">
                <a:solidFill>
                  <a:srgbClr val="EA8F16"/>
                </a:solidFill>
                <a:latin typeface="Arial" panose="020B0604020202020204" pitchFamily="34" charset="0"/>
              </a:rPr>
              <a:t>- CD4 PE            </a:t>
            </a:r>
            <a:r>
              <a:rPr lang="en-US" altLang="ru-RU" sz="1700" dirty="0">
                <a:solidFill>
                  <a:srgbClr val="AE2261"/>
                </a:solidFill>
                <a:latin typeface="Arial" panose="020B0604020202020204" pitchFamily="34" charset="0"/>
              </a:rPr>
              <a:t>- CD8 APC              </a:t>
            </a:r>
            <a:r>
              <a:rPr lang="en-US" altLang="ru-RU" sz="1700" dirty="0">
                <a:solidFill>
                  <a:srgbClr val="3E8853"/>
                </a:solidFill>
                <a:latin typeface="Arial" panose="020B0604020202020204" pitchFamily="34" charset="0"/>
              </a:rPr>
              <a:t>- CD4 FITC                  </a:t>
            </a:r>
            <a:endParaRPr lang="en-US" altLang="ru-RU" sz="1700" dirty="0">
              <a:solidFill>
                <a:srgbClr val="AE2261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18000"/>
              </a:spcBef>
              <a:buClr>
                <a:srgbClr val="FFFFFF"/>
              </a:buClr>
              <a:buSzPct val="95000"/>
            </a:pPr>
            <a:r>
              <a:rPr lang="en-US" altLang="ru-RU" sz="1700" dirty="0">
                <a:solidFill>
                  <a:srgbClr val="FF0000"/>
                </a:solidFill>
                <a:latin typeface="Arial" panose="020B0604020202020204" pitchFamily="34" charset="0"/>
              </a:rPr>
              <a:t>- CD3 ECD         </a:t>
            </a:r>
            <a:r>
              <a:rPr lang="en-US" altLang="ru-RU" sz="1700" dirty="0">
                <a:solidFill>
                  <a:srgbClr val="AE2261"/>
                </a:solidFill>
                <a:latin typeface="Arial" panose="020B0604020202020204" pitchFamily="34" charset="0"/>
              </a:rPr>
              <a:t>- CD19 APC700     </a:t>
            </a:r>
            <a:r>
              <a:rPr lang="en-US" altLang="ru-RU" sz="1700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US" altLang="ru-RU" sz="1700" dirty="0">
                <a:solidFill>
                  <a:srgbClr val="EA8F16"/>
                </a:solidFill>
                <a:latin typeface="Arial" panose="020B0604020202020204" pitchFamily="34" charset="0"/>
              </a:rPr>
              <a:t>- CD314(NKG2D) PE</a:t>
            </a:r>
            <a:endParaRPr lang="en-US" altLang="ru-RU" sz="17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18000"/>
              </a:spcBef>
              <a:buClr>
                <a:srgbClr val="FFFFFF"/>
              </a:buClr>
              <a:buSzPct val="95000"/>
            </a:pPr>
            <a:r>
              <a:rPr lang="en-US" altLang="ru-RU" sz="1700" dirty="0">
                <a:solidFill>
                  <a:srgbClr val="1482AC"/>
                </a:solidFill>
                <a:latin typeface="Arial" panose="020B0604020202020204" pitchFamily="34" charset="0"/>
              </a:rPr>
              <a:t>- CD25 PC7        </a:t>
            </a:r>
            <a:r>
              <a:rPr lang="en-US" altLang="ru-RU" sz="1700" dirty="0">
                <a:solidFill>
                  <a:srgbClr val="AE2261"/>
                </a:solidFill>
                <a:latin typeface="Arial" panose="020B0604020202020204" pitchFamily="34" charset="0"/>
              </a:rPr>
              <a:t>- CD45 APC750      </a:t>
            </a:r>
            <a:r>
              <a:rPr lang="en-US" altLang="ru-RU" sz="1700" dirty="0">
                <a:solidFill>
                  <a:srgbClr val="7030A0"/>
                </a:solidFill>
                <a:latin typeface="Arial" panose="020B0604020202020204" pitchFamily="34" charset="0"/>
              </a:rPr>
              <a:t>- CD45 APC-AF</a:t>
            </a:r>
            <a:endParaRPr lang="en-US" altLang="ru-RU" sz="17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18000"/>
              </a:spcBef>
              <a:buClr>
                <a:srgbClr val="FFFFFF"/>
              </a:buClr>
              <a:buSzPct val="95000"/>
            </a:pPr>
            <a:r>
              <a:rPr lang="en-US" altLang="ru-RU" sz="1700" dirty="0">
                <a:solidFill>
                  <a:srgbClr val="7030A0"/>
                </a:solidFill>
                <a:latin typeface="Arial" panose="020B0604020202020204" pitchFamily="34" charset="0"/>
              </a:rPr>
              <a:t>- CD56 PC5.5     </a:t>
            </a:r>
            <a:r>
              <a:rPr lang="ru-RU" altLang="ru-RU" sz="1700" dirty="0">
                <a:solidFill>
                  <a:srgbClr val="7030A0"/>
                </a:solidFill>
                <a:latin typeface="Arial" panose="020B0604020202020204" pitchFamily="34" charset="0"/>
              </a:rPr>
              <a:t>- </a:t>
            </a:r>
            <a:r>
              <a:rPr lang="en-US" altLang="ru-RU" sz="1700" dirty="0">
                <a:solidFill>
                  <a:srgbClr val="7030A0"/>
                </a:solidFill>
                <a:latin typeface="Arial" panose="020B0604020202020204" pitchFamily="34" charset="0"/>
              </a:rPr>
              <a:t>HLA</a:t>
            </a:r>
            <a:r>
              <a:rPr lang="ru-RU" altLang="ru-RU" sz="1700" dirty="0">
                <a:solidFill>
                  <a:srgbClr val="7030A0"/>
                </a:solidFill>
                <a:latin typeface="Arial" panose="020B0604020202020204" pitchFamily="34" charset="0"/>
              </a:rPr>
              <a:t>-</a:t>
            </a:r>
            <a:r>
              <a:rPr lang="en-US" altLang="ru-RU" sz="1700" dirty="0">
                <a:solidFill>
                  <a:srgbClr val="7030A0"/>
                </a:solidFill>
                <a:latin typeface="Arial" panose="020B0604020202020204" pitchFamily="34" charset="0"/>
              </a:rPr>
              <a:t>DR-F</a:t>
            </a:r>
            <a:r>
              <a:rPr lang="ru-RU" altLang="ru-RU" sz="1700" dirty="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1700" dirty="0">
                <a:solidFill>
                  <a:srgbClr val="7030A0"/>
                </a:solidFill>
                <a:latin typeface="Arial" panose="020B0604020202020204" pitchFamily="34" charset="0"/>
              </a:rPr>
              <a:t>TC                           </a:t>
            </a:r>
          </a:p>
          <a:p>
            <a:pPr>
              <a:lnSpc>
                <a:spcPct val="90000"/>
              </a:lnSpc>
              <a:spcBef>
                <a:spcPct val="18000"/>
              </a:spcBef>
              <a:buClr>
                <a:srgbClr val="FFFFFF"/>
              </a:buClr>
              <a:buSzPct val="95000"/>
              <a:buFont typeface="Wingdings 2" panose="05020102010507070707" pitchFamily="18" charset="2"/>
              <a:buChar char=""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18000"/>
              </a:spcBef>
              <a:buClr>
                <a:srgbClr val="FFFFFF"/>
              </a:buClr>
              <a:buSzPct val="95000"/>
              <a:buFont typeface="Wingdings 2" panose="05020102010507070707" pitchFamily="18" charset="2"/>
              <a:buChar char=""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18000"/>
              </a:spcBef>
              <a:buClr>
                <a:srgbClr val="FFFFFF"/>
              </a:buClr>
              <a:buSzPct val="95000"/>
              <a:buFont typeface="Wingdings 2" panose="05020102010507070707" pitchFamily="18" charset="2"/>
              <a:buChar char=""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18000"/>
              </a:spcBef>
              <a:buClr>
                <a:srgbClr val="FFFFFF"/>
              </a:buClr>
              <a:buSzPct val="95000"/>
              <a:buFont typeface="Wingdings 2" panose="05020102010507070707" pitchFamily="18" charset="2"/>
              <a:buChar char=""/>
            </a:pPr>
            <a:endParaRPr lang="ru-RU" altLang="zh-CN" sz="2400" dirty="0">
              <a:latin typeface="Arial" panose="020B0604020202020204" pitchFamily="34" charset="0"/>
            </a:endParaRPr>
          </a:p>
        </p:txBody>
      </p:sp>
      <p:pic>
        <p:nvPicPr>
          <p:cNvPr id="10243" name="Picture 6" descr="ÐÐ°ÑÑÐ¸Ð½ÐºÐ¸ Ð¿Ð¾ Ð·Ð°Ð¿ÑÐ¾ÑÑ navios beckman coulter">
            <a:extLst>
              <a:ext uri="{FF2B5EF4-FFF2-40B4-BE49-F238E27FC236}">
                <a16:creationId xmlns="" xmlns:a16="http://schemas.microsoft.com/office/drawing/2014/main" id="{791AEEED-5435-4274-96A4-67EFB15CE3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77363" y="717550"/>
            <a:ext cx="2547937" cy="2547938"/>
          </a:xfrm>
        </p:spPr>
      </p:pic>
      <p:sp>
        <p:nvSpPr>
          <p:cNvPr id="10244" name="TextBox 4">
            <a:extLst>
              <a:ext uri="{FF2B5EF4-FFF2-40B4-BE49-F238E27FC236}">
                <a16:creationId xmlns="" xmlns:a16="http://schemas.microsoft.com/office/drawing/2014/main" id="{370FA978-01D0-4185-BBDD-B6E65E196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9575" y="3419475"/>
            <a:ext cx="30861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200">
                <a:latin typeface="Arial" panose="020B0604020202020204" pitchFamily="34" charset="0"/>
              </a:rPr>
              <a:t>Проточный цитофлюориметр </a:t>
            </a:r>
            <a:endParaRPr lang="en-US" altLang="ru-RU" sz="1200">
              <a:latin typeface="Arial" panose="020B0604020202020204" pitchFamily="34" charset="0"/>
            </a:endParaRPr>
          </a:p>
          <a:p>
            <a:r>
              <a:rPr lang="en-US" altLang="ru-RU" sz="1200">
                <a:latin typeface="Arial" panose="020B0604020202020204" pitchFamily="34" charset="0"/>
              </a:rPr>
              <a:t>Navios (Beckman Coulter, США)</a:t>
            </a:r>
            <a:endParaRPr lang="ru-RU" altLang="ru-RU" sz="1200">
              <a:latin typeface="Arial" panose="020B0604020202020204" pitchFamily="34" charset="0"/>
            </a:endParaRPr>
          </a:p>
          <a:p>
            <a:endParaRPr lang="ru-RU" altLang="ru-RU"/>
          </a:p>
        </p:txBody>
      </p:sp>
    </p:spTree>
  </p:cSld>
  <p:clrMapOvr>
    <a:masterClrMapping/>
  </p:clrMapOvr>
  <p:transition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Заголовок 1">
            <a:extLst>
              <a:ext uri="{FF2B5EF4-FFF2-40B4-BE49-F238E27FC236}">
                <a16:creationId xmlns="" xmlns:a16="http://schemas.microsoft.com/office/drawing/2014/main" id="{A013298D-A034-4470-98D3-32A8826133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1875" y="147638"/>
            <a:ext cx="10058400" cy="739775"/>
          </a:xfrm>
        </p:spPr>
        <p:txBody>
          <a:bodyPr/>
          <a:lstStyle/>
          <a:p>
            <a:r>
              <a:rPr lang="ru-RU" altLang="ru-RU" sz="2400"/>
              <a:t>Т-лимфоциты (</a:t>
            </a:r>
            <a:r>
              <a:rPr lang="en-US" altLang="ru-RU" sz="2400"/>
              <a:t>CD3+CD19-)</a:t>
            </a:r>
            <a:endParaRPr lang="ru-RU" altLang="ru-RU" sz="2400"/>
          </a:p>
        </p:txBody>
      </p:sp>
      <p:sp>
        <p:nvSpPr>
          <p:cNvPr id="12290" name="TextBox 4">
            <a:extLst>
              <a:ext uri="{FF2B5EF4-FFF2-40B4-BE49-F238E27FC236}">
                <a16:creationId xmlns="" xmlns:a16="http://schemas.microsoft.com/office/drawing/2014/main" id="{FA1166C5-EB0C-4A2C-B847-825BCC243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1036638"/>
            <a:ext cx="9456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>
                <a:latin typeface="Arial" panose="020B0604020202020204" pitchFamily="34" charset="0"/>
              </a:rPr>
              <a:t>Референсный интервал – 65-82%</a:t>
            </a:r>
            <a:r>
              <a:rPr lang="en-US" altLang="ru-RU">
                <a:latin typeface="Arial" panose="020B0604020202020204" pitchFamily="34" charset="0"/>
              </a:rPr>
              <a:t> (Dieli et al., 2001 – </a:t>
            </a:r>
            <a:r>
              <a:rPr lang="ru-RU" altLang="ru-RU">
                <a:latin typeface="Arial" panose="020B0604020202020204" pitchFamily="34" charset="0"/>
              </a:rPr>
              <a:t>цит. по Хайдуков С.В., 2014)</a:t>
            </a:r>
          </a:p>
        </p:txBody>
      </p:sp>
      <p:graphicFrame>
        <p:nvGraphicFramePr>
          <p:cNvPr id="12291" name="Замещающее содержимое 5">
            <a:extLst>
              <a:ext uri="{FF2B5EF4-FFF2-40B4-BE49-F238E27FC236}">
                <a16:creationId xmlns="" xmlns:a16="http://schemas.microsoft.com/office/drawing/2014/main" id="{F44831B0-3492-4B46-850F-5F73E5DECF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800" y="1622425"/>
          <a:ext cx="3167063" cy="4287838"/>
        </p:xfrm>
        <a:graphic>
          <a:graphicData uri="http://schemas.openxmlformats.org/presentationml/2006/ole">
            <p:oleObj spid="_x0000_s1025" r:id="rId4" imgW="3161905" imgH="4285714" progId="">
              <p:embed/>
            </p:oleObj>
          </a:graphicData>
        </a:graphic>
      </p:graphicFrame>
      <p:graphicFrame>
        <p:nvGraphicFramePr>
          <p:cNvPr id="12292" name="Объект 6">
            <a:extLst>
              <a:ext uri="{FF2B5EF4-FFF2-40B4-BE49-F238E27FC236}">
                <a16:creationId xmlns="" xmlns:a16="http://schemas.microsoft.com/office/drawing/2014/main" id="{B2DB508D-7791-4349-A0B1-BDF7393511C1}"/>
              </a:ext>
            </a:extLst>
          </p:cNvPr>
          <p:cNvGraphicFramePr>
            <a:graphicFrameLocks/>
          </p:cNvGraphicFramePr>
          <p:nvPr/>
        </p:nvGraphicFramePr>
        <p:xfrm>
          <a:off x="2982913" y="1658938"/>
          <a:ext cx="3167062" cy="4271962"/>
        </p:xfrm>
        <a:graphic>
          <a:graphicData uri="http://schemas.openxmlformats.org/presentationml/2006/ole">
            <p:oleObj spid="_x0000_s1026" r:id="rId5" imgW="3161905" imgH="4266667" progId="">
              <p:embed/>
            </p:oleObj>
          </a:graphicData>
        </a:graphic>
      </p:graphicFrame>
      <p:graphicFrame>
        <p:nvGraphicFramePr>
          <p:cNvPr id="12293" name="Диаграмма 7">
            <a:extLst>
              <a:ext uri="{FF2B5EF4-FFF2-40B4-BE49-F238E27FC236}">
                <a16:creationId xmlns="" xmlns:a16="http://schemas.microsoft.com/office/drawing/2014/main" id="{091291BD-9543-4361-A759-171182CC6E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02383367"/>
              </p:ext>
            </p:extLst>
          </p:nvPr>
        </p:nvGraphicFramePr>
        <p:xfrm>
          <a:off x="6127923" y="1733764"/>
          <a:ext cx="5684837" cy="4716463"/>
        </p:xfrm>
        <a:graphic>
          <a:graphicData uri="http://schemas.openxmlformats.org/presentationml/2006/ole">
            <p:oleObj spid="_x0000_s1027" r:id="rId6" imgW="5688061" imgH="4718713" progId="">
              <p:embed/>
            </p:oleObj>
          </a:graphicData>
        </a:graphic>
      </p:graphicFrame>
    </p:spTree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>
            <a:extLst>
              <a:ext uri="{FF2B5EF4-FFF2-40B4-BE49-F238E27FC236}">
                <a16:creationId xmlns="" xmlns:a16="http://schemas.microsoft.com/office/drawing/2014/main" id="{2DA1F285-2BD9-47DA-8C3D-A9F45EE101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1875" y="147638"/>
            <a:ext cx="10058400" cy="739775"/>
          </a:xfrm>
        </p:spPr>
        <p:txBody>
          <a:bodyPr/>
          <a:lstStyle/>
          <a:p>
            <a:r>
              <a:rPr lang="en-US" altLang="ru-RU" sz="2400">
                <a:solidFill>
                  <a:srgbClr val="04617B"/>
                </a:solidFill>
              </a:rPr>
              <a:t>NK-</a:t>
            </a:r>
            <a:r>
              <a:rPr lang="ru-RU" altLang="zh-CN" sz="2400">
                <a:solidFill>
                  <a:srgbClr val="04617B"/>
                </a:solidFill>
              </a:rPr>
              <a:t>клетки (</a:t>
            </a:r>
            <a:r>
              <a:rPr lang="en-US" altLang="ru-RU" sz="2400">
                <a:solidFill>
                  <a:srgbClr val="04617B"/>
                </a:solidFill>
              </a:rPr>
              <a:t>CD</a:t>
            </a:r>
            <a:r>
              <a:rPr lang="ru-RU" altLang="zh-CN" sz="2400">
                <a:solidFill>
                  <a:srgbClr val="04617B"/>
                </a:solidFill>
              </a:rPr>
              <a:t>3-</a:t>
            </a:r>
            <a:r>
              <a:rPr lang="en-US" altLang="ru-RU" sz="2400">
                <a:solidFill>
                  <a:srgbClr val="04617B"/>
                </a:solidFill>
              </a:rPr>
              <a:t>CD</a:t>
            </a:r>
            <a:r>
              <a:rPr lang="ru-RU" altLang="zh-CN" sz="2400">
                <a:solidFill>
                  <a:srgbClr val="04617B"/>
                </a:solidFill>
              </a:rPr>
              <a:t>(56+16)+</a:t>
            </a:r>
          </a:p>
        </p:txBody>
      </p:sp>
      <p:sp>
        <p:nvSpPr>
          <p:cNvPr id="14338" name="TextBox 4">
            <a:extLst>
              <a:ext uri="{FF2B5EF4-FFF2-40B4-BE49-F238E27FC236}">
                <a16:creationId xmlns="" xmlns:a16="http://schemas.microsoft.com/office/drawing/2014/main" id="{A668C4B2-58D0-4926-B171-7D113B999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" y="1046163"/>
            <a:ext cx="99234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>
                <a:latin typeface="Arial" panose="020B0604020202020204" pitchFamily="34" charset="0"/>
              </a:rPr>
              <a:t>Референсный интервал – </a:t>
            </a:r>
            <a:r>
              <a:rPr lang="en-US" altLang="ru-RU">
                <a:latin typeface="Arial" panose="020B0604020202020204" pitchFamily="34" charset="0"/>
              </a:rPr>
              <a:t>8-17</a:t>
            </a:r>
            <a:r>
              <a:rPr lang="ru-RU" altLang="ru-RU">
                <a:latin typeface="Arial" panose="020B0604020202020204" pitchFamily="34" charset="0"/>
              </a:rPr>
              <a:t>% </a:t>
            </a:r>
            <a:r>
              <a:rPr lang="en-US" altLang="ru-RU">
                <a:latin typeface="Arial" panose="020B0604020202020204" pitchFamily="34" charset="0"/>
              </a:rPr>
              <a:t>(Dieli et al., 2001 – </a:t>
            </a:r>
            <a:r>
              <a:rPr lang="ru-RU" altLang="ru-RU">
                <a:latin typeface="Arial" panose="020B0604020202020204" pitchFamily="34" charset="0"/>
              </a:rPr>
              <a:t>цит. по Хайдуков С.В., 2014)</a:t>
            </a:r>
          </a:p>
          <a:p>
            <a:endParaRPr lang="ru-RU" altLang="ru-RU">
              <a:latin typeface="Arial" panose="020B0604020202020204" pitchFamily="34" charset="0"/>
            </a:endParaRPr>
          </a:p>
        </p:txBody>
      </p:sp>
      <p:graphicFrame>
        <p:nvGraphicFramePr>
          <p:cNvPr id="14339" name="Замещающее содержимое 5">
            <a:extLst>
              <a:ext uri="{FF2B5EF4-FFF2-40B4-BE49-F238E27FC236}">
                <a16:creationId xmlns="" xmlns:a16="http://schemas.microsoft.com/office/drawing/2014/main" id="{FE21F949-41C9-4166-9878-8F2CD766B4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800" y="1622425"/>
          <a:ext cx="3167063" cy="4287838"/>
        </p:xfrm>
        <a:graphic>
          <a:graphicData uri="http://schemas.openxmlformats.org/presentationml/2006/ole">
            <p:oleObj spid="_x0000_s2049" r:id="rId4" imgW="3161905" imgH="4285714" progId="">
              <p:embed/>
            </p:oleObj>
          </a:graphicData>
        </a:graphic>
      </p:graphicFrame>
      <p:graphicFrame>
        <p:nvGraphicFramePr>
          <p:cNvPr id="14340" name="Объект 6">
            <a:extLst>
              <a:ext uri="{FF2B5EF4-FFF2-40B4-BE49-F238E27FC236}">
                <a16:creationId xmlns="" xmlns:a16="http://schemas.microsoft.com/office/drawing/2014/main" id="{0F30C41F-D796-4468-B3A3-C6378E3D870D}"/>
              </a:ext>
            </a:extLst>
          </p:cNvPr>
          <p:cNvGraphicFramePr>
            <a:graphicFrameLocks/>
          </p:cNvGraphicFramePr>
          <p:nvPr/>
        </p:nvGraphicFramePr>
        <p:xfrm>
          <a:off x="2982913" y="1592263"/>
          <a:ext cx="3167062" cy="4271962"/>
        </p:xfrm>
        <a:graphic>
          <a:graphicData uri="http://schemas.openxmlformats.org/presentationml/2006/ole">
            <p:oleObj spid="_x0000_s2050" r:id="rId5" imgW="3161905" imgH="4266667" progId="">
              <p:embed/>
            </p:oleObj>
          </a:graphicData>
        </a:graphic>
      </p:graphicFrame>
      <p:graphicFrame>
        <p:nvGraphicFramePr>
          <p:cNvPr id="14341" name="Диаграмма 7">
            <a:extLst>
              <a:ext uri="{FF2B5EF4-FFF2-40B4-BE49-F238E27FC236}">
                <a16:creationId xmlns="" xmlns:a16="http://schemas.microsoft.com/office/drawing/2014/main" id="{F9F6E296-D4F1-47DD-815B-869E63F519E2}"/>
              </a:ext>
            </a:extLst>
          </p:cNvPr>
          <p:cNvGraphicFramePr>
            <a:graphicFrameLocks/>
          </p:cNvGraphicFramePr>
          <p:nvPr/>
        </p:nvGraphicFramePr>
        <p:xfrm>
          <a:off x="6103938" y="1512888"/>
          <a:ext cx="5684837" cy="4943475"/>
        </p:xfrm>
        <a:graphic>
          <a:graphicData uri="http://schemas.openxmlformats.org/presentationml/2006/ole">
            <p:oleObj spid="_x0000_s2051" r:id="rId6" imgW="5688061" imgH="4944285" progId="">
              <p:embed/>
            </p:oleObj>
          </a:graphicData>
        </a:graphic>
      </p:graphicFrame>
    </p:spTree>
  </p:cSld>
  <p:clrMapOvr>
    <a:masterClrMapping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>
            <a:extLst>
              <a:ext uri="{FF2B5EF4-FFF2-40B4-BE49-F238E27FC236}">
                <a16:creationId xmlns="" xmlns:a16="http://schemas.microsoft.com/office/drawing/2014/main" id="{1C0CA839-9DC1-4B3F-B4A3-B9A897252C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1875" y="147638"/>
            <a:ext cx="10058400" cy="739775"/>
          </a:xfrm>
        </p:spPr>
        <p:txBody>
          <a:bodyPr/>
          <a:lstStyle/>
          <a:p>
            <a:r>
              <a:rPr lang="ru-RU" altLang="zh-CN" sz="2400"/>
              <a:t>Субпопуляция </a:t>
            </a:r>
            <a:r>
              <a:rPr lang="en-US" altLang="ru-RU" sz="2400"/>
              <a:t>NK-</a:t>
            </a:r>
            <a:r>
              <a:rPr lang="ru-RU" altLang="zh-CN" sz="2400"/>
              <a:t>клеток (</a:t>
            </a:r>
            <a:r>
              <a:rPr lang="en-US" altLang="ru-RU" sz="2400"/>
              <a:t>CD3-CD56-CD16+)</a:t>
            </a:r>
            <a:endParaRPr lang="ru-RU" altLang="zh-CN" sz="2400">
              <a:solidFill>
                <a:srgbClr val="04617B"/>
              </a:solidFill>
            </a:endParaRPr>
          </a:p>
        </p:txBody>
      </p:sp>
      <p:sp>
        <p:nvSpPr>
          <p:cNvPr id="16386" name="TextBox 4">
            <a:extLst>
              <a:ext uri="{FF2B5EF4-FFF2-40B4-BE49-F238E27FC236}">
                <a16:creationId xmlns="" xmlns:a16="http://schemas.microsoft.com/office/drawing/2014/main" id="{3F55CC49-30C3-410A-A4D5-E186EF3D0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1046163"/>
            <a:ext cx="96059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>
                <a:latin typeface="Arial" panose="020B0604020202020204" pitchFamily="34" charset="0"/>
              </a:rPr>
              <a:t>Референсный интервал – </a:t>
            </a:r>
            <a:r>
              <a:rPr lang="en-US" altLang="ru-RU">
                <a:latin typeface="Arial" panose="020B0604020202020204" pitchFamily="34" charset="0"/>
              </a:rPr>
              <a:t>1,4-5</a:t>
            </a:r>
            <a:r>
              <a:rPr lang="ru-RU" altLang="ru-RU">
                <a:latin typeface="Arial" panose="020B0604020202020204" pitchFamily="34" charset="0"/>
              </a:rPr>
              <a:t>% </a:t>
            </a:r>
          </a:p>
          <a:p>
            <a:endParaRPr lang="ru-RU" altLang="ru-RU">
              <a:latin typeface="Arial" panose="020B0604020202020204" pitchFamily="34" charset="0"/>
            </a:endParaRPr>
          </a:p>
        </p:txBody>
      </p:sp>
      <p:graphicFrame>
        <p:nvGraphicFramePr>
          <p:cNvPr id="16387" name="Замещающее содержимое 6">
            <a:extLst>
              <a:ext uri="{FF2B5EF4-FFF2-40B4-BE49-F238E27FC236}">
                <a16:creationId xmlns="" xmlns:a16="http://schemas.microsoft.com/office/drawing/2014/main" id="{48F08749-1FC0-4067-90C5-0CD62CA67B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846263"/>
          <a:ext cx="2854325" cy="3729037"/>
        </p:xfrm>
        <a:graphic>
          <a:graphicData uri="http://schemas.openxmlformats.org/presentationml/2006/ole">
            <p:oleObj spid="_x0000_s3073" r:id="rId4" imgW="2847619" imgH="3723810" progId="">
              <p:embed/>
            </p:oleObj>
          </a:graphicData>
        </a:graphic>
      </p:graphicFrame>
      <p:graphicFrame>
        <p:nvGraphicFramePr>
          <p:cNvPr id="16388" name="Объект 7">
            <a:extLst>
              <a:ext uri="{FF2B5EF4-FFF2-40B4-BE49-F238E27FC236}">
                <a16:creationId xmlns="" xmlns:a16="http://schemas.microsoft.com/office/drawing/2014/main" id="{B3455962-B47C-4DF2-B4B0-F6A6E623A54A}"/>
              </a:ext>
            </a:extLst>
          </p:cNvPr>
          <p:cNvGraphicFramePr>
            <a:graphicFrameLocks/>
          </p:cNvGraphicFramePr>
          <p:nvPr/>
        </p:nvGraphicFramePr>
        <p:xfrm>
          <a:off x="2292350" y="1846263"/>
          <a:ext cx="3136900" cy="3729037"/>
        </p:xfrm>
        <a:graphic>
          <a:graphicData uri="http://schemas.openxmlformats.org/presentationml/2006/ole">
            <p:oleObj spid="_x0000_s3074" r:id="rId5" imgW="3133333" imgH="3723810" progId="">
              <p:embed/>
            </p:oleObj>
          </a:graphicData>
        </a:graphic>
      </p:graphicFrame>
      <p:graphicFrame>
        <p:nvGraphicFramePr>
          <p:cNvPr id="16389" name="Диаграмма 7">
            <a:extLst>
              <a:ext uri="{FF2B5EF4-FFF2-40B4-BE49-F238E27FC236}">
                <a16:creationId xmlns="" xmlns:a16="http://schemas.microsoft.com/office/drawing/2014/main" id="{1DC6FF0F-02B3-489F-8D49-50396649AE4C}"/>
              </a:ext>
            </a:extLst>
          </p:cNvPr>
          <p:cNvGraphicFramePr>
            <a:graphicFrameLocks/>
          </p:cNvGraphicFramePr>
          <p:nvPr/>
        </p:nvGraphicFramePr>
        <p:xfrm>
          <a:off x="7429500" y="1592263"/>
          <a:ext cx="4359275" cy="4864100"/>
        </p:xfrm>
        <a:graphic>
          <a:graphicData uri="http://schemas.openxmlformats.org/presentationml/2006/ole">
            <p:oleObj spid="_x0000_s3075" r:id="rId6" imgW="5688061" imgH="4944285" progId="">
              <p:embed/>
            </p:oleObj>
          </a:graphicData>
        </a:graphic>
      </p:graphicFrame>
      <p:graphicFrame>
        <p:nvGraphicFramePr>
          <p:cNvPr id="16390" name="Объект 9">
            <a:extLst>
              <a:ext uri="{FF2B5EF4-FFF2-40B4-BE49-F238E27FC236}">
                <a16:creationId xmlns="" xmlns:a16="http://schemas.microsoft.com/office/drawing/2014/main" id="{A12E2080-98A3-406C-B4F7-1B394452B8A5}"/>
              </a:ext>
            </a:extLst>
          </p:cNvPr>
          <p:cNvGraphicFramePr>
            <a:graphicFrameLocks/>
          </p:cNvGraphicFramePr>
          <p:nvPr/>
        </p:nvGraphicFramePr>
        <p:xfrm>
          <a:off x="4854575" y="1846263"/>
          <a:ext cx="2854325" cy="3729037"/>
        </p:xfrm>
        <a:graphic>
          <a:graphicData uri="http://schemas.openxmlformats.org/presentationml/2006/ole">
            <p:oleObj spid="_x0000_s3076" r:id="rId7" imgW="2847619" imgH="3723810" progId="">
              <p:embed/>
            </p:oleObj>
          </a:graphicData>
        </a:graphic>
      </p:graphicFrame>
    </p:spTree>
  </p:cSld>
  <p:clrMapOvr>
    <a:masterClrMapping/>
  </p:clrMapOvr>
  <p:transition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>
            <a:extLst>
              <a:ext uri="{FF2B5EF4-FFF2-40B4-BE49-F238E27FC236}">
                <a16:creationId xmlns="" xmlns:a16="http://schemas.microsoft.com/office/drawing/2014/main" id="{CA8E769B-DD9E-48AD-9BA1-A3D6CAE74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1875" y="147638"/>
            <a:ext cx="10058400" cy="739775"/>
          </a:xfrm>
        </p:spPr>
        <p:txBody>
          <a:bodyPr/>
          <a:lstStyle/>
          <a:p>
            <a:r>
              <a:rPr lang="en-US" altLang="ru-RU" sz="2400"/>
              <a:t>NKG2D </a:t>
            </a:r>
            <a:r>
              <a:rPr lang="ru-RU" altLang="zh-CN" sz="2400"/>
              <a:t>на Т-цитотоксических клетках (</a:t>
            </a:r>
            <a:r>
              <a:rPr lang="en-US" altLang="ru-RU" sz="2400"/>
              <a:t>CD3+CD8+)</a:t>
            </a:r>
            <a:endParaRPr lang="ru-RU" altLang="zh-CN" sz="2400">
              <a:solidFill>
                <a:srgbClr val="04617B"/>
              </a:solidFill>
            </a:endParaRPr>
          </a:p>
        </p:txBody>
      </p:sp>
      <p:graphicFrame>
        <p:nvGraphicFramePr>
          <p:cNvPr id="18434" name="Содержимое 5">
            <a:extLst>
              <a:ext uri="{FF2B5EF4-FFF2-40B4-BE49-F238E27FC236}">
                <a16:creationId xmlns="" xmlns:a16="http://schemas.microsoft.com/office/drawing/2014/main" id="{73E04C7A-8B90-407D-925D-8115A06394D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571625"/>
          <a:ext cx="3268663" cy="4389438"/>
        </p:xfrm>
        <a:graphic>
          <a:graphicData uri="http://schemas.openxmlformats.org/presentationml/2006/ole">
            <p:oleObj spid="_x0000_s4097" r:id="rId4" imgW="3267739" imgH="4389500" progId="">
              <p:embed/>
            </p:oleObj>
          </a:graphicData>
        </a:graphic>
      </p:graphicFrame>
      <p:graphicFrame>
        <p:nvGraphicFramePr>
          <p:cNvPr id="18435" name="Object 5">
            <a:extLst>
              <a:ext uri="{FF2B5EF4-FFF2-40B4-BE49-F238E27FC236}">
                <a16:creationId xmlns="" xmlns:a16="http://schemas.microsoft.com/office/drawing/2014/main" id="{43C80013-866C-4EF3-A6E6-5AEC0ACDCC6F}"/>
              </a:ext>
            </a:extLst>
          </p:cNvPr>
          <p:cNvGraphicFramePr>
            <a:graphicFrameLocks/>
          </p:cNvGraphicFramePr>
          <p:nvPr/>
        </p:nvGraphicFramePr>
        <p:xfrm>
          <a:off x="2932113" y="1541463"/>
          <a:ext cx="3268662" cy="4373562"/>
        </p:xfrm>
        <a:graphic>
          <a:graphicData uri="http://schemas.openxmlformats.org/presentationml/2006/ole">
            <p:oleObj spid="_x0000_s4098" r:id="rId5" imgW="3267739" imgH="4371211" progId="">
              <p:embed/>
            </p:oleObj>
          </a:graphicData>
        </a:graphic>
      </p:graphicFrame>
      <p:graphicFrame>
        <p:nvGraphicFramePr>
          <p:cNvPr id="18436" name="Диаграмма 7">
            <a:extLst>
              <a:ext uri="{FF2B5EF4-FFF2-40B4-BE49-F238E27FC236}">
                <a16:creationId xmlns="" xmlns:a16="http://schemas.microsoft.com/office/drawing/2014/main" id="{45F8F104-7938-4C2B-A858-980460F5E886}"/>
              </a:ext>
            </a:extLst>
          </p:cNvPr>
          <p:cNvGraphicFramePr>
            <a:graphicFrameLocks/>
          </p:cNvGraphicFramePr>
          <p:nvPr/>
        </p:nvGraphicFramePr>
        <p:xfrm>
          <a:off x="7464425" y="1428750"/>
          <a:ext cx="4510088" cy="4486275"/>
        </p:xfrm>
        <a:graphic>
          <a:graphicData uri="http://schemas.openxmlformats.org/presentationml/2006/ole">
            <p:oleObj spid="_x0000_s4099" r:id="rId6" imgW="5681964" imgH="4944285" progId="">
              <p:embed/>
            </p:oleObj>
          </a:graphicData>
        </a:graphic>
      </p:graphicFrame>
      <p:sp>
        <p:nvSpPr>
          <p:cNvPr id="18437" name="Rectangle 7">
            <a:extLst>
              <a:ext uri="{FF2B5EF4-FFF2-40B4-BE49-F238E27FC236}">
                <a16:creationId xmlns="" xmlns:a16="http://schemas.microsoft.com/office/drawing/2014/main" id="{176E65B3-71A3-44A5-9443-4505AB3E3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100" y="1017588"/>
            <a:ext cx="3919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Референсный интервал – 0,8</a:t>
            </a:r>
            <a:r>
              <a:rPr lang="en-US" altLang="ru-RU"/>
              <a:t>-</a:t>
            </a:r>
            <a:r>
              <a:rPr lang="ru-RU" altLang="ru-RU"/>
              <a:t>1,1%</a:t>
            </a:r>
          </a:p>
        </p:txBody>
      </p:sp>
      <p:graphicFrame>
        <p:nvGraphicFramePr>
          <p:cNvPr id="18438" name="Объект 7">
            <a:extLst>
              <a:ext uri="{FF2B5EF4-FFF2-40B4-BE49-F238E27FC236}">
                <a16:creationId xmlns="" xmlns:a16="http://schemas.microsoft.com/office/drawing/2014/main" id="{95C875F5-8F23-4725-AB1B-6AE082FA33C8}"/>
              </a:ext>
            </a:extLst>
          </p:cNvPr>
          <p:cNvGraphicFramePr>
            <a:graphicFrameLocks/>
          </p:cNvGraphicFramePr>
          <p:nvPr/>
        </p:nvGraphicFramePr>
        <p:xfrm>
          <a:off x="203200" y="2089150"/>
          <a:ext cx="2678113" cy="3470275"/>
        </p:xfrm>
        <a:graphic>
          <a:graphicData uri="http://schemas.openxmlformats.org/presentationml/2006/ole">
            <p:oleObj spid="_x0000_s4100" r:id="rId7" imgW="2676190" imgH="3466667" progId="">
              <p:embed/>
            </p:oleObj>
          </a:graphicData>
        </a:graphic>
      </p:graphicFrame>
      <p:graphicFrame>
        <p:nvGraphicFramePr>
          <p:cNvPr id="18439" name="Объект 9">
            <a:extLst>
              <a:ext uri="{FF2B5EF4-FFF2-40B4-BE49-F238E27FC236}">
                <a16:creationId xmlns="" xmlns:a16="http://schemas.microsoft.com/office/drawing/2014/main" id="{57E135AB-BD9C-491D-BBEB-7529F80C8973}"/>
              </a:ext>
            </a:extLst>
          </p:cNvPr>
          <p:cNvGraphicFramePr>
            <a:graphicFrameLocks/>
          </p:cNvGraphicFramePr>
          <p:nvPr/>
        </p:nvGraphicFramePr>
        <p:xfrm>
          <a:off x="2562225" y="2109788"/>
          <a:ext cx="2678113" cy="3470275"/>
        </p:xfrm>
        <a:graphic>
          <a:graphicData uri="http://schemas.openxmlformats.org/presentationml/2006/ole">
            <p:oleObj spid="_x0000_s4101" r:id="rId8" imgW="2676190" imgH="3466667" progId="">
              <p:embed/>
            </p:oleObj>
          </a:graphicData>
        </a:graphic>
      </p:graphicFrame>
      <p:graphicFrame>
        <p:nvGraphicFramePr>
          <p:cNvPr id="18440" name="Объект 11">
            <a:extLst>
              <a:ext uri="{FF2B5EF4-FFF2-40B4-BE49-F238E27FC236}">
                <a16:creationId xmlns="" xmlns:a16="http://schemas.microsoft.com/office/drawing/2014/main" id="{96A6E1BF-ECBF-41EE-B509-9D4542A6EA67}"/>
              </a:ext>
            </a:extLst>
          </p:cNvPr>
          <p:cNvGraphicFramePr>
            <a:graphicFrameLocks/>
          </p:cNvGraphicFramePr>
          <p:nvPr/>
        </p:nvGraphicFramePr>
        <p:xfrm>
          <a:off x="4846638" y="2089150"/>
          <a:ext cx="2678112" cy="3470275"/>
        </p:xfrm>
        <a:graphic>
          <a:graphicData uri="http://schemas.openxmlformats.org/presentationml/2006/ole">
            <p:oleObj spid="_x0000_s4102" r:id="rId9" imgW="2676190" imgH="3466667" progId="">
              <p:embed/>
            </p:oleObj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635ABFC2-2551-4117-9999-CA7AABBC09E7}"/>
              </a:ext>
            </a:extLst>
          </p:cNvPr>
          <p:cNvCxnSpPr/>
          <p:nvPr/>
        </p:nvCxnSpPr>
        <p:spPr>
          <a:xfrm>
            <a:off x="7943850" y="4619625"/>
            <a:ext cx="40306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BEA8E20B-4E34-413E-B1E4-003F031CBB49}"/>
              </a:ext>
            </a:extLst>
          </p:cNvPr>
          <p:cNvCxnSpPr/>
          <p:nvPr/>
        </p:nvCxnSpPr>
        <p:spPr>
          <a:xfrm flipV="1">
            <a:off x="7962900" y="4162425"/>
            <a:ext cx="4011613" cy="9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>
            <a:extLst>
              <a:ext uri="{FF2B5EF4-FFF2-40B4-BE49-F238E27FC236}">
                <a16:creationId xmlns="" xmlns:a16="http://schemas.microsoft.com/office/drawing/2014/main" id="{2B693A82-4E62-4DAA-A701-0CC11E84E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1875" y="147638"/>
            <a:ext cx="10058400" cy="739775"/>
          </a:xfrm>
        </p:spPr>
        <p:txBody>
          <a:bodyPr/>
          <a:lstStyle/>
          <a:p>
            <a:r>
              <a:rPr lang="ru-RU" altLang="ru-RU" sz="2400"/>
              <a:t>Активированные Т-клетки (</a:t>
            </a:r>
            <a:r>
              <a:rPr lang="en-US" altLang="ru-RU" sz="2400"/>
              <a:t>CD3+HLA</a:t>
            </a:r>
            <a:r>
              <a:rPr lang="ru-RU" altLang="ru-RU" sz="2400"/>
              <a:t> </a:t>
            </a:r>
            <a:r>
              <a:rPr lang="en-US" altLang="ru-RU" sz="2400"/>
              <a:t>DR+</a:t>
            </a:r>
            <a:r>
              <a:rPr lang="ru-RU" altLang="ru-RU" sz="2400"/>
              <a:t>)</a:t>
            </a:r>
            <a:endParaRPr lang="ru-RU" altLang="ru-RU" sz="2400">
              <a:solidFill>
                <a:srgbClr val="04617B"/>
              </a:solidFill>
            </a:endParaRPr>
          </a:p>
        </p:txBody>
      </p:sp>
      <p:sp>
        <p:nvSpPr>
          <p:cNvPr id="20482" name="TextBox 4">
            <a:extLst>
              <a:ext uri="{FF2B5EF4-FFF2-40B4-BE49-F238E27FC236}">
                <a16:creationId xmlns="" xmlns:a16="http://schemas.microsoft.com/office/drawing/2014/main" id="{55CB4B96-E471-4B2E-B178-1BBD71DFC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1055688"/>
            <a:ext cx="10101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>
                <a:latin typeface="Arial" panose="020B0604020202020204" pitchFamily="34" charset="0"/>
              </a:rPr>
              <a:t>Референсный интервал – 2</a:t>
            </a:r>
            <a:r>
              <a:rPr lang="en-US" altLang="ru-RU">
                <a:latin typeface="Arial" panose="020B0604020202020204" pitchFamily="34" charset="0"/>
              </a:rPr>
              <a:t>-</a:t>
            </a:r>
            <a:r>
              <a:rPr lang="ru-RU" altLang="ru-RU">
                <a:latin typeface="Arial" panose="020B0604020202020204" pitchFamily="34" charset="0"/>
              </a:rPr>
              <a:t>13% </a:t>
            </a:r>
            <a:r>
              <a:rPr lang="en-US" altLang="ru-RU">
                <a:latin typeface="Arial" panose="020B0604020202020204" pitchFamily="34" charset="0"/>
              </a:rPr>
              <a:t>(Dieli et al., 2001 – </a:t>
            </a:r>
            <a:r>
              <a:rPr lang="ru-RU" altLang="ru-RU">
                <a:latin typeface="Arial" panose="020B0604020202020204" pitchFamily="34" charset="0"/>
              </a:rPr>
              <a:t>цит. по Хайдуков С.В., 2014)</a:t>
            </a:r>
          </a:p>
          <a:p>
            <a:endParaRPr lang="ru-RU" altLang="ru-RU">
              <a:latin typeface="Arial" panose="020B0604020202020204" pitchFamily="34" charset="0"/>
            </a:endParaRPr>
          </a:p>
        </p:txBody>
      </p:sp>
      <p:graphicFrame>
        <p:nvGraphicFramePr>
          <p:cNvPr id="20483" name="Замещающее содержимое 6">
            <a:extLst>
              <a:ext uri="{FF2B5EF4-FFF2-40B4-BE49-F238E27FC236}">
                <a16:creationId xmlns="" xmlns:a16="http://schemas.microsoft.com/office/drawing/2014/main" id="{C2131AFF-D095-4725-9B67-FB2E7537CEB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800" y="1943100"/>
          <a:ext cx="2932113" cy="3967163"/>
        </p:xfrm>
        <a:graphic>
          <a:graphicData uri="http://schemas.openxmlformats.org/presentationml/2006/ole">
            <p:oleObj spid="_x0000_s5121" r:id="rId4" imgW="2923810" imgH="3961905" progId="">
              <p:embed/>
            </p:oleObj>
          </a:graphicData>
        </a:graphic>
      </p:graphicFrame>
      <p:graphicFrame>
        <p:nvGraphicFramePr>
          <p:cNvPr id="20484" name="Объект 7">
            <a:extLst>
              <a:ext uri="{FF2B5EF4-FFF2-40B4-BE49-F238E27FC236}">
                <a16:creationId xmlns="" xmlns:a16="http://schemas.microsoft.com/office/drawing/2014/main" id="{7F684581-1927-4877-8CD5-C66AD58F4A97}"/>
              </a:ext>
            </a:extLst>
          </p:cNvPr>
          <p:cNvGraphicFramePr>
            <a:graphicFrameLocks/>
          </p:cNvGraphicFramePr>
          <p:nvPr/>
        </p:nvGraphicFramePr>
        <p:xfrm>
          <a:off x="2447925" y="1943100"/>
          <a:ext cx="3019425" cy="3967163"/>
        </p:xfrm>
        <a:graphic>
          <a:graphicData uri="http://schemas.openxmlformats.org/presentationml/2006/ole">
            <p:oleObj spid="_x0000_s5122" r:id="rId5" imgW="3019048" imgH="3961905" progId="">
              <p:embed/>
            </p:oleObj>
          </a:graphicData>
        </a:graphic>
      </p:graphicFrame>
      <p:graphicFrame>
        <p:nvGraphicFramePr>
          <p:cNvPr id="20485" name="Диаграмма 7">
            <a:extLst>
              <a:ext uri="{FF2B5EF4-FFF2-40B4-BE49-F238E27FC236}">
                <a16:creationId xmlns="" xmlns:a16="http://schemas.microsoft.com/office/drawing/2014/main" id="{18281E9C-1DDF-462F-B012-4D5D88146EFC}"/>
              </a:ext>
            </a:extLst>
          </p:cNvPr>
          <p:cNvGraphicFramePr>
            <a:graphicFrameLocks/>
          </p:cNvGraphicFramePr>
          <p:nvPr/>
        </p:nvGraphicFramePr>
        <p:xfrm>
          <a:off x="7566025" y="1701800"/>
          <a:ext cx="4492625" cy="4754563"/>
        </p:xfrm>
        <a:graphic>
          <a:graphicData uri="http://schemas.openxmlformats.org/presentationml/2006/ole">
            <p:oleObj spid="_x0000_s5123" r:id="rId6" imgW="5688061" imgH="4944285" progId="">
              <p:embed/>
            </p:oleObj>
          </a:graphicData>
        </a:graphic>
      </p:graphicFrame>
      <p:graphicFrame>
        <p:nvGraphicFramePr>
          <p:cNvPr id="20486" name="Объект 9">
            <a:extLst>
              <a:ext uri="{FF2B5EF4-FFF2-40B4-BE49-F238E27FC236}">
                <a16:creationId xmlns="" xmlns:a16="http://schemas.microsoft.com/office/drawing/2014/main" id="{148968C0-20DE-4F92-A849-B3CEB39B1D32}"/>
              </a:ext>
            </a:extLst>
          </p:cNvPr>
          <p:cNvGraphicFramePr>
            <a:graphicFrameLocks/>
          </p:cNvGraphicFramePr>
          <p:nvPr/>
        </p:nvGraphicFramePr>
        <p:xfrm>
          <a:off x="4932363" y="1943100"/>
          <a:ext cx="2930525" cy="3967163"/>
        </p:xfrm>
        <a:graphic>
          <a:graphicData uri="http://schemas.openxmlformats.org/presentationml/2006/ole">
            <p:oleObj spid="_x0000_s5124" r:id="rId7" imgW="2923810" imgH="3961905" progId="">
              <p:embed/>
            </p:oleObj>
          </a:graphicData>
        </a:graphic>
      </p:graphicFrame>
    </p:spTree>
  </p:cSld>
  <p:clrMapOvr>
    <a:masterClrMapping/>
  </p:clrMapOvr>
  <p:transition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>
            <a:extLst>
              <a:ext uri="{FF2B5EF4-FFF2-40B4-BE49-F238E27FC236}">
                <a16:creationId xmlns="" xmlns:a16="http://schemas.microsoft.com/office/drawing/2014/main" id="{3F82978B-604E-4C55-879E-CAFF41C1DC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/>
              <a:t>Результаты:</a:t>
            </a:r>
          </a:p>
        </p:txBody>
      </p:sp>
      <p:sp>
        <p:nvSpPr>
          <p:cNvPr id="22530" name="Замещающее содержимое 2">
            <a:extLst>
              <a:ext uri="{FF2B5EF4-FFF2-40B4-BE49-F238E27FC236}">
                <a16:creationId xmlns="" xmlns:a16="http://schemas.microsoft.com/office/drawing/2014/main" id="{2E501886-48F4-4FF0-949A-DA2B1163B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 dirty="0"/>
              <a:t>Проведено изучение показателей иммунного ответа у пострадавших, получивших термическую травму, с помощью взятия биоматериала по 3 -м точкам.</a:t>
            </a:r>
          </a:p>
          <a:p>
            <a:r>
              <a:rPr lang="ru-RU" altLang="ru-RU" dirty="0"/>
              <a:t>Выявлены средние значения относительных показателей </a:t>
            </a:r>
            <a:r>
              <a:rPr lang="ru-RU" altLang="ru-RU" dirty="0" err="1"/>
              <a:t>субпопуляций</a:t>
            </a:r>
            <a:r>
              <a:rPr lang="ru-RU" altLang="ru-RU" dirty="0"/>
              <a:t> лимфоцитов (Т-,B</a:t>
            </a:r>
            <a:r>
              <a:rPr lang="en-US" altLang="ru-RU" dirty="0"/>
              <a:t>-</a:t>
            </a:r>
            <a:r>
              <a:rPr lang="ru-RU" altLang="ru-RU" dirty="0"/>
              <a:t>,N</a:t>
            </a:r>
            <a:r>
              <a:rPr lang="en-US" altLang="ru-RU" dirty="0"/>
              <a:t>K-</a:t>
            </a:r>
            <a:r>
              <a:rPr lang="ru-RU" altLang="ru-RU" dirty="0"/>
              <a:t>клеток), которые были в пределах </a:t>
            </a:r>
            <a:r>
              <a:rPr lang="ru-RU" altLang="ru-RU" dirty="0" err="1"/>
              <a:t>референтных</a:t>
            </a:r>
            <a:r>
              <a:rPr lang="ru-RU" altLang="ru-RU" dirty="0"/>
              <a:t> интервалов.</a:t>
            </a:r>
          </a:p>
          <a:p>
            <a:r>
              <a:rPr lang="ru-RU" altLang="ru-RU" dirty="0"/>
              <a:t>Оценка состояния трансплантатов на первой перевязки и сопостановление полученных данных с сывороткой крови.  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ru-RU" altLang="en-US" dirty="0"/>
              <a:t> </a:t>
            </a:r>
          </a:p>
        </p:txBody>
      </p:sp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>
            <a:extLst>
              <a:ext uri="{FF2B5EF4-FFF2-40B4-BE49-F238E27FC236}">
                <a16:creationId xmlns="" xmlns:a16="http://schemas.microsoft.com/office/drawing/2014/main" id="{78DAF9A4-DE5E-40C8-8365-E4BE7F659E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/>
              <a:t>Продолжение</a:t>
            </a:r>
          </a:p>
        </p:txBody>
      </p:sp>
      <p:sp>
        <p:nvSpPr>
          <p:cNvPr id="23554" name="Замещающее содержимое 2">
            <a:extLst>
              <a:ext uri="{FF2B5EF4-FFF2-40B4-BE49-F238E27FC236}">
                <a16:creationId xmlns="" xmlns:a16="http://schemas.microsoft.com/office/drawing/2014/main" id="{7E4D20B1-AC0A-45BA-BB52-1A19DB248E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 dirty="0"/>
              <a:t>Сбор информации по определению площади лизиса трансплантатов после оперативного вмешательства у пострадавших  с термической травмой.</a:t>
            </a:r>
          </a:p>
          <a:p>
            <a:r>
              <a:rPr lang="ru-RU" altLang="en-US" dirty="0"/>
              <a:t>Выявление прогностического критерия для решения о временном этапном периоде проведения САДП у пациентов с термической травмой. </a:t>
            </a: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Заголовок 1">
            <a:extLst>
              <a:ext uri="{FF2B5EF4-FFF2-40B4-BE49-F238E27FC236}">
                <a16:creationId xmlns="" xmlns:a16="http://schemas.microsoft.com/office/drawing/2014/main" id="{2E5BCC6E-D194-4F09-B708-8E59B69F37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Актуальность</a:t>
            </a:r>
          </a:p>
        </p:txBody>
      </p:sp>
      <p:sp>
        <p:nvSpPr>
          <p:cNvPr id="5122" name="Замещающее содержимое 2">
            <a:extLst>
              <a:ext uri="{FF2B5EF4-FFF2-40B4-BE49-F238E27FC236}">
                <a16:creationId xmlns="" xmlns:a16="http://schemas.microsoft.com/office/drawing/2014/main" id="{7A979D34-4319-4D7E-ABA6-A621CF4143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 sz="2800" dirty="0"/>
              <a:t>Свободная </a:t>
            </a:r>
            <a:r>
              <a:rPr lang="ru-RU" altLang="en-US" sz="2800" dirty="0" err="1"/>
              <a:t>аутодермопластика</a:t>
            </a:r>
            <a:r>
              <a:rPr lang="ru-RU" altLang="en-US" sz="2800" dirty="0"/>
              <a:t> (САДП) </a:t>
            </a:r>
            <a:r>
              <a:rPr lang="en-US" altLang="en-US" sz="2800" dirty="0"/>
              <a:t>–</a:t>
            </a:r>
            <a:r>
              <a:rPr lang="ru-RU" altLang="en-US" sz="2800" dirty="0"/>
              <a:t> основной вариант  хирургического лечения ран пострадавших с термическими поражениями кожи</a:t>
            </a:r>
          </a:p>
          <a:p>
            <a:endParaRPr lang="ru-RU" altLang="en-US" sz="2800" dirty="0"/>
          </a:p>
          <a:p>
            <a:r>
              <a:rPr lang="ru-RU" altLang="en-US" sz="2800" dirty="0"/>
              <a:t>Отрицательный прогностический критерий -  проведение оперативного вмешательства на фоне активного воспалительного процесса в ране</a:t>
            </a:r>
          </a:p>
          <a:p>
            <a:endParaRPr lang="ru-RU" altLang="en-US" sz="2800" dirty="0"/>
          </a:p>
          <a:p>
            <a:r>
              <a:rPr lang="ru-RU" altLang="en-US" sz="2800" dirty="0"/>
              <a:t>Результат: негативный исход аутопластики в аспекте процента адаптации трансплантатов</a:t>
            </a:r>
          </a:p>
        </p:txBody>
      </p:sp>
    </p:spTree>
  </p:cSld>
  <p:clrMapOvr>
    <a:masterClrMapping/>
  </p:clrMapOvr>
  <p:transition>
    <p:diamond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4407" y="1082503"/>
            <a:ext cx="10972800" cy="4953000"/>
          </a:xfrm>
        </p:spPr>
        <p:txBody>
          <a:bodyPr/>
          <a:lstStyle/>
          <a:p>
            <a:r>
              <a:rPr lang="ru-RU" dirty="0"/>
              <a:t>Предварительный анализ результатов позволяет констатировать изменения в относительном количестве клеток (превышение </a:t>
            </a:r>
            <a:r>
              <a:rPr lang="ru-RU" dirty="0" err="1"/>
              <a:t>референтных</a:t>
            </a:r>
            <a:r>
              <a:rPr lang="ru-RU" dirty="0"/>
              <a:t> показателей) в </a:t>
            </a:r>
            <a:r>
              <a:rPr lang="ru-RU" dirty="0" err="1"/>
              <a:t>субпопуляциях</a:t>
            </a:r>
            <a:r>
              <a:rPr lang="ru-RU" dirty="0"/>
              <a:t> </a:t>
            </a:r>
            <a:r>
              <a:rPr lang="en-US" dirty="0"/>
              <a:t>NK</a:t>
            </a:r>
            <a:r>
              <a:rPr lang="ru-RU" dirty="0"/>
              <a:t>-лимфоцитов в группе пациентов с негативными результатами повторных трансплантаций. </a:t>
            </a:r>
          </a:p>
          <a:p>
            <a:r>
              <a:rPr lang="ru-RU" dirty="0"/>
              <a:t>Требуется проведение дальнейшего исследования с целью определения оптимальной стратегии хирургического лечения в зависимости от показателей клеточного иммунитета.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1ojogi7\Desktop\Новая папка\IMG_02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657" y="260349"/>
            <a:ext cx="4445000" cy="3333750"/>
          </a:xfrm>
          <a:prstGeom prst="rect">
            <a:avLst/>
          </a:prstGeom>
          <a:noFill/>
        </p:spPr>
      </p:pic>
      <p:pic>
        <p:nvPicPr>
          <p:cNvPr id="31747" name="Picture 3" descr="C:\Users\1ojogi7\Desktop\Новая папка\SCJO17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4743" y="272142"/>
            <a:ext cx="2524319" cy="6168119"/>
          </a:xfrm>
          <a:prstGeom prst="rect">
            <a:avLst/>
          </a:prstGeom>
          <a:noFill/>
        </p:spPr>
      </p:pic>
      <p:pic>
        <p:nvPicPr>
          <p:cNvPr id="31748" name="Picture 4" descr="C:\Users\1ojogi7\Desktop\Новая папка\SQYC43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7314" y="299399"/>
            <a:ext cx="4386943" cy="432702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81742" y="5464627"/>
            <a:ext cx="6738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Пациенты на момент поступления</a:t>
            </a: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Улучшение результатов хирургического лечения пострадавших с ожогами путем определения оптимальной стратегии хирургического лечения в зависимости от показателей клеточного иммунитета.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изучить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субпопуляционный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состав лимфоцитов, включая активационные маркеры H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LA DR, C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25,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а также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субпопуляции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K-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клеток периферической крови в динамике.</a:t>
            </a: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определить уровни экспрессии рецептора N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KG2D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на клетках-эффекторах (N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-,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 TNK-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лимфоциты,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Т-цитотоксические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клетки) в динамике.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определить </a:t>
            </a:r>
            <a:r>
              <a:rPr lang="ru-RU" dirty="0"/>
              <a:t>предикторы вероятного отрицательного результата повторных пластик, информативные при оценке в момент поступления пациентов в стационар</a:t>
            </a:r>
          </a:p>
          <a:p>
            <a:r>
              <a:rPr lang="ru-RU" dirty="0"/>
              <a:t>Разработать алгоритм определения стратегии хирургического лечения в зависимости от показателей клеточного иммунитета.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1ojogi7\Desktop\Новая папка\AJGW0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12962"/>
            <a:ext cx="5246914" cy="3583781"/>
          </a:xfrm>
          <a:prstGeom prst="rect">
            <a:avLst/>
          </a:prstGeom>
          <a:noFill/>
        </p:spPr>
      </p:pic>
      <p:pic>
        <p:nvPicPr>
          <p:cNvPr id="32771" name="Picture 3" descr="C:\Users\1ojogi7\Desktop\Новая папка\AJLG82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2458" y="3058886"/>
            <a:ext cx="5077108" cy="3526971"/>
          </a:xfrm>
          <a:prstGeom prst="rect">
            <a:avLst/>
          </a:prstGeom>
          <a:noFill/>
        </p:spPr>
      </p:pic>
      <p:pic>
        <p:nvPicPr>
          <p:cNvPr id="32772" name="Picture 4" descr="C:\Users\1ojogi7\Desktop\Новая папка\CTVN5926 —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509407" y="-3518808"/>
            <a:ext cx="2781300" cy="1025434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altLang="ru-RU" sz="1800" dirty="0"/>
              <a:t>В исследование включены 52 </a:t>
            </a:r>
            <a:r>
              <a:rPr lang="en-US" altLang="ru-RU" sz="1800" dirty="0"/>
              <a:t> </a:t>
            </a:r>
            <a:r>
              <a:rPr lang="ru-RU" altLang="ru-RU" sz="1800" dirty="0"/>
              <a:t>человек с термической травмой в возрасте от 18 до 70 лет. </a:t>
            </a:r>
            <a:endParaRPr lang="ru-RU" altLang="ru-RU" sz="1800" dirty="0">
              <a:latin typeface="Calibri" panose="020F0502020204030204" pitchFamily="34" charset="0"/>
            </a:endParaRP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 sz="1800" dirty="0"/>
              <a:t> Средний возраст – 46,7 лет</a:t>
            </a: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 sz="1800" dirty="0"/>
              <a:t> Мужчин – 35</a:t>
            </a: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 sz="1800" dirty="0"/>
              <a:t> Женщин – 17</a:t>
            </a:r>
          </a:p>
          <a:p>
            <a:pPr algn="just" eaLnBrk="1" hangingPunct="1"/>
            <a:r>
              <a:rPr lang="ru-RU" altLang="ru-RU" sz="1800" dirty="0"/>
              <a:t>Критерии включения:</a:t>
            </a: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 sz="1800" dirty="0"/>
              <a:t> индексы тяжести поражения более 30 </a:t>
            </a:r>
            <a:r>
              <a:rPr lang="ru-RU" altLang="ru-RU" sz="1800" dirty="0" err="1"/>
              <a:t>усл.ед</a:t>
            </a:r>
            <a:r>
              <a:rPr lang="ru-RU" altLang="ru-RU" sz="1800" dirty="0"/>
              <a:t>., но менее 110 </a:t>
            </a:r>
            <a:r>
              <a:rPr lang="ru-RU" altLang="ru-RU" sz="1800" dirty="0" err="1"/>
              <a:t>усл.ед</a:t>
            </a:r>
            <a:r>
              <a:rPr lang="ru-RU" altLang="ru-RU" sz="1800" dirty="0"/>
              <a:t>.</a:t>
            </a: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 sz="1800" dirty="0"/>
              <a:t> глубокие ожоги кожи на площади не менее 1% поверхности тела</a:t>
            </a:r>
            <a:endParaRPr lang="en-US" altLang="ru-RU" sz="1800" dirty="0"/>
          </a:p>
          <a:p>
            <a:pPr algn="just" eaLnBrk="1" hangingPunct="1"/>
            <a:endParaRPr lang="ru-RU" altLang="ru-RU" sz="1800" dirty="0"/>
          </a:p>
          <a:p>
            <a:pPr algn="just" eaLnBrk="1" hangingPunct="1"/>
            <a:r>
              <a:rPr lang="ru-RU" altLang="ru-RU" sz="1800" dirty="0"/>
              <a:t>Забор материала проводился троекратно – при поступлении пострадавшего в стационар                       (1 точка), накануне проведения операции САДП (2 точка) и после проведения операции САДП на 3-5 сутки (3 точка).</a:t>
            </a:r>
          </a:p>
          <a:p>
            <a:pPr algn="just" eaLnBrk="1" hangingPunct="1">
              <a:buClr>
                <a:schemeClr val="tx1"/>
              </a:buClr>
              <a:buNone/>
            </a:pPr>
            <a:endParaRPr lang="ru-RU" altLang="ru-RU" sz="1800" dirty="0"/>
          </a:p>
          <a:p>
            <a:endParaRPr lang="ru-RU" sz="1800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algn="l" eaLnBrk="1" hangingPunct="1"/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Материалы и методы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dirty="0"/>
              <a:t>В качестве группы сравнения обследована группа условно здоровых людей в количестве 26, сопоставимых по возрасту и полу.</a:t>
            </a: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 sz="2400" dirty="0"/>
              <a:t> Средний возраст – 48,4 лет</a:t>
            </a: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 sz="2400" dirty="0"/>
              <a:t> Мужчин – 10</a:t>
            </a: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 sz="2400" dirty="0"/>
              <a:t> Женщин - 16</a:t>
            </a:r>
          </a:p>
          <a:p>
            <a:pPr algn="just" eaLnBrk="1" hangingPunct="1"/>
            <a:r>
              <a:rPr lang="ru-RU" altLang="ru-RU" sz="2400" dirty="0"/>
              <a:t> </a:t>
            </a:r>
          </a:p>
          <a:p>
            <a:pPr algn="just" eaLnBrk="1" hangingPunct="1">
              <a:buClr>
                <a:schemeClr val="accent1"/>
              </a:buClr>
            </a:pPr>
            <a:r>
              <a:rPr lang="ru-RU" altLang="ru-RU" sz="2400" dirty="0"/>
              <a:t>Критерии исключения:</a:t>
            </a: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 sz="2400" dirty="0"/>
              <a:t> наличие нарушений по КАК, БХ</a:t>
            </a: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 sz="2400" dirty="0"/>
              <a:t> обострения хронических заболеваний </a:t>
            </a: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 sz="2400" dirty="0"/>
              <a:t> наличие </a:t>
            </a:r>
            <a:r>
              <a:rPr lang="ru-RU" altLang="ru-RU" sz="2400" dirty="0" err="1"/>
              <a:t>иммунодефицитных</a:t>
            </a:r>
            <a:r>
              <a:rPr lang="ru-RU" altLang="ru-RU" sz="2400" dirty="0"/>
              <a:t> заболеваний в анамнезе</a:t>
            </a: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 sz="2400" dirty="0"/>
              <a:t> наличие онкологических заболеваний </a:t>
            </a:r>
          </a:p>
          <a:p>
            <a:pPr algn="just" eaLnBrk="1" hangingPunct="1">
              <a:buClr>
                <a:schemeClr val="tx1"/>
              </a:buClr>
            </a:pPr>
            <a:endParaRPr lang="en-US" altLang="ru-RU" dirty="0"/>
          </a:p>
          <a:p>
            <a:pPr algn="just" eaLnBrk="1" hangingPunct="1"/>
            <a:endParaRPr lang="ru-RU" alt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816</Words>
  <Application>Microsoft Office PowerPoint</Application>
  <PresentationFormat>Произвольный</PresentationFormat>
  <Paragraphs>107</Paragraphs>
  <Slides>20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Green Color</vt:lpstr>
      <vt:lpstr>Иммунная реактивность как прогностический критерий исходов кожной пластике.</vt:lpstr>
      <vt:lpstr>Актуальность</vt:lpstr>
      <vt:lpstr>Слайд 3</vt:lpstr>
      <vt:lpstr>Цель</vt:lpstr>
      <vt:lpstr>Задачи:</vt:lpstr>
      <vt:lpstr>Задачи</vt:lpstr>
      <vt:lpstr>Слайд 7</vt:lpstr>
      <vt:lpstr>Материалы и методы</vt:lpstr>
      <vt:lpstr>Слайд 9</vt:lpstr>
      <vt:lpstr>Критерии исключения</vt:lpstr>
      <vt:lpstr>Материалы и методы </vt:lpstr>
      <vt:lpstr>Слайд 12</vt:lpstr>
      <vt:lpstr>Т-лимфоциты (CD3+CD19-)</vt:lpstr>
      <vt:lpstr>NK-клетки (CD3-CD(56+16)+</vt:lpstr>
      <vt:lpstr>Субпопуляция NK-клеток (CD3-CD56-CD16+)</vt:lpstr>
      <vt:lpstr>NKG2D на Т-цитотоксических клетках (CD3+CD8+)</vt:lpstr>
      <vt:lpstr>Активированные Т-клетки (CD3+HLA DR+)</vt:lpstr>
      <vt:lpstr>Результаты:</vt:lpstr>
      <vt:lpstr>Продолжение</vt:lpstr>
      <vt:lpstr>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admin</cp:lastModifiedBy>
  <cp:revision>61</cp:revision>
  <dcterms:created xsi:type="dcterms:W3CDTF">2016-02-26T07:29:02Z</dcterms:created>
  <dcterms:modified xsi:type="dcterms:W3CDTF">2020-11-05T11:26:47Z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1049-11.2.0.9169</vt:lpwstr>
  </property>
</Properties>
</file>