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7" r:id="rId2"/>
    <p:sldId id="717" r:id="rId3"/>
    <p:sldId id="761" r:id="rId4"/>
    <p:sldId id="719" r:id="rId5"/>
    <p:sldId id="721" r:id="rId6"/>
    <p:sldId id="764" r:id="rId7"/>
    <p:sldId id="765" r:id="rId8"/>
    <p:sldId id="704" r:id="rId9"/>
    <p:sldId id="783" r:id="rId10"/>
    <p:sldId id="798" r:id="rId11"/>
    <p:sldId id="799" r:id="rId12"/>
    <p:sldId id="791" r:id="rId13"/>
    <p:sldId id="790" r:id="rId14"/>
    <p:sldId id="792" r:id="rId15"/>
    <p:sldId id="793" r:id="rId16"/>
    <p:sldId id="786" r:id="rId17"/>
    <p:sldId id="787" r:id="rId18"/>
    <p:sldId id="788" r:id="rId19"/>
    <p:sldId id="789" r:id="rId20"/>
    <p:sldId id="794" r:id="rId21"/>
    <p:sldId id="795" r:id="rId22"/>
    <p:sldId id="796" r:id="rId23"/>
    <p:sldId id="724" r:id="rId24"/>
    <p:sldId id="728" r:id="rId25"/>
    <p:sldId id="766" r:id="rId26"/>
    <p:sldId id="782" r:id="rId27"/>
    <p:sldId id="743" r:id="rId28"/>
    <p:sldId id="756" r:id="rId29"/>
    <p:sldId id="684" r:id="rId30"/>
    <p:sldId id="768" r:id="rId31"/>
    <p:sldId id="769" r:id="rId32"/>
    <p:sldId id="770" r:id="rId33"/>
    <p:sldId id="771" r:id="rId34"/>
    <p:sldId id="772" r:id="rId35"/>
    <p:sldId id="773" r:id="rId36"/>
    <p:sldId id="813" r:id="rId37"/>
    <p:sldId id="814" r:id="rId38"/>
    <p:sldId id="797" r:id="rId39"/>
    <p:sldId id="779" r:id="rId40"/>
    <p:sldId id="781" r:id="rId41"/>
    <p:sldId id="800" r:id="rId42"/>
    <p:sldId id="801" r:id="rId43"/>
    <p:sldId id="802" r:id="rId44"/>
    <p:sldId id="803" r:id="rId45"/>
    <p:sldId id="804" r:id="rId46"/>
    <p:sldId id="805" r:id="rId47"/>
    <p:sldId id="806" r:id="rId48"/>
    <p:sldId id="807" r:id="rId49"/>
    <p:sldId id="815" r:id="rId50"/>
    <p:sldId id="808" r:id="rId51"/>
    <p:sldId id="809" r:id="rId52"/>
    <p:sldId id="810" r:id="rId53"/>
    <p:sldId id="816" r:id="rId54"/>
    <p:sldId id="817" r:id="rId55"/>
    <p:sldId id="818" r:id="rId56"/>
    <p:sldId id="819" r:id="rId57"/>
    <p:sldId id="811" r:id="rId58"/>
    <p:sldId id="812" r:id="rId59"/>
    <p:sldId id="734" r:id="rId60"/>
    <p:sldId id="746" r:id="rId61"/>
    <p:sldId id="753" r:id="rId62"/>
    <p:sldId id="755" r:id="rId63"/>
    <p:sldId id="699" r:id="rId64"/>
    <p:sldId id="767" r:id="rId65"/>
  </p:sldIdLst>
  <p:sldSz cx="9144000" cy="5143500" type="screen16x9"/>
  <p:notesSz cx="6797675" cy="9926638"/>
  <p:defaultTextStyle>
    <a:defPPr>
      <a:defRPr lang="ru-RU"/>
    </a:defPPr>
    <a:lvl1pPr algn="l" defTabSz="81273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N W3"/>
        <a:cs typeface="ヒラギノ角ゴ ProN W3"/>
      </a:defRPr>
    </a:lvl1pPr>
    <a:lvl2pPr marL="404778" indent="-117465" algn="l" defTabSz="81273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N W3"/>
        <a:cs typeface="ヒラギノ角ゴ ProN W3"/>
      </a:defRPr>
    </a:lvl2pPr>
    <a:lvl3pPr marL="812730" indent="-239692" algn="l" defTabSz="81273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N W3"/>
        <a:cs typeface="ヒラギノ角ゴ ProN W3"/>
      </a:defRPr>
    </a:lvl3pPr>
    <a:lvl4pPr marL="1220683" indent="-360332" algn="l" defTabSz="81273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N W3"/>
        <a:cs typeface="ヒラギノ角ゴ ProN W3"/>
      </a:defRPr>
    </a:lvl4pPr>
    <a:lvl5pPr marL="1627048" indent="-480971" algn="l" defTabSz="81273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N W3"/>
        <a:cs typeface="ヒラギノ角ゴ ProN W3"/>
      </a:defRPr>
    </a:lvl5pPr>
    <a:lvl6pPr marL="2285802" algn="l" defTabSz="914321" rtl="0" eaLnBrk="1" latinLnBrk="0" hangingPunct="1">
      <a:defRPr sz="1600" kern="1200">
        <a:solidFill>
          <a:schemeClr val="tx1"/>
        </a:solidFill>
        <a:latin typeface="Arial" charset="0"/>
        <a:ea typeface="ヒラギノ角ゴ ProN W3"/>
        <a:cs typeface="ヒラギノ角ゴ ProN W3"/>
      </a:defRPr>
    </a:lvl6pPr>
    <a:lvl7pPr marL="2742963" algn="l" defTabSz="914321" rtl="0" eaLnBrk="1" latinLnBrk="0" hangingPunct="1">
      <a:defRPr sz="1600" kern="1200">
        <a:solidFill>
          <a:schemeClr val="tx1"/>
        </a:solidFill>
        <a:latin typeface="Arial" charset="0"/>
        <a:ea typeface="ヒラギノ角ゴ ProN W3"/>
        <a:cs typeface="ヒラギノ角ゴ ProN W3"/>
      </a:defRPr>
    </a:lvl7pPr>
    <a:lvl8pPr marL="3200123" algn="l" defTabSz="914321" rtl="0" eaLnBrk="1" latinLnBrk="0" hangingPunct="1">
      <a:defRPr sz="1600" kern="1200">
        <a:solidFill>
          <a:schemeClr val="tx1"/>
        </a:solidFill>
        <a:latin typeface="Arial" charset="0"/>
        <a:ea typeface="ヒラギノ角ゴ ProN W3"/>
        <a:cs typeface="ヒラギノ角ゴ ProN W3"/>
      </a:defRPr>
    </a:lvl8pPr>
    <a:lvl9pPr marL="3657284" algn="l" defTabSz="914321" rtl="0" eaLnBrk="1" latinLnBrk="0" hangingPunct="1">
      <a:defRPr sz="1600" kern="1200">
        <a:solidFill>
          <a:schemeClr val="tx1"/>
        </a:solidFill>
        <a:latin typeface="Arial" charset="0"/>
        <a:ea typeface="ヒラギノ角ゴ ProN W3"/>
        <a:cs typeface="ヒラギノ角ゴ ProN W3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8F"/>
    <a:srgbClr val="FF3300"/>
    <a:srgbClr val="000066"/>
    <a:srgbClr val="FFFF99"/>
    <a:srgbClr val="FFCDCD"/>
    <a:srgbClr val="FF0066"/>
    <a:srgbClr val="FABB00"/>
    <a:srgbClr val="990000"/>
    <a:srgbClr val="00FF0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433" autoAdjust="0"/>
  </p:normalViewPr>
  <p:slideViewPr>
    <p:cSldViewPr snapToGrid="0">
      <p:cViewPr varScale="1">
        <p:scale>
          <a:sx n="90" d="100"/>
          <a:sy n="90" d="100"/>
        </p:scale>
        <p:origin x="79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30021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30021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6F2546B-45A3-4173-A1C0-31D5D4B19B27}" type="datetimeFigureOut">
              <a:rPr lang="ru-RU"/>
              <a:pPr>
                <a:defRPr/>
              </a:pPr>
              <a:t>19.10.2020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30021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30021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6D434-97D1-4B5C-BD25-8D56E2D579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812730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4778" algn="l" defTabSz="812730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12730" algn="l" defTabSz="812730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20683" algn="l" defTabSz="812730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27048" algn="l" defTabSz="812730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37500" algn="l" defTabSz="8150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45000" algn="l" defTabSz="8150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52500" algn="l" defTabSz="8150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60000" algn="l" defTabSz="8150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4CF5D5-9F24-47CA-8770-CB47B27CC452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71" y="1598155"/>
            <a:ext cx="7773293" cy="11025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8" y="2914994"/>
            <a:ext cx="6400354" cy="1314338"/>
          </a:xfrm>
        </p:spPr>
        <p:txBody>
          <a:bodyPr/>
          <a:lstStyle>
            <a:lvl1pPr marL="0" indent="0" algn="ctr">
              <a:buNone/>
              <a:defRPr/>
            </a:lvl1pPr>
            <a:lvl2pPr marL="214884" indent="0" algn="ctr">
              <a:buNone/>
              <a:defRPr/>
            </a:lvl2pPr>
            <a:lvl3pPr marL="429770" indent="0" algn="ctr">
              <a:buNone/>
              <a:defRPr/>
            </a:lvl3pPr>
            <a:lvl4pPr marL="644654" indent="0" algn="ctr">
              <a:buNone/>
              <a:defRPr/>
            </a:lvl4pPr>
            <a:lvl5pPr marL="859539" indent="0" algn="ctr">
              <a:buNone/>
              <a:defRPr/>
            </a:lvl5pPr>
            <a:lvl6pPr marL="1074425" indent="0" algn="ctr">
              <a:buNone/>
              <a:defRPr/>
            </a:lvl6pPr>
            <a:lvl7pPr marL="1289309" indent="0" algn="ctr">
              <a:buNone/>
              <a:defRPr/>
            </a:lvl7pPr>
            <a:lvl8pPr marL="1504191" indent="0" algn="ctr">
              <a:buNone/>
              <a:defRPr/>
            </a:lvl8pPr>
            <a:lvl9pPr marL="171908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2086" y="863968"/>
            <a:ext cx="1960067" cy="238422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1876" y="863968"/>
            <a:ext cx="5773043" cy="23842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99" y="3305120"/>
            <a:ext cx="7772177" cy="1021333"/>
          </a:xfrm>
        </p:spPr>
        <p:txBody>
          <a:bodyPr anchor="t"/>
          <a:lstStyle>
            <a:lvl1pPr algn="l">
              <a:defRPr sz="1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99" y="2179961"/>
            <a:ext cx="7772177" cy="1125141"/>
          </a:xfrm>
        </p:spPr>
        <p:txBody>
          <a:bodyPr anchor="b"/>
          <a:lstStyle>
            <a:lvl1pPr marL="0" indent="0">
              <a:buNone/>
              <a:defRPr sz="900"/>
            </a:lvl1pPr>
            <a:lvl2pPr marL="214884" indent="0">
              <a:buNone/>
              <a:defRPr sz="800"/>
            </a:lvl2pPr>
            <a:lvl3pPr marL="429770" indent="0">
              <a:buNone/>
              <a:defRPr sz="800"/>
            </a:lvl3pPr>
            <a:lvl4pPr marL="644654" indent="0">
              <a:buNone/>
              <a:defRPr sz="700"/>
            </a:lvl4pPr>
            <a:lvl5pPr marL="859539" indent="0">
              <a:buNone/>
              <a:defRPr sz="700"/>
            </a:lvl5pPr>
            <a:lvl6pPr marL="1074425" indent="0">
              <a:buNone/>
              <a:defRPr sz="700"/>
            </a:lvl6pPr>
            <a:lvl7pPr marL="1289309" indent="0">
              <a:buNone/>
              <a:defRPr sz="700"/>
            </a:lvl7pPr>
            <a:lvl8pPr marL="1504191" indent="0">
              <a:buNone/>
              <a:defRPr sz="700"/>
            </a:lvl8pPr>
            <a:lvl9pPr marL="171908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1886" y="2652129"/>
            <a:ext cx="3866555" cy="596057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97" y="2652129"/>
            <a:ext cx="3866555" cy="596057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2" y="205941"/>
            <a:ext cx="8228708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8" y="1151093"/>
            <a:ext cx="4039568" cy="479692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14884" indent="0">
              <a:buNone/>
              <a:defRPr sz="900" b="1"/>
            </a:lvl2pPr>
            <a:lvl3pPr marL="429770" indent="0">
              <a:buNone/>
              <a:defRPr sz="800" b="1"/>
            </a:lvl3pPr>
            <a:lvl4pPr marL="644654" indent="0">
              <a:buNone/>
              <a:defRPr sz="800" b="1"/>
            </a:lvl4pPr>
            <a:lvl5pPr marL="859539" indent="0">
              <a:buNone/>
              <a:defRPr sz="800" b="1"/>
            </a:lvl5pPr>
            <a:lvl6pPr marL="1074425" indent="0">
              <a:buNone/>
              <a:defRPr sz="800" b="1"/>
            </a:lvl6pPr>
            <a:lvl7pPr marL="1289309" indent="0">
              <a:buNone/>
              <a:defRPr sz="800" b="1"/>
            </a:lvl7pPr>
            <a:lvl8pPr marL="1504191" indent="0">
              <a:buNone/>
              <a:defRPr sz="800" b="1"/>
            </a:lvl8pPr>
            <a:lvl9pPr marL="171908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8" y="1630788"/>
            <a:ext cx="4039568" cy="2963540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151093"/>
            <a:ext cx="4041800" cy="479692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14884" indent="0">
              <a:buNone/>
              <a:defRPr sz="900" b="1"/>
            </a:lvl2pPr>
            <a:lvl3pPr marL="429770" indent="0">
              <a:buNone/>
              <a:defRPr sz="800" b="1"/>
            </a:lvl3pPr>
            <a:lvl4pPr marL="644654" indent="0">
              <a:buNone/>
              <a:defRPr sz="800" b="1"/>
            </a:lvl4pPr>
            <a:lvl5pPr marL="859539" indent="0">
              <a:buNone/>
              <a:defRPr sz="800" b="1"/>
            </a:lvl5pPr>
            <a:lvl6pPr marL="1074425" indent="0">
              <a:buNone/>
              <a:defRPr sz="800" b="1"/>
            </a:lvl6pPr>
            <a:lvl7pPr marL="1289309" indent="0">
              <a:buNone/>
              <a:defRPr sz="800" b="1"/>
            </a:lvl7pPr>
            <a:lvl8pPr marL="1504191" indent="0">
              <a:buNone/>
              <a:defRPr sz="800" b="1"/>
            </a:lvl8pPr>
            <a:lvl9pPr marL="171908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1630788"/>
            <a:ext cx="4041800" cy="2963540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66" y="205125"/>
            <a:ext cx="3008189" cy="871481"/>
          </a:xfrm>
        </p:spPr>
        <p:txBody>
          <a:bodyPr/>
          <a:lstStyle>
            <a:lvl1pPr algn="l">
              <a:defRPr sz="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30" y="205104"/>
            <a:ext cx="5111129" cy="4389220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66" y="1076587"/>
            <a:ext cx="3008189" cy="3517738"/>
          </a:xfrm>
        </p:spPr>
        <p:txBody>
          <a:bodyPr/>
          <a:lstStyle>
            <a:lvl1pPr marL="0" indent="0">
              <a:buNone/>
              <a:defRPr sz="700"/>
            </a:lvl1pPr>
            <a:lvl2pPr marL="214884" indent="0">
              <a:buNone/>
              <a:defRPr sz="600"/>
            </a:lvl2pPr>
            <a:lvl3pPr marL="429770" indent="0">
              <a:buNone/>
              <a:defRPr sz="500"/>
            </a:lvl3pPr>
            <a:lvl4pPr marL="644654" indent="0">
              <a:buNone/>
              <a:defRPr sz="400"/>
            </a:lvl4pPr>
            <a:lvl5pPr marL="859539" indent="0">
              <a:buNone/>
              <a:defRPr sz="400"/>
            </a:lvl5pPr>
            <a:lvl6pPr marL="1074425" indent="0">
              <a:buNone/>
              <a:defRPr sz="400"/>
            </a:lvl6pPr>
            <a:lvl7pPr marL="1289309" indent="0">
              <a:buNone/>
              <a:defRPr sz="400"/>
            </a:lvl7pPr>
            <a:lvl8pPr marL="1504191" indent="0">
              <a:buNone/>
              <a:defRPr sz="400"/>
            </a:lvl8pPr>
            <a:lvl9pPr marL="1719080" indent="0">
              <a:buNone/>
              <a:defRPr sz="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54" y="3600627"/>
            <a:ext cx="5486177" cy="425276"/>
          </a:xfrm>
        </p:spPr>
        <p:txBody>
          <a:bodyPr/>
          <a:lstStyle>
            <a:lvl1pPr algn="l">
              <a:defRPr sz="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54" y="459600"/>
            <a:ext cx="5486177" cy="3085766"/>
          </a:xfrm>
        </p:spPr>
        <p:txBody>
          <a:bodyPr/>
          <a:lstStyle>
            <a:lvl1pPr marL="0" indent="0">
              <a:buNone/>
              <a:defRPr sz="1500"/>
            </a:lvl1pPr>
            <a:lvl2pPr marL="214884" indent="0">
              <a:buNone/>
              <a:defRPr sz="1300"/>
            </a:lvl2pPr>
            <a:lvl3pPr marL="429770" indent="0">
              <a:buNone/>
              <a:defRPr sz="1100"/>
            </a:lvl3pPr>
            <a:lvl4pPr marL="644654" indent="0">
              <a:buNone/>
              <a:defRPr sz="900"/>
            </a:lvl4pPr>
            <a:lvl5pPr marL="859539" indent="0">
              <a:buNone/>
              <a:defRPr sz="900"/>
            </a:lvl5pPr>
            <a:lvl6pPr marL="1074425" indent="0">
              <a:buNone/>
              <a:defRPr sz="900"/>
            </a:lvl6pPr>
            <a:lvl7pPr marL="1289309" indent="0">
              <a:buNone/>
              <a:defRPr sz="900"/>
            </a:lvl7pPr>
            <a:lvl8pPr marL="1504191" indent="0">
              <a:buNone/>
              <a:defRPr sz="900"/>
            </a:lvl8pPr>
            <a:lvl9pPr marL="1719080" indent="0">
              <a:buNone/>
              <a:defRPr sz="9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54" y="4025906"/>
            <a:ext cx="5486177" cy="603591"/>
          </a:xfrm>
        </p:spPr>
        <p:txBody>
          <a:bodyPr/>
          <a:lstStyle>
            <a:lvl1pPr marL="0" indent="0">
              <a:buNone/>
              <a:defRPr sz="700"/>
            </a:lvl1pPr>
            <a:lvl2pPr marL="214884" indent="0">
              <a:buNone/>
              <a:defRPr sz="600"/>
            </a:lvl2pPr>
            <a:lvl3pPr marL="429770" indent="0">
              <a:buNone/>
              <a:defRPr sz="500"/>
            </a:lvl3pPr>
            <a:lvl4pPr marL="644654" indent="0">
              <a:buNone/>
              <a:defRPr sz="400"/>
            </a:lvl4pPr>
            <a:lvl5pPr marL="859539" indent="0">
              <a:buNone/>
              <a:defRPr sz="400"/>
            </a:lvl5pPr>
            <a:lvl6pPr marL="1074425" indent="0">
              <a:buNone/>
              <a:defRPr sz="400"/>
            </a:lvl6pPr>
            <a:lvl7pPr marL="1289309" indent="0">
              <a:buNone/>
              <a:defRPr sz="400"/>
            </a:lvl7pPr>
            <a:lvl8pPr marL="1504191" indent="0">
              <a:buNone/>
              <a:defRPr sz="400"/>
            </a:lvl8pPr>
            <a:lvl9pPr marL="1719080" indent="0">
              <a:buNone/>
              <a:defRPr sz="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4" y="863600"/>
            <a:ext cx="78390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1844" tIns="31844" rIns="31844" bIns="3184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>
                <a:sym typeface="Gill Sans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4" y="2651125"/>
            <a:ext cx="783907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1844" tIns="31844" rIns="31844" bIns="3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>
                <a:sym typeface="Gill Sans"/>
              </a:rPr>
              <a:t>Click to edit Master text styles</a:t>
            </a:r>
          </a:p>
          <a:p>
            <a:pPr lvl="1"/>
            <a:r>
              <a:rPr lang="en-US" altLang="ru-RU">
                <a:sym typeface="Gill Sans"/>
              </a:rPr>
              <a:t>Second level</a:t>
            </a:r>
          </a:p>
          <a:p>
            <a:pPr lvl="2"/>
            <a:r>
              <a:rPr lang="en-US" altLang="ru-RU">
                <a:sym typeface="Gill Sans"/>
              </a:rPr>
              <a:t>Third level</a:t>
            </a:r>
          </a:p>
          <a:p>
            <a:pPr lvl="3"/>
            <a:r>
              <a:rPr lang="en-US" altLang="ru-RU">
                <a:sym typeface="Gill Sans"/>
              </a:rPr>
              <a:t>Fourth level</a:t>
            </a:r>
          </a:p>
          <a:p>
            <a:pPr lvl="4"/>
            <a:r>
              <a:rPr lang="en-US" altLang="ru-RU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214884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42977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644654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859539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158736" indent="-158736" algn="ctr" rtl="0" eaLnBrk="0" fontAlgn="base" hangingPunct="0">
        <a:spcBef>
          <a:spcPct val="0"/>
        </a:spcBef>
        <a:spcAft>
          <a:spcPct val="0"/>
        </a:spcAft>
        <a:defRPr kumimoji="1"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346045" indent="-131751" algn="ctr" rtl="0" eaLnBrk="0" fontAlgn="base" hangingPunct="0">
        <a:spcBef>
          <a:spcPct val="0"/>
        </a:spcBef>
        <a:spcAft>
          <a:spcPct val="0"/>
        </a:spcAft>
        <a:defRPr kumimoji="1"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534942" indent="-104766" algn="ctr" rtl="0" eaLnBrk="0" fontAlgn="base" hangingPunct="0">
        <a:spcBef>
          <a:spcPct val="0"/>
        </a:spcBef>
        <a:spcAft>
          <a:spcPct val="0"/>
        </a:spcAft>
        <a:defRPr kumimoji="1"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749235" indent="-104766" algn="ctr" rtl="0" eaLnBrk="0" fontAlgn="base" hangingPunct="0">
        <a:spcBef>
          <a:spcPct val="0"/>
        </a:spcBef>
        <a:spcAft>
          <a:spcPct val="0"/>
        </a:spcAft>
        <a:defRPr kumimoji="1"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965117" indent="-104766" algn="ctr" rtl="0" eaLnBrk="0" fontAlgn="base" hangingPunct="0">
        <a:spcBef>
          <a:spcPct val="0"/>
        </a:spcBef>
        <a:spcAft>
          <a:spcPct val="0"/>
        </a:spcAft>
        <a:defRPr kumimoji="1"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4884" algn="ctr" rtl="0" fontAlgn="base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429770" algn="ctr" rtl="0" fontAlgn="base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644654" algn="ctr" rtl="0" fontAlgn="base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859539" algn="ctr" rtl="0" fontAlgn="base"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21488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214884" algn="l" defTabSz="21488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429770" algn="l" defTabSz="21488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44654" algn="l" defTabSz="21488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9" algn="l" defTabSz="21488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074425" algn="l" defTabSz="21488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289309" algn="l" defTabSz="21488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504191" algn="l" defTabSz="21488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719080" algn="l" defTabSz="21488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>
            <a:spLocks noChangeArrowheads="1"/>
          </p:cNvSpPr>
          <p:nvPr/>
        </p:nvSpPr>
        <p:spPr bwMode="auto">
          <a:xfrm>
            <a:off x="297712" y="406590"/>
            <a:ext cx="8613258" cy="93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7314" tIns="28658" rIns="57314" bIns="28658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Geometria Light"/>
                <a:ea typeface="Geometria Light"/>
                <a:cs typeface="Arial" charset="0"/>
              </a:rPr>
              <a:t>Махновский Андрей Иванович</a:t>
            </a:r>
            <a:endParaRPr lang="ru-RU" altLang="ru-RU" sz="500" b="1" dirty="0">
              <a:solidFill>
                <a:srgbClr val="002060"/>
              </a:solidFill>
              <a:latin typeface="Geometria Light"/>
              <a:ea typeface="Geometria Light"/>
              <a:cs typeface="Arial" charset="0"/>
            </a:endParaRPr>
          </a:p>
          <a:p>
            <a:pPr algn="ctr"/>
            <a:endParaRPr lang="ru-RU" altLang="ru-RU" sz="500" b="1" dirty="0">
              <a:solidFill>
                <a:srgbClr val="002060"/>
              </a:solidFill>
              <a:latin typeface="Geometria Light"/>
              <a:ea typeface="Geometria Light"/>
              <a:cs typeface="Arial" charset="0"/>
            </a:endParaRPr>
          </a:p>
          <a:p>
            <a:pPr algn="ctr"/>
            <a:r>
              <a:rPr lang="ru-RU" altLang="ru-RU" sz="1200" dirty="0">
                <a:solidFill>
                  <a:srgbClr val="002060"/>
                </a:solidFill>
                <a:latin typeface="Geometria Light"/>
                <a:ea typeface="Geometria Light"/>
                <a:cs typeface="Arial" charset="0"/>
              </a:rPr>
              <a:t>научный сотрудник ГБУ СПб НИИ скорой помощи им. И.И. Джанелидзе</a:t>
            </a:r>
          </a:p>
          <a:p>
            <a:pPr algn="ctr"/>
            <a:r>
              <a:rPr lang="ru-RU" altLang="ru-RU" sz="1200" dirty="0">
                <a:solidFill>
                  <a:srgbClr val="002060"/>
                </a:solidFill>
                <a:latin typeface="Geometria Light"/>
                <a:ea typeface="Geometria Light"/>
                <a:cs typeface="Arial" charset="0"/>
              </a:rPr>
              <a:t>главный внештатный специалист Минздрава России в Северо-Западном Федеральном округе по первой помощи</a:t>
            </a:r>
          </a:p>
          <a:p>
            <a:pPr algn="ctr"/>
            <a:r>
              <a:rPr lang="ru-RU" altLang="ru-RU" sz="1200" dirty="0">
                <a:solidFill>
                  <a:srgbClr val="002060"/>
                </a:solidFill>
                <a:latin typeface="Geometria Light"/>
                <a:ea typeface="Geometria Light"/>
                <a:cs typeface="Arial" charset="0"/>
              </a:rPr>
              <a:t>главный хирург Западного военного округа Минобороны России (2010 – 2017)</a:t>
            </a:r>
          </a:p>
        </p:txBody>
      </p:sp>
      <p:sp>
        <p:nvSpPr>
          <p:cNvPr id="7" name="Rectangle 1"/>
          <p:cNvSpPr>
            <a:spLocks noGrp="1" noChangeArrowheads="1"/>
          </p:cNvSpPr>
          <p:nvPr>
            <p:ph type="title"/>
          </p:nvPr>
        </p:nvSpPr>
        <p:spPr>
          <a:xfrm>
            <a:off x="616688" y="1382246"/>
            <a:ext cx="7825563" cy="1509820"/>
          </a:xfrm>
          <a:solidFill>
            <a:srgbClr val="FFFFFF"/>
          </a:solidFill>
        </p:spPr>
        <p:txBody>
          <a:bodyPr anchor="ctr"/>
          <a:lstStyle/>
          <a:p>
            <a:r>
              <a:rPr lang="ru-RU" sz="3600" b="1" dirty="0">
                <a:solidFill>
                  <a:srgbClr val="002060"/>
                </a:solidFill>
              </a:rPr>
              <a:t>Перспективы развития системы 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оказания первой помощи </a:t>
            </a:r>
            <a:endParaRPr lang="ru-RU" sz="2600" b="1" dirty="0">
              <a:solidFill>
                <a:srgbClr val="00206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4558" y="3108917"/>
            <a:ext cx="1259699" cy="1259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6138" y="167104"/>
            <a:ext cx="8493642" cy="39418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4" tIns="27544" rIns="27544" bIns="27544" spcCol="20658">
            <a:spAutoFit/>
          </a:bodyPr>
          <a:lstStyle/>
          <a:p>
            <a:pPr algn="ctr" defTabSz="495781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КТО ОБЯЗАН ОКАЗЫВАТЬ ПЕРВУЮ ПОМОЩЬ 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?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68767" y="4609960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84803" y="4678338"/>
            <a:ext cx="8229922" cy="276930"/>
          </a:xfrm>
          <a:prstGeom prst="rect">
            <a:avLst/>
          </a:prstGeom>
          <a:noFill/>
        </p:spPr>
        <p:txBody>
          <a:bodyPr wrap="none" lIns="91365" tIns="45686" rIns="91365" bIns="45686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Федеральный закон от 21.11.2011 № 323-ФЗ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«Об основах охраны здоровья граждан в Российской Федерации</a:t>
            </a: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457" y="647542"/>
            <a:ext cx="1310905" cy="292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</a:blip>
          <a:srcRect/>
          <a:stretch>
            <a:fillRect/>
          </a:stretch>
        </p:blipFill>
        <p:spPr bwMode="auto">
          <a:xfrm>
            <a:off x="2321345" y="676455"/>
            <a:ext cx="1059821" cy="289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4" cstate="print"/>
          <a:srcRect b="675"/>
          <a:stretch>
            <a:fillRect/>
          </a:stretch>
        </p:blipFill>
        <p:spPr bwMode="auto">
          <a:xfrm>
            <a:off x="3381174" y="645854"/>
            <a:ext cx="1659639" cy="292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5" cstate="print"/>
          <a:srcRect t="708"/>
          <a:stretch>
            <a:fillRect/>
          </a:stretch>
        </p:blipFill>
        <p:spPr bwMode="auto">
          <a:xfrm>
            <a:off x="4910547" y="596184"/>
            <a:ext cx="1504447" cy="300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4" name="Picture 6"/>
          <p:cNvPicPr>
            <a:picLocks noChangeAspect="1" noChangeArrowheads="1"/>
          </p:cNvPicPr>
          <p:nvPr/>
        </p:nvPicPr>
        <p:blipFill>
          <a:blip r:embed="rId6" cstate="print"/>
          <a:srcRect l="15748" t="4908" r="6299"/>
          <a:stretch>
            <a:fillRect/>
          </a:stretch>
        </p:blipFill>
        <p:spPr bwMode="auto">
          <a:xfrm>
            <a:off x="6521571" y="563528"/>
            <a:ext cx="1793089" cy="305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84791" y="3615062"/>
            <a:ext cx="8006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сотрудники органов внутренних дел</a:t>
            </a:r>
          </a:p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сотрудники, военнослужащие и работники Государственной противопожарной службы спасатели аварийно-спасательных формирований и аварийно-спасательных служб</a:t>
            </a:r>
          </a:p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иные лица в соответствии с законом или специальным правилом</a:t>
            </a:r>
            <a:endParaRPr lang="ru-RU" sz="1400" dirty="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138" y="167104"/>
            <a:ext cx="8493642" cy="39418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4" tIns="27544" rIns="27544" bIns="27544" spcCol="20658">
            <a:spAutoFit/>
          </a:bodyPr>
          <a:lstStyle/>
          <a:p>
            <a:pPr algn="ctr" defTabSz="495781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ПЕРВАЯ ПОМОЩЬ ПРИ ДТП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6062" y="3678850"/>
            <a:ext cx="8335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FF0000"/>
                </a:solidFill>
              </a:rPr>
              <a:t>Водитель, причастный к ДТП, ОБЯЗАН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принять меры по оказанию первой помощи пострадавшим, вызвать скорую медицинскую помощь и полицию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68767" y="4312236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4803" y="4412513"/>
            <a:ext cx="8229922" cy="461596"/>
          </a:xfrm>
          <a:prstGeom prst="rect">
            <a:avLst/>
          </a:prstGeom>
          <a:noFill/>
        </p:spPr>
        <p:txBody>
          <a:bodyPr wrap="none" lIns="91365" tIns="45686" rIns="91365" bIns="45686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Федеральный закон от 21.11.2011 № 323-ФЗ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«Об основах охраны здоровья граждан в Российской Федерации</a:t>
            </a:r>
          </a:p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Постановление Правительства РФ от 23.10.1993 N 1090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"О Правилах дорожного движения»</a:t>
            </a:r>
          </a:p>
        </p:txBody>
      </p:sp>
      <p:pic>
        <p:nvPicPr>
          <p:cNvPr id="1576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8822" y="704850"/>
            <a:ext cx="55911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2774" y="850608"/>
            <a:ext cx="8463515" cy="2185181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Статья 61. Обстоятельства, смягчающие наказание</a:t>
            </a:r>
            <a:r>
              <a:rPr lang="ru-RU" sz="2000" dirty="0"/>
              <a:t> </a:t>
            </a:r>
          </a:p>
          <a:p>
            <a:endParaRPr lang="ru-RU" dirty="0"/>
          </a:p>
          <a:p>
            <a:pPr algn="just"/>
            <a:r>
              <a:rPr lang="ru-RU" sz="2000" dirty="0">
                <a:solidFill>
                  <a:srgbClr val="FF0000"/>
                </a:solidFill>
              </a:rPr>
              <a:t>оказание медицинской и иной помощи потерпевшему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непосредственно после совершения преступления, добровольное возмещение имущественного ущерба и морального вреда, причиненных в результате преступления, иные действия, направленные на заглаживание вреда, причиненного потерпевшему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02943" y="4439871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8978" y="4550737"/>
            <a:ext cx="7532612" cy="307744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Уголовный кодекс Российской Федерации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от 13.06.1996 № 63-ФЗ (ред. 27.12.2018)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138" y="167106"/>
            <a:ext cx="8493642" cy="39418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5" tIns="27545" rIns="27545" bIns="27545" spcCol="20660">
            <a:spAutoFit/>
          </a:bodyPr>
          <a:lstStyle/>
          <a:p>
            <a:pPr algn="ctr" defTabSz="495830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ОКАЗАНИЕ ПЕРВОЙ ПОМОЩИ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2774" y="850605"/>
            <a:ext cx="8463515" cy="2862290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Статья 125. Оставление в опасности</a:t>
            </a:r>
          </a:p>
          <a:p>
            <a:endParaRPr lang="ru-RU" sz="2000" dirty="0"/>
          </a:p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Заведомое оставление без помощи лица, находящегося в опасном для жизни или здоровья состоянии и лишенного возможности принять меры к самосохранению по малолетству, старости, болезни или вследствие своей беспомощности, в случаях, если виновный имел возможность оказать помощь этому лицу и был обязан иметь о нем заботу </a:t>
            </a:r>
            <a:r>
              <a:rPr lang="ru-RU" sz="2000" dirty="0">
                <a:solidFill>
                  <a:srgbClr val="FF0000"/>
                </a:solidFill>
              </a:rPr>
              <a:t>либо сам поставил его в опасное для жизни или здоровья состояние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02943" y="4439871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8978" y="4550737"/>
            <a:ext cx="7532612" cy="307744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Уголовный кодекс Российской Федерации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от 13.06.1996 № 63-ФЗ (ред. 27.12.2018)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138" y="167106"/>
            <a:ext cx="8493642" cy="39418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5" tIns="27545" rIns="27545" bIns="27545" spcCol="20660">
            <a:spAutoFit/>
          </a:bodyPr>
          <a:lstStyle/>
          <a:p>
            <a:pPr algn="ctr" defTabSz="495830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НЕОКАЗАНИЕ ПЕРВОЙ ПОМОЩИ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2774" y="1222760"/>
            <a:ext cx="8463515" cy="1631183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Статья 39. Крайняя необходимость</a:t>
            </a:r>
          </a:p>
          <a:p>
            <a:endParaRPr lang="ru-RU" sz="2000" dirty="0"/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 является преступлением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причинение вреда … в состоянии крайней необходимости, то есть для устранения опасности, непосредственно угрожающей личности и правам данного лица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02943" y="4439871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8978" y="4550737"/>
            <a:ext cx="7532612" cy="307744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Уголовный кодекс Российской Федерации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от 13.06.1996 № 63-ФЗ (ред. 27.12.2018)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138" y="167106"/>
            <a:ext cx="8493642" cy="73273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5" tIns="27545" rIns="27545" bIns="27545" spcCol="20660">
            <a:spAutoFit/>
          </a:bodyPr>
          <a:lstStyle/>
          <a:p>
            <a:pPr algn="ctr" defTabSz="495830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ОСВОБОЖДЕНИЕ ОТ ОТВЕТСТВЕННОСТИ</a:t>
            </a:r>
          </a:p>
          <a:p>
            <a:pPr algn="ctr" defTabSz="495830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в случае неуспешного оказания первой помощи 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2774" y="1222760"/>
            <a:ext cx="8463515" cy="1938960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Статья 2.7. Крайняя необходимость</a:t>
            </a:r>
          </a:p>
          <a:p>
            <a:endParaRPr lang="ru-RU" sz="2000" dirty="0"/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 является административным правонарушением</a:t>
            </a:r>
            <a:r>
              <a:rPr lang="ru-RU" sz="20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причинение лицом вреда …в состоянии крайней необходимости, то есть для устранения опасности, непосредственно угрожающей личности и правам данного лица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02943" y="4439871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8977" y="4550737"/>
            <a:ext cx="8644271" cy="307744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10000"/>
                  </a:schemeClr>
                </a:solidFill>
              </a:rPr>
              <a:t>Кодекс Российской Федерации об административных правонарушениях </a:t>
            </a:r>
            <a:r>
              <a:rPr lang="ru-RU" sz="1400" dirty="0">
                <a:solidFill>
                  <a:schemeClr val="accent5">
                    <a:lumMod val="10000"/>
                  </a:schemeClr>
                </a:solidFill>
              </a:rPr>
              <a:t>от 30.12.2001 N 195-ФЗ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138" y="167106"/>
            <a:ext cx="8493642" cy="73273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5" tIns="27545" rIns="27545" bIns="27545" spcCol="20660">
            <a:spAutoFit/>
          </a:bodyPr>
          <a:lstStyle/>
          <a:p>
            <a:pPr algn="ctr" defTabSz="495830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ОСВОБОЖДЕНИЕ ОТ ОТВЕТСТВЕННОСТИ</a:t>
            </a:r>
          </a:p>
          <a:p>
            <a:pPr algn="ctr" defTabSz="495830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в случае неуспешного оказания первой помощи 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04051" y="827788"/>
            <a:ext cx="8293395" cy="341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9" tIns="45688" rIns="91369" bIns="45688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1. Отсутствие сознания.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2. Остановка дыхания и кровообращения.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3. Наружные кровотечения.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4. Инородные тела верхних дыхательных путей.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5. Травмы различных областей тела.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6. Ожоги, эффекты воздействия высоких температур, теплового излучения.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7. Отморожение и другие эффекты воздействия низких температур.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8. Отравления.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02944" y="4482403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0242" y="4508249"/>
            <a:ext cx="8432006" cy="461600"/>
          </a:xfrm>
          <a:prstGeom prst="rect">
            <a:avLst/>
          </a:prstGeom>
          <a:noFill/>
        </p:spPr>
        <p:txBody>
          <a:bodyPr wrap="square" lIns="91369" tIns="45688" rIns="91369" bIns="45688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Приказ Минздравсоцразвития России от 04.05.2012 N 477н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«Об утверждении перечня состояний, при которых </a:t>
            </a:r>
          </a:p>
          <a:p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оказывается первая помощь, и перечня мероприятий по оказанию  первой помощи»</a:t>
            </a: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256546" y="61570"/>
            <a:ext cx="8639935" cy="74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01055">
              <a:lnSpc>
                <a:spcPct val="80000"/>
              </a:lnSpc>
            </a:pPr>
            <a:r>
              <a:rPr kumimoji="0" lang="ru-RU" altLang="ru-RU" sz="2000" b="1" spc="-27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ПЕРЕЧЕНЬ СОСТОЯНИЙ</a:t>
            </a:r>
          </a:p>
          <a:p>
            <a:pPr defTabSz="501055">
              <a:lnSpc>
                <a:spcPct val="80000"/>
              </a:lnSpc>
            </a:pPr>
            <a:r>
              <a:rPr kumimoji="0" lang="ru-RU" altLang="ru-RU" sz="2000" b="1" spc="-27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при которых оказывается первая помощь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_3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02131" y="1030891"/>
            <a:ext cx="1731662" cy="13720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Rectangle 5"/>
          <p:cNvSpPr>
            <a:spLocks/>
          </p:cNvSpPr>
          <p:nvPr/>
        </p:nvSpPr>
        <p:spPr bwMode="auto">
          <a:xfrm>
            <a:off x="256546" y="61570"/>
            <a:ext cx="8639935" cy="74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01055">
              <a:lnSpc>
                <a:spcPct val="80000"/>
              </a:lnSpc>
            </a:pPr>
            <a:r>
              <a:rPr kumimoji="0" lang="ru-RU" altLang="ru-RU" sz="2000" b="1" spc="-27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ПЕРЕЧЕНЬ МЕРОПРИЯТИЙ</a:t>
            </a:r>
          </a:p>
          <a:p>
            <a:pPr defTabSz="501055">
              <a:lnSpc>
                <a:spcPct val="80000"/>
              </a:lnSpc>
            </a:pPr>
            <a:r>
              <a:rPr kumimoji="0" lang="ru-RU" altLang="ru-RU" sz="2000" b="1" spc="-27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по оказанию первой помощи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16" y="1041999"/>
            <a:ext cx="1628973" cy="135033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7648" y="1044879"/>
            <a:ext cx="1741968" cy="133815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0920" y="2575634"/>
            <a:ext cx="1660894" cy="137968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27473" y="2583720"/>
            <a:ext cx="1706304" cy="139383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12208" y="2583727"/>
            <a:ext cx="1703532" cy="141413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96493" y="2583719"/>
            <a:ext cx="1786271" cy="143539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02944" y="4482403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0242" y="4508249"/>
            <a:ext cx="8432006" cy="461600"/>
          </a:xfrm>
          <a:prstGeom prst="rect">
            <a:avLst/>
          </a:prstGeom>
          <a:noFill/>
        </p:spPr>
        <p:txBody>
          <a:bodyPr wrap="square" lIns="91369" tIns="45688" rIns="91369" bIns="45688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Приказ Минздравсоцразвития России от 04.05.2012 N 477н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«Об утверждении перечня состояний, при которых </a:t>
            </a:r>
          </a:p>
          <a:p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оказывается первая помощь, и перечня мероприятий по оказанию  первой помощи»</a:t>
            </a:r>
          </a:p>
        </p:txBody>
      </p:sp>
      <p:pic>
        <p:nvPicPr>
          <p:cNvPr id="15" name="Рисунок 14" descr="02.pn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625502" y="1038826"/>
            <a:ext cx="1679605" cy="138539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/>
          </p:cNvSpPr>
          <p:nvPr/>
        </p:nvSpPr>
        <p:spPr bwMode="auto">
          <a:xfrm>
            <a:off x="256546" y="61570"/>
            <a:ext cx="8639935" cy="74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01055">
              <a:lnSpc>
                <a:spcPct val="80000"/>
              </a:lnSpc>
            </a:pPr>
            <a:r>
              <a:rPr kumimoji="0" lang="ru-RU" altLang="ru-RU" sz="2000" b="1" spc="-27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ПЕРЕЧЕНЬ МЕРОПРИЯТИЙ</a:t>
            </a:r>
          </a:p>
          <a:p>
            <a:pPr defTabSz="501055">
              <a:lnSpc>
                <a:spcPct val="80000"/>
              </a:lnSpc>
            </a:pPr>
            <a:r>
              <a:rPr kumimoji="0" lang="ru-RU" altLang="ru-RU" sz="2000" b="1" spc="-27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по оказанию первой помощи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02944" y="4482403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0242" y="4508249"/>
            <a:ext cx="8432006" cy="461600"/>
          </a:xfrm>
          <a:prstGeom prst="rect">
            <a:avLst/>
          </a:prstGeom>
          <a:noFill/>
        </p:spPr>
        <p:txBody>
          <a:bodyPr wrap="square" lIns="91369" tIns="45688" rIns="91369" bIns="45688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Приказ Минздравсоцразвития России от 04.05.2012 N 477н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«Об утверждении перечня состояний, при которых </a:t>
            </a:r>
          </a:p>
          <a:p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оказывается первая помощь, и перечня мероприятий по оказанию  первой помощи»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2550" y="1041992"/>
            <a:ext cx="1649264" cy="13589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1796" y="1015631"/>
            <a:ext cx="1712615" cy="140859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4538" y="1020615"/>
            <a:ext cx="1679945" cy="140360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5228" y="1027713"/>
            <a:ext cx="1796902" cy="138588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138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5034" y="2578506"/>
            <a:ext cx="1626781" cy="138743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138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09088" y="2604978"/>
            <a:ext cx="1735322" cy="134870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138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14536" y="2612959"/>
            <a:ext cx="1679943" cy="139552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138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98716" y="2605088"/>
            <a:ext cx="1784055" cy="141402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138" y="167111"/>
            <a:ext cx="8493642" cy="73273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6" tIns="27546" rIns="27546" bIns="27546" spcCol="20660">
            <a:spAutoFit/>
          </a:bodyPr>
          <a:lstStyle/>
          <a:p>
            <a:pPr algn="ctr" defTabSz="495824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ОБУЧЕНИЕ И ПОДГОТОВКА</a:t>
            </a:r>
          </a:p>
          <a:p>
            <a:pPr algn="ctr" defTabSz="495824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по вопросам оказания первой помощи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9972" y="1148325"/>
            <a:ext cx="3508744" cy="1010094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</a:ln>
        </p:spPr>
        <p:txBody>
          <a:bodyPr wrap="square" lIns="91404" tIns="45704" rIns="91404" bIns="45704" rtlCol="0" anchor="ctr" anchorCtr="0">
            <a:no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Подготовка водителей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транспортных средств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4772" y="1151869"/>
            <a:ext cx="3522922" cy="974652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</a:ln>
        </p:spPr>
        <p:txBody>
          <a:bodyPr wrap="square" lIns="91404" tIns="45704" rIns="91404" bIns="45704" rtlCol="0" anchor="ctr" anchorCtr="0">
            <a:no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Общее среднее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образование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6037" y="2558963"/>
            <a:ext cx="3494562" cy="974652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</a:ln>
        </p:spPr>
        <p:txBody>
          <a:bodyPr wrap="square" lIns="91404" tIns="45704" rIns="91404" bIns="45704" rtlCol="0" anchor="ctr" anchorCtr="0">
            <a:no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Среднее профессиональное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образование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0608" y="2541236"/>
            <a:ext cx="3519375" cy="974652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</a:ln>
        </p:spPr>
        <p:txBody>
          <a:bodyPr wrap="square" lIns="91404" tIns="45704" rIns="91404" bIns="45704" rtlCol="0" anchor="ctr" anchorCtr="0">
            <a:no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Подготовка лиц, обязанных оказывать первую помощь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4147" y="3873899"/>
            <a:ext cx="3519375" cy="974652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</a:ln>
        </p:spPr>
        <p:txBody>
          <a:bodyPr wrap="square" lIns="91404" tIns="45704" rIns="91404" bIns="45704" rtlCol="0" anchor="ctr" anchorCtr="0">
            <a:noAutofit/>
          </a:bodyPr>
          <a:lstStyle/>
          <a:p>
            <a:pPr algn="ctr"/>
            <a:r>
              <a:rPr lang="ru-RU" b="1" dirty="0">
                <a:solidFill>
                  <a:srgbClr val="FF3300"/>
                </a:solidFill>
              </a:rPr>
              <a:t>Добровольная </a:t>
            </a:r>
          </a:p>
          <a:p>
            <a:pPr algn="ctr"/>
            <a:r>
              <a:rPr lang="ru-RU" b="1" dirty="0">
                <a:solidFill>
                  <a:srgbClr val="FF3300"/>
                </a:solidFill>
              </a:rPr>
              <a:t>подготовка граждан</a:t>
            </a:r>
            <a:endParaRPr lang="ru-RU" dirty="0">
              <a:solidFill>
                <a:srgbClr val="FF33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93753" y="3877442"/>
            <a:ext cx="3519375" cy="974652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</a:ln>
        </p:spPr>
        <p:txBody>
          <a:bodyPr wrap="square" lIns="91404" tIns="45704" rIns="91404" bIns="45704" rtlCol="0" anchor="ctr" anchorCtr="0">
            <a:no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Высшее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образование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138" y="167105"/>
            <a:ext cx="8493642" cy="73273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4" tIns="27544" rIns="27544" bIns="27544" spcCol="20658">
            <a:spAutoFit/>
          </a:bodyPr>
          <a:lstStyle/>
          <a:p>
            <a:pPr algn="ctr" defTabSz="495781" hangingPunct="0">
              <a:defRPr/>
            </a:pPr>
            <a:r>
              <a:rPr lang="ru-RU" sz="2200" b="1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rPr>
              <a:t>ПОТЕНЦИАЛЬНО ПРЕДОТВРАТИМЫЕ ПРИЧИНЫ СМЕРТИ</a:t>
            </a:r>
          </a:p>
          <a:p>
            <a:pPr algn="ctr" defTabSz="495781" hangingPunct="0">
              <a:defRPr/>
            </a:pPr>
            <a:r>
              <a:rPr lang="ru-RU" sz="2200" b="1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rPr>
              <a:t>на догоспитальном этапе</a:t>
            </a:r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143" y="1093822"/>
            <a:ext cx="3801731" cy="213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6" name="Picture 4"/>
          <p:cNvPicPr>
            <a:picLocks noChangeAspect="1" noChangeArrowheads="1"/>
          </p:cNvPicPr>
          <p:nvPr/>
        </p:nvPicPr>
        <p:blipFill>
          <a:blip r:embed="rId3" cstate="print"/>
          <a:srcRect b="21336"/>
          <a:stretch>
            <a:fillRect/>
          </a:stretch>
        </p:blipFill>
        <p:spPr bwMode="auto">
          <a:xfrm>
            <a:off x="4816558" y="1097106"/>
            <a:ext cx="3611792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35659" y="3242922"/>
            <a:ext cx="31506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внезапная сердечная смерть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89669" y="3235833"/>
            <a:ext cx="975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травмы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45475" y="3844384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4035" y="4008471"/>
            <a:ext cx="8506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</a:rPr>
              <a:t>С</a:t>
            </a:r>
            <a:r>
              <a:rPr lang="en-US" sz="1400" b="1" dirty="0">
                <a:solidFill>
                  <a:srgbClr val="002060"/>
                </a:solidFill>
              </a:rPr>
              <a:t>. Wong. et al. </a:t>
            </a:r>
            <a:r>
              <a:rPr lang="en-US" sz="1400" dirty="0">
                <a:solidFill>
                  <a:srgbClr val="002060"/>
                </a:solidFill>
              </a:rPr>
              <a:t>Epidemiology of Sudden Cardiac Death: Global and Regional Perspectives</a:t>
            </a:r>
            <a:r>
              <a:rPr lang="ru-RU" sz="1400" dirty="0">
                <a:solidFill>
                  <a:srgbClr val="002060"/>
                </a:solidFill>
              </a:rPr>
              <a:t> // </a:t>
            </a:r>
            <a:r>
              <a:rPr lang="en-US" sz="1400" dirty="0">
                <a:solidFill>
                  <a:srgbClr val="002060"/>
                </a:solidFill>
              </a:rPr>
              <a:t>Heart, Lung and Circulation</a:t>
            </a:r>
            <a:r>
              <a:rPr lang="ru-RU" sz="1400" dirty="0">
                <a:solidFill>
                  <a:srgbClr val="002060"/>
                </a:solidFill>
              </a:rPr>
              <a:t>. </a:t>
            </a:r>
            <a:r>
              <a:rPr lang="en-US" sz="1400" dirty="0">
                <a:solidFill>
                  <a:srgbClr val="002060"/>
                </a:solidFill>
              </a:rPr>
              <a:t>2019</a:t>
            </a:r>
            <a:r>
              <a:rPr lang="ru-RU" sz="1400" dirty="0">
                <a:solidFill>
                  <a:srgbClr val="002060"/>
                </a:solidFill>
              </a:rPr>
              <a:t>.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№ </a:t>
            </a:r>
            <a:r>
              <a:rPr lang="en-US" sz="1400" dirty="0">
                <a:solidFill>
                  <a:srgbClr val="002060"/>
                </a:solidFill>
              </a:rPr>
              <a:t>28</a:t>
            </a:r>
            <a:r>
              <a:rPr lang="ru-RU" sz="1400" dirty="0">
                <a:solidFill>
                  <a:srgbClr val="002060"/>
                </a:solidFill>
              </a:rPr>
              <a:t>.</a:t>
            </a:r>
            <a:r>
              <a:rPr lang="en-US" sz="1400" dirty="0">
                <a:solidFill>
                  <a:srgbClr val="002060"/>
                </a:solidFill>
              </a:rPr>
              <a:t> P. 6–14 </a:t>
            </a:r>
            <a:endParaRPr lang="ru-RU" sz="1400" dirty="0">
              <a:solidFill>
                <a:srgbClr val="002060"/>
              </a:solidFill>
            </a:endParaRPr>
          </a:p>
          <a:p>
            <a:pPr algn="just"/>
            <a:r>
              <a:rPr lang="en-US" sz="1400" b="1" dirty="0">
                <a:solidFill>
                  <a:srgbClr val="002060"/>
                </a:solidFill>
              </a:rPr>
              <a:t>A. Eftekhari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en-US" sz="1400" b="1" dirty="0">
                <a:solidFill>
                  <a:srgbClr val="002060"/>
                </a:solidFill>
              </a:rPr>
              <a:t>et al.</a:t>
            </a:r>
            <a:r>
              <a:rPr lang="en-US" sz="1400" dirty="0">
                <a:solidFill>
                  <a:srgbClr val="002060"/>
                </a:solidFill>
              </a:rPr>
              <a:t> Management of Preventable Deaths due to Road Traffic Injuries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in Prehospital Phase; a Qualitative Study </a:t>
            </a:r>
            <a:r>
              <a:rPr lang="ru-RU" sz="1400" dirty="0">
                <a:solidFill>
                  <a:srgbClr val="002060"/>
                </a:solidFill>
              </a:rPr>
              <a:t>// </a:t>
            </a:r>
            <a:r>
              <a:rPr lang="en-US" sz="1400" dirty="0">
                <a:solidFill>
                  <a:srgbClr val="002060"/>
                </a:solidFill>
              </a:rPr>
              <a:t>Archives of Academic Emergency Medicine. 2019. </a:t>
            </a:r>
            <a:r>
              <a:rPr lang="ru-RU" sz="1400" dirty="0">
                <a:solidFill>
                  <a:srgbClr val="002060"/>
                </a:solidFill>
              </a:rPr>
              <a:t>№ </a:t>
            </a:r>
            <a:r>
              <a:rPr lang="en-US" sz="1400" dirty="0">
                <a:solidFill>
                  <a:srgbClr val="002060"/>
                </a:solidFill>
              </a:rPr>
              <a:t>7 (1): e32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138" y="167106"/>
            <a:ext cx="8493642" cy="39420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8" tIns="27548" rIns="27548" bIns="27548" spcCol="20662">
            <a:spAutoFit/>
          </a:bodyPr>
          <a:lstStyle/>
          <a:p>
            <a:pPr algn="ctr" defTabSz="495873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ПЕРВАЯ ПОМОЩЬ НА ПРЕДПРИЯТИЯХ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39486" y="773667"/>
          <a:ext cx="8300487" cy="4042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4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0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6072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руководитель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rgbClr val="FF0000"/>
                          </a:solidFill>
                        </a:rPr>
                        <a:t>обеспечивает условия</a:t>
                      </a:r>
                      <a:r>
                        <a:rPr lang="ru-RU" sz="15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1500" b="0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для оказания первой помощи работникам</a:t>
                      </a:r>
                      <a:endParaRPr lang="ru-RU" sz="1500" b="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Трудовой Кодекс </a:t>
                      </a:r>
                      <a:endParaRPr lang="en-US" sz="1500" b="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Российской Федерации</a:t>
                      </a:r>
                    </a:p>
                    <a:p>
                      <a:pPr algn="ctr"/>
                      <a:r>
                        <a:rPr lang="ru-RU" sz="10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федеральный закон от 30.12.2001 № 197-ФЗ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072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специалист в области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охраны</a:t>
                      </a:r>
                      <a:r>
                        <a:rPr lang="ru-RU" sz="1600" b="0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труда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обучает работников </a:t>
                      </a:r>
                    </a:p>
                    <a:p>
                      <a:pPr algn="ctr"/>
                      <a:r>
                        <a:rPr lang="ru-RU" sz="1500" kern="1200" dirty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методам и приемам оказания первой помощи</a:t>
                      </a:r>
                      <a:endParaRPr lang="ru-RU" sz="1500" b="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профессиональный</a:t>
                      </a:r>
                      <a:r>
                        <a:rPr lang="ru-RU" sz="1500" b="0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стандарт </a:t>
                      </a:r>
                    </a:p>
                    <a:p>
                      <a:pPr algn="ctr"/>
                      <a:r>
                        <a:rPr lang="ru-RU" sz="1000" b="0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приказ Минтруда от 05.04.2016 № 150н</a:t>
                      </a:r>
                      <a:endParaRPr lang="ru-RU" sz="1000" b="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6072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работники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rgbClr val="FF0000"/>
                          </a:solidFill>
                        </a:rPr>
                        <a:t>оказывают</a:t>
                      </a:r>
                      <a:r>
                        <a:rPr lang="ru-RU" sz="1500" b="1" baseline="0" dirty="0">
                          <a:solidFill>
                            <a:srgbClr val="FF0000"/>
                          </a:solidFill>
                        </a:rPr>
                        <a:t> первую помощь </a:t>
                      </a:r>
                    </a:p>
                    <a:p>
                      <a:pPr algn="ctr"/>
                      <a:r>
                        <a:rPr lang="ru-RU" sz="1500" b="0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пострадавшим</a:t>
                      </a:r>
                      <a:endParaRPr lang="ru-RU" sz="1500" b="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профессиональный стандарт</a:t>
                      </a:r>
                    </a:p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должностная инструкция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4665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средства 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оказания первой помощи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rgbClr val="FF0000"/>
                          </a:solidFill>
                        </a:rPr>
                        <a:t>аптечка</a:t>
                      </a:r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для оказания первой помощи</a:t>
                      </a:r>
                    </a:p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работникам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требования к комплектации</a:t>
                      </a:r>
                    </a:p>
                    <a:p>
                      <a:pPr algn="ctr"/>
                      <a:r>
                        <a:rPr lang="ru-RU" sz="10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приказ Минздравсоцразвития</a:t>
                      </a:r>
                    </a:p>
                    <a:p>
                      <a:pPr algn="ctr"/>
                      <a:r>
                        <a:rPr lang="ru-RU" sz="10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от 05.03.2011 № 169н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138" y="167106"/>
            <a:ext cx="8493642" cy="39420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8" tIns="27548" rIns="27548" bIns="27548" spcCol="20662">
            <a:spAutoFit/>
          </a:bodyPr>
          <a:lstStyle/>
          <a:p>
            <a:pPr algn="ctr" defTabSz="495873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ПЕРВАЯ ПОМОЩЬ В ОБРАЗОВАТЕЛЬНЫХ ОРГАНИЗАЦИЯХ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39486" y="773667"/>
          <a:ext cx="8300487" cy="4042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4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0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6072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руководитель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rgbClr val="FF0000"/>
                          </a:solidFill>
                        </a:rPr>
                        <a:t>обеспечивает условия</a:t>
                      </a:r>
                      <a:r>
                        <a:rPr lang="ru-RU" sz="15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1500" b="0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для оказания первой помощи работникам</a:t>
                      </a:r>
                      <a:endParaRPr lang="ru-RU" sz="1500" b="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Федеральный закон 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Об образовании 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в Российской Федерации</a:t>
                      </a:r>
                    </a:p>
                    <a:p>
                      <a:pPr algn="ctr"/>
                      <a:r>
                        <a:rPr lang="ru-RU" sz="10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от 26.12.2012 № 273-ФЗ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072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педагогические работники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обучаются</a:t>
                      </a:r>
                    </a:p>
                    <a:p>
                      <a:pPr algn="ctr"/>
                      <a:r>
                        <a:rPr lang="ru-RU" sz="1500" kern="1200" dirty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навыкам оказания </a:t>
                      </a:r>
                    </a:p>
                    <a:p>
                      <a:pPr algn="ctr"/>
                      <a:r>
                        <a:rPr lang="ru-RU" sz="1500" kern="1200" dirty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первой помощи</a:t>
                      </a:r>
                      <a:endParaRPr lang="ru-RU" sz="1500" b="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Федеральный закон 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Об образовании 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в Российской Федерации</a:t>
                      </a:r>
                    </a:p>
                    <a:p>
                      <a:pPr algn="ctr"/>
                      <a:r>
                        <a:rPr lang="ru-RU" sz="11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от 26.12.2012 № 273-ФЗ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6072">
                <a:tc vMerge="1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rgbClr val="FF0000"/>
                          </a:solidFill>
                        </a:rPr>
                        <a:t>оказывают</a:t>
                      </a:r>
                      <a:r>
                        <a:rPr lang="ru-RU" sz="1500" b="1" baseline="0" dirty="0">
                          <a:solidFill>
                            <a:srgbClr val="FF0000"/>
                          </a:solidFill>
                        </a:rPr>
                        <a:t> первую помощь </a:t>
                      </a:r>
                    </a:p>
                    <a:p>
                      <a:pPr algn="ctr"/>
                      <a:r>
                        <a:rPr lang="ru-RU" sz="1500" b="0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пострадавшим</a:t>
                      </a:r>
                      <a:endParaRPr lang="ru-RU" sz="1500" b="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профессиональный стандарт</a:t>
                      </a:r>
                    </a:p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должностная инструкция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4665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средства 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оказания первой помощи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rgbClr val="FF0000"/>
                          </a:solidFill>
                        </a:rPr>
                        <a:t>аптечка</a:t>
                      </a:r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для оказания первой помощи</a:t>
                      </a:r>
                    </a:p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работникам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требования к комплектации</a:t>
                      </a:r>
                    </a:p>
                    <a:p>
                      <a:pPr algn="ctr"/>
                      <a:r>
                        <a:rPr lang="ru-RU" sz="10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приказ Минздравсоцразвития</a:t>
                      </a:r>
                    </a:p>
                    <a:p>
                      <a:pPr algn="ctr"/>
                      <a:r>
                        <a:rPr lang="ru-RU" sz="10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от 05.03.2011 № 169н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138" y="167106"/>
            <a:ext cx="8493642" cy="39420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8" tIns="27548" rIns="27548" bIns="27548" spcCol="20662">
            <a:spAutoFit/>
          </a:bodyPr>
          <a:lstStyle/>
          <a:p>
            <a:pPr algn="ctr" defTabSz="495873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ПЕРВАЯ ПОМОЩЬ В СЕЛЬСКИХ ПОСЕЛЕНИЯХ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39486" y="773667"/>
          <a:ext cx="8300487" cy="3734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4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0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20906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администрация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rgbClr val="FF0000"/>
                          </a:solidFill>
                        </a:rPr>
                        <a:t>обеспечивает условия</a:t>
                      </a:r>
                      <a:r>
                        <a:rPr lang="ru-RU" sz="15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1500" b="0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для оказания первой помощи</a:t>
                      </a:r>
                      <a:endParaRPr lang="ru-RU" sz="1500" b="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Федеральный закон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Об общих принципах организации местного самоуправления 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в Российской Федерации</a:t>
                      </a:r>
                    </a:p>
                    <a:p>
                      <a:pPr algn="ctr"/>
                      <a:r>
                        <a:rPr lang="ru-RU" sz="10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от 06.10.2003 № 131-ФЗ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0906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лица, имеющие соответствующую подготовку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rgbClr val="FF0000"/>
                          </a:solidFill>
                        </a:rPr>
                        <a:t>оказывают</a:t>
                      </a:r>
                      <a:r>
                        <a:rPr lang="ru-RU" sz="1500" b="1" baseline="0" dirty="0">
                          <a:solidFill>
                            <a:srgbClr val="FF0000"/>
                          </a:solidFill>
                        </a:rPr>
                        <a:t> первую помощь </a:t>
                      </a:r>
                    </a:p>
                    <a:p>
                      <a:pPr algn="ctr"/>
                      <a:r>
                        <a:rPr lang="ru-RU" sz="1500" b="0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пострадавшим</a:t>
                      </a:r>
                      <a:endParaRPr lang="ru-RU" sz="1500" b="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Федеральный закон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Об основах охраны здоровья граждан в Российской</a:t>
                      </a:r>
                      <a:r>
                        <a:rPr lang="ru-RU" sz="1200" b="1" baseline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Федерации</a:t>
                      </a:r>
                      <a:endParaRPr lang="ru-RU" sz="1200" b="1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от 21.11.2011 № 323-ФЗ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2725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средства 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оказания первой помощи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rgbClr val="FF0000"/>
                          </a:solidFill>
                        </a:rPr>
                        <a:t>укладка</a:t>
                      </a:r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для оказания первой помощи</a:t>
                      </a:r>
                    </a:p>
                    <a:p>
                      <a:pPr algn="ctr"/>
                      <a:r>
                        <a:rPr lang="ru-RU" sz="15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в сельских поселениях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Требования к комплектации</a:t>
                      </a:r>
                    </a:p>
                    <a:p>
                      <a:pPr algn="ctr"/>
                      <a:r>
                        <a:rPr lang="ru-RU" sz="10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приказ Минздравсоцразвития</a:t>
                      </a:r>
                    </a:p>
                    <a:p>
                      <a:pPr algn="ctr"/>
                      <a:r>
                        <a:rPr lang="ru-RU" sz="1000" b="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от 11.08.2011 № 907н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/>
          </p:cNvSpPr>
          <p:nvPr/>
        </p:nvSpPr>
        <p:spPr bwMode="auto">
          <a:xfrm>
            <a:off x="256546" y="61570"/>
            <a:ext cx="8639935" cy="64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01055">
              <a:lnSpc>
                <a:spcPct val="80000"/>
              </a:lnSpc>
            </a:pPr>
            <a:r>
              <a:rPr kumimoji="0" lang="ru-RU" altLang="ru-RU" sz="2400" b="1" spc="-27" dirty="0">
                <a:solidFill>
                  <a:srgbClr val="002060"/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ПРОБЛЕМНЫЙ ВОПРОС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6446" y="1754416"/>
            <a:ext cx="8527312" cy="33855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Главный внештатный специалист </a:t>
            </a:r>
            <a:r>
              <a:rPr lang="ru-RU" b="1" dirty="0">
                <a:solidFill>
                  <a:srgbClr val="002060"/>
                </a:solidFill>
              </a:rPr>
              <a:t>в федеральном округе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990" y="2693644"/>
            <a:ext cx="8527312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Главный внештатный специалист </a:t>
            </a:r>
            <a:r>
              <a:rPr lang="ru-RU" b="1" dirty="0">
                <a:solidFill>
                  <a:srgbClr val="002060"/>
                </a:solidFill>
              </a:rPr>
              <a:t>в субъекте РФ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62269" y="836457"/>
            <a:ext cx="8527312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Главный внештатный специалист </a:t>
            </a:r>
            <a:r>
              <a:rPr lang="ru-RU" b="1" dirty="0">
                <a:solidFill>
                  <a:srgbClr val="002060"/>
                </a:solidFill>
              </a:rPr>
              <a:t>Минздрава России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5" name="Двойная стрелка вверх/вниз 44"/>
          <p:cNvSpPr/>
          <p:nvPr/>
        </p:nvSpPr>
        <p:spPr bwMode="auto">
          <a:xfrm>
            <a:off x="4199862" y="1286545"/>
            <a:ext cx="484632" cy="393405"/>
          </a:xfrm>
          <a:prstGeom prst="upDownArrow">
            <a:avLst>
              <a:gd name="adj1" fmla="val 54388"/>
              <a:gd name="adj2" fmla="val 19285"/>
            </a:avLst>
          </a:prstGeom>
          <a:noFill/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7329" y="3643481"/>
            <a:ext cx="8527312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Отсутствуют районные специалисты !!!</a:t>
            </a:r>
          </a:p>
        </p:txBody>
      </p:sp>
      <p:sp>
        <p:nvSpPr>
          <p:cNvPr id="49" name="Двойная стрелка вверх/вниз 48"/>
          <p:cNvSpPr/>
          <p:nvPr/>
        </p:nvSpPr>
        <p:spPr bwMode="auto">
          <a:xfrm>
            <a:off x="4235304" y="2204489"/>
            <a:ext cx="484632" cy="393405"/>
          </a:xfrm>
          <a:prstGeom prst="upDownArrow">
            <a:avLst>
              <a:gd name="adj1" fmla="val 54388"/>
              <a:gd name="adj2" fmla="val 19285"/>
            </a:avLst>
          </a:prstGeom>
          <a:noFill/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50" name="Двойная стрелка вверх/вниз 49"/>
          <p:cNvSpPr/>
          <p:nvPr/>
        </p:nvSpPr>
        <p:spPr bwMode="auto">
          <a:xfrm>
            <a:off x="4256569" y="3150787"/>
            <a:ext cx="484632" cy="393405"/>
          </a:xfrm>
          <a:prstGeom prst="upDownArrow">
            <a:avLst>
              <a:gd name="adj1" fmla="val 54388"/>
              <a:gd name="adj2" fmla="val 19285"/>
            </a:avLst>
          </a:prstGeom>
          <a:noFill/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72140" y="4338078"/>
            <a:ext cx="8484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2060"/>
                </a:solidFill>
              </a:rPr>
              <a:t>Самое главное звено в системе методического руководства вопросами оказания первой помощи </a:t>
            </a:r>
            <a:r>
              <a:rPr lang="ru-RU" sz="1800" b="1" dirty="0">
                <a:solidFill>
                  <a:srgbClr val="002060"/>
                </a:solidFill>
              </a:rPr>
              <a:t>– это районные специалисты</a:t>
            </a: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434843" y="4280376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2269" y="676962"/>
            <a:ext cx="4022652" cy="95410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Внештатные районные специалисты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по первой помощи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</a:rPr>
              <a:t>1 </a:t>
            </a:r>
            <a:r>
              <a:rPr lang="ru-RU" sz="2000" i="1" dirty="0">
                <a:solidFill>
                  <a:srgbClr val="002060"/>
                </a:solidFill>
              </a:rPr>
              <a:t>на район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0" y="680506"/>
            <a:ext cx="4160874" cy="95410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Преподаватели первой помощи</a:t>
            </a:r>
          </a:p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из расчета </a:t>
            </a:r>
          </a:p>
          <a:p>
            <a:pPr algn="ctr"/>
            <a:r>
              <a:rPr lang="ru-RU" sz="2000" i="1" dirty="0">
                <a:solidFill>
                  <a:schemeClr val="accent6">
                    <a:lumMod val="50000"/>
                  </a:schemeClr>
                </a:solidFill>
              </a:rPr>
              <a:t>не менее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</a:rPr>
              <a:t>на 10 000 населения</a:t>
            </a:r>
          </a:p>
        </p:txBody>
      </p:sp>
      <p:sp>
        <p:nvSpPr>
          <p:cNvPr id="16" name="Стрелка вниз 15"/>
          <p:cNvSpPr/>
          <p:nvPr/>
        </p:nvSpPr>
        <p:spPr bwMode="auto">
          <a:xfrm>
            <a:off x="1892581" y="1828853"/>
            <a:ext cx="871870" cy="287077"/>
          </a:xfrm>
          <a:prstGeom prst="downArrow">
            <a:avLst/>
          </a:prstGeom>
          <a:noFill/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7" name="Стрелка вниз 16"/>
          <p:cNvSpPr/>
          <p:nvPr/>
        </p:nvSpPr>
        <p:spPr bwMode="auto">
          <a:xfrm>
            <a:off x="6262566" y="1828854"/>
            <a:ext cx="871870" cy="287077"/>
          </a:xfrm>
          <a:prstGeom prst="downArrow">
            <a:avLst/>
          </a:prstGeom>
          <a:noFill/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5812" y="2286046"/>
            <a:ext cx="8452885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Дополнительное профессиональное образование – повышение квалификации</a:t>
            </a:r>
          </a:p>
          <a:p>
            <a:pPr marL="342900" indent="-342900" algn="ctr">
              <a:buAutoNum type="arabicParenR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по программе обучения лиц, обязанных и (или) имеющих право </a:t>
            </a:r>
          </a:p>
          <a:p>
            <a:pPr marL="342900" indent="-342900" algn="ctr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оказывать первую помощь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(16 часов)</a:t>
            </a:r>
          </a:p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2) по программе подготовки преподавателей, обучающих лиц, обязанных </a:t>
            </a:r>
          </a:p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и (или) имеющих право оказывать первую помощь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(24 часа)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9350" y="4160992"/>
            <a:ext cx="8452885" cy="81560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Государственное задание: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для образовательных организаций </a:t>
            </a:r>
          </a:p>
          <a:p>
            <a:pPr algn="ctr"/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аккредитованных Всероссийской общественной организацией по первой помощи</a:t>
            </a:r>
          </a:p>
        </p:txBody>
      </p:sp>
      <p:sp>
        <p:nvSpPr>
          <p:cNvPr id="20" name="Стрелка вниз 19"/>
          <p:cNvSpPr/>
          <p:nvPr/>
        </p:nvSpPr>
        <p:spPr bwMode="auto">
          <a:xfrm>
            <a:off x="4043902" y="3735652"/>
            <a:ext cx="871870" cy="287077"/>
          </a:xfrm>
          <a:prstGeom prst="downArrow">
            <a:avLst/>
          </a:prstGeom>
          <a:noFill/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9" name="Rectangle 5"/>
          <p:cNvSpPr>
            <a:spLocks/>
          </p:cNvSpPr>
          <p:nvPr/>
        </p:nvSpPr>
        <p:spPr bwMode="auto">
          <a:xfrm>
            <a:off x="256546" y="61571"/>
            <a:ext cx="8639935" cy="43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01055">
              <a:lnSpc>
                <a:spcPct val="80000"/>
              </a:lnSpc>
            </a:pPr>
            <a:r>
              <a:rPr kumimoji="0" lang="ru-RU" altLang="ru-RU" sz="2400" b="1" spc="-27" dirty="0">
                <a:solidFill>
                  <a:srgbClr val="002060"/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ПУТЬ РЕШЕНИЯ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138" y="167105"/>
            <a:ext cx="8493642" cy="73273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27546" tIns="27546" rIns="27546" bIns="27546" spcCol="20660">
            <a:spAutoFit/>
          </a:bodyPr>
          <a:lstStyle/>
          <a:p>
            <a:pPr algn="ctr" defTabSz="495824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ОРГАНЫ ИСПОЛНИТЕЛЬНОЙ ВЛАСТИ</a:t>
            </a:r>
          </a:p>
          <a:p>
            <a:pPr algn="ctr" defTabSz="495824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регулирующие вопросы оказания первой помощи </a:t>
            </a:r>
          </a:p>
        </p:txBody>
      </p:sp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0562" y="1060598"/>
            <a:ext cx="2876550" cy="12573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 bwMode="auto">
          <a:xfrm>
            <a:off x="510370" y="2424161"/>
            <a:ext cx="1881963" cy="478465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6696" y="2487963"/>
            <a:ext cx="1711841" cy="311479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МВД РФ</a:t>
            </a: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619161" y="2445427"/>
            <a:ext cx="1881963" cy="460744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25487" y="2491503"/>
            <a:ext cx="1711841" cy="311479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МЧС РФ</a:t>
            </a: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4717319" y="2456063"/>
            <a:ext cx="1881963" cy="453655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23645" y="2495049"/>
            <a:ext cx="1711841" cy="311479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ФСБ РФ</a:t>
            </a: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6833198" y="2456061"/>
            <a:ext cx="1881963" cy="464286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36735" y="2505682"/>
            <a:ext cx="1913860" cy="311479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Минобороны РФ</a:t>
            </a: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492642" y="3023150"/>
            <a:ext cx="1881963" cy="478465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8968" y="3086945"/>
            <a:ext cx="1711841" cy="311479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Минюст РФ</a:t>
            </a: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2601433" y="3044413"/>
            <a:ext cx="1881963" cy="460744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07759" y="3090491"/>
            <a:ext cx="1711841" cy="311479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Минтранс РФ</a:t>
            </a:r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4699591" y="3055046"/>
            <a:ext cx="1881963" cy="453655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05917" y="3094033"/>
            <a:ext cx="1711841" cy="311479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Минтруда РФ</a:t>
            </a:r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6815470" y="3055047"/>
            <a:ext cx="1881963" cy="464286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53694" y="3104666"/>
            <a:ext cx="1711841" cy="311479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Минобрнауки РФ </a:t>
            </a:r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513907" y="4114800"/>
            <a:ext cx="8151628" cy="82935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7954" y="4178572"/>
            <a:ext cx="7963793" cy="646303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</a:rPr>
              <a:t>Необходимо формирование единой доктрины: </a:t>
            </a:r>
          </a:p>
          <a:p>
            <a:pPr algn="ctr"/>
            <a:r>
              <a:rPr lang="ru-RU" sz="1800" b="1" i="1" dirty="0">
                <a:solidFill>
                  <a:srgbClr val="FF0000"/>
                </a:solidFill>
              </a:rPr>
              <a:t>ЕДИНСТВО ВЗГЛЯДОВ, ПОНЯТИЙ,ТЕРМИНОВ И ПОДХОДОВ</a:t>
            </a:r>
          </a:p>
        </p:txBody>
      </p:sp>
      <p:sp>
        <p:nvSpPr>
          <p:cNvPr id="30" name="Стрелка вниз 29"/>
          <p:cNvSpPr/>
          <p:nvPr/>
        </p:nvSpPr>
        <p:spPr bwMode="auto">
          <a:xfrm>
            <a:off x="1045518" y="3650578"/>
            <a:ext cx="871870" cy="287077"/>
          </a:xfrm>
          <a:prstGeom prst="downArrow">
            <a:avLst/>
          </a:prstGeom>
          <a:noFill/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31" name="Стрелка вниз 30"/>
          <p:cNvSpPr/>
          <p:nvPr/>
        </p:nvSpPr>
        <p:spPr bwMode="auto">
          <a:xfrm>
            <a:off x="3016085" y="3643490"/>
            <a:ext cx="871870" cy="287077"/>
          </a:xfrm>
          <a:prstGeom prst="downArrow">
            <a:avLst/>
          </a:prstGeom>
          <a:noFill/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32" name="Стрелка вниз 31"/>
          <p:cNvSpPr/>
          <p:nvPr/>
        </p:nvSpPr>
        <p:spPr bwMode="auto">
          <a:xfrm>
            <a:off x="5153231" y="3632857"/>
            <a:ext cx="871870" cy="287077"/>
          </a:xfrm>
          <a:prstGeom prst="downArrow">
            <a:avLst/>
          </a:prstGeom>
          <a:noFill/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33" name="Стрелка вниз 32"/>
          <p:cNvSpPr/>
          <p:nvPr/>
        </p:nvSpPr>
        <p:spPr bwMode="auto">
          <a:xfrm>
            <a:off x="7364802" y="3632857"/>
            <a:ext cx="871870" cy="287077"/>
          </a:xfrm>
          <a:prstGeom prst="downArrow">
            <a:avLst/>
          </a:prstGeom>
          <a:noFill/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 b="19316"/>
          <a:stretch>
            <a:fillRect/>
          </a:stretch>
        </p:blipFill>
        <p:spPr bwMode="auto">
          <a:xfrm>
            <a:off x="727351" y="244546"/>
            <a:ext cx="3600117" cy="371474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b="28962"/>
          <a:stretch>
            <a:fillRect/>
          </a:stretch>
        </p:blipFill>
        <p:spPr bwMode="auto">
          <a:xfrm>
            <a:off x="5003272" y="233916"/>
            <a:ext cx="3438980" cy="373202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712381" y="4114800"/>
            <a:ext cx="7761768" cy="82935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954" y="4178572"/>
            <a:ext cx="7963793" cy="646303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</a:rPr>
              <a:t>Необходимо формирование единой доктрины: </a:t>
            </a:r>
          </a:p>
          <a:p>
            <a:pPr algn="ctr"/>
            <a:r>
              <a:rPr lang="ru-RU" sz="1800" b="1" i="1" dirty="0">
                <a:solidFill>
                  <a:srgbClr val="FF0000"/>
                </a:solidFill>
              </a:rPr>
              <a:t>ЕДИНСТВО ВЗГЛЯДОВ, ПОНЯТИЙ,ТЕРМИНОВ И ПОДХОДОВ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95536" y="738169"/>
          <a:ext cx="8424936" cy="252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7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0140">
                <a:tc>
                  <a:txBody>
                    <a:bodyPr/>
                    <a:lstStyle/>
                    <a:p>
                      <a:pPr algn="l"/>
                      <a:r>
                        <a:rPr lang="ru-RU" sz="1500" b="1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ru-RU" sz="1500" b="1" baseline="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ru-RU" sz="1500" b="0" baseline="0" dirty="0">
                          <a:solidFill>
                            <a:srgbClr val="002060"/>
                          </a:solidFill>
                          <a:latin typeface="+mn-lt"/>
                        </a:rPr>
                        <a:t>Отчет станции (больницы) </a:t>
                      </a:r>
                    </a:p>
                    <a:p>
                      <a:pPr algn="l"/>
                      <a:r>
                        <a:rPr lang="ru-RU" sz="1500" b="0" baseline="0" dirty="0">
                          <a:solidFill>
                            <a:srgbClr val="002060"/>
                          </a:solidFill>
                          <a:latin typeface="+mn-lt"/>
                        </a:rPr>
                        <a:t>  скорой медицинской  </a:t>
                      </a:r>
                    </a:p>
                    <a:p>
                      <a:pPr algn="l"/>
                      <a:r>
                        <a:rPr lang="ru-RU" sz="1500" b="0" baseline="0" dirty="0">
                          <a:solidFill>
                            <a:srgbClr val="002060"/>
                          </a:solidFill>
                          <a:latin typeface="+mn-lt"/>
                        </a:rPr>
                        <a:t>  помощи</a:t>
                      </a:r>
                      <a:endParaRPr lang="ru-RU" sz="1500" b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+mn-lt"/>
                        </a:rPr>
                        <a:t>ОТЧЕТНОСТЬ ОБ ОКАЗАНИИ ПЕРВОЙ</a:t>
                      </a:r>
                      <a:r>
                        <a:rPr lang="ru-RU" sz="1600" b="1" baseline="0" dirty="0">
                          <a:solidFill>
                            <a:srgbClr val="FF0000"/>
                          </a:solidFill>
                          <a:latin typeface="+mn-lt"/>
                        </a:rPr>
                        <a:t> ПОМОЩИ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+mn-lt"/>
                        </a:rPr>
                        <a:t>ОТСУТСТВУЕТ !!!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140">
                <a:tc>
                  <a:txBody>
                    <a:bodyPr/>
                    <a:lstStyle/>
                    <a:p>
                      <a:pPr algn="l"/>
                      <a:r>
                        <a:rPr lang="ru-RU" sz="1500" b="1" dirty="0">
                          <a:solidFill>
                            <a:srgbClr val="002060"/>
                          </a:solidFill>
                          <a:latin typeface="+mn-lt"/>
                        </a:rPr>
                        <a:t>  </a:t>
                      </a:r>
                      <a:r>
                        <a:rPr lang="ru-RU" sz="1500" b="0" baseline="0" dirty="0">
                          <a:solidFill>
                            <a:srgbClr val="002060"/>
                          </a:solidFill>
                          <a:latin typeface="+mn-lt"/>
                        </a:rPr>
                        <a:t>Карта вызова</a:t>
                      </a:r>
                    </a:p>
                    <a:p>
                      <a:pPr algn="l"/>
                      <a:r>
                        <a:rPr lang="ru-RU" sz="1500" b="0" baseline="0" dirty="0">
                          <a:solidFill>
                            <a:srgbClr val="002060"/>
                          </a:solidFill>
                          <a:latin typeface="+mn-lt"/>
                        </a:rPr>
                        <a:t>  скорой медицинской </a:t>
                      </a:r>
                    </a:p>
                    <a:p>
                      <a:pPr algn="l"/>
                      <a:r>
                        <a:rPr lang="ru-RU" sz="1500" b="0" baseline="0" dirty="0">
                          <a:solidFill>
                            <a:srgbClr val="002060"/>
                          </a:solidFill>
                          <a:latin typeface="+mn-lt"/>
                        </a:rPr>
                        <a:t>  помощи</a:t>
                      </a:r>
                      <a:endParaRPr lang="ru-RU" sz="1500" b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+mn-lt"/>
                        </a:rPr>
                        <a:t>УЧЕТ ОКАЗАНИЯ ПЕРВОЙ</a:t>
                      </a:r>
                      <a:r>
                        <a:rPr lang="ru-RU" sz="1600" b="1" baseline="0" dirty="0">
                          <a:solidFill>
                            <a:srgbClr val="FF0000"/>
                          </a:solidFill>
                          <a:latin typeface="+mn-lt"/>
                        </a:rPr>
                        <a:t> ПОМОЩИ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+mn-lt"/>
                        </a:rPr>
                        <a:t>ОТСУТСТВУЕТ!!!</a:t>
                      </a:r>
                    </a:p>
                    <a:p>
                      <a:pPr algn="ctr"/>
                      <a:endParaRPr lang="ru-RU" sz="16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395536" y="3440151"/>
            <a:ext cx="8424936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3528" y="3459834"/>
            <a:ext cx="8533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</a:rPr>
              <a:t>Приказ Минздравсоцразвития РФ от 02.12.2009 № 942</a:t>
            </a:r>
            <a:r>
              <a:rPr lang="ru-RU" sz="1400" dirty="0">
                <a:solidFill>
                  <a:srgbClr val="002060"/>
                </a:solidFill>
              </a:rPr>
              <a:t> «Об утверждении статистического инструментария станции (отделения), больницы скорой медицинской помощи»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772" y="4199847"/>
            <a:ext cx="8484782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Вопрос о внесении изменений в учетные и отчетные формы </a:t>
            </a: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вынесен на обсуждение Профильной комиссии Минздрава России</a:t>
            </a: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256546" y="61570"/>
            <a:ext cx="8639935" cy="64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01055">
              <a:lnSpc>
                <a:spcPct val="80000"/>
              </a:lnSpc>
            </a:pPr>
            <a:r>
              <a:rPr kumimoji="0" lang="ru-RU" altLang="ru-RU" sz="2400" b="1" spc="-27" dirty="0">
                <a:solidFill>
                  <a:srgbClr val="002060"/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ПРОБЛЕМНЫЙ ВОПРОС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996" y="2547639"/>
            <a:ext cx="8229600" cy="546432"/>
          </a:xfrm>
          <a:noFill/>
          <a:ln w="34925">
            <a:solidFill>
              <a:schemeClr val="bg1">
                <a:lumMod val="50000"/>
              </a:schemeClr>
            </a:solidFill>
          </a:ln>
        </p:spPr>
        <p:txBody>
          <a:bodyPr anchor="ctr" anchorCtr="0"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Мониторинг случаев смерти от предотвратимых причин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99443" y="256720"/>
            <a:ext cx="2647796" cy="1752833"/>
          </a:xfrm>
          <a:prstGeom prst="rect">
            <a:avLst/>
          </a:prstGeom>
          <a:noFill/>
          <a:ln w="34925"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Служба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скорой медицинской помощи и медицины катастроф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466216" y="256720"/>
            <a:ext cx="2562447" cy="1731568"/>
          </a:xfrm>
          <a:prstGeom prst="rect">
            <a:avLst/>
          </a:prstGeom>
          <a:noFill/>
          <a:ln w="34925"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noProof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Медицинские организации, </a:t>
            </a:r>
            <a:r>
              <a:rPr lang="ru-RU" sz="1800" noProof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оказывающие специализированную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м</a:t>
            </a:r>
            <a:r>
              <a:rPr kumimoji="0" lang="ru-RU" sz="180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едицинскую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помощь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332091" y="256720"/>
            <a:ext cx="2376264" cy="1710303"/>
          </a:xfrm>
          <a:prstGeom prst="rect">
            <a:avLst/>
          </a:prstGeom>
          <a:noFill/>
          <a:ln w="34925"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Бюро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судебно-медицинской экспертизы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483023" y="4295571"/>
            <a:ext cx="8246307" cy="343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трелка вверх 14"/>
          <p:cNvSpPr/>
          <p:nvPr/>
        </p:nvSpPr>
        <p:spPr>
          <a:xfrm rot="10800000">
            <a:off x="1365964" y="2115554"/>
            <a:ext cx="936104" cy="298037"/>
          </a:xfrm>
          <a:prstGeom prst="upArrow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6" name="Стрелка вверх 15"/>
          <p:cNvSpPr/>
          <p:nvPr/>
        </p:nvSpPr>
        <p:spPr>
          <a:xfrm rot="10800000">
            <a:off x="4206173" y="2094289"/>
            <a:ext cx="936104" cy="308670"/>
          </a:xfrm>
          <a:prstGeom prst="upArrow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7" name="Стрелка вверх 16"/>
          <p:cNvSpPr/>
          <p:nvPr/>
        </p:nvSpPr>
        <p:spPr>
          <a:xfrm rot="10800000">
            <a:off x="7022695" y="2094290"/>
            <a:ext cx="936104" cy="329934"/>
          </a:xfrm>
          <a:prstGeom prst="upArrow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9" name="TextBox 18"/>
          <p:cNvSpPr txBox="1"/>
          <p:nvPr/>
        </p:nvSpPr>
        <p:spPr>
          <a:xfrm>
            <a:off x="361507" y="4349743"/>
            <a:ext cx="83571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kern="0" dirty="0">
                <a:solidFill>
                  <a:srgbClr val="002060"/>
                </a:solidFill>
                <a:ea typeface="Geometria Light" panose="020B0403020204020204" pitchFamily="34" charset="-52"/>
                <a:cs typeface="Arial" charset="0"/>
              </a:rPr>
              <a:t>Л.И. Дежурный, О.Н. Эргашев, А.И. Махновский и соавт</a:t>
            </a:r>
            <a:r>
              <a:rPr lang="ru-RU" sz="1400" kern="0" dirty="0">
                <a:solidFill>
                  <a:srgbClr val="002060"/>
                </a:solidFill>
                <a:ea typeface="Geometria Light" panose="020B0403020204020204" pitchFamily="34" charset="-52"/>
                <a:cs typeface="Arial" charset="0"/>
              </a:rPr>
              <a:t>.</a:t>
            </a:r>
            <a:r>
              <a:rPr lang="en-US" sz="1400" kern="0" dirty="0">
                <a:solidFill>
                  <a:srgbClr val="002060"/>
                </a:solidFill>
                <a:ea typeface="Geometria Light" panose="020B0403020204020204" pitchFamily="34" charset="-52"/>
                <a:cs typeface="Arial" charset="0"/>
              </a:rPr>
              <a:t> </a:t>
            </a:r>
            <a:r>
              <a:rPr lang="ru-RU" sz="1400" kern="0" dirty="0">
                <a:solidFill>
                  <a:srgbClr val="002060"/>
                </a:solidFill>
                <a:ea typeface="Geometria Light" panose="020B0403020204020204" pitchFamily="34" charset="-52"/>
                <a:cs typeface="Arial" charset="0"/>
              </a:rPr>
              <a:t>Опыт применения шкалы </a:t>
            </a:r>
            <a:r>
              <a:rPr lang="en-US" sz="1400" kern="0" dirty="0">
                <a:solidFill>
                  <a:srgbClr val="002060"/>
                </a:solidFill>
                <a:ea typeface="Geometria Light" panose="020B0403020204020204" pitchFamily="34" charset="-52"/>
                <a:cs typeface="Arial" charset="0"/>
              </a:rPr>
              <a:t>ISS </a:t>
            </a:r>
            <a:r>
              <a:rPr lang="ru-RU" sz="1400" kern="0" dirty="0">
                <a:solidFill>
                  <a:srgbClr val="002060"/>
                </a:solidFill>
                <a:ea typeface="Geometria Light" panose="020B0403020204020204" pitchFamily="34" charset="-52"/>
                <a:cs typeface="Arial" charset="0"/>
              </a:rPr>
              <a:t>для определения потенциальной предотвратимости гибели от травм на догоспитальном этапе // Скорая медицинская помощь – 2017 (материалы конференции).  С. 80–81</a:t>
            </a:r>
            <a:r>
              <a:rPr lang="ru-RU" sz="1400" kern="0" dirty="0">
                <a:solidFill>
                  <a:srgbClr val="002060"/>
                </a:solidFill>
                <a:cs typeface="Arial" charset="0"/>
              </a:rPr>
              <a:t>.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524540" y="3625081"/>
            <a:ext cx="8229600" cy="479085"/>
          </a:xfrm>
          <a:prstGeom prst="rect">
            <a:avLst/>
          </a:prstGeom>
          <a:solidFill>
            <a:srgbClr val="FFE28F"/>
          </a:solidFill>
          <a:ln w="349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31844" tIns="31844" rIns="31844" bIns="31844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Gill Sans"/>
              </a:rPr>
              <a:t>МЕРОПРИЯТИЯ</a:t>
            </a:r>
          </a:p>
        </p:txBody>
      </p:sp>
      <p:sp>
        <p:nvSpPr>
          <p:cNvPr id="13" name="Стрелка вверх 12"/>
          <p:cNvSpPr/>
          <p:nvPr/>
        </p:nvSpPr>
        <p:spPr>
          <a:xfrm rot="10800000">
            <a:off x="4241613" y="3192987"/>
            <a:ext cx="936104" cy="308670"/>
          </a:xfrm>
          <a:prstGeom prst="upArrow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138" y="167106"/>
            <a:ext cx="8493642" cy="39420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6" tIns="27546" rIns="27546" bIns="27546" spcCol="20660">
            <a:spAutoFit/>
          </a:bodyPr>
          <a:lstStyle/>
          <a:p>
            <a:pPr algn="ctr" defTabSz="495824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ПЕРСПЕКТИВЫ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179" y="779862"/>
            <a:ext cx="2796526" cy="3550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 bwMode="auto">
          <a:xfrm>
            <a:off x="3689517" y="797392"/>
            <a:ext cx="2137144" cy="1552403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6489421" y="744279"/>
            <a:ext cx="2137144" cy="1584251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8" name="Стрелка вправо 7"/>
          <p:cNvSpPr/>
          <p:nvPr/>
        </p:nvSpPr>
        <p:spPr bwMode="auto">
          <a:xfrm>
            <a:off x="5943606" y="1180225"/>
            <a:ext cx="457200" cy="627320"/>
          </a:xfrm>
          <a:prstGeom prst="rightArrow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38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9624" y="1318448"/>
            <a:ext cx="1807534" cy="369332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First aid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9661" y="1173131"/>
            <a:ext cx="1998920" cy="646303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Первая </a:t>
            </a:r>
          </a:p>
          <a:p>
            <a:pPr algn="ctr"/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помощь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3693061" y="2700670"/>
            <a:ext cx="2137144" cy="1605516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6492965" y="2729008"/>
            <a:ext cx="2137144" cy="1577178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14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63170" y="3108274"/>
            <a:ext cx="1807534" cy="646303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Advanced</a:t>
            </a:r>
          </a:p>
          <a:p>
            <a:pPr algn="ctr"/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first aid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74471" y="3101214"/>
            <a:ext cx="1998920" cy="646303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Расширенная</a:t>
            </a:r>
          </a:p>
          <a:p>
            <a:pPr algn="ctr"/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первая помощь</a:t>
            </a:r>
          </a:p>
        </p:txBody>
      </p:sp>
      <p:sp>
        <p:nvSpPr>
          <p:cNvPr id="18" name="Стрелка вправо 17"/>
          <p:cNvSpPr/>
          <p:nvPr/>
        </p:nvSpPr>
        <p:spPr bwMode="auto">
          <a:xfrm>
            <a:off x="5950694" y="3143678"/>
            <a:ext cx="457200" cy="627320"/>
          </a:xfrm>
          <a:prstGeom prst="rightArrow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6" rIns="91408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084"/>
            <a:endParaRPr lang="ru-RU" sz="38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24210" y="4514283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72141" y="4646428"/>
            <a:ext cx="8431618" cy="338550"/>
          </a:xfrm>
          <a:prstGeom prst="rect">
            <a:avLst/>
          </a:prstGeom>
          <a:noFill/>
        </p:spPr>
        <p:txBody>
          <a:bodyPr wrap="square" lIns="91404" tIns="45704" rIns="91404" bIns="45704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Планируется внесение изменений в федеральный закон от 21.11.2011 № 323-ФЗ 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2675" y="3799872"/>
            <a:ext cx="669928" cy="37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/>
          <a:srcRect r="82911"/>
          <a:stretch>
            <a:fillRect/>
          </a:stretch>
        </p:blipFill>
        <p:spPr bwMode="auto">
          <a:xfrm>
            <a:off x="778058" y="2629563"/>
            <a:ext cx="1249413" cy="953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0239" y="2424189"/>
            <a:ext cx="8442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</a:rPr>
              <a:t>          </a:t>
            </a:r>
            <a:r>
              <a:rPr lang="ru-RU" sz="1400" dirty="0">
                <a:solidFill>
                  <a:srgbClr val="002060"/>
                </a:solidFill>
              </a:rPr>
              <a:t>Цит.: </a:t>
            </a:r>
            <a:r>
              <a:rPr lang="en-US" sz="1400" b="1" dirty="0">
                <a:solidFill>
                  <a:srgbClr val="002060"/>
                </a:solidFill>
              </a:rPr>
              <a:t>A. Yow</a:t>
            </a:r>
            <a:r>
              <a:rPr lang="ru-RU" sz="1400" b="1" dirty="0">
                <a:solidFill>
                  <a:srgbClr val="002060"/>
                </a:solidFill>
              </a:rPr>
              <a:t>. </a:t>
            </a:r>
            <a:r>
              <a:rPr lang="en-US" sz="1400" dirty="0">
                <a:solidFill>
                  <a:srgbClr val="002060"/>
                </a:solidFill>
              </a:rPr>
              <a:t>Sudden Cardiac Death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08344" y="846732"/>
            <a:ext cx="849541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Each year, approximately </a:t>
            </a: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0</a:t>
            </a: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1% of the United States population 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experiences a medical services-assessed, out-of-hospital cardiac arrest.  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European studies have a similar incidence ranging</a:t>
            </a:r>
            <a:r>
              <a:rPr kumimoji="0" lang="ru-RU" sz="2200" b="0" i="0" u="none" strike="noStrike" cap="none" normalizeH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br>
              <a:rPr kumimoji="0" lang="ru-RU" sz="2200" b="0" i="0" u="none" strike="noStrike" cap="none" normalizeH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from 0</a:t>
            </a: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04% to 0</a:t>
            </a: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1%  of the population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 </a:t>
            </a:r>
            <a:endParaRPr lang="en-US" sz="2200" dirty="0">
              <a:solidFill>
                <a:srgbClr val="FF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</a:t>
            </a:r>
            <a:endParaRPr kumimoji="0" lang="en-US" sz="2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algn="just" defTabSz="914400"/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</a:t>
            </a:r>
            <a:endParaRPr lang="ru-RU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 bwMode="auto">
          <a:xfrm>
            <a:off x="4054535" y="3756918"/>
            <a:ext cx="871870" cy="287077"/>
          </a:xfrm>
          <a:prstGeom prst="downArrow">
            <a:avLst>
              <a:gd name="adj1" fmla="val 45122"/>
              <a:gd name="adj2" fmla="val 50000"/>
            </a:avLst>
          </a:prstGeom>
          <a:noFill/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269" y="4196485"/>
            <a:ext cx="8527312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Потенциальный ресурс снижения смертности в РФ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от 40 до100 чел. </a:t>
            </a:r>
            <a:r>
              <a:rPr lang="ru-RU" sz="2000" i="1" dirty="0">
                <a:solidFill>
                  <a:srgbClr val="000066"/>
                </a:solidFill>
              </a:rPr>
              <a:t>на 100 тыс. населения в год </a:t>
            </a:r>
            <a:r>
              <a:rPr lang="en-US" sz="2800" i="1" dirty="0">
                <a:solidFill>
                  <a:srgbClr val="000066"/>
                </a:solidFill>
              </a:rPr>
              <a:t>???</a:t>
            </a:r>
            <a:endParaRPr lang="ru-RU" sz="2800" i="1" dirty="0">
              <a:solidFill>
                <a:srgbClr val="000066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329602" y="2358949"/>
            <a:ext cx="8464758" cy="1414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133971"/>
            <a:ext cx="8229600" cy="421555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000066"/>
                </a:solidFill>
              </a:rPr>
              <a:t>ВНЕЗАПНАЯ СЕРДЕЧНАЯ СМЕРТЬ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3863" y="2753813"/>
            <a:ext cx="69217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rgbClr val="002060"/>
                </a:solidFill>
              </a:rPr>
              <a:t>National Center for Chronic Disease Prevention and Health Promotion</a:t>
            </a:r>
            <a:endParaRPr lang="ru-RU" sz="1400" dirty="0">
              <a:solidFill>
                <a:srgbClr val="002060"/>
              </a:solidFill>
            </a:endParaRPr>
          </a:p>
          <a:p>
            <a:pPr algn="just"/>
            <a:r>
              <a:rPr lang="en-US" sz="1400" dirty="0">
                <a:solidFill>
                  <a:srgbClr val="002060"/>
                </a:solidFill>
              </a:rPr>
              <a:t>Division for Heart Disease and Stroke Prevention</a:t>
            </a:r>
            <a:endParaRPr lang="ru-RU" sz="1400" dirty="0">
              <a:solidFill>
                <a:srgbClr val="002060"/>
              </a:solidFill>
            </a:endParaRPr>
          </a:p>
          <a:p>
            <a:pPr algn="just"/>
            <a:r>
              <a:rPr lang="en-US" sz="1400" b="1" dirty="0">
                <a:solidFill>
                  <a:srgbClr val="002060"/>
                </a:solidFill>
              </a:rPr>
              <a:t>www http://www.cdc.gov/vitalsigns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8335" y="2757376"/>
            <a:ext cx="6078279" cy="160551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Расширенная первая помощь</a:t>
            </a: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rgbClr val="FF0000"/>
                </a:solidFill>
              </a:rPr>
              <a:t>                                   5 минут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4791" y="627308"/>
            <a:ext cx="2232837" cy="160551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Первая помощь</a:t>
            </a: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rgbClr val="FF0000"/>
                </a:solidFill>
              </a:rPr>
              <a:t>5 минут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66484" y="620220"/>
            <a:ext cx="5752213" cy="163387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Скорая медицинская помощь</a:t>
            </a: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rgbClr val="FF0000"/>
                </a:solidFill>
              </a:rPr>
              <a:t>20 минут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335" y="1087395"/>
            <a:ext cx="965122" cy="74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4373" y="1068670"/>
            <a:ext cx="903709" cy="77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7263" y="3193816"/>
            <a:ext cx="948222" cy="76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5770" y="3168478"/>
            <a:ext cx="1250063" cy="745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21132" y="3175597"/>
            <a:ext cx="946295" cy="76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7" cstate="print"/>
          <a:srcRect t="8778"/>
          <a:stretch>
            <a:fillRect/>
          </a:stretch>
        </p:blipFill>
        <p:spPr bwMode="auto">
          <a:xfrm>
            <a:off x="6602818" y="1127042"/>
            <a:ext cx="1541722" cy="79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879" y="3217463"/>
            <a:ext cx="965122" cy="74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7917" y="3220004"/>
            <a:ext cx="903709" cy="77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783572" y="2757377"/>
            <a:ext cx="2044996" cy="160551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Скорая помощь</a:t>
            </a: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20 минут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2080" y="1007031"/>
            <a:ext cx="948222" cy="76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45941" y="1031350"/>
            <a:ext cx="946295" cy="76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948" y="1024231"/>
            <a:ext cx="1250063" cy="745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7" cstate="print"/>
          <a:srcRect t="8778"/>
          <a:stretch>
            <a:fillRect/>
          </a:stretch>
        </p:blipFill>
        <p:spPr bwMode="auto">
          <a:xfrm>
            <a:off x="6989134" y="3172050"/>
            <a:ext cx="1541722" cy="79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424210" y="4556815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72141" y="4646428"/>
            <a:ext cx="8431618" cy="338550"/>
          </a:xfrm>
          <a:prstGeom prst="rect">
            <a:avLst/>
          </a:prstGeom>
          <a:noFill/>
        </p:spPr>
        <p:txBody>
          <a:bodyPr wrap="square" lIns="91404" tIns="45704" rIns="91404" bIns="45704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Планируется внесение изменений в федеральный закон от 21.11.2011 № 323-ФЗ </a:t>
            </a:r>
          </a:p>
        </p:txBody>
      </p:sp>
      <p:sp>
        <p:nvSpPr>
          <p:cNvPr id="32" name="Стрелка вверх 31"/>
          <p:cNvSpPr/>
          <p:nvPr/>
        </p:nvSpPr>
        <p:spPr>
          <a:xfrm rot="10800000">
            <a:off x="4236756" y="2349473"/>
            <a:ext cx="936104" cy="298037"/>
          </a:xfrm>
          <a:prstGeom prst="upArrow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3" name="TextBox 32"/>
          <p:cNvSpPr txBox="1"/>
          <p:nvPr/>
        </p:nvSpPr>
        <p:spPr>
          <a:xfrm>
            <a:off x="386138" y="124574"/>
            <a:ext cx="8493642" cy="39420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6" tIns="27546" rIns="27546" bIns="27546" spcCol="20660">
            <a:spAutoFit/>
          </a:bodyPr>
          <a:lstStyle/>
          <a:p>
            <a:pPr algn="ctr" defTabSz="495824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ПЕРСПЕКТИВЫ</a:t>
            </a:r>
          </a:p>
        </p:txBody>
      </p:sp>
      <p:sp>
        <p:nvSpPr>
          <p:cNvPr id="26" name="Скругленный прямоугольник 25"/>
          <p:cNvSpPr/>
          <p:nvPr/>
        </p:nvSpPr>
        <p:spPr bwMode="auto">
          <a:xfrm>
            <a:off x="3040912" y="978196"/>
            <a:ext cx="3583172" cy="861237"/>
          </a:xfrm>
          <a:prstGeom prst="round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2966484" y="3118882"/>
            <a:ext cx="3583171" cy="878960"/>
          </a:xfrm>
          <a:prstGeom prst="round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138" y="167106"/>
            <a:ext cx="8493642" cy="39420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6" tIns="27546" rIns="27546" bIns="27546" spcCol="20660">
            <a:spAutoFit/>
          </a:bodyPr>
          <a:lstStyle/>
          <a:p>
            <a:pPr algn="ctr" defTabSz="495824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РАСШИРЕННАЯ ПЕРВАЯ ПОМОЩЬ</a:t>
            </a: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89093" y="860144"/>
            <a:ext cx="8187071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solidFill>
                  <a:srgbClr val="002060"/>
                </a:solidFill>
                <a:latin typeface="+mn-lt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а немедицинских работников при оказании расширенной первой помощи пострадавшим будут возлагаться обязанности </a:t>
            </a:r>
            <a:b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по назначению и введению лекарственных препаратов.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С целью обеспечения преемственности в оказании расширенной первой помощи и скорой медицинской помощи, расширенную первую помощь следует рассматривать как 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вынужденное выполнение первоочередных мероприятий скорой медицинской помощи немедицинскими работниками</a:t>
            </a: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2000" b="0" i="1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+mn-lt"/>
              <a:cs typeface="Arial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24210" y="4514283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2141" y="4646428"/>
            <a:ext cx="8431618" cy="338550"/>
          </a:xfrm>
          <a:prstGeom prst="rect">
            <a:avLst/>
          </a:prstGeom>
          <a:noFill/>
        </p:spPr>
        <p:txBody>
          <a:bodyPr wrap="square" lIns="91404" tIns="45704" rIns="91404" bIns="45704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Планируется внесение изменений в федеральный закон от 21.11.2011 № 323-ФЗ 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138" y="167106"/>
            <a:ext cx="8493642" cy="107129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6" tIns="27546" rIns="27546" bIns="27546" spcCol="20660">
            <a:spAutoFit/>
          </a:bodyPr>
          <a:lstStyle/>
          <a:p>
            <a:pPr algn="ctr" defTabSz="495824" hangingPunct="0">
              <a:defRPr/>
            </a:pPr>
            <a:r>
              <a:rPr lang="ru-RU" sz="2200" b="1" dirty="0">
                <a:solidFill>
                  <a:srgbClr val="002060"/>
                </a:solidFill>
              </a:rPr>
              <a:t>ПЕРЕЧЕНЬ СОСТОЯНИЙ </a:t>
            </a:r>
          </a:p>
          <a:p>
            <a:pPr algn="ctr" defTabSz="495824" hangingPunct="0">
              <a:defRPr/>
            </a:pPr>
            <a:r>
              <a:rPr lang="ru-RU" sz="2200" b="1" dirty="0">
                <a:solidFill>
                  <a:srgbClr val="002060"/>
                </a:solidFill>
              </a:rPr>
              <a:t>при которых могут быть использованы лекарственные препараты при оказании расширенной первой помощи</a:t>
            </a:r>
            <a:endParaRPr lang="ru-RU" sz="2200" b="1" dirty="0">
              <a:solidFill>
                <a:srgbClr val="00206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568" y="1499190"/>
            <a:ext cx="81232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Травмы и другие воздействия внешних причин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Внезапная смерть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Анафилактический шок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Острая дыхательная недостаточность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Астматический статус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Другие острые (внезапные) состояния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24210" y="4514283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2141" y="4646428"/>
            <a:ext cx="8431618" cy="338550"/>
          </a:xfrm>
          <a:prstGeom prst="rect">
            <a:avLst/>
          </a:prstGeom>
          <a:noFill/>
        </p:spPr>
        <p:txBody>
          <a:bodyPr wrap="square" lIns="91404" tIns="45704" rIns="91404" bIns="45704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Планируется внесение изменений в федеральный закон от 21.11.2011 № 323-ФЗ 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138" y="167106"/>
            <a:ext cx="8493642" cy="73273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6" tIns="27546" rIns="27546" bIns="27546" spcCol="20660">
            <a:spAutoFit/>
          </a:bodyPr>
          <a:lstStyle/>
          <a:p>
            <a:pPr algn="ctr" defTabSz="495824" hangingPunct="0">
              <a:defRPr/>
            </a:pPr>
            <a:r>
              <a:rPr lang="ru-RU" sz="2200" b="1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rPr>
              <a:t>ЛЕКАРСТВЕННЫЕ ПРЕПАРАТЫ</a:t>
            </a:r>
          </a:p>
          <a:p>
            <a:pPr algn="ctr" defTabSz="495824" hangingPunct="0">
              <a:defRPr/>
            </a:pPr>
            <a:r>
              <a:rPr lang="ru-RU" sz="2200" b="1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rPr>
              <a:t>для оказания расширенной первой помощи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9731" y="1116419"/>
            <a:ext cx="812327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Эпинефрин </a:t>
            </a:r>
            <a:r>
              <a:rPr lang="ru-RU" sz="1400" dirty="0">
                <a:solidFill>
                  <a:srgbClr val="002060"/>
                </a:solidFill>
              </a:rPr>
              <a:t>раствор для инъекций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Преднизолон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раствор для инъекций</a:t>
            </a:r>
            <a:r>
              <a:rPr lang="ru-RU" dirty="0">
                <a:solidFill>
                  <a:srgbClr val="002060"/>
                </a:solidFill>
              </a:rPr>
              <a:t>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Натрия хлорид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раствор для инфузий,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Декстроза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раствор для внутривенного введения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Кеторолак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раствор для инъекций</a:t>
            </a:r>
          </a:p>
          <a:p>
            <a:r>
              <a:rPr lang="ru-RU" sz="2000" dirty="0">
                <a:solidFill>
                  <a:srgbClr val="002060"/>
                </a:solidFill>
              </a:rPr>
              <a:t>Трамадол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раствор для инъекций</a:t>
            </a:r>
          </a:p>
          <a:p>
            <a:r>
              <a:rPr lang="ru-RU" sz="2000" dirty="0">
                <a:solidFill>
                  <a:srgbClr val="002060"/>
                </a:solidFill>
              </a:rPr>
              <a:t>Транексамовая кислота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раствор для внутривенного введения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Сальбутамол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аэрозоль для ингаляций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Цинка бисвинил-имидазола диацетат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раствор для внутримышечного введения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Другие антидоты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Кислород</a:t>
            </a:r>
            <a:endParaRPr lang="ru-RU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73889"/>
            <a:ext cx="8424936" cy="769413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ФОРМЫ ВЫПУСКА</a:t>
            </a:r>
          </a:p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лекарственных препаратов для оказания первой помощи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891" y="1319217"/>
            <a:ext cx="4006338" cy="25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2122" y="1304265"/>
            <a:ext cx="3860061" cy="270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84252" y="4263659"/>
            <a:ext cx="1829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ампулы - буфусы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9945" y="4288465"/>
            <a:ext cx="1824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шприцы - тюбики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3241" y="4104167"/>
            <a:ext cx="228318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/>
              <a:t>от </a:t>
            </a:r>
            <a:r>
              <a:rPr lang="en-US" sz="2200" dirty="0"/>
              <a:t>15°C</a:t>
            </a:r>
            <a:r>
              <a:rPr lang="ru-RU" sz="2200" dirty="0"/>
              <a:t> до 2</a:t>
            </a:r>
            <a:r>
              <a:rPr lang="en-US" sz="2200" dirty="0"/>
              <a:t>5°C</a:t>
            </a:r>
            <a:endParaRPr lang="ru-RU" sz="2200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7559" b="4535"/>
          <a:stretch>
            <a:fillRect/>
          </a:stretch>
        </p:blipFill>
        <p:spPr bwMode="auto">
          <a:xfrm>
            <a:off x="585011" y="1137968"/>
            <a:ext cx="3742439" cy="285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3287" b="6025"/>
          <a:stretch>
            <a:fillRect/>
          </a:stretch>
        </p:blipFill>
        <p:spPr bwMode="auto">
          <a:xfrm>
            <a:off x="4987999" y="1035447"/>
            <a:ext cx="3718062" cy="294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95536" y="173889"/>
            <a:ext cx="8424936" cy="769413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УСЛОВИЯ ХРАНЕНИЯ</a:t>
            </a:r>
          </a:p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лекарственных препаратов для оказания первой помощи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9876" y="3650500"/>
            <a:ext cx="9541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>
                <a:solidFill>
                  <a:srgbClr val="FF0000"/>
                </a:solidFill>
              </a:rPr>
              <a:t>!!!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8801" y="4139609"/>
            <a:ext cx="20217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/>
              <a:t>не выше </a:t>
            </a:r>
            <a:r>
              <a:rPr lang="en-US" sz="2200" dirty="0"/>
              <a:t>15°C</a:t>
            </a:r>
            <a:endParaRPr lang="ru-RU" sz="2200" dirty="0"/>
          </a:p>
        </p:txBody>
      </p:sp>
      <p:cxnSp>
        <p:nvCxnSpPr>
          <p:cNvPr id="13" name="Прямая соединительная линия 12"/>
          <p:cNvCxnSpPr/>
          <p:nvPr/>
        </p:nvCxnSpPr>
        <p:spPr bwMode="auto">
          <a:xfrm flipH="1">
            <a:off x="5943600" y="3997839"/>
            <a:ext cx="1095154" cy="776177"/>
          </a:xfrm>
          <a:prstGeom prst="lin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Прямая соединительная линия 11"/>
          <p:cNvCxnSpPr/>
          <p:nvPr/>
        </p:nvCxnSpPr>
        <p:spPr bwMode="auto">
          <a:xfrm>
            <a:off x="5858544" y="4082898"/>
            <a:ext cx="1297172" cy="627321"/>
          </a:xfrm>
          <a:prstGeom prst="lin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10" y="692342"/>
            <a:ext cx="4176463" cy="234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51520" y="3338522"/>
            <a:ext cx="8712968" cy="170552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noAutofit/>
          </a:bodyPr>
          <a:lstStyle/>
          <a:p>
            <a:pPr algn="just"/>
            <a:r>
              <a:rPr lang="ru-RU" sz="1200" b="1" dirty="0">
                <a:solidFill>
                  <a:srgbClr val="002060"/>
                </a:solidFill>
              </a:rPr>
              <a:t>Приказ Минздрава России </a:t>
            </a:r>
            <a:r>
              <a:rPr lang="ru-RU" sz="1200" dirty="0">
                <a:solidFill>
                  <a:srgbClr val="002060"/>
                </a:solidFill>
              </a:rPr>
              <a:t>от 13.10.2017 № 804н «Об утверждении </a:t>
            </a:r>
            <a:r>
              <a:rPr lang="ru-RU" sz="1200" b="1" dirty="0">
                <a:solidFill>
                  <a:srgbClr val="002060"/>
                </a:solidFill>
              </a:rPr>
              <a:t>Номенклатуры медицинских услуг» .</a:t>
            </a:r>
          </a:p>
          <a:p>
            <a:pPr algn="just"/>
            <a:endParaRPr lang="ru-RU" sz="1200" b="1" dirty="0">
              <a:solidFill>
                <a:srgbClr val="002060"/>
              </a:solidFill>
            </a:endParaRPr>
          </a:p>
          <a:p>
            <a:pPr algn="just"/>
            <a:r>
              <a:rPr lang="ru-RU" sz="1200" b="1" dirty="0">
                <a:solidFill>
                  <a:srgbClr val="002060"/>
                </a:solidFill>
              </a:rPr>
              <a:t>Приказ Минздрава России </a:t>
            </a:r>
            <a:r>
              <a:rPr lang="ru-RU" sz="1200" dirty="0">
                <a:solidFill>
                  <a:srgbClr val="002060"/>
                </a:solidFill>
              </a:rPr>
              <a:t>от  05.07.2016 № 454н «Об утверждении </a:t>
            </a:r>
            <a:r>
              <a:rPr lang="ru-RU" sz="1200" b="1" dirty="0">
                <a:solidFill>
                  <a:srgbClr val="002060"/>
                </a:solidFill>
              </a:rPr>
              <a:t>стандарта скорой медицинской помощи </a:t>
            </a:r>
            <a:r>
              <a:rPr lang="ru-RU" sz="1200" dirty="0">
                <a:solidFill>
                  <a:srgbClr val="002060"/>
                </a:solidFill>
              </a:rPr>
              <a:t>при внезапной сердечной смерти». </a:t>
            </a:r>
          </a:p>
          <a:p>
            <a:pPr algn="just"/>
            <a:endParaRPr lang="ru-RU" sz="1200" dirty="0">
              <a:solidFill>
                <a:srgbClr val="002060"/>
              </a:solidFill>
            </a:endParaRPr>
          </a:p>
          <a:p>
            <a:pPr algn="just"/>
            <a:r>
              <a:rPr lang="ru-RU" sz="1200" b="1" dirty="0">
                <a:solidFill>
                  <a:srgbClr val="002060"/>
                </a:solidFill>
              </a:rPr>
              <a:t>Приказ Минздрава России </a:t>
            </a:r>
            <a:r>
              <a:rPr lang="ru-RU" sz="1200" dirty="0">
                <a:solidFill>
                  <a:srgbClr val="002060"/>
                </a:solidFill>
              </a:rPr>
              <a:t>от 22.01.2016 № 36н «Об утверждении </a:t>
            </a:r>
            <a:r>
              <a:rPr lang="ru-RU" sz="1200" b="1" dirty="0">
                <a:solidFill>
                  <a:srgbClr val="002060"/>
                </a:solidFill>
              </a:rPr>
              <a:t>требований к комплектации </a:t>
            </a:r>
            <a:r>
              <a:rPr lang="ru-RU" sz="1200" dirty="0">
                <a:solidFill>
                  <a:srgbClr val="002060"/>
                </a:solidFill>
              </a:rPr>
              <a:t>лекарственными препаратами и медицинскими изделиями укладок и наборов для оказания скорой медицинской помощи».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323528" y="3294253"/>
            <a:ext cx="849694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 l="1613" t="2726" r="2151" b="3634"/>
          <a:stretch>
            <a:fillRect/>
          </a:stretch>
        </p:blipFill>
        <p:spPr bwMode="auto">
          <a:xfrm>
            <a:off x="276452" y="692342"/>
            <a:ext cx="4223540" cy="2333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6138" y="167106"/>
            <a:ext cx="8493642" cy="36340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6" tIns="27546" rIns="27546" bIns="27546" spcCol="20660">
            <a:spAutoFit/>
          </a:bodyPr>
          <a:lstStyle/>
          <a:p>
            <a:pPr algn="ctr" defTabSz="495824" hangingPunct="0">
              <a:defRPr/>
            </a:pPr>
            <a:r>
              <a:rPr lang="ru-RU" sz="2000" b="1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rPr>
              <a:t>ВНУТРИКОСТНОЕ ВВЕДЕНИЕ ЛЕКАРСТВЕННЫХ ПРЕПАРАТОВ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73889"/>
            <a:ext cx="8424936" cy="769413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МЕДИЦИНСКИЕ ИЗДЕЛИЯ</a:t>
            </a:r>
          </a:p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для внутрикостного введения лекарственных препаратов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8199" t="8111" r="9018" b="30820"/>
          <a:stretch>
            <a:fillRect/>
          </a:stretch>
        </p:blipFill>
        <p:spPr bwMode="auto">
          <a:xfrm>
            <a:off x="395536" y="1275910"/>
            <a:ext cx="2520281" cy="203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 l="9656" r="17932"/>
          <a:stretch>
            <a:fillRect/>
          </a:stretch>
        </p:blipFill>
        <p:spPr bwMode="auto">
          <a:xfrm>
            <a:off x="3239842" y="1307806"/>
            <a:ext cx="2196254" cy="1942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 l="3753" r="2627"/>
          <a:stretch>
            <a:fillRect/>
          </a:stretch>
        </p:blipFill>
        <p:spPr bwMode="auto">
          <a:xfrm>
            <a:off x="5580120" y="1297175"/>
            <a:ext cx="3217953" cy="195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95536" y="3486117"/>
            <a:ext cx="2448272" cy="830968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Bone Injection Gun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BIG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Israel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3888" y="3486122"/>
            <a:ext cx="1944216" cy="830968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EZ-IO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power driver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USA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36096" y="3486117"/>
            <a:ext cx="3528392" cy="830968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Устройство внутрикостного 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канюлирования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РФ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/>
          </p:cNvSpPr>
          <p:nvPr/>
        </p:nvSpPr>
        <p:spPr bwMode="auto">
          <a:xfrm>
            <a:off x="256533" y="61569"/>
            <a:ext cx="8639935" cy="52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39974">
              <a:lnSpc>
                <a:spcPct val="80000"/>
              </a:lnSpc>
            </a:pPr>
            <a:r>
              <a:rPr kumimoji="0" lang="ru-RU" altLang="ru-RU" sz="2200" b="1" spc="-30" dirty="0">
                <a:solidFill>
                  <a:srgbClr val="000066"/>
                </a:solidFill>
                <a:latin typeface="+mj-lt"/>
                <a:cs typeface="Arial" pitchFamily="34" charset="0"/>
                <a:sym typeface="PT Sans Bold"/>
              </a:rPr>
              <a:t>«ПЕРВИЧНАЯ ПОВЯЗКА РЕШАЕТ СУДЬБУ РАНЕНОГО»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3241" y="627321"/>
            <a:ext cx="2476500" cy="296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74951" y="3636322"/>
            <a:ext cx="24986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Август Эсмарх</a:t>
            </a:r>
          </a:p>
          <a:p>
            <a:pPr algn="ctr"/>
            <a:r>
              <a:rPr lang="ru-RU" sz="1400" dirty="0"/>
              <a:t>1823 - 1908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056" y="616686"/>
            <a:ext cx="2533095" cy="297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73519" y="3607968"/>
            <a:ext cx="24986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Пирогов Н.И.</a:t>
            </a:r>
          </a:p>
          <a:p>
            <a:pPr algn="ctr"/>
            <a:r>
              <a:rPr lang="ru-RU" sz="1400" dirty="0"/>
              <a:t>1810 - 1881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6474" y="637954"/>
            <a:ext cx="2388358" cy="2945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950812" y="3622138"/>
            <a:ext cx="24986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Бурденко Н.Н.</a:t>
            </a:r>
          </a:p>
          <a:p>
            <a:pPr algn="ctr"/>
            <a:r>
              <a:rPr lang="ru-RU" sz="1400" dirty="0"/>
              <a:t>1876 - 1946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79512" y="4219724"/>
            <a:ext cx="8784976" cy="0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8856" y="4284921"/>
            <a:ext cx="8995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5">
                    <a:lumMod val="10000"/>
                  </a:schemeClr>
                </a:solidFill>
              </a:rPr>
              <a:t>Гуманенко Е.К.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</a:rPr>
              <a:t>Военно-полевая хирургия локальных войн и вооруженных конфликтов. М. : ГЭОТАР-Медиа, 2011. - 672 с. </a:t>
            </a:r>
          </a:p>
          <a:p>
            <a:r>
              <a:rPr lang="ru-RU" sz="1200" b="1" dirty="0">
                <a:solidFill>
                  <a:schemeClr val="accent5">
                    <a:lumMod val="10000"/>
                  </a:schemeClr>
                </a:solidFill>
              </a:rPr>
              <a:t>Кузин М.И., Костюченок Б.М.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</a:rPr>
              <a:t>Раны и раневая инфекция. М.: Медицина. - 1990. - 592 с. </a:t>
            </a:r>
          </a:p>
          <a:p>
            <a:r>
              <a:rPr lang="ru-RU" sz="1200" b="1" dirty="0">
                <a:solidFill>
                  <a:schemeClr val="accent5">
                    <a:lumMod val="10000"/>
                  </a:schemeClr>
                </a:solidFill>
              </a:rPr>
              <a:t>Царфис П.Г.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</a:rPr>
              <a:t>Записки военного врача. — М.: Моск. рабочий, 1984. С. 62-73.</a:t>
            </a:r>
          </a:p>
          <a:p>
            <a:endParaRPr lang="ru-RU" sz="1200" dirty="0"/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00375" y="773473"/>
            <a:ext cx="5976938" cy="354654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lIns="91417" tIns="45710" rIns="91417" bIns="45710">
            <a:noAutofit/>
          </a:bodyPr>
          <a:lstStyle/>
          <a:p>
            <a:pPr>
              <a:defRPr/>
            </a:pP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ru-RU" sz="1500" b="1" u="sng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</a:rPr>
              <a:t>Новые медицинские изделия:</a:t>
            </a:r>
            <a:endParaRPr lang="en-US" sz="1500" b="1" u="sng" dirty="0">
              <a:solidFill>
                <a:schemeClr val="accent2">
                  <a:lumMod val="50000"/>
                </a:schemeClr>
              </a:solidFill>
              <a:latin typeface="Geometria Light" panose="020B0403020204020204" pitchFamily="34" charset="-52"/>
            </a:endParaRPr>
          </a:p>
          <a:p>
            <a:pPr algn="ctr">
              <a:defRPr/>
            </a:pPr>
            <a:endParaRPr lang="en-US" sz="1500" b="1" dirty="0">
              <a:solidFill>
                <a:schemeClr val="accent2">
                  <a:lumMod val="50000"/>
                </a:schemeClr>
              </a:solidFill>
              <a:latin typeface="Geometria Light" panose="020B0403020204020204" pitchFamily="34" charset="-52"/>
            </a:endParaRPr>
          </a:p>
          <a:p>
            <a:pPr algn="ctr">
              <a:defRPr/>
            </a:pPr>
            <a:endParaRPr lang="en-US" sz="15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endParaRPr lang="en-US" sz="15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endParaRPr lang="en-US" sz="15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endParaRPr lang="en-US" sz="15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endParaRPr lang="en-US" sz="15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endParaRPr lang="en-US" sz="15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endParaRPr lang="en-US" sz="15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endParaRPr lang="en-US" sz="15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endParaRPr lang="en-US" sz="15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endParaRPr lang="en-US" sz="15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endParaRPr lang="en-US" sz="15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sz="15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656" y="773471"/>
            <a:ext cx="2772582" cy="3538538"/>
          </a:xfrm>
          <a:prstGeom prst="rect">
            <a:avLst/>
          </a:prstGeom>
          <a:ln w="15875">
            <a:solidFill>
              <a:schemeClr val="bg1">
                <a:lumMod val="85000"/>
              </a:schemeClr>
            </a:solidFill>
          </a:ln>
        </p:spPr>
      </p:pic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3144838" y="2233470"/>
            <a:ext cx="5688012" cy="1246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91417" tIns="45710" rIns="1529620" bIns="45710">
            <a:spAutoFit/>
          </a:bodyPr>
          <a:lstStyle/>
          <a:p>
            <a:pPr algn="just">
              <a:defRPr/>
            </a:pPr>
            <a:r>
              <a:rPr lang="ru-RU" sz="1500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</a:rPr>
              <a:t>Декомпрессивная игла для устранения </a:t>
            </a:r>
          </a:p>
          <a:p>
            <a:pPr algn="just">
              <a:defRPr/>
            </a:pPr>
            <a:r>
              <a:rPr lang="ru-RU" sz="1500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</a:rPr>
              <a:t>напряженного пневмоторакса</a:t>
            </a:r>
          </a:p>
          <a:p>
            <a:pPr algn="just">
              <a:defRPr/>
            </a:pPr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</a:rPr>
              <a:t>ARS Needle Decompression Kit</a:t>
            </a:r>
            <a:endParaRPr lang="ru-RU" sz="1500" dirty="0">
              <a:solidFill>
                <a:schemeClr val="accent2">
                  <a:lumMod val="50000"/>
                </a:schemeClr>
              </a:solidFill>
              <a:latin typeface="Geometria Light" panose="020B0403020204020204" pitchFamily="34" charset="-52"/>
            </a:endParaRPr>
          </a:p>
          <a:p>
            <a:pPr algn="just" eaLnBrk="1" hangingPunct="1">
              <a:defRPr/>
            </a:pPr>
            <a:endParaRPr lang="ru-RU" sz="15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 eaLnBrk="1" hangingPunct="1">
              <a:defRPr/>
            </a:pPr>
            <a:endParaRPr lang="en-US" sz="15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3165479" y="1227147"/>
            <a:ext cx="5667375" cy="1246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91417" tIns="45710" rIns="1529620" bIns="45710">
            <a:spAutoFit/>
          </a:bodyPr>
          <a:lstStyle/>
          <a:p>
            <a:pPr algn="just">
              <a:defRPr/>
            </a:pP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</a:rPr>
              <a:t>Устройство для безопасной</a:t>
            </a:r>
          </a:p>
          <a:p>
            <a:pPr algn="just">
              <a:defRPr/>
            </a:pP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</a:rPr>
              <a:t>коникотомии  </a:t>
            </a:r>
          </a:p>
          <a:p>
            <a:pPr algn="just">
              <a:defRPr/>
            </a:pPr>
            <a:r>
              <a:rPr lang="en-US" sz="1500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</a:rPr>
              <a:t>CrickKey</a:t>
            </a:r>
            <a:endParaRPr lang="ru-RU" sz="1500" dirty="0">
              <a:solidFill>
                <a:schemeClr val="accent2">
                  <a:lumMod val="50000"/>
                </a:schemeClr>
              </a:solidFill>
              <a:latin typeface="Geometria Light" panose="020B0403020204020204" pitchFamily="34" charset="-52"/>
            </a:endParaRPr>
          </a:p>
          <a:p>
            <a:pPr algn="just" eaLnBrk="1" hangingPunct="1">
              <a:defRPr/>
            </a:pPr>
            <a:endParaRPr lang="ru-RU" sz="15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 eaLnBrk="1" hangingPunct="1">
              <a:defRPr/>
            </a:pPr>
            <a:endParaRPr lang="en-US" sz="15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TextBox 20"/>
          <p:cNvSpPr txBox="1">
            <a:spLocks noChangeArrowheads="1"/>
          </p:cNvSpPr>
          <p:nvPr/>
        </p:nvSpPr>
        <p:spPr bwMode="auto">
          <a:xfrm>
            <a:off x="3144838" y="3279403"/>
            <a:ext cx="5688012" cy="1246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91417" tIns="45710" rIns="1529620" bIns="45710">
            <a:spAutoFit/>
          </a:bodyPr>
          <a:lstStyle/>
          <a:p>
            <a:pPr algn="just">
              <a:defRPr/>
            </a:pPr>
            <a:r>
              <a:rPr lang="ru-RU" sz="1500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</a:rPr>
              <a:t>Устройство для внутрикостного </a:t>
            </a:r>
          </a:p>
          <a:p>
            <a:pPr algn="just">
              <a:defRPr/>
            </a:pPr>
            <a:r>
              <a:rPr lang="ru-RU" sz="1500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</a:rPr>
              <a:t>введения лекарственных препаратов</a:t>
            </a:r>
          </a:p>
          <a:p>
            <a:pPr algn="just">
              <a:defRPr/>
            </a:pPr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</a:rPr>
              <a:t>Bone Injection Gun</a:t>
            </a: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</a:rPr>
              <a:t> (</a:t>
            </a:r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</a:rPr>
              <a:t>BIG)</a:t>
            </a:r>
            <a:endParaRPr lang="ru-RU" sz="1500" b="1" dirty="0">
              <a:solidFill>
                <a:schemeClr val="accent2">
                  <a:lumMod val="50000"/>
                </a:schemeClr>
              </a:solidFill>
              <a:latin typeface="Geometria Light" panose="020B0403020204020204" pitchFamily="34" charset="-52"/>
            </a:endParaRPr>
          </a:p>
          <a:p>
            <a:pPr algn="just" eaLnBrk="1" hangingPunct="1">
              <a:defRPr/>
            </a:pPr>
            <a:endParaRPr lang="ru-RU" sz="1500" dirty="0">
              <a:solidFill>
                <a:schemeClr val="accent4">
                  <a:lumMod val="95000"/>
                  <a:lumOff val="5000"/>
                </a:schemeClr>
              </a:solidFill>
            </a:endParaRPr>
          </a:p>
          <a:p>
            <a:pPr algn="just" eaLnBrk="1" hangingPunct="1">
              <a:defRPr/>
            </a:pPr>
            <a:endParaRPr lang="ru-RU" sz="1500" b="1" dirty="0">
              <a:solidFill>
                <a:schemeClr val="accent4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4343" y="1128657"/>
            <a:ext cx="1773532" cy="976974"/>
          </a:xfrm>
          <a:prstGeom prst="rect">
            <a:avLst/>
          </a:prstGeom>
          <a:ln>
            <a:noFill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69971" y="2247228"/>
            <a:ext cx="1730884" cy="985086"/>
          </a:xfrm>
          <a:prstGeom prst="rect">
            <a:avLst/>
          </a:prstGeom>
          <a:ln>
            <a:noFill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49449" y="3313959"/>
            <a:ext cx="1761668" cy="934224"/>
          </a:xfrm>
          <a:prstGeom prst="rect">
            <a:avLst/>
          </a:prstGeom>
          <a:ln>
            <a:noFill/>
          </a:ln>
        </p:spPr>
      </p:pic>
      <p:sp>
        <p:nvSpPr>
          <p:cNvPr id="19" name="TextBox 30"/>
          <p:cNvSpPr txBox="1">
            <a:spLocks noChangeArrowheads="1"/>
          </p:cNvSpPr>
          <p:nvPr/>
        </p:nvSpPr>
        <p:spPr bwMode="auto">
          <a:xfrm>
            <a:off x="143657" y="4425210"/>
            <a:ext cx="8845160" cy="5823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48214" tIns="24108" rIns="48214" bIns="24108"/>
          <a:lstStyle>
            <a:lvl1pPr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marL="180800" indent="-180800" algn="just">
              <a:defRPr/>
            </a:pP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cs typeface="Arial" charset="0"/>
              </a:rPr>
              <a:t>    L. Blackbourne et al.  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cs typeface="Arial" charset="0"/>
              </a:rPr>
              <a:t>Military medical revolution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cs typeface="Arial" charset="0"/>
              </a:rPr>
              <a:t>: 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cs typeface="Arial" charset="0"/>
              </a:rPr>
              <a:t>Prehospital combat casualty care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cs typeface="Arial" charset="0"/>
              </a:rPr>
              <a:t>//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cs typeface="Arial" charset="0"/>
              </a:rPr>
              <a:t>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cs typeface="Arial" charset="0"/>
              </a:rPr>
              <a:t> 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cs typeface="Arial" charset="0"/>
              </a:rPr>
              <a:t>J. Trauma Acute Care Surg – 2012 - Vol. 73.  -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cs typeface="Arial" charset="0"/>
              </a:rPr>
              <a:t>№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cs typeface="Arial" charset="0"/>
              </a:rPr>
              <a:t> 6. –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cs typeface="Arial" charset="0"/>
              </a:rPr>
              <a:t> 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cs typeface="Arial" charset="0"/>
              </a:rPr>
              <a:t>P. 372 – 377.</a:t>
            </a:r>
          </a:p>
          <a:p>
            <a:pPr marL="180800" indent="-180800" algn="just">
              <a:defRPr/>
            </a:pP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cs typeface="Arial" charset="0"/>
              </a:rPr>
              <a:t>    H. Montgomery et al.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cs typeface="Arial" charset="0"/>
              </a:rPr>
              <a:t> 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cs typeface="Arial" charset="0"/>
              </a:rPr>
              <a:t>Tactical combat casualty care. Quick reference guide. - 2017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cs typeface="Arial" charset="0"/>
              </a:rPr>
              <a:t>// 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cs typeface="Arial" charset="0"/>
              </a:rPr>
              <a:t>ISBN 978-0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cs typeface="Arial" charset="0"/>
              </a:rPr>
              <a:t>-692-90697-2.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V="1">
            <a:off x="190292" y="4369981"/>
            <a:ext cx="8719792" cy="6073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5"/>
          <p:cNvSpPr>
            <a:spLocks/>
          </p:cNvSpPr>
          <p:nvPr/>
        </p:nvSpPr>
        <p:spPr bwMode="auto">
          <a:xfrm>
            <a:off x="256536" y="51308"/>
            <a:ext cx="8639935" cy="80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482038">
              <a:lnSpc>
                <a:spcPct val="80000"/>
              </a:lnSpc>
            </a:pPr>
            <a:r>
              <a:rPr kumimoji="0" lang="ru-RU" altLang="ru-RU" sz="2000" b="1" spc="-26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ОПЫТ НАТО: </a:t>
            </a:r>
          </a:p>
          <a:p>
            <a:pPr defTabSz="482038">
              <a:lnSpc>
                <a:spcPct val="80000"/>
              </a:lnSpc>
            </a:pPr>
            <a:r>
              <a:rPr kumimoji="0" lang="ru-RU" altLang="ru-RU" sz="2000" b="1" spc="-26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военно-медицинская революция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b="12094"/>
          <a:stretch>
            <a:fillRect/>
          </a:stretch>
        </p:blipFill>
        <p:spPr bwMode="auto">
          <a:xfrm>
            <a:off x="551541" y="1680669"/>
            <a:ext cx="7996045" cy="2203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16048" y="1364742"/>
            <a:ext cx="646089" cy="377707"/>
          </a:xfrm>
          <a:prstGeom prst="rect">
            <a:avLst/>
          </a:prstGeom>
          <a:noFill/>
        </p:spPr>
        <p:txBody>
          <a:bodyPr wrap="none" lIns="54014" tIns="27007" rIns="54014" bIns="27007" rtlCol="0">
            <a:spAutoFit/>
          </a:bodyPr>
          <a:lstStyle/>
          <a:p>
            <a:r>
              <a:rPr lang="en-US" sz="2100" b="1" dirty="0">
                <a:solidFill>
                  <a:srgbClr val="000066"/>
                </a:solidFill>
                <a:latin typeface="Geometria Light" panose="020B0403020204020204" pitchFamily="34" charset="-52"/>
              </a:rPr>
              <a:t>50%</a:t>
            </a:r>
            <a:endParaRPr lang="ru-RU" sz="2100" b="1" dirty="0">
              <a:solidFill>
                <a:srgbClr val="000066"/>
              </a:solidFill>
              <a:latin typeface="Geometria Light" panose="020B0403020204020204" pitchFamily="34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90462" y="2532822"/>
            <a:ext cx="646089" cy="377707"/>
          </a:xfrm>
          <a:prstGeom prst="rect">
            <a:avLst/>
          </a:prstGeom>
          <a:noFill/>
        </p:spPr>
        <p:txBody>
          <a:bodyPr wrap="none" lIns="54014" tIns="27007" rIns="54014" bIns="27007" rtlCol="0">
            <a:spAutoFit/>
          </a:bodyPr>
          <a:lstStyle/>
          <a:p>
            <a:r>
              <a:rPr lang="en-US" sz="2100" b="1" dirty="0">
                <a:solidFill>
                  <a:srgbClr val="000066"/>
                </a:solidFill>
                <a:latin typeface="Geometria Light" panose="020B0403020204020204" pitchFamily="34" charset="-52"/>
              </a:rPr>
              <a:t>30%</a:t>
            </a:r>
            <a:endParaRPr lang="ru-RU" sz="2100" b="1" dirty="0">
              <a:solidFill>
                <a:srgbClr val="000066"/>
              </a:solidFill>
              <a:latin typeface="Geometria Light" panose="020B0403020204020204" pitchFamily="3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0278" y="2779093"/>
            <a:ext cx="646089" cy="377707"/>
          </a:xfrm>
          <a:prstGeom prst="rect">
            <a:avLst/>
          </a:prstGeom>
          <a:noFill/>
        </p:spPr>
        <p:txBody>
          <a:bodyPr wrap="none" lIns="54014" tIns="27007" rIns="54014" bIns="27007" rtlCol="0">
            <a:spAutoFit/>
          </a:bodyPr>
          <a:lstStyle/>
          <a:p>
            <a:r>
              <a:rPr lang="ru-RU" sz="2100" b="1" dirty="0">
                <a:solidFill>
                  <a:srgbClr val="000066"/>
                </a:solidFill>
                <a:latin typeface="Geometria Light" panose="020B0403020204020204" pitchFamily="34" charset="-52"/>
              </a:rPr>
              <a:t>2</a:t>
            </a:r>
            <a:r>
              <a:rPr lang="en-US" sz="2100" b="1" dirty="0">
                <a:solidFill>
                  <a:srgbClr val="000066"/>
                </a:solidFill>
                <a:latin typeface="Geometria Light" panose="020B0403020204020204" pitchFamily="34" charset="-52"/>
              </a:rPr>
              <a:t>0%</a:t>
            </a:r>
            <a:endParaRPr lang="ru-RU" sz="2100" b="1" dirty="0">
              <a:solidFill>
                <a:srgbClr val="000066"/>
              </a:solidFill>
              <a:latin typeface="Geometria Light" panose="020B0403020204020204" pitchFamily="34" charset="-52"/>
            </a:endParaRPr>
          </a:p>
        </p:txBody>
      </p:sp>
      <p:cxnSp>
        <p:nvCxnSpPr>
          <p:cNvPr id="10" name="Прямая со стрелкой 9"/>
          <p:cNvCxnSpPr/>
          <p:nvPr/>
        </p:nvCxnSpPr>
        <p:spPr bwMode="auto">
          <a:xfrm>
            <a:off x="533583" y="4022426"/>
            <a:ext cx="8147398" cy="0"/>
          </a:xfrm>
          <a:prstGeom prst="straightConnector1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Прямая со стрелкой 15"/>
          <p:cNvCxnSpPr/>
          <p:nvPr/>
        </p:nvCxnSpPr>
        <p:spPr bwMode="auto">
          <a:xfrm flipV="1">
            <a:off x="542136" y="1139005"/>
            <a:ext cx="1709" cy="2871455"/>
          </a:xfrm>
          <a:prstGeom prst="straightConnector1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8465497" y="3642760"/>
            <a:ext cx="198851" cy="377707"/>
          </a:xfrm>
          <a:prstGeom prst="rect">
            <a:avLst/>
          </a:prstGeom>
          <a:noFill/>
        </p:spPr>
        <p:txBody>
          <a:bodyPr wrap="none" lIns="54014" tIns="27007" rIns="54014" bIns="27007" rtlCol="0">
            <a:spAutoFit/>
          </a:bodyPr>
          <a:lstStyle/>
          <a:p>
            <a:r>
              <a:rPr lang="en-US" sz="2100" i="1" dirty="0">
                <a:solidFill>
                  <a:srgbClr val="000066"/>
                </a:solidFill>
              </a:rPr>
              <a:t>t</a:t>
            </a:r>
            <a:endParaRPr lang="ru-RU" sz="2100" i="1" dirty="0">
              <a:solidFill>
                <a:srgbClr val="00006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6978" y="4166086"/>
            <a:ext cx="2606347" cy="700872"/>
          </a:xfrm>
          <a:prstGeom prst="rect">
            <a:avLst/>
          </a:prstGeom>
          <a:noFill/>
        </p:spPr>
        <p:txBody>
          <a:bodyPr wrap="square" lIns="54014" tIns="27007" rIns="54014" bIns="27007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0066"/>
                </a:solidFill>
                <a:latin typeface="Geometria Light" panose="020B0403020204020204" pitchFamily="34" charset="-52"/>
              </a:rPr>
              <a:t> Догоспитальный этап: </a:t>
            </a:r>
          </a:p>
          <a:p>
            <a:pPr algn="ctr"/>
            <a:r>
              <a:rPr lang="ru-RU" sz="1400" dirty="0">
                <a:solidFill>
                  <a:srgbClr val="000066"/>
                </a:solidFill>
                <a:latin typeface="Geometria Light" panose="020B0403020204020204" pitchFamily="34" charset="-52"/>
              </a:rPr>
              <a:t> «платиновые» минуты</a:t>
            </a:r>
          </a:p>
          <a:p>
            <a:pPr algn="ctr"/>
            <a:r>
              <a:rPr lang="ru-RU" sz="1400" dirty="0">
                <a:solidFill>
                  <a:srgbClr val="000066"/>
                </a:solidFill>
                <a:latin typeface="Geometria Light" panose="020B0403020204020204" pitchFamily="34" charset="-52"/>
              </a:rPr>
              <a:t>и «золотой» час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35897" y="4164376"/>
            <a:ext cx="2227548" cy="700872"/>
          </a:xfrm>
          <a:prstGeom prst="rect">
            <a:avLst/>
          </a:prstGeom>
          <a:noFill/>
        </p:spPr>
        <p:txBody>
          <a:bodyPr wrap="none" lIns="54014" tIns="27007" rIns="54014" bIns="27007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0066"/>
                </a:solidFill>
                <a:latin typeface="Geometria Light" panose="020B0403020204020204" pitchFamily="34" charset="-52"/>
              </a:rPr>
              <a:t> Ранние осложнения</a:t>
            </a:r>
          </a:p>
          <a:p>
            <a:pPr algn="ctr"/>
            <a:r>
              <a:rPr lang="ru-RU" sz="1400" dirty="0">
                <a:solidFill>
                  <a:srgbClr val="000066"/>
                </a:solidFill>
                <a:latin typeface="Geometria Light" panose="020B0403020204020204" pitchFamily="34" charset="-52"/>
              </a:rPr>
              <a:t> травматической болезни</a:t>
            </a:r>
          </a:p>
          <a:p>
            <a:pPr algn="ctr"/>
            <a:r>
              <a:rPr lang="ru-RU" sz="1400" dirty="0">
                <a:solidFill>
                  <a:srgbClr val="000066"/>
                </a:solidFill>
                <a:latin typeface="Geometria Light" panose="020B0403020204020204" pitchFamily="34" charset="-52"/>
              </a:rPr>
              <a:t>(часы и сутки)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36841" y="4152404"/>
            <a:ext cx="2277241" cy="700872"/>
          </a:xfrm>
          <a:prstGeom prst="rect">
            <a:avLst/>
          </a:prstGeom>
          <a:noFill/>
        </p:spPr>
        <p:txBody>
          <a:bodyPr wrap="none" lIns="54014" tIns="27007" rIns="54014" bIns="27007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0066"/>
                </a:solidFill>
                <a:latin typeface="Geometria Light" panose="020B0403020204020204" pitchFamily="34" charset="-52"/>
              </a:rPr>
              <a:t> Поздние осложнения </a:t>
            </a:r>
          </a:p>
          <a:p>
            <a:pPr algn="ctr"/>
            <a:r>
              <a:rPr lang="ru-RU" sz="1400" dirty="0">
                <a:solidFill>
                  <a:srgbClr val="000066"/>
                </a:solidFill>
                <a:latin typeface="Geometria Light" panose="020B0403020204020204" pitchFamily="34" charset="-52"/>
              </a:rPr>
              <a:t> травматической болезни </a:t>
            </a:r>
          </a:p>
          <a:p>
            <a:pPr algn="ctr"/>
            <a:r>
              <a:rPr lang="ru-RU" sz="1400" dirty="0">
                <a:solidFill>
                  <a:srgbClr val="000066"/>
                </a:solidFill>
                <a:latin typeface="Geometria Light" panose="020B0403020204020204" pitchFamily="34" charset="-52"/>
              </a:rPr>
              <a:t>(недели и месяцы)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8739" y="788406"/>
            <a:ext cx="301443" cy="377707"/>
          </a:xfrm>
          <a:prstGeom prst="rect">
            <a:avLst/>
          </a:prstGeom>
          <a:noFill/>
        </p:spPr>
        <p:txBody>
          <a:bodyPr wrap="none" lIns="54014" tIns="27007" rIns="54014" bIns="27007" rtlCol="0">
            <a:spAutoFit/>
          </a:bodyPr>
          <a:lstStyle/>
          <a:p>
            <a:r>
              <a:rPr lang="ru-RU" sz="2100" i="1" dirty="0">
                <a:solidFill>
                  <a:srgbClr val="000066"/>
                </a:solidFill>
              </a:rPr>
              <a:t>%</a:t>
            </a:r>
          </a:p>
        </p:txBody>
      </p:sp>
      <p:sp>
        <p:nvSpPr>
          <p:cNvPr id="34" name="Выноска со стрелкой влево 33"/>
          <p:cNvSpPr/>
          <p:nvPr/>
        </p:nvSpPr>
        <p:spPr bwMode="auto">
          <a:xfrm>
            <a:off x="2206161" y="987574"/>
            <a:ext cx="6526127" cy="1152128"/>
          </a:xfrm>
          <a:prstGeom prst="leftArrowCallout">
            <a:avLst>
              <a:gd name="adj1" fmla="val 14474"/>
              <a:gd name="adj2" fmla="val 17106"/>
              <a:gd name="adj3" fmla="val 30921"/>
              <a:gd name="adj4" fmla="val 87019"/>
            </a:avLst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14" tIns="27007" rIns="54014" bIns="27007" numCol="1" rtlCol="0" anchor="ctr" anchorCtr="0" compatLnSpc="1">
            <a:prstTxWarp prst="textNoShape">
              <a:avLst/>
            </a:prstTxWarp>
          </a:bodyPr>
          <a:lstStyle/>
          <a:p>
            <a:pPr algn="ctr" defTabSz="540136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latin typeface="Geometria Light" panose="020B0403020204020204" pitchFamily="34" charset="-52"/>
                <a:ea typeface="ヒラギノ角ゴ ProN W3" charset="-128"/>
                <a:cs typeface="ヒラギノ角ゴ ProN W3" charset="-128"/>
                <a:sym typeface="Gill Sans" charset="0"/>
              </a:rPr>
              <a:t>в половине случаев </a:t>
            </a:r>
          </a:p>
          <a:p>
            <a:pPr algn="ctr" defTabSz="540136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latin typeface="Geometria Light" panose="020B0403020204020204" pitchFamily="34" charset="-52"/>
                <a:ea typeface="ヒラギノ角ゴ ProN W3" charset="-128"/>
                <a:cs typeface="ヒラギノ角ゴ ProN W3" charset="-128"/>
                <a:sym typeface="Gill Sans" charset="0"/>
              </a:rPr>
              <a:t>гибель пострадавших происходит</a:t>
            </a:r>
          </a:p>
          <a:p>
            <a:pPr algn="ctr" defTabSz="540136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latin typeface="Geometria Light" panose="020B0403020204020204" pitchFamily="34" charset="-52"/>
                <a:ea typeface="ヒラギノ角ゴ ProN W3" charset="-128"/>
                <a:cs typeface="ヒラギノ角ゴ ProN W3" charset="-128"/>
                <a:sym typeface="Gill Sans" charset="0"/>
              </a:rPr>
              <a:t>на догоспитальном этапе</a:t>
            </a:r>
          </a:p>
        </p:txBody>
      </p:sp>
      <p:sp>
        <p:nvSpPr>
          <p:cNvPr id="35" name="Овал 34"/>
          <p:cNvSpPr/>
          <p:nvPr/>
        </p:nvSpPr>
        <p:spPr bwMode="auto">
          <a:xfrm>
            <a:off x="1303175" y="1282665"/>
            <a:ext cx="790113" cy="502804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14" tIns="27007" rIns="54014" bIns="27007" numCol="1" rtlCol="0" anchor="t" anchorCtr="0" compatLnSpc="1">
            <a:prstTxWarp prst="textNoShape">
              <a:avLst/>
            </a:prstTxWarp>
          </a:bodyPr>
          <a:lstStyle/>
          <a:p>
            <a:pPr algn="ctr" defTabSz="540136" fontAlgn="base">
              <a:spcBef>
                <a:spcPct val="0"/>
              </a:spcBef>
              <a:spcAft>
                <a:spcPct val="0"/>
              </a:spcAft>
            </a:pPr>
            <a:endParaRPr lang="ru-RU" sz="2200" dirty="0">
              <a:solidFill>
                <a:srgbClr val="000066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7" name="Rectangle 5"/>
          <p:cNvSpPr>
            <a:spLocks/>
          </p:cNvSpPr>
          <p:nvPr/>
        </p:nvSpPr>
        <p:spPr bwMode="auto">
          <a:xfrm>
            <a:off x="256531" y="61569"/>
            <a:ext cx="8639935" cy="58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4002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200" b="1" spc="-30" dirty="0">
                <a:solidFill>
                  <a:srgbClr val="000066"/>
                </a:solidFill>
                <a:latin typeface="+mj-lt"/>
                <a:cs typeface="Arial" pitchFamily="34" charset="0"/>
                <a:sym typeface="PT Sans Bold"/>
              </a:rPr>
              <a:t>ВРЕМЯ НАСТУПЛЕНИЯ СМЕРТИ ПРИ ТЯЖЕЛЫХ ТРАВМАХ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0251" y="706763"/>
            <a:ext cx="3051563" cy="4217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4542" y="3274828"/>
            <a:ext cx="1827938" cy="162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6138" y="167106"/>
            <a:ext cx="8493642" cy="42496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5" tIns="27545" rIns="27545" bIns="27545" spcCol="20660">
            <a:spAutoFit/>
          </a:bodyPr>
          <a:lstStyle/>
          <a:p>
            <a:pPr algn="ctr" defTabSz="495830" hangingPunct="0">
              <a:defRPr/>
            </a:pPr>
            <a:r>
              <a:rPr lang="ru-RU" sz="2400" b="1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rPr>
              <a:t>Военно-медицинская революция в ВС РФ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r="53822"/>
          <a:stretch>
            <a:fillRect/>
          </a:stretch>
        </p:blipFill>
        <p:spPr bwMode="auto">
          <a:xfrm>
            <a:off x="393375" y="714126"/>
            <a:ext cx="3168538" cy="419811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12753"/>
          <a:stretch>
            <a:fillRect/>
          </a:stretch>
        </p:blipFill>
        <p:spPr bwMode="auto">
          <a:xfrm>
            <a:off x="271282" y="902685"/>
            <a:ext cx="8349415" cy="209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8"/>
          <p:cNvSpPr txBox="1">
            <a:spLocks noChangeArrowheads="1"/>
          </p:cNvSpPr>
          <p:nvPr/>
        </p:nvSpPr>
        <p:spPr bwMode="auto">
          <a:xfrm>
            <a:off x="2065246" y="2974979"/>
            <a:ext cx="6611210" cy="147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155" tIns="25077" rIns="50155" bIns="25077"/>
          <a:lstStyle>
            <a:lvl1pPr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01448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chemeClr val="accent5">
                    <a:lumMod val="10000"/>
                  </a:schemeClr>
                </a:solidFill>
                <a:latin typeface="Geometria Light" panose="020B0403020204020204" pitchFamily="34" charset="-52"/>
                <a:ea typeface="Geometria Light" panose="020B0403020204020204" pitchFamily="34" charset="-52"/>
              </a:rPr>
              <a:t>«Трагичность кровотечения заключается в том, </a:t>
            </a:r>
          </a:p>
          <a:p>
            <a:pPr defTabSz="501448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chemeClr val="accent5">
                    <a:lumMod val="10000"/>
                  </a:schemeClr>
                </a:solidFill>
                <a:latin typeface="Geometria Light" panose="020B0403020204020204" pitchFamily="34" charset="-52"/>
                <a:ea typeface="Geometria Light" panose="020B0403020204020204" pitchFamily="34" charset="-52"/>
              </a:rPr>
              <a:t>   что с изливающейся кровью</a:t>
            </a:r>
            <a:r>
              <a:rPr lang="en-US" sz="2000" dirty="0">
                <a:solidFill>
                  <a:schemeClr val="accent5">
                    <a:lumMod val="10000"/>
                  </a:schemeClr>
                </a:solidFill>
                <a:latin typeface="Geometria Light" panose="020B0403020204020204" pitchFamily="34" charset="-52"/>
                <a:ea typeface="Geometria Light" panose="020B0403020204020204" pitchFamily="34" charset="-52"/>
              </a:rPr>
              <a:t>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  <a:latin typeface="Geometria Light" panose="020B0403020204020204" pitchFamily="34" charset="-52"/>
                <a:ea typeface="Geometria Light" panose="020B0403020204020204" pitchFamily="34" charset="-52"/>
              </a:rPr>
              <a:t>уходит жизнь…»</a:t>
            </a:r>
          </a:p>
          <a:p>
            <a:pPr defTabSz="501448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000" i="1" dirty="0">
                <a:solidFill>
                  <a:schemeClr val="accent5">
                    <a:lumMod val="10000"/>
                  </a:schemeClr>
                </a:solidFill>
                <a:latin typeface="Geometria Light" panose="020B0403020204020204" pitchFamily="34" charset="-52"/>
                <a:ea typeface="Geometria Light" panose="020B0403020204020204" pitchFamily="34" charset="-52"/>
              </a:rPr>
              <a:t>                                                 </a:t>
            </a:r>
          </a:p>
          <a:p>
            <a:pPr defTabSz="501448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chemeClr val="accent5">
                    <a:lumMod val="10000"/>
                  </a:schemeClr>
                </a:solidFill>
                <a:latin typeface="Geometria Light" panose="020B0403020204020204" pitchFamily="34" charset="-52"/>
                <a:ea typeface="Geometria Light" panose="020B0403020204020204" pitchFamily="34" charset="-52"/>
              </a:rPr>
              <a:t>                                         Главный хирург РККА,</a:t>
            </a:r>
            <a:br>
              <a:rPr lang="en-US" sz="1600" i="1" dirty="0">
                <a:solidFill>
                  <a:schemeClr val="accent5">
                    <a:lumMod val="10000"/>
                  </a:schemeClr>
                </a:solidFill>
                <a:latin typeface="Geometria Light" panose="020B0403020204020204" pitchFamily="34" charset="-52"/>
                <a:ea typeface="Geometria Light" panose="020B0403020204020204" pitchFamily="34" charset="-52"/>
              </a:rPr>
            </a:br>
            <a:r>
              <a:rPr lang="ru-RU" sz="1600" i="1" dirty="0">
                <a:solidFill>
                  <a:schemeClr val="accent5">
                    <a:lumMod val="10000"/>
                  </a:schemeClr>
                </a:solidFill>
                <a:latin typeface="Geometria Light" panose="020B0403020204020204" pitchFamily="34" charset="-52"/>
                <a:ea typeface="Geometria Light" panose="020B0403020204020204" pitchFamily="34" charset="-52"/>
              </a:rPr>
              <a:t>                                             акад. Н.Н. Бурденко (1876–1946)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40" y="2960593"/>
            <a:ext cx="1250257" cy="13858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18643" y="892562"/>
            <a:ext cx="3355842" cy="481531"/>
          </a:xfrm>
          <a:prstGeom prst="rect">
            <a:avLst/>
          </a:prstGeom>
          <a:solidFill>
            <a:schemeClr val="bg1"/>
          </a:solidFill>
        </p:spPr>
        <p:txBody>
          <a:bodyPr wrap="square" lIns="50155" tIns="25077" rIns="50155" bIns="25077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Geometria Light" panose="020B0403020204020204" pitchFamily="34" charset="-52"/>
                <a:ea typeface="Geometria Light" panose="020B0403020204020204" pitchFamily="34" charset="-52"/>
              </a:rPr>
              <a:t>Время развития 30% дефицита ОЦК</a:t>
            </a:r>
          </a:p>
          <a:p>
            <a:r>
              <a:rPr lang="ru-RU" sz="1400" b="1" dirty="0">
                <a:solidFill>
                  <a:srgbClr val="FF0000"/>
                </a:solidFill>
                <a:latin typeface="Geometria Light" panose="020B0403020204020204" pitchFamily="34" charset="-52"/>
                <a:ea typeface="Geometria Light" panose="020B0403020204020204" pitchFamily="34" charset="-52"/>
              </a:rPr>
              <a:t>при кровотечениях</a:t>
            </a:r>
            <a:r>
              <a:rPr lang="en-US" sz="1400" b="1" dirty="0">
                <a:solidFill>
                  <a:srgbClr val="FF0000"/>
                </a:solidFill>
                <a:latin typeface="Geometria Light" panose="020B0403020204020204" pitchFamily="34" charset="-52"/>
                <a:ea typeface="Geometria Light" panose="020B0403020204020204" pitchFamily="34" charset="-52"/>
              </a:rPr>
              <a:t> </a:t>
            </a:r>
            <a:r>
              <a:rPr lang="ru-RU" sz="1200" baseline="30000" dirty="0">
                <a:solidFill>
                  <a:srgbClr val="FF0000"/>
                </a:solidFill>
                <a:latin typeface="Geometria Light" panose="020B0403020204020204" pitchFamily="34" charset="-52"/>
              </a:rPr>
              <a:t>9</a:t>
            </a:r>
            <a:endParaRPr lang="ru-RU" b="1" dirty="0">
              <a:solidFill>
                <a:srgbClr val="FF0000"/>
              </a:solidFill>
              <a:latin typeface="Geometria Light" panose="020B0403020204020204" pitchFamily="34" charset="-52"/>
              <a:ea typeface="Geometria Light" panose="020B0403020204020204" pitchFamily="34" charset="-52"/>
            </a:endParaRPr>
          </a:p>
        </p:txBody>
      </p:sp>
      <p:sp>
        <p:nvSpPr>
          <p:cNvPr id="13" name="TextBox 20"/>
          <p:cNvSpPr txBox="1">
            <a:spLocks noChangeArrowheads="1"/>
          </p:cNvSpPr>
          <p:nvPr/>
        </p:nvSpPr>
        <p:spPr bwMode="auto">
          <a:xfrm>
            <a:off x="301423" y="4615604"/>
            <a:ext cx="8583286" cy="465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093" tIns="47547" rIns="95093" bIns="47547">
            <a:spAutoFit/>
          </a:bodyPr>
          <a:lstStyle/>
          <a:p>
            <a:pPr defTabSz="50144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accent5">
                    <a:lumMod val="10000"/>
                  </a:schemeClr>
                </a:solidFill>
                <a:latin typeface="Geometria Light" panose="020B0403020204020204" pitchFamily="34" charset="-52"/>
                <a:ea typeface="Geometria Light" panose="020B0403020204020204" pitchFamily="34" charset="-52"/>
              </a:rPr>
              <a:t>Ш.В. Тимербулатов с соавт. </a:t>
            </a:r>
            <a:r>
              <a:rPr lang="ru-RU" altLang="ru-RU" sz="1200" dirty="0">
                <a:solidFill>
                  <a:schemeClr val="accent5">
                    <a:lumMod val="10000"/>
                  </a:schemeClr>
                </a:solidFill>
                <a:latin typeface="Geometria Light" panose="020B0403020204020204" pitchFamily="34" charset="-52"/>
                <a:ea typeface="Geometria Light" panose="020B0403020204020204" pitchFamily="34" charset="-52"/>
              </a:rPr>
              <a:t>Факторы тяжести острой кровопотери // Медицинский вестник Башкортостана. – 2011. – Т. 7. – № 1. – C. 121–125.</a:t>
            </a:r>
          </a:p>
        </p:txBody>
      </p:sp>
      <p:sp>
        <p:nvSpPr>
          <p:cNvPr id="14" name="Rectangle 5"/>
          <p:cNvSpPr>
            <a:spLocks/>
          </p:cNvSpPr>
          <p:nvPr/>
        </p:nvSpPr>
        <p:spPr bwMode="auto">
          <a:xfrm>
            <a:off x="215486" y="133398"/>
            <a:ext cx="8752808" cy="62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0144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000" b="1" dirty="0">
                <a:solidFill>
                  <a:schemeClr val="tx2">
                    <a:lumMod val="50000"/>
                  </a:schemeClr>
                </a:solidFill>
                <a:latin typeface="Geometria Light" panose="020B0403020204020204" pitchFamily="34" charset="-52"/>
                <a:sym typeface="PT Sans Bold"/>
              </a:rPr>
              <a:t>КРОВОТЕЧЕНИЕ</a:t>
            </a:r>
          </a:p>
          <a:p>
            <a:pPr defTabSz="50144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ru-RU" sz="2000" b="1" dirty="0">
                <a:solidFill>
                  <a:schemeClr val="tx2">
                    <a:lumMod val="50000"/>
                  </a:schemeClr>
                </a:solidFill>
                <a:latin typeface="Geometria Light" panose="020B0403020204020204" pitchFamily="34" charset="-52"/>
                <a:sym typeface="PT Sans Bold"/>
              </a:rPr>
              <a:t> </a:t>
            </a:r>
            <a:r>
              <a:rPr kumimoji="0" lang="ru-RU" altLang="ru-RU" sz="2000" b="1" dirty="0">
                <a:solidFill>
                  <a:schemeClr val="tx2">
                    <a:lumMod val="50000"/>
                  </a:schemeClr>
                </a:solidFill>
                <a:latin typeface="Geometria Light" panose="020B0403020204020204" pitchFamily="34" charset="-52"/>
                <a:sym typeface="PT Sans Bold"/>
              </a:rPr>
              <a:t>основная причина потенциально предотвратимой гибели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23528" y="4580773"/>
            <a:ext cx="8568952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07766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0"/>
          <p:cNvSpPr txBox="1">
            <a:spLocks noChangeArrowheads="1"/>
          </p:cNvSpPr>
          <p:nvPr/>
        </p:nvSpPr>
        <p:spPr bwMode="auto">
          <a:xfrm>
            <a:off x="179393" y="146497"/>
            <a:ext cx="8785225" cy="38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12" tIns="47509" rIns="95012" bIns="47509">
            <a:spAutoFit/>
          </a:bodyPr>
          <a:lstStyle/>
          <a:p>
            <a:pPr algn="ctr">
              <a:defRPr/>
            </a:pP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</a:rPr>
              <a:t>КРОВООСТАНАВЛИВАЮЩИЕ ЖГУТЫ</a:t>
            </a:r>
            <a:endParaRPr lang="en-US" sz="19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631" y="585456"/>
            <a:ext cx="8556203" cy="427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/>
          </p:cNvSpPr>
          <p:nvPr/>
        </p:nvSpPr>
        <p:spPr bwMode="auto">
          <a:xfrm>
            <a:off x="256547" y="51308"/>
            <a:ext cx="8639935" cy="77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01029">
              <a:lnSpc>
                <a:spcPct val="80000"/>
              </a:lnSpc>
            </a:pPr>
            <a:r>
              <a:rPr kumimoji="0" lang="ru-RU" altLang="ru-RU" sz="2000" b="1" spc="-27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СРАВНИТЕЛЬНАЯ ХАРАКТЕРИСТИКА </a:t>
            </a:r>
          </a:p>
          <a:p>
            <a:pPr defTabSz="501029">
              <a:lnSpc>
                <a:spcPct val="80000"/>
              </a:lnSpc>
            </a:pPr>
            <a:r>
              <a:rPr kumimoji="0" lang="ru-RU" altLang="ru-RU" sz="2000" b="1" spc="-27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кровоостанавливающих жгутов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b="4960"/>
          <a:stretch>
            <a:fillRect/>
          </a:stretch>
        </p:blipFill>
        <p:spPr bwMode="auto">
          <a:xfrm>
            <a:off x="395537" y="821958"/>
            <a:ext cx="3923928" cy="239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04037" y="3414248"/>
            <a:ext cx="3807924" cy="1415704"/>
          </a:xfrm>
          <a:prstGeom prst="rect">
            <a:avLst/>
          </a:prstGeom>
          <a:noFill/>
        </p:spPr>
        <p:txBody>
          <a:bodyPr wrap="square" lIns="91365" tIns="45686" rIns="91365" bIns="45686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жгут резиновый  (жгут Эсмарха)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недостаток: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дополнительная травматизация тканей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формирование избыточного тканевого давления при растягивании вследствие уменьшения ширины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37815" y="3414248"/>
            <a:ext cx="3838642" cy="1415704"/>
          </a:xfrm>
          <a:prstGeom prst="rect">
            <a:avLst/>
          </a:prstGeom>
          <a:noFill/>
        </p:spPr>
        <p:txBody>
          <a:bodyPr wrap="square" lIns="91365" tIns="45686" rIns="91365" bIns="45686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жгут тканевой с закруткой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преимущества:</a:t>
            </a:r>
          </a:p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отсутствие избыточного давления </a:t>
            </a:r>
          </a:p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под жгутом;</a:t>
            </a:r>
          </a:p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возможность временного послабления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жгута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E6F0F8-000C-4F72-9F4F-C1E90F3A5F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530" y="797442"/>
            <a:ext cx="4133372" cy="257288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51520" y="3264091"/>
            <a:ext cx="8712968" cy="170552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noAutofit/>
          </a:bodyPr>
          <a:lstStyle/>
          <a:p>
            <a:pPr algn="just"/>
            <a:r>
              <a:rPr lang="ru-RU" sz="1200" b="1" dirty="0">
                <a:solidFill>
                  <a:schemeClr val="accent5">
                    <a:lumMod val="10000"/>
                  </a:schemeClr>
                </a:solidFill>
              </a:rPr>
              <a:t>Приказ Минздрава России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</a:rPr>
              <a:t>от 13.10.2017 № 804н «Об утверждении </a:t>
            </a: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</a:rPr>
              <a:t>Номенклатуры медицинских услуг» .</a:t>
            </a:r>
          </a:p>
          <a:p>
            <a:pPr algn="just"/>
            <a:endParaRPr lang="ru-RU" sz="1200" b="1" dirty="0">
              <a:solidFill>
                <a:schemeClr val="accent5">
                  <a:lumMod val="10000"/>
                </a:schemeClr>
              </a:solidFill>
            </a:endParaRPr>
          </a:p>
          <a:p>
            <a:pPr algn="just"/>
            <a:r>
              <a:rPr lang="ru-RU" sz="1200" b="1" dirty="0">
                <a:solidFill>
                  <a:schemeClr val="accent5">
                    <a:lumMod val="10000"/>
                  </a:schemeClr>
                </a:solidFill>
              </a:rPr>
              <a:t>Приказ Минздрава России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</a:rPr>
              <a:t>от  05.07.2016 № 454н «Об утверждении </a:t>
            </a: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</a:rPr>
              <a:t>стандарта скорой медицинской помощи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</a:rPr>
              <a:t>при внезапной сердечной смерти». </a:t>
            </a:r>
          </a:p>
          <a:p>
            <a:pPr algn="just"/>
            <a:endParaRPr lang="ru-RU" sz="1200" dirty="0">
              <a:solidFill>
                <a:schemeClr val="accent5">
                  <a:lumMod val="10000"/>
                </a:schemeClr>
              </a:solidFill>
            </a:endParaRPr>
          </a:p>
          <a:p>
            <a:pPr algn="just"/>
            <a:r>
              <a:rPr lang="ru-RU" sz="1200" b="1" dirty="0">
                <a:solidFill>
                  <a:schemeClr val="accent5">
                    <a:lumMod val="10000"/>
                  </a:schemeClr>
                </a:solidFill>
              </a:rPr>
              <a:t>Приказ Минздрава России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</a:rPr>
              <a:t>от 22.01.2016 № 36н «Об утверждении </a:t>
            </a:r>
            <a:r>
              <a:rPr lang="ru-RU" sz="1200" b="1" dirty="0">
                <a:solidFill>
                  <a:schemeClr val="accent5">
                    <a:lumMod val="10000"/>
                  </a:schemeClr>
                </a:solidFill>
              </a:rPr>
              <a:t>требований к комплектации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</a:rPr>
              <a:t>лекарственными препаратами и медицинскими изделиями укладок и наборов для оказания скорой медицинской помощи».</a:t>
            </a:r>
          </a:p>
          <a:p>
            <a:pPr algn="just"/>
            <a:endParaRPr lang="ru-RU" sz="1200" dirty="0">
              <a:solidFill>
                <a:schemeClr val="accent5">
                  <a:lumMod val="10000"/>
                </a:schemeClr>
              </a:solidFill>
            </a:endParaRPr>
          </a:p>
          <a:p>
            <a:pPr algn="just"/>
            <a:r>
              <a:rPr lang="ru-RU" sz="1200" b="1" dirty="0">
                <a:solidFill>
                  <a:schemeClr val="accent5">
                    <a:lumMod val="10000"/>
                  </a:schemeClr>
                </a:solidFill>
              </a:rPr>
              <a:t>Решение профильной комиссии по скорой медицинской помощи Минздрава России </a:t>
            </a:r>
            <a:r>
              <a:rPr lang="ru-RU" sz="1200" dirty="0">
                <a:solidFill>
                  <a:schemeClr val="accent5">
                    <a:lumMod val="10000"/>
                  </a:schemeClr>
                </a:solidFill>
              </a:rPr>
              <a:t>от 19.10.2017 г.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323528" y="3219822"/>
            <a:ext cx="849694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6499" r="11157"/>
          <a:stretch>
            <a:fillRect/>
          </a:stretch>
        </p:blipFill>
        <p:spPr bwMode="auto">
          <a:xfrm>
            <a:off x="467545" y="821955"/>
            <a:ext cx="2507861" cy="220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886763"/>
            <a:ext cx="2616418" cy="213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41914"/>
          <a:stretch>
            <a:fillRect/>
          </a:stretch>
        </p:blipFill>
        <p:spPr bwMode="auto">
          <a:xfrm>
            <a:off x="3275856" y="757148"/>
            <a:ext cx="2808312" cy="213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/>
          </p:cNvSpPr>
          <p:nvPr/>
        </p:nvSpPr>
        <p:spPr bwMode="auto">
          <a:xfrm>
            <a:off x="256547" y="51308"/>
            <a:ext cx="8639935" cy="77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01029">
              <a:lnSpc>
                <a:spcPct val="80000"/>
              </a:lnSpc>
            </a:pPr>
            <a:r>
              <a:rPr kumimoji="0" lang="ru-RU" altLang="ru-RU" sz="2000" b="1" spc="-27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ДАВЯЩАЯ ПОВЯЗКА</a:t>
            </a:r>
          </a:p>
          <a:p>
            <a:pPr defTabSz="501029">
              <a:lnSpc>
                <a:spcPct val="80000"/>
              </a:lnSpc>
            </a:pPr>
            <a:endParaRPr kumimoji="0" lang="ru-RU" altLang="ru-RU" sz="2000" b="1" spc="-27" dirty="0">
              <a:solidFill>
                <a:schemeClr val="accent2">
                  <a:lumMod val="50000"/>
                </a:schemeClr>
              </a:solidFill>
              <a:latin typeface="Geometria" panose="020B0303020204020204" pitchFamily="34" charset="-52"/>
              <a:cs typeface="Arial" pitchFamily="34" charset="0"/>
              <a:sym typeface="PT Sans Bold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1531" y="821163"/>
          <a:ext cx="8552237" cy="41488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9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5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73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726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</a:t>
                      </a:r>
                      <a:endParaRPr lang="ru-RU" sz="1200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39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Недостатки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3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5243">
                <a:tc>
                  <a:txBody>
                    <a:bodyPr/>
                    <a:lstStyle/>
                    <a:p>
                      <a:r>
                        <a:rPr lang="ru-RU" sz="15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Средство (губка, пластина) кровоостанавливающее </a:t>
                      </a:r>
                      <a:r>
                        <a:rPr lang="ru-RU" sz="1500" b="1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коллагеновое </a:t>
                      </a:r>
                      <a:r>
                        <a:rPr lang="ru-RU" sz="15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биодеградируемое</a:t>
                      </a:r>
                      <a:endParaRPr lang="ru-RU" sz="1500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3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300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3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rgbClr val="FF0000"/>
                          </a:solidFill>
                        </a:rPr>
                        <a:t>не останавливает </a:t>
                      </a:r>
                      <a:r>
                        <a:rPr lang="ru-RU" sz="13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артериальные </a:t>
                      </a:r>
                    </a:p>
                    <a:p>
                      <a:pPr algn="ctr"/>
                      <a:r>
                        <a:rPr lang="ru-RU" sz="13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и венозные </a:t>
                      </a:r>
                    </a:p>
                    <a:p>
                      <a:pPr algn="ctr"/>
                      <a:r>
                        <a:rPr lang="ru-RU" sz="13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кровотечения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3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243">
                <a:tc>
                  <a:txBody>
                    <a:bodyPr/>
                    <a:lstStyle/>
                    <a:p>
                      <a:r>
                        <a:rPr lang="ru-RU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Средство перевязочное гемостатическое стерильное </a:t>
                      </a:r>
                    </a:p>
                    <a:p>
                      <a:r>
                        <a:rPr lang="ru-RU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 </a:t>
                      </a:r>
                      <a:r>
                        <a:rPr lang="ru-RU" sz="1500" b="1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аминокапроновой кислотой</a:t>
                      </a:r>
                      <a:r>
                        <a:rPr lang="ru-RU" sz="1500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3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300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3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rgbClr val="FF0000"/>
                          </a:solidFill>
                        </a:rPr>
                        <a:t>не останавливает </a:t>
                      </a:r>
                      <a:r>
                        <a:rPr lang="ru-RU" sz="13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артериальные </a:t>
                      </a:r>
                    </a:p>
                    <a:p>
                      <a:pPr algn="ctr"/>
                      <a:r>
                        <a:rPr lang="ru-RU" sz="13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и венозные </a:t>
                      </a:r>
                    </a:p>
                    <a:p>
                      <a:pPr algn="ctr"/>
                      <a:r>
                        <a:rPr lang="ru-RU" sz="13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кровотечения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3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5211">
                <a:tc>
                  <a:txBody>
                    <a:bodyPr/>
                    <a:lstStyle/>
                    <a:p>
                      <a:r>
                        <a:rPr lang="ru-RU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Средство перевязочное гемостатическое стерильное на основе </a:t>
                      </a:r>
                      <a:r>
                        <a:rPr lang="ru-RU" sz="1500" b="1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цеолитов</a:t>
                      </a:r>
                      <a:r>
                        <a:rPr lang="ru-RU" sz="1500" b="1" i="1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или </a:t>
                      </a:r>
                      <a:r>
                        <a:rPr lang="ru-RU" sz="1500" b="1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алюмосиликатов</a:t>
                      </a:r>
                      <a:r>
                        <a:rPr lang="ru-RU" sz="1500" i="1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3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300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3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rgbClr val="FF0000"/>
                          </a:solidFill>
                        </a:rPr>
                        <a:t>побочные</a:t>
                      </a:r>
                      <a:r>
                        <a:rPr lang="ru-RU" sz="1300" b="1" baseline="0" dirty="0">
                          <a:solidFill>
                            <a:srgbClr val="FF0000"/>
                          </a:solidFill>
                        </a:rPr>
                        <a:t> действия: </a:t>
                      </a:r>
                      <a:r>
                        <a:rPr lang="ru-RU" sz="1300" b="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гипертермическое</a:t>
                      </a:r>
                    </a:p>
                    <a:p>
                      <a:pPr algn="ctr"/>
                      <a:r>
                        <a:rPr lang="ru-RU" sz="1300" b="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раздражающее</a:t>
                      </a:r>
                      <a:endParaRPr lang="ru-RU" sz="1300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3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0" marR="0" indent="0" algn="l" defTabSz="2148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Средство перевязочное гемостатическое стерильное </a:t>
                      </a:r>
                    </a:p>
                    <a:p>
                      <a:pPr marL="0" marR="0" indent="0" algn="l" defTabSz="2148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 основе </a:t>
                      </a:r>
                      <a:r>
                        <a:rPr lang="ru-RU" sz="1500" b="1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хитозана</a:t>
                      </a:r>
                      <a:endParaRPr lang="ru-RU" sz="1500" i="1" kern="1200" baseline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500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3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300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3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вышеуказанные</a:t>
                      </a:r>
                    </a:p>
                    <a:p>
                      <a:pPr algn="ctr"/>
                      <a:r>
                        <a:rPr lang="ru-RU" sz="13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недостатки</a:t>
                      </a:r>
                    </a:p>
                    <a:p>
                      <a:pPr algn="ctr"/>
                      <a:r>
                        <a:rPr lang="ru-RU" sz="13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отсутствуют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3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8416" y="2243472"/>
            <a:ext cx="936625" cy="7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9563" y="1360977"/>
            <a:ext cx="893208" cy="7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0205" y="3108021"/>
            <a:ext cx="936625" cy="751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B3D3C0-BE3C-466F-8437-2E9335BD29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931" y="3986756"/>
            <a:ext cx="999661" cy="734111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/>
          </p:cNvSpPr>
          <p:nvPr/>
        </p:nvSpPr>
        <p:spPr bwMode="auto">
          <a:xfrm>
            <a:off x="256547" y="51308"/>
            <a:ext cx="8639935" cy="77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01029">
              <a:lnSpc>
                <a:spcPct val="80000"/>
              </a:lnSpc>
            </a:pPr>
            <a:r>
              <a:rPr kumimoji="0" lang="ru-RU" altLang="ru-RU" sz="2000" b="1" spc="-27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МЕСТНЫЕ ГЕМОСТАТИЧЕСКИЕ СРЕДСТВА</a:t>
            </a:r>
          </a:p>
          <a:p>
            <a:pPr defTabSz="501029">
              <a:lnSpc>
                <a:spcPct val="80000"/>
              </a:lnSpc>
            </a:pPr>
            <a:endParaRPr kumimoji="0" lang="ru-RU" altLang="ru-RU" sz="2000" b="1" spc="-27" dirty="0">
              <a:solidFill>
                <a:schemeClr val="accent2">
                  <a:lumMod val="50000"/>
                </a:schemeClr>
              </a:solidFill>
              <a:latin typeface="Geometria" panose="020B0303020204020204" pitchFamily="34" charset="-52"/>
              <a:cs typeface="Arial" pitchFamily="34" charset="0"/>
              <a:sym typeface="PT Sans Bold"/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t="10343" r="880" b="13134"/>
          <a:stretch/>
        </p:blipFill>
        <p:spPr>
          <a:xfrm>
            <a:off x="361507" y="1468221"/>
            <a:ext cx="8442252" cy="3442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r="47893" b="35212"/>
          <a:stretch/>
        </p:blipFill>
        <p:spPr>
          <a:xfrm>
            <a:off x="2615610" y="715355"/>
            <a:ext cx="1472406" cy="1239959"/>
          </a:xfrm>
          <a:prstGeom prst="rect">
            <a:avLst/>
          </a:prstGeom>
        </p:spPr>
      </p:pic>
      <p:sp>
        <p:nvSpPr>
          <p:cNvPr id="8" name="Rectangle 5"/>
          <p:cNvSpPr>
            <a:spLocks/>
          </p:cNvSpPr>
          <p:nvPr/>
        </p:nvSpPr>
        <p:spPr bwMode="auto">
          <a:xfrm>
            <a:off x="215486" y="133397"/>
            <a:ext cx="8752808" cy="4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481966">
              <a:lnSpc>
                <a:spcPct val="80000"/>
              </a:lnSpc>
            </a:pPr>
            <a:r>
              <a:rPr kumimoji="0" lang="ru-RU" altLang="ru-RU" sz="1700" b="1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sym typeface="PT Sans Bold"/>
              </a:rPr>
              <a:t>МЕХАНИЗМ ДЕЙСТВИЯ МЕСТНЫХ ГЕМОСТАТИКОВ</a:t>
            </a:r>
          </a:p>
          <a:p>
            <a:pPr defTabSz="481966">
              <a:lnSpc>
                <a:spcPct val="80000"/>
              </a:lnSpc>
            </a:pPr>
            <a:r>
              <a:rPr kumimoji="0" lang="en-US" altLang="ru-RU" sz="1700" b="1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sym typeface="PT Sans Bold"/>
              </a:rPr>
              <a:t> </a:t>
            </a:r>
            <a:r>
              <a:rPr kumimoji="0" lang="ru-RU" altLang="ru-RU" sz="1700" b="1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sym typeface="PT Sans Bold"/>
              </a:rPr>
              <a:t>на основе хитозана</a:t>
            </a:r>
            <a:endParaRPr kumimoji="0" lang="ru-RU" altLang="ru-RU" sz="800" b="1" dirty="0">
              <a:solidFill>
                <a:schemeClr val="accent2">
                  <a:lumMod val="50000"/>
                </a:schemeClr>
              </a:solidFill>
              <a:latin typeface="Geometria Light" panose="020B0403020204020204" pitchFamily="34" charset="-52"/>
              <a:sym typeface="PT Sans Bold"/>
            </a:endParaRPr>
          </a:p>
        </p:txBody>
      </p:sp>
      <p:sp>
        <p:nvSpPr>
          <p:cNvPr id="9" name="Выноска со стрелкой влево 8"/>
          <p:cNvSpPr/>
          <p:nvPr/>
        </p:nvSpPr>
        <p:spPr bwMode="auto">
          <a:xfrm>
            <a:off x="4093543" y="723015"/>
            <a:ext cx="3285459" cy="69111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5544"/>
            </a:avLst>
          </a:prstGeom>
          <a:solidFill>
            <a:srgbClr val="FFE28F"/>
          </a:solidFill>
          <a:ln w="222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4" tIns="45704" rIns="91404" bIns="45704" numCol="1" rtlCol="0" anchor="t" anchorCtr="0" compatLnSpc="1">
            <a:prstTxWarp prst="textNoShape">
              <a:avLst/>
            </a:prstTxWarp>
          </a:bodyPr>
          <a:lstStyle/>
          <a:p>
            <a:pPr algn="ctr" defTabSz="914039"/>
            <a:endParaRPr lang="ru-RU" sz="38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5161" y="882501"/>
            <a:ext cx="2724015" cy="338554"/>
          </a:xfrm>
          <a:prstGeom prst="rect">
            <a:avLst/>
          </a:prstGeom>
          <a:noFill/>
        </p:spPr>
        <p:txBody>
          <a:bodyPr wrap="none" lIns="91404" tIns="45704" rIns="91404" bIns="45704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эритроцитарный сгусток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/>
          </p:cNvSpPr>
          <p:nvPr/>
        </p:nvSpPr>
        <p:spPr bwMode="auto">
          <a:xfrm>
            <a:off x="256547" y="51309"/>
            <a:ext cx="8639935" cy="8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01029">
              <a:lnSpc>
                <a:spcPct val="80000"/>
              </a:lnSpc>
            </a:pPr>
            <a:r>
              <a:rPr kumimoji="0" lang="ru-RU" altLang="ru-RU" sz="2600" b="1" spc="-27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НАШ ОПЫТ: </a:t>
            </a:r>
          </a:p>
          <a:p>
            <a:pPr defTabSz="501029">
              <a:lnSpc>
                <a:spcPct val="80000"/>
              </a:lnSpc>
            </a:pPr>
            <a:r>
              <a:rPr kumimoji="0" lang="ru-RU" altLang="ru-RU" sz="2000" b="1" spc="-27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успешное применение местных гемостатических средств</a:t>
            </a:r>
            <a:endParaRPr kumimoji="0" lang="ru-RU" altLang="ru-RU" sz="1300" b="1" spc="-27" dirty="0">
              <a:solidFill>
                <a:schemeClr val="accent2">
                  <a:lumMod val="50000"/>
                </a:schemeClr>
              </a:solidFill>
              <a:latin typeface="Geometria" panose="020B0303020204020204" pitchFamily="34" charset="-52"/>
              <a:cs typeface="Arial" pitchFamily="34" charset="0"/>
              <a:sym typeface="PT Sans Bold"/>
            </a:endParaRPr>
          </a:p>
        </p:txBody>
      </p:sp>
      <p:sp>
        <p:nvSpPr>
          <p:cNvPr id="4" name="TextBox 30"/>
          <p:cNvSpPr txBox="1">
            <a:spLocks noChangeArrowheads="1"/>
          </p:cNvSpPr>
          <p:nvPr/>
        </p:nvSpPr>
        <p:spPr bwMode="auto">
          <a:xfrm>
            <a:off x="338620" y="4237930"/>
            <a:ext cx="8547584" cy="759333"/>
          </a:xfrm>
          <a:prstGeom prst="rect">
            <a:avLst/>
          </a:prstGeom>
          <a:noFill/>
          <a:ln>
            <a:noFill/>
          </a:ln>
        </p:spPr>
        <p:txBody>
          <a:bodyPr lIns="50114" tIns="25060" rIns="50114" bIns="25060"/>
          <a:lstStyle>
            <a:lvl1pPr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marL="187922" indent="-187922"/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ea typeface="Geometria Light" panose="020B0403020204020204" pitchFamily="34" charset="-52"/>
              </a:rPr>
              <a:t>     Эргашев О.Н., Махновский А.И. и соавт. 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ea typeface="Geometria Light" panose="020B0403020204020204" pitchFamily="34" charset="-52"/>
              </a:rPr>
              <a:t>Опыт применения местного гемостатического средства на основе хитозана для временной остановки наружных кровотечений при оказании скорой медицинской помощи //  Медицина катастроф. − 2017. − № 2. − С. 38 – 41. </a:t>
            </a:r>
            <a:endParaRPr lang="en-US" sz="1200" dirty="0">
              <a:solidFill>
                <a:schemeClr val="accent2">
                  <a:lumMod val="50000"/>
                </a:schemeClr>
              </a:solidFill>
              <a:latin typeface="Geometria Light" panose="020B0403020204020204" pitchFamily="34" charset="-52"/>
              <a:ea typeface="Geometria Light" panose="020B0403020204020204" pitchFamily="34" charset="-52"/>
            </a:endParaRPr>
          </a:p>
          <a:p>
            <a:pPr marL="187922" indent="-187922"/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ea typeface="Geometria Light" panose="020B0403020204020204" pitchFamily="34" charset="-52"/>
              </a:rPr>
              <a:t>    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ea typeface="Geometria Light" panose="020B0403020204020204" pitchFamily="34" charset="-52"/>
              </a:rPr>
              <a:t>Эргашев О.Н., Махновский А.И. и соавт. //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Geometria Light" panose="020B0403020204020204" pitchFamily="34" charset="-52"/>
                <a:ea typeface="Geometria Light" panose="020B0403020204020204" pitchFamily="34" charset="-52"/>
              </a:rPr>
              <a:t>Скорая медицинская помощь. – 2017. − № 3. – С. 28 – 32.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Geometria Light" panose="020B0403020204020204" pitchFamily="34" charset="-52"/>
            </a:endParaRPr>
          </a:p>
          <a:p>
            <a:endParaRPr lang="ru-RU" sz="1200" dirty="0">
              <a:latin typeface="Geometria Light" panose="020B0403020204020204" pitchFamily="34" charset="-52"/>
              <a:ea typeface="Geometria Light" panose="020B0403020204020204" pitchFamily="34" charset="-52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48881" y="825884"/>
          <a:ext cx="8557846" cy="3236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9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39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4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6432">
                <a:tc>
                  <a:txBody>
                    <a:bodyPr/>
                    <a:lstStyle/>
                    <a:p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marL="48228" marR="48228" marT="24114" marB="241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marL="48228" marR="48228" marT="24114" marB="241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700" b="0" i="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48228" marR="48228" marT="24114" marB="241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7007" y="913722"/>
            <a:ext cx="2377965" cy="3035733"/>
          </a:xfrm>
          <a:prstGeom prst="rect">
            <a:avLst/>
          </a:prstGeom>
          <a:ln w="15875">
            <a:solidFill>
              <a:schemeClr val="bg2">
                <a:lumMod val="50000"/>
                <a:lumOff val="50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316" y="906012"/>
            <a:ext cx="2559616" cy="3076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89" y="899717"/>
            <a:ext cx="2559616" cy="3078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95536" y="4191930"/>
            <a:ext cx="849694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82774" y="1169588"/>
          <a:ext cx="8581842" cy="282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0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55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8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7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85104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35998" marR="35998" marT="18009" marB="18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Эффективность при</a:t>
                      </a:r>
                      <a:r>
                        <a:rPr lang="ru-RU" sz="1400" b="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14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артериальных</a:t>
                      </a:r>
                    </a:p>
                    <a:p>
                      <a:pPr algn="ctr"/>
                      <a:r>
                        <a:rPr lang="ru-RU" sz="14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кровотечениях</a:t>
                      </a:r>
                    </a:p>
                  </a:txBody>
                  <a:tcPr marL="35998" marR="35998" marT="18009" marB="18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Эффективность при</a:t>
                      </a:r>
                      <a:r>
                        <a:rPr lang="ru-RU" sz="1400" b="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венозных</a:t>
                      </a:r>
                      <a:endParaRPr lang="ru-RU" sz="1400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4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кровотечениях</a:t>
                      </a:r>
                    </a:p>
                  </a:txBody>
                  <a:tcPr marL="35998" marR="35998" marT="18009" marB="18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Эффективность при</a:t>
                      </a:r>
                      <a:r>
                        <a:rPr lang="ru-RU" sz="1400" b="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14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капиллярных</a:t>
                      </a:r>
                    </a:p>
                    <a:p>
                      <a:pPr algn="ctr"/>
                      <a:r>
                        <a:rPr lang="ru-RU" sz="14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кровотечениях</a:t>
                      </a:r>
                    </a:p>
                  </a:txBody>
                  <a:tcPr marL="35998" marR="35998" marT="18009" marB="18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1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Гемофлекс Комбат </a:t>
                      </a:r>
                      <a:r>
                        <a:rPr lang="en-US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n=88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35998" marR="35998" marT="18009" marB="180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50%</a:t>
                      </a:r>
                    </a:p>
                  </a:txBody>
                  <a:tcPr marL="35998" marR="35998" marT="18009" marB="180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100%</a:t>
                      </a:r>
                    </a:p>
                  </a:txBody>
                  <a:tcPr marL="35998" marR="35998" marT="18009" marB="180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100%</a:t>
                      </a:r>
                    </a:p>
                  </a:txBody>
                  <a:tcPr marL="35998" marR="35998" marT="18009" marB="180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889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Традиционный метод </a:t>
                      </a:r>
                      <a:r>
                        <a:rPr lang="en-US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n=279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35998" marR="35998" marT="18009" marB="180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 marL="35998" marR="35998" marT="18009" marB="180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70%</a:t>
                      </a:r>
                    </a:p>
                  </a:txBody>
                  <a:tcPr marL="35998" marR="35998" marT="18009" marB="180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93%</a:t>
                      </a:r>
                    </a:p>
                  </a:txBody>
                  <a:tcPr marL="35998" marR="35998" marT="18009" marB="180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02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Достоверность различий</a:t>
                      </a:r>
                    </a:p>
                  </a:txBody>
                  <a:tcPr marL="35998" marR="35998" marT="18009" marB="180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p&lt;0,05</a:t>
                      </a:r>
                      <a:endParaRPr lang="ru-RU" sz="1800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35998" marR="35998" marT="18009" marB="180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p&lt;0,001</a:t>
                      </a:r>
                      <a:endParaRPr lang="ru-RU" sz="1800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35998" marR="35998" marT="18009" marB="180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p&gt;0,05</a:t>
                      </a:r>
                      <a:endParaRPr lang="ru-RU" sz="1800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35998" marR="35998" marT="18009" marB="180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TextBox 20"/>
          <p:cNvSpPr txBox="1">
            <a:spLocks noChangeArrowheads="1"/>
          </p:cNvSpPr>
          <p:nvPr/>
        </p:nvSpPr>
        <p:spPr bwMode="auto">
          <a:xfrm>
            <a:off x="404041" y="4151212"/>
            <a:ext cx="8560577" cy="830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7" tIns="45696" rIns="91387" bIns="45696">
            <a:spAutoFit/>
          </a:bodyPr>
          <a:lstStyle/>
          <a:p>
            <a:pPr algn="ctr" eaLnBrk="1" hangingPunct="1"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Местное гемостатическое средство</a:t>
            </a:r>
            <a:endParaRPr lang="ru-RU" b="1" dirty="0">
              <a:solidFill>
                <a:srgbClr val="FF0000"/>
              </a:solidFill>
            </a:endParaRPr>
          </a:p>
          <a:p>
            <a:pPr algn="ctr" eaLnBrk="1" hangingPunct="1"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достоверно повышает эффективность давящей повязки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при наружных артериальных и венозных кровотечениях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962890" y="2179687"/>
            <a:ext cx="720725" cy="40112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6" rIns="91387" bIns="4569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791402" y="2200953"/>
            <a:ext cx="720725" cy="38059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6" rIns="91387" bIns="4569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Rectangle 5"/>
          <p:cNvSpPr>
            <a:spLocks/>
          </p:cNvSpPr>
          <p:nvPr/>
        </p:nvSpPr>
        <p:spPr bwMode="auto">
          <a:xfrm>
            <a:off x="256541" y="125739"/>
            <a:ext cx="8639935" cy="80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481900">
              <a:lnSpc>
                <a:spcPct val="80000"/>
              </a:lnSpc>
            </a:pPr>
            <a:r>
              <a:rPr kumimoji="0" lang="ru-RU" altLang="ru-RU" sz="2000" b="1" spc="-26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НАШ ОПЫТ: </a:t>
            </a:r>
          </a:p>
          <a:p>
            <a:pPr defTabSz="481900">
              <a:lnSpc>
                <a:spcPct val="80000"/>
              </a:lnSpc>
            </a:pPr>
            <a:r>
              <a:rPr kumimoji="0" lang="ru-RU" altLang="ru-RU" sz="2000" b="1" spc="-26" dirty="0">
                <a:solidFill>
                  <a:schemeClr val="accent2">
                    <a:lumMod val="50000"/>
                  </a:schemeClr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успешное клиническое применение местных гемостатических средств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95536" y="4117499"/>
            <a:ext cx="849694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648587" y="2584350"/>
            <a:ext cx="8070112" cy="5539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 lIns="91408" tIns="45706" rIns="1529468" bIns="45706">
            <a:spAutoFit/>
          </a:bodyPr>
          <a:lstStyle/>
          <a:p>
            <a:pPr algn="just" eaLnBrk="1" hangingPunct="1">
              <a:defRPr/>
            </a:pP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</a:rPr>
              <a:t>Ларингеальный воздуховод</a:t>
            </a:r>
          </a:p>
          <a:p>
            <a:pPr algn="just" eaLnBrk="1" hangingPunct="1">
              <a:defRPr/>
            </a:pPr>
            <a:endParaRPr lang="ru-RU" sz="15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616694" y="1368545"/>
            <a:ext cx="8216163" cy="101563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 lIns="91408" tIns="45706" rIns="1529468" bIns="45706">
            <a:spAutoFit/>
          </a:bodyPr>
          <a:lstStyle/>
          <a:p>
            <a:pPr algn="just" eaLnBrk="1" hangingPunct="1">
              <a:defRPr/>
            </a:pP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</a:rPr>
              <a:t>Назофарингеальный воздуховод</a:t>
            </a:r>
          </a:p>
          <a:p>
            <a:pPr algn="just" eaLnBrk="1" hangingPunct="1">
              <a:defRPr/>
            </a:pPr>
            <a:endParaRPr lang="ru-RU" sz="15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 eaLnBrk="1" hangingPunct="1">
              <a:defRPr/>
            </a:pPr>
            <a:endParaRPr lang="ru-RU" sz="15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 eaLnBrk="1" hangingPunct="1">
              <a:defRPr/>
            </a:pPr>
            <a:endParaRPr lang="en-US" sz="15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TextBox 20"/>
          <p:cNvSpPr txBox="1">
            <a:spLocks noChangeArrowheads="1"/>
          </p:cNvSpPr>
          <p:nvPr/>
        </p:nvSpPr>
        <p:spPr bwMode="auto">
          <a:xfrm>
            <a:off x="616689" y="3981157"/>
            <a:ext cx="8099204" cy="5539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 lIns="91408" tIns="45706" rIns="1529468" bIns="45706">
            <a:spAutoFit/>
          </a:bodyPr>
          <a:lstStyle/>
          <a:p>
            <a:pPr algn="just" eaLnBrk="1" hangingPunct="1">
              <a:defRPr/>
            </a:pP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</a:rPr>
              <a:t>Устройство для безопасной коникотомии  </a:t>
            </a:r>
          </a:p>
          <a:p>
            <a:pPr algn="just" eaLnBrk="1" hangingPunct="1">
              <a:defRPr/>
            </a:pPr>
            <a:endParaRPr lang="ru-RU" sz="15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2101" y="903761"/>
            <a:ext cx="2598406" cy="110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3869" y="2073316"/>
            <a:ext cx="2642966" cy="129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4660" y="3202064"/>
            <a:ext cx="2985457" cy="1644579"/>
          </a:xfrm>
          <a:prstGeom prst="rect">
            <a:avLst/>
          </a:prstGeom>
          <a:ln>
            <a:noFill/>
          </a:ln>
        </p:spPr>
      </p:pic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83417" y="138220"/>
          <a:ext cx="8568952" cy="701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8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1749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</a:rPr>
                        <a:t>СРЕДСТВА УСТРАНЕНИЯ АСФИКСИИ</a:t>
                      </a:r>
                      <a:r>
                        <a:rPr lang="ru-RU" sz="2000" b="1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ru-RU" sz="2000" b="1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</a:rPr>
                        <a:t>для оказании расширенной первой помощи</a:t>
                      </a:r>
                      <a:endParaRPr lang="ru-RU" sz="13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T="41148" marB="4114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540" y="836289"/>
            <a:ext cx="3908451" cy="29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 bwMode="auto">
          <a:xfrm>
            <a:off x="3078363" y="1601878"/>
            <a:ext cx="790113" cy="674571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5" tIns="24113" rIns="48225" bIns="24113" numCol="1" rtlCol="0" anchor="t" anchorCtr="0" compatLnSpc="1">
            <a:prstTxWarp prst="textNoShape">
              <a:avLst/>
            </a:prstTxWarp>
          </a:bodyPr>
          <a:lstStyle/>
          <a:p>
            <a:pPr algn="ctr" defTabSz="482255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149897" y="4005294"/>
            <a:ext cx="8803455" cy="992008"/>
          </a:xfrm>
          <a:prstGeom prst="rect">
            <a:avLst/>
          </a:prstGeom>
          <a:noFill/>
          <a:ln>
            <a:noFill/>
          </a:ln>
        </p:spPr>
        <p:txBody>
          <a:bodyPr lIns="48225" tIns="24113" rIns="48225" bIns="24113"/>
          <a:lstStyle>
            <a:lvl1pPr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marL="180845" indent="-180845" algn="just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Geometria Light" panose="020B0403020204020204" pitchFamily="34" charset="-52"/>
              </a:rPr>
              <a:t>    </a:t>
            </a:r>
            <a:r>
              <a:rPr lang="en-US" sz="1200" b="1" dirty="0">
                <a:solidFill>
                  <a:srgbClr val="002060"/>
                </a:solidFill>
                <a:latin typeface="+mn-lt"/>
              </a:rPr>
              <a:t>J. Davis et al</a:t>
            </a:r>
            <a:r>
              <a:rPr lang="en-US" sz="1200" dirty="0">
                <a:solidFill>
                  <a:srgbClr val="002060"/>
                </a:solidFill>
                <a:latin typeface="+mn-lt"/>
              </a:rPr>
              <a:t>. An analysis of prehospital deaths: Who can we save? </a:t>
            </a:r>
            <a:r>
              <a:rPr lang="ru-RU" sz="1200" dirty="0">
                <a:solidFill>
                  <a:srgbClr val="002060"/>
                </a:solidFill>
                <a:latin typeface="+mn-lt"/>
              </a:rPr>
              <a:t> /</a:t>
            </a:r>
            <a:r>
              <a:rPr lang="en-US" sz="1200" dirty="0">
                <a:solidFill>
                  <a:srgbClr val="002060"/>
                </a:solidFill>
                <a:latin typeface="+mn-lt"/>
              </a:rPr>
              <a:t>/ </a:t>
            </a:r>
            <a:r>
              <a:rPr lang="ru-RU" sz="1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+mn-lt"/>
              </a:rPr>
              <a:t>J. Trauma Acute Care Surg. - 2014. - Vol. 77. - № 2. - P. 213-218</a:t>
            </a:r>
            <a:r>
              <a:rPr lang="ru-RU" sz="1200" dirty="0">
                <a:solidFill>
                  <a:srgbClr val="002060"/>
                </a:solidFill>
                <a:latin typeface="+mn-lt"/>
              </a:rPr>
              <a:t>.</a:t>
            </a:r>
            <a:r>
              <a:rPr lang="ru-RU" sz="1200" b="1" kern="0" dirty="0">
                <a:solidFill>
                  <a:srgbClr val="002060"/>
                </a:solidFill>
                <a:latin typeface="+mn-lt"/>
                <a:ea typeface="Geometria Light" panose="020B0403020204020204" pitchFamily="34" charset="-52"/>
                <a:cs typeface="Arial" charset="0"/>
              </a:rPr>
              <a:t> </a:t>
            </a:r>
          </a:p>
          <a:p>
            <a:pPr marL="180845" indent="-180845" algn="just"/>
            <a:r>
              <a:rPr lang="ru-RU" sz="1200" b="1" kern="0" dirty="0">
                <a:solidFill>
                  <a:srgbClr val="002060"/>
                </a:solidFill>
                <a:latin typeface="+mn-lt"/>
                <a:ea typeface="Geometria Light" panose="020B0403020204020204" pitchFamily="34" charset="-52"/>
                <a:cs typeface="Arial" charset="0"/>
              </a:rPr>
              <a:t>    Л.И. Дежурный, О.Н. Эргашев, А.И. Махновский и соавт</a:t>
            </a:r>
            <a:r>
              <a:rPr lang="ru-RU" sz="1200" kern="0" dirty="0">
                <a:solidFill>
                  <a:srgbClr val="002060"/>
                </a:solidFill>
                <a:latin typeface="+mn-lt"/>
                <a:ea typeface="Geometria Light" panose="020B0403020204020204" pitchFamily="34" charset="-52"/>
                <a:cs typeface="Arial" charset="0"/>
              </a:rPr>
              <a:t>.</a:t>
            </a:r>
            <a:r>
              <a:rPr lang="en-US" sz="1200" kern="0" dirty="0">
                <a:solidFill>
                  <a:srgbClr val="002060"/>
                </a:solidFill>
                <a:latin typeface="+mn-lt"/>
                <a:ea typeface="Geometria Light" panose="020B0403020204020204" pitchFamily="34" charset="-52"/>
                <a:cs typeface="Arial" charset="0"/>
              </a:rPr>
              <a:t> </a:t>
            </a:r>
            <a:r>
              <a:rPr lang="ru-RU" sz="1200" kern="0" dirty="0">
                <a:solidFill>
                  <a:srgbClr val="002060"/>
                </a:solidFill>
                <a:latin typeface="+mn-lt"/>
                <a:ea typeface="Geometria Light" panose="020B0403020204020204" pitchFamily="34" charset="-52"/>
                <a:cs typeface="Arial" charset="0"/>
              </a:rPr>
              <a:t>Опыт применения шкалы </a:t>
            </a:r>
            <a:r>
              <a:rPr lang="en-US" sz="1200" kern="0" dirty="0">
                <a:solidFill>
                  <a:srgbClr val="002060"/>
                </a:solidFill>
                <a:latin typeface="+mn-lt"/>
                <a:ea typeface="Geometria Light" panose="020B0403020204020204" pitchFamily="34" charset="-52"/>
                <a:cs typeface="Arial" charset="0"/>
              </a:rPr>
              <a:t>ISS </a:t>
            </a:r>
            <a:r>
              <a:rPr lang="ru-RU" sz="1200" kern="0" dirty="0">
                <a:solidFill>
                  <a:srgbClr val="002060"/>
                </a:solidFill>
                <a:latin typeface="+mn-lt"/>
                <a:ea typeface="Geometria Light" panose="020B0403020204020204" pitchFamily="34" charset="-52"/>
                <a:cs typeface="Arial" charset="0"/>
              </a:rPr>
              <a:t>для определения потенциальной предотвратимости гибели от травм на догоспитальном этапе // Скорая медицинская помощь – 2017 (материалы конференции).  С. 80–81</a:t>
            </a:r>
            <a:r>
              <a:rPr lang="ru-RU" sz="1200" kern="0" dirty="0">
                <a:solidFill>
                  <a:srgbClr val="002060"/>
                </a:solidFill>
                <a:latin typeface="+mn-lt"/>
                <a:cs typeface="Arial" charset="0"/>
              </a:rPr>
              <a:t>.</a:t>
            </a:r>
            <a:endParaRPr lang="ru-RU" sz="1200" dirty="0">
              <a:solidFill>
                <a:srgbClr val="002060"/>
              </a:solidFill>
              <a:latin typeface="+mn-lt"/>
            </a:endParaRPr>
          </a:p>
          <a:p>
            <a:pPr algn="just"/>
            <a:endParaRPr lang="ru-RU" altLang="ru-RU" sz="1300" dirty="0">
              <a:solidFill>
                <a:schemeClr val="accent4">
                  <a:lumMod val="95000"/>
                  <a:lumOff val="5000"/>
                </a:schemeClr>
              </a:solidFill>
              <a:latin typeface="Geometria Light" panose="020B0403020204020204" pitchFamily="34" charset="-52"/>
              <a:ea typeface="Geometria Light" panose="020B0403020204020204" pitchFamily="34" charset="-52"/>
            </a:endParaRPr>
          </a:p>
          <a:p>
            <a:pPr algn="just"/>
            <a:endParaRPr lang="en-US" sz="1300" dirty="0">
              <a:solidFill>
                <a:schemeClr val="accent4">
                  <a:lumMod val="95000"/>
                  <a:lumOff val="5000"/>
                </a:schemeClr>
              </a:solidFill>
            </a:endParaRPr>
          </a:p>
          <a:p>
            <a:pPr algn="just"/>
            <a:endParaRPr lang="en-US" sz="1300" dirty="0">
              <a:solidFill>
                <a:schemeClr val="accent4">
                  <a:lumMod val="95000"/>
                  <a:lumOff val="5000"/>
                </a:schemeClr>
              </a:solidFill>
            </a:endParaRPr>
          </a:p>
          <a:p>
            <a:pPr algn="just"/>
            <a:endParaRPr lang="ru-RU" altLang="ru-RU" sz="1300" dirty="0">
              <a:solidFill>
                <a:schemeClr val="accent4">
                  <a:lumMod val="95000"/>
                  <a:lumOff val="5000"/>
                </a:schemeClr>
              </a:solidFill>
              <a:latin typeface="Geometria Light" panose="020B0403020204020204" pitchFamily="34" charset="-52"/>
              <a:ea typeface="Geometria Light" panose="020B0403020204020204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4874074" y="980304"/>
            <a:ext cx="4012131" cy="2376265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5" tIns="24113" rIns="48225" bIns="24113" numCol="1" rtlCol="0" anchor="ctr" anchorCtr="0" compatLnSpc="1">
            <a:prstTxWarp prst="textNoShape">
              <a:avLst/>
            </a:prstTxWarp>
          </a:bodyPr>
          <a:lstStyle/>
          <a:p>
            <a:pPr algn="ctr" defTabSz="482255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rPr>
              <a:t> </a:t>
            </a:r>
          </a:p>
          <a:p>
            <a:pPr algn="ctr" defTabSz="482255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dirty="0">
                <a:solidFill>
                  <a:srgbClr val="FF0000"/>
                </a:solidFill>
                <a:latin typeface="Geometria Light" panose="020B0403020204020204" pitchFamily="34" charset="-52"/>
                <a:ea typeface="ヒラギノ角ゴ ProN W3" charset="-128"/>
                <a:cs typeface="ヒラギノ角ゴ ProN W3" charset="-128"/>
                <a:sym typeface="Gill Sans" charset="0"/>
              </a:rPr>
              <a:t>один </a:t>
            </a:r>
          </a:p>
          <a:p>
            <a:pPr algn="ctr" defTabSz="482255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dirty="0">
                <a:solidFill>
                  <a:srgbClr val="FF0000"/>
                </a:solidFill>
                <a:latin typeface="Geometria Light" panose="020B0403020204020204" pitchFamily="34" charset="-52"/>
                <a:ea typeface="ヒラギノ角ゴ ProN W3" charset="-128"/>
                <a:cs typeface="ヒラギノ角ゴ ProN W3" charset="-128"/>
                <a:sym typeface="Gill Sans" charset="0"/>
              </a:rPr>
              <a:t>из четырех </a:t>
            </a:r>
          </a:p>
          <a:p>
            <a:pPr algn="ctr" defTabSz="482255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dirty="0">
                <a:solidFill>
                  <a:srgbClr val="FF0000"/>
                </a:solidFill>
                <a:latin typeface="Geometria Light" panose="020B0403020204020204" pitchFamily="34" charset="-52"/>
                <a:ea typeface="ヒラギノ角ゴ ProN W3" charset="-128"/>
                <a:cs typeface="ヒラギノ角ゴ ProN W3" charset="-128"/>
                <a:sym typeface="Gill Sans" charset="0"/>
              </a:rPr>
              <a:t>погибших</a:t>
            </a:r>
          </a:p>
          <a:p>
            <a:pPr algn="ctr" defTabSz="482255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dirty="0">
                <a:solidFill>
                  <a:srgbClr val="FF0000"/>
                </a:solidFill>
                <a:latin typeface="Geometria Light" panose="020B0403020204020204" pitchFamily="34" charset="-52"/>
                <a:ea typeface="ヒラギノ角ゴ ProN W3" charset="-128"/>
                <a:cs typeface="ヒラギノ角ゴ ProN W3" charset="-128"/>
                <a:sym typeface="Gill Sans" charset="0"/>
              </a:rPr>
              <a:t>мог быть</a:t>
            </a:r>
          </a:p>
          <a:p>
            <a:pPr algn="ctr" defTabSz="482255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dirty="0">
                <a:solidFill>
                  <a:srgbClr val="FF0000"/>
                </a:solidFill>
                <a:latin typeface="Geometria Light" panose="020B0403020204020204" pitchFamily="34" charset="-52"/>
                <a:ea typeface="ヒラギノ角ゴ ProN W3" charset="-128"/>
                <a:cs typeface="ヒラギノ角ゴ ProN W3" charset="-128"/>
                <a:sym typeface="Gill Sans" charset="0"/>
              </a:rPr>
              <a:t>спасен</a:t>
            </a:r>
          </a:p>
          <a:p>
            <a:pPr algn="ctr" defTabSz="482255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0" name="Стрелка влево 9"/>
          <p:cNvSpPr/>
          <p:nvPr/>
        </p:nvSpPr>
        <p:spPr bwMode="auto">
          <a:xfrm>
            <a:off x="4283968" y="1340345"/>
            <a:ext cx="576636" cy="1252771"/>
          </a:xfrm>
          <a:prstGeom prst="leftArrow">
            <a:avLst>
              <a:gd name="adj1" fmla="val 38533"/>
              <a:gd name="adj2" fmla="val 51780"/>
            </a:avLst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5" tIns="24113" rIns="48225" bIns="24113" numCol="1" rtlCol="0" anchor="t" anchorCtr="0" compatLnSpc="1">
            <a:prstTxWarp prst="textNoShape">
              <a:avLst/>
            </a:prstTxWarp>
          </a:bodyPr>
          <a:lstStyle/>
          <a:p>
            <a:pPr algn="ctr" defTabSz="482255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8" name="Rectangle 5"/>
          <p:cNvSpPr>
            <a:spLocks/>
          </p:cNvSpPr>
          <p:nvPr/>
        </p:nvSpPr>
        <p:spPr bwMode="auto">
          <a:xfrm>
            <a:off x="256531" y="61569"/>
            <a:ext cx="8639935" cy="80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48215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200" b="1" spc="-26" dirty="0">
                <a:solidFill>
                  <a:srgbClr val="002060"/>
                </a:solidFill>
                <a:latin typeface="+mj-lt"/>
                <a:cs typeface="Arial" pitchFamily="34" charset="0"/>
                <a:sym typeface="PT Sans Bold"/>
              </a:rPr>
              <a:t>ПРЕДОТВРАТИМОСТЬ ГИБЕЛИ ОТ ТРАВМ </a:t>
            </a:r>
          </a:p>
          <a:p>
            <a:pPr defTabSz="48215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200" b="1" spc="-26" dirty="0">
                <a:solidFill>
                  <a:srgbClr val="002060"/>
                </a:solidFill>
                <a:latin typeface="+mj-lt"/>
                <a:cs typeface="Arial" pitchFamily="34" charset="0"/>
                <a:sym typeface="PT Sans Bold"/>
              </a:rPr>
              <a:t>на догоспитальном этапе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435932" y="3868835"/>
            <a:ext cx="8464758" cy="1414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/>
          </p:cNvSpPr>
          <p:nvPr/>
        </p:nvSpPr>
        <p:spPr bwMode="auto">
          <a:xfrm>
            <a:off x="256533" y="61569"/>
            <a:ext cx="8639935" cy="5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482110">
              <a:lnSpc>
                <a:spcPct val="80000"/>
              </a:lnSpc>
            </a:pPr>
            <a:r>
              <a:rPr kumimoji="0" lang="ru-RU" altLang="ru-RU" sz="2200" b="1" spc="-26" dirty="0">
                <a:solidFill>
                  <a:srgbClr val="002060"/>
                </a:solidFill>
                <a:latin typeface="+mj-lt"/>
                <a:cs typeface="Arial" pitchFamily="34" charset="0"/>
                <a:sym typeface="PT Sans Bold"/>
              </a:rPr>
              <a:t>ПРОНИКАЮЩИЕ РАНЕНИЯ ГРУДИ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 b="15639"/>
          <a:stretch>
            <a:fillRect/>
          </a:stretch>
        </p:blipFill>
        <p:spPr bwMode="auto">
          <a:xfrm>
            <a:off x="271463" y="659556"/>
            <a:ext cx="8601075" cy="331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5814" y="4093530"/>
            <a:ext cx="8527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10000"/>
                  </a:schemeClr>
                </a:solidFill>
              </a:rPr>
              <a:t>риск развития напряженного пневмоторакса 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10000"/>
                  </a:schemeClr>
                </a:solidFill>
              </a:rPr>
              <a:t>при полной герметизации раны груди составляет </a:t>
            </a:r>
            <a:r>
              <a:rPr lang="ru-RU" sz="2000" b="1" dirty="0">
                <a:solidFill>
                  <a:srgbClr val="FF0000"/>
                </a:solidFill>
              </a:rPr>
              <a:t>75 – 80%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255181" y="4040409"/>
            <a:ext cx="8516679" cy="0"/>
          </a:xfrm>
          <a:prstGeom prst="lin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0"/>
          <p:cNvSpPr txBox="1">
            <a:spLocks noChangeArrowheads="1"/>
          </p:cNvSpPr>
          <p:nvPr/>
        </p:nvSpPr>
        <p:spPr bwMode="auto">
          <a:xfrm>
            <a:off x="179392" y="146497"/>
            <a:ext cx="8785225" cy="38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20" tIns="47513" rIns="95020" bIns="47513">
            <a:spAutoFit/>
          </a:bodyPr>
          <a:lstStyle/>
          <a:p>
            <a:pPr algn="ctr">
              <a:defRPr/>
            </a:pP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</a:rPr>
              <a:t>ТРЕХСТОРОННЯЯ ГЕРМЕТИЗИРУЮЩАЯ ПОВЯЗКА</a:t>
            </a:r>
            <a:endParaRPr lang="en-US" sz="19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19629"/>
            <a:ext cx="2664296" cy="2405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5" y="803590"/>
            <a:ext cx="288032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59" y="947606"/>
            <a:ext cx="298480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27591" y="3762958"/>
            <a:ext cx="88569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accent5">
                    <a:lumMod val="10000"/>
                  </a:schemeClr>
                </a:solidFill>
              </a:rPr>
              <a:t>для наложения трехсторонней герметизирующей повязки может быть использована стерильная полиэтиленовая пленка и лейкопластырь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84903" y="3716473"/>
            <a:ext cx="8496944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0"/>
          <p:cNvSpPr txBox="1">
            <a:spLocks noChangeArrowheads="1"/>
          </p:cNvSpPr>
          <p:nvPr/>
        </p:nvSpPr>
        <p:spPr bwMode="auto">
          <a:xfrm>
            <a:off x="179392" y="146497"/>
            <a:ext cx="8785225" cy="38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20" tIns="47513" rIns="95020" bIns="47513">
            <a:spAutoFit/>
          </a:bodyPr>
          <a:lstStyle/>
          <a:p>
            <a:pPr algn="ctr">
              <a:defRPr/>
            </a:pP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</a:rPr>
              <a:t>ИННОВАЦИОННЫЕ ОТЕЧЕСТВЕННЫЕ РАЗРАБОТКИ</a:t>
            </a:r>
            <a:endParaRPr lang="en-US" sz="19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 l="5495" t="6803" r="7327" b="3780"/>
          <a:stretch>
            <a:fillRect/>
          </a:stretch>
        </p:blipFill>
        <p:spPr bwMode="auto">
          <a:xfrm>
            <a:off x="4837814" y="797442"/>
            <a:ext cx="3880976" cy="312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752752" y="4019784"/>
            <a:ext cx="3710763" cy="830964"/>
          </a:xfrm>
          <a:prstGeom prst="rect">
            <a:avLst/>
          </a:prstGeom>
          <a:noFill/>
        </p:spPr>
        <p:txBody>
          <a:bodyPr wrap="square" lIns="91404" tIns="45704" rIns="91404" bIns="45704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клапанная повязка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Радмирс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Аналог </a:t>
            </a:r>
            <a:r>
              <a:rPr lang="en-US" dirty="0">
                <a:solidFill>
                  <a:srgbClr val="FF0000"/>
                </a:solidFill>
              </a:rPr>
              <a:t>Bolin Chest Seal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7953" y="3980800"/>
            <a:ext cx="3225218" cy="830964"/>
          </a:xfrm>
          <a:prstGeom prst="rect">
            <a:avLst/>
          </a:prstGeom>
          <a:noFill/>
        </p:spPr>
        <p:txBody>
          <a:bodyPr wrap="square" lIns="91404" tIns="45704" rIns="91404" bIns="45704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клапанная повязка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Новопласт-М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аналог </a:t>
            </a:r>
            <a:r>
              <a:rPr lang="en-US" dirty="0">
                <a:solidFill>
                  <a:srgbClr val="FF0000"/>
                </a:solidFill>
              </a:rPr>
              <a:t>Asherman Chest Seal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834" y="701750"/>
            <a:ext cx="3730382" cy="3211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>
            <a:off x="323529" y="4251223"/>
            <a:ext cx="849694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738" t="1235" r="2215" b="2470"/>
          <a:stretch>
            <a:fillRect/>
          </a:stretch>
        </p:blipFill>
        <p:spPr bwMode="auto">
          <a:xfrm>
            <a:off x="4427984" y="1052620"/>
            <a:ext cx="4392488" cy="292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36" y="1095150"/>
            <a:ext cx="3952875" cy="292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62152" y="4485132"/>
          <a:ext cx="8568952" cy="46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8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9640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Пункцию целесообразно выполнять иглой с защитным механизмом</a:t>
                      </a:r>
                    </a:p>
                  </a:txBody>
                  <a:tcPr marT="41148" marB="41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83417" y="138220"/>
          <a:ext cx="8568952" cy="701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8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1749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</a:rPr>
                        <a:t>ПУНКЦИЯ ПЛЕВРАЛЬНОЙ ПОЛОСТИ</a:t>
                      </a:r>
                      <a:endParaRPr lang="ru-RU" sz="2000" b="1" baseline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ru-RU" sz="2000" b="1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</a:rPr>
                        <a:t>при оказании расширенной первой помощи</a:t>
                      </a:r>
                      <a:endParaRPr lang="ru-RU" sz="13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T="41148" marB="4114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/>
          </p:cNvSpPr>
          <p:nvPr/>
        </p:nvSpPr>
        <p:spPr bwMode="auto">
          <a:xfrm>
            <a:off x="256532" y="51308"/>
            <a:ext cx="8639935" cy="96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defTabSz="50144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400" b="1" spc="-27" dirty="0">
                <a:solidFill>
                  <a:srgbClr val="002060"/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ПУНКЦИЯ ПЛЕВРАЛЬНОЙ ПОЛОСТИ</a:t>
            </a:r>
          </a:p>
          <a:p>
            <a:pPr defTabSz="50144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400" b="1" spc="-27" dirty="0">
                <a:solidFill>
                  <a:srgbClr val="002060"/>
                </a:solidFill>
                <a:latin typeface="Geometria" panose="020B0303020204020204" pitchFamily="34" charset="-52"/>
                <a:cs typeface="Arial" pitchFamily="34" charset="0"/>
                <a:sym typeface="PT Sans Bold"/>
              </a:rPr>
              <a:t>при напряженном пневмотораксе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-169277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539552" y="1016378"/>
          <a:ext cx="7962352" cy="3857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7" name="Точечный рисунок" r:id="rId3" imgW="5601482" imgH="3010320" progId="PBrush">
                  <p:embed/>
                </p:oleObj>
              </mc:Choice>
              <mc:Fallback>
                <p:oleObj name="Точечный рисунок" r:id="rId3" imgW="5601482" imgH="3010320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016378"/>
                        <a:ext cx="7962352" cy="38577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41985"/>
            <a:ext cx="8424936" cy="1077190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МЕДИЦИНСКИЕ ИЗДЕЛИЯ</a:t>
            </a:r>
          </a:p>
          <a:p>
            <a:pPr algn="ctr"/>
            <a:r>
              <a:rPr lang="ru-RU" sz="2100" b="1" dirty="0">
                <a:solidFill>
                  <a:schemeClr val="accent2">
                    <a:lumMod val="50000"/>
                  </a:schemeClr>
                </a:solidFill>
              </a:rPr>
              <a:t>для пункции плевральной полости </a:t>
            </a:r>
          </a:p>
          <a:p>
            <a:pPr algn="ctr"/>
            <a:r>
              <a:rPr lang="ru-RU" sz="2100" b="1" dirty="0">
                <a:solidFill>
                  <a:schemeClr val="accent2">
                    <a:lumMod val="50000"/>
                  </a:schemeClr>
                </a:solidFill>
              </a:rPr>
              <a:t>при напряженном пневмотораксе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3569" y="3815744"/>
            <a:ext cx="3384376" cy="830968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ARS Needle 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Decompression Kit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USA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88024" y="3815744"/>
            <a:ext cx="4176464" cy="830968"/>
          </a:xfrm>
          <a:prstGeom prst="rect">
            <a:avLst/>
          </a:prstGeom>
          <a:noFill/>
        </p:spPr>
        <p:txBody>
          <a:bodyPr wrap="square" lIns="91408" tIns="45706" rIns="91408" bIns="45706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Игла для устранения пневмоторакса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 защитным механизмом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РФ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52" y="1541727"/>
            <a:ext cx="4486275" cy="22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5644" y="1528754"/>
            <a:ext cx="3600400" cy="79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1337" y="2421367"/>
            <a:ext cx="3657712" cy="51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8777" y="178170"/>
            <a:ext cx="3251901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95288" y="109078"/>
            <a:ext cx="8280400" cy="771525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6" rIns="91365" bIns="45686"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Geometria Light"/>
              </a:rPr>
              <a:t>СОВРЕМЕННЫЕ СРЕДСТВА </a:t>
            </a:r>
          </a:p>
          <a:p>
            <a:pPr algn="ctr" eaLnBrk="1" hangingPunct="1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Geometria Light"/>
              </a:rPr>
              <a:t>транспортной иммобилизации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6B1BB7-E507-44A5-A93E-B7D3CB56A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8" t="8475" r="12438" b="6780"/>
          <a:stretch>
            <a:fillRect/>
          </a:stretch>
        </p:blipFill>
        <p:spPr>
          <a:xfrm>
            <a:off x="586916" y="1016411"/>
            <a:ext cx="3973589" cy="36406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8AD022-1F92-462A-A91B-CA53FDE662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7340" r="12234" b="5505"/>
          <a:stretch>
            <a:fillRect/>
          </a:stretch>
        </p:blipFill>
        <p:spPr>
          <a:xfrm>
            <a:off x="4977218" y="946297"/>
            <a:ext cx="3528829" cy="399585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097" y="973832"/>
            <a:ext cx="8133908" cy="3703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20"/>
          <p:cNvSpPr txBox="1">
            <a:spLocks noChangeArrowheads="1"/>
          </p:cNvSpPr>
          <p:nvPr/>
        </p:nvSpPr>
        <p:spPr bwMode="auto">
          <a:xfrm>
            <a:off x="179393" y="146498"/>
            <a:ext cx="8785225" cy="680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12" tIns="47509" rIns="95012" bIns="47509">
            <a:spAutoFit/>
          </a:bodyPr>
          <a:lstStyle/>
          <a:p>
            <a:pPr algn="ctr">
              <a:defRPr/>
            </a:pP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</a:rPr>
              <a:t>ИММОБИЛИЗАЦИЯ</a:t>
            </a:r>
          </a:p>
          <a:p>
            <a:pPr algn="ctr">
              <a:defRPr/>
            </a:pP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</a:rPr>
              <a:t>шейного отдела позвоночника и верхней конечности</a:t>
            </a:r>
            <a:endParaRPr lang="en-US" sz="19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"/>
            <a:ext cx="916305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8596" y="2162456"/>
            <a:ext cx="2636875" cy="2117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 bwMode="auto">
          <a:xfrm>
            <a:off x="4157330" y="467833"/>
            <a:ext cx="2817628" cy="58479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53023" y="4380613"/>
            <a:ext cx="462036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b="1" dirty="0">
                <a:solidFill>
                  <a:srgbClr val="FF0000"/>
                </a:solidFill>
              </a:rPr>
              <a:t>Умному городу – умный дефибриллятор</a:t>
            </a:r>
          </a:p>
          <a:p>
            <a:pPr algn="ctr"/>
            <a:r>
              <a:rPr lang="ru-RU" sz="1700" b="1" dirty="0">
                <a:solidFill>
                  <a:srgbClr val="FF0000"/>
                </a:solidFill>
              </a:rPr>
              <a:t>в местах массового скопления людей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133971"/>
            <a:ext cx="8229600" cy="421555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000066"/>
                </a:solidFill>
              </a:rPr>
              <a:t>СМЕРТНОСТЬ ОТ ТРАВМ И ВНЕШНИХ ПРИЧИН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512" y="699542"/>
          <a:ext cx="8422229" cy="1631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2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60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3664"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solidFill>
                          <a:srgbClr val="0000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solidFill>
                          <a:srgbClr val="0000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solidFill>
                          <a:srgbClr val="0000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7835">
                <a:tc>
                  <a:txBody>
                    <a:bodyPr/>
                    <a:lstStyle/>
                    <a:p>
                      <a:pPr algn="l"/>
                      <a:r>
                        <a:rPr lang="ru-RU" sz="2200" b="0" dirty="0">
                          <a:solidFill>
                            <a:srgbClr val="000066"/>
                          </a:solidFill>
                        </a:rPr>
                        <a:t>Смертность от травм и внешних причин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rgbClr val="000066"/>
                          </a:solidFill>
                        </a:rPr>
                        <a:t>(на 100 тыс.</a:t>
                      </a:r>
                      <a:r>
                        <a:rPr lang="ru-RU" sz="2000" b="0" baseline="0" dirty="0">
                          <a:solidFill>
                            <a:srgbClr val="000066"/>
                          </a:solidFill>
                        </a:rPr>
                        <a:t>населения)</a:t>
                      </a:r>
                      <a:r>
                        <a:rPr lang="ru-RU" sz="2000" b="0" dirty="0">
                          <a:solidFill>
                            <a:srgbClr val="000066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rgbClr val="000066"/>
                          </a:solidFill>
                        </a:rPr>
                        <a:t>89,0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2148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dirty="0">
                          <a:solidFill>
                            <a:srgbClr val="000066"/>
                          </a:solidFill>
                        </a:rPr>
                        <a:t>49,0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71298" y="2572312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</a:rPr>
              <a:t>Россия в цифрах 2019</a:t>
            </a:r>
          </a:p>
          <a:p>
            <a:pPr algn="just"/>
            <a:r>
              <a:rPr lang="en-US" sz="1400" dirty="0">
                <a:solidFill>
                  <a:srgbClr val="002060"/>
                </a:solidFill>
              </a:rPr>
              <a:t>World health statistics</a:t>
            </a:r>
            <a:r>
              <a:rPr lang="ru-RU" sz="1400" dirty="0">
                <a:solidFill>
                  <a:srgbClr val="002060"/>
                </a:solidFill>
              </a:rPr>
              <a:t> 2018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9455" y="792815"/>
            <a:ext cx="1080120" cy="57606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8846" y="792816"/>
            <a:ext cx="1008112" cy="57606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3" name="Стрелка вниз 12"/>
          <p:cNvSpPr/>
          <p:nvPr/>
        </p:nvSpPr>
        <p:spPr bwMode="auto">
          <a:xfrm>
            <a:off x="4043902" y="3296094"/>
            <a:ext cx="871870" cy="606055"/>
          </a:xfrm>
          <a:prstGeom prst="downArrow">
            <a:avLst>
              <a:gd name="adj1" fmla="val 45122"/>
              <a:gd name="adj2" fmla="val 50000"/>
            </a:avLst>
          </a:prstGeom>
          <a:noFill/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269" y="3983825"/>
            <a:ext cx="8527312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Потенциальный ресурс снижения смертности в РФ</a:t>
            </a:r>
          </a:p>
          <a:p>
            <a:pPr algn="ctr"/>
            <a:r>
              <a:rPr lang="ru-RU" sz="2400" b="1" i="1" dirty="0">
                <a:solidFill>
                  <a:srgbClr val="FF3300"/>
                </a:solidFill>
              </a:rPr>
              <a:t>до 40 чел.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</a:rPr>
              <a:t> на 100 тыс. населения в год 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</a:rPr>
              <a:t>???</a:t>
            </a:r>
            <a:endParaRPr lang="ru-RU" sz="28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297703" y="3145791"/>
            <a:ext cx="8464758" cy="1414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1885"/>
          <a:stretch>
            <a:fillRect/>
          </a:stretch>
        </p:blipFill>
        <p:spPr bwMode="auto">
          <a:xfrm>
            <a:off x="1138700" y="648409"/>
            <a:ext cx="6771942" cy="441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6138" y="124574"/>
            <a:ext cx="8493642" cy="39420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6" tIns="27546" rIns="27546" bIns="27546" spcCol="20660">
            <a:spAutoFit/>
          </a:bodyPr>
          <a:lstStyle/>
          <a:p>
            <a:pPr algn="ctr" defTabSz="495824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СОВРЕМЕННЫЕ ИНФОРМАЦИОННЫЕ РЕСУРСЫ</a:t>
            </a: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712" y="167106"/>
            <a:ext cx="8571436" cy="394184"/>
          </a:xfrm>
          <a:prstGeom prst="rect">
            <a:avLst/>
          </a:prstGeom>
          <a:solidFill>
            <a:srgbClr val="FFCDCD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27546" tIns="27546" rIns="27546" bIns="27546" spcCol="20660">
            <a:spAutoFit/>
          </a:bodyPr>
          <a:lstStyle/>
          <a:p>
            <a:pPr algn="ctr" defTabSz="495824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«Делай как я» - главный принцип мотивации граждан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5936" b="5936"/>
          <a:stretch>
            <a:fillRect/>
          </a:stretch>
        </p:blipFill>
        <p:spPr bwMode="auto">
          <a:xfrm>
            <a:off x="2828267" y="821214"/>
            <a:ext cx="5958374" cy="4099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0872" y="808062"/>
            <a:ext cx="2200944" cy="86124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Администрация</a:t>
            </a:r>
          </a:p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Санкт-Петербурга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043" y="1924488"/>
            <a:ext cx="2200944" cy="84355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Администрации</a:t>
            </a:r>
          </a:p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районов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7322" y="2984233"/>
            <a:ext cx="2200944" cy="84349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Руководители</a:t>
            </a:r>
          </a:p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организаций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2131" y="4061660"/>
            <a:ext cx="2200944" cy="84349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Работники </a:t>
            </a:r>
          </a:p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и другие граждане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492" r="9131" b="16240"/>
          <a:stretch>
            <a:fillRect/>
          </a:stretch>
        </p:blipFill>
        <p:spPr bwMode="auto">
          <a:xfrm>
            <a:off x="0" y="1"/>
            <a:ext cx="9144000" cy="514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182" y="2381671"/>
            <a:ext cx="86230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>
                <a:solidFill>
                  <a:srgbClr val="002060"/>
                </a:solidFill>
              </a:rPr>
              <a:t>«Я призываю вас к изменению парадигмы мышления. Каждый гражданин нашего государства должен обязательно читать Пушкина, должен знать, кто такой Чайковский, и обязательно </a:t>
            </a:r>
            <a:r>
              <a:rPr lang="ru-RU" sz="2000" b="1" i="1" dirty="0">
                <a:solidFill>
                  <a:srgbClr val="002060"/>
                </a:solidFill>
              </a:rPr>
              <a:t>должен уметь оказывать первую помощь</a:t>
            </a:r>
            <a:r>
              <a:rPr lang="ru-RU" sz="2000" i="1" dirty="0">
                <a:solidFill>
                  <a:srgbClr val="002060"/>
                </a:solidFill>
              </a:rPr>
              <a:t>. Это национальная идея»</a:t>
            </a:r>
          </a:p>
          <a:p>
            <a:pPr algn="just"/>
            <a:endParaRPr lang="ru-RU" sz="1800" i="1" dirty="0">
              <a:solidFill>
                <a:srgbClr val="002060"/>
              </a:solidFill>
            </a:endParaRP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      Председатель комитета по охране здоровья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      Государственной Думы Российской Федерации                      Д.А. Морозов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 t="23046" b="11523"/>
          <a:stretch>
            <a:fillRect/>
          </a:stretch>
        </p:blipFill>
        <p:spPr bwMode="auto">
          <a:xfrm>
            <a:off x="2095055" y="168937"/>
            <a:ext cx="4882724" cy="209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6092" y="2231350"/>
            <a:ext cx="2488017" cy="228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80215" y="1148311"/>
            <a:ext cx="6784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БЛАГОДАРЮ ЗА ВНИМАНИЕ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0243" y="116941"/>
            <a:ext cx="8548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НАША ЦЕЛЬ:</a:t>
            </a:r>
          </a:p>
          <a:p>
            <a:pPr algn="ctr"/>
            <a:r>
              <a:rPr lang="ru-RU" sz="1800" dirty="0">
                <a:solidFill>
                  <a:srgbClr val="002060"/>
                </a:solidFill>
              </a:rPr>
              <a:t>уменьшение количества случаев смерти от предотвратимых причин</a:t>
            </a:r>
            <a:endParaRPr lang="en-US" sz="1800" dirty="0">
              <a:solidFill>
                <a:srgbClr val="002060"/>
              </a:solidFill>
            </a:endParaRPr>
          </a:p>
          <a:p>
            <a:pPr algn="ctr"/>
            <a:r>
              <a:rPr lang="ru-RU" sz="1800" b="1" i="1" dirty="0">
                <a:solidFill>
                  <a:srgbClr val="002060"/>
                </a:solidFill>
              </a:rPr>
              <a:t>путем обучения и мотивации граждан оказывать первую помощь</a:t>
            </a:r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 cstate="print"/>
          <a:srcRect l="345" t="987" b="2960"/>
          <a:stretch>
            <a:fillRect/>
          </a:stretch>
        </p:blipFill>
        <p:spPr bwMode="auto">
          <a:xfrm>
            <a:off x="419450" y="1209411"/>
            <a:ext cx="8426839" cy="3064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 bwMode="auto">
          <a:xfrm>
            <a:off x="4242391" y="1988270"/>
            <a:ext cx="3370521" cy="7123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365051" y="1991813"/>
            <a:ext cx="2835349" cy="69822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9" name="Стрелка вниз 8"/>
          <p:cNvSpPr/>
          <p:nvPr/>
        </p:nvSpPr>
        <p:spPr bwMode="auto">
          <a:xfrm rot="16200000">
            <a:off x="3228744" y="2186744"/>
            <a:ext cx="871870" cy="318977"/>
          </a:xfrm>
          <a:prstGeom prst="downArrow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432" y="4536716"/>
            <a:ext cx="8527312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Первая помощь – это Национальный проект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8123274" y="2955853"/>
            <a:ext cx="478466" cy="244547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4976037" y="3320905"/>
            <a:ext cx="471377" cy="219738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 cstate="print"/>
          <a:srcRect l="7769" r="3884"/>
          <a:stretch>
            <a:fillRect/>
          </a:stretch>
        </p:blipFill>
        <p:spPr bwMode="auto">
          <a:xfrm>
            <a:off x="322707" y="765532"/>
            <a:ext cx="2581432" cy="223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3" name="Picture 5"/>
          <p:cNvPicPr>
            <a:picLocks noChangeAspect="1" noChangeArrowheads="1"/>
          </p:cNvPicPr>
          <p:nvPr/>
        </p:nvPicPr>
        <p:blipFill>
          <a:blip r:embed="rId3" cstate="print"/>
          <a:srcRect r="10383"/>
          <a:stretch>
            <a:fillRect/>
          </a:stretch>
        </p:blipFill>
        <p:spPr bwMode="auto">
          <a:xfrm>
            <a:off x="3484085" y="776165"/>
            <a:ext cx="2312262" cy="219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4" name="Picture 6"/>
          <p:cNvPicPr>
            <a:picLocks noChangeAspect="1" noChangeArrowheads="1"/>
          </p:cNvPicPr>
          <p:nvPr/>
        </p:nvPicPr>
        <p:blipFill>
          <a:blip r:embed="rId4" cstate="print"/>
          <a:srcRect l="10298"/>
          <a:stretch>
            <a:fillRect/>
          </a:stretch>
        </p:blipFill>
        <p:spPr bwMode="auto">
          <a:xfrm>
            <a:off x="6344143" y="814743"/>
            <a:ext cx="2562831" cy="21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трелка вправо 7"/>
          <p:cNvSpPr/>
          <p:nvPr/>
        </p:nvSpPr>
        <p:spPr bwMode="auto">
          <a:xfrm>
            <a:off x="3009012" y="1477913"/>
            <a:ext cx="393404" cy="754912"/>
          </a:xfrm>
          <a:prstGeom prst="rightArrow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0" name="Стрелка вправо 9"/>
          <p:cNvSpPr/>
          <p:nvPr/>
        </p:nvSpPr>
        <p:spPr bwMode="auto">
          <a:xfrm>
            <a:off x="5893978" y="1449561"/>
            <a:ext cx="393404" cy="754912"/>
          </a:xfrm>
          <a:prstGeom prst="rightArrow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344" y="3104697"/>
            <a:ext cx="26049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Первая </a:t>
            </a:r>
          </a:p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помощь</a:t>
            </a:r>
          </a:p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не позднее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5 минут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88996" y="3118869"/>
            <a:ext cx="26049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Скорая</a:t>
            </a:r>
          </a:p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помощь</a:t>
            </a:r>
          </a:p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не позднее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20 минут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28660" y="3122408"/>
            <a:ext cx="292395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Специализированная</a:t>
            </a:r>
          </a:p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помощь</a:t>
            </a:r>
          </a:p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не позднее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60 минут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6138" y="167105"/>
            <a:ext cx="8493642" cy="39418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4" tIns="27544" rIns="27544" bIns="27544" spcCol="20658">
            <a:spAutoFit/>
          </a:bodyPr>
          <a:lstStyle/>
          <a:p>
            <a:pPr algn="ctr" defTabSz="495781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ЭТАПЫ СПАСЕНИЯ ПОСТРАДАВШИХ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2377" y="4306182"/>
            <a:ext cx="2100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«Платиновые </a:t>
            </a:r>
          </a:p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минуты»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64537" y="4330989"/>
            <a:ext cx="15724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«Золотой </a:t>
            </a:r>
          </a:p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час»</a:t>
            </a:r>
          </a:p>
        </p:txBody>
      </p:sp>
      <p:sp>
        <p:nvSpPr>
          <p:cNvPr id="20" name="Стрелка вправо 19"/>
          <p:cNvSpPr/>
          <p:nvPr/>
        </p:nvSpPr>
        <p:spPr bwMode="auto">
          <a:xfrm>
            <a:off x="3530009" y="4529468"/>
            <a:ext cx="2445489" cy="350875"/>
          </a:xfrm>
          <a:prstGeom prst="rightArrow">
            <a:avLst/>
          </a:prstGeom>
          <a:noFill/>
          <a:ln w="254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329609" y="3094076"/>
            <a:ext cx="2530549" cy="1935126"/>
          </a:xfrm>
          <a:prstGeom prst="roundRect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445475" y="4429199"/>
            <a:ext cx="83724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86138" y="167105"/>
            <a:ext cx="8493642" cy="39418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7544" tIns="27544" rIns="27544" bIns="27544" spcCol="20658">
            <a:spAutoFit/>
          </a:bodyPr>
          <a:lstStyle/>
          <a:p>
            <a:pPr algn="ctr" defTabSz="495781" hangingPunct="0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ПЕРВАЯ ПОМОЩЬ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93417" y="778240"/>
            <a:ext cx="8293395" cy="332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5" tIns="45686" rIns="91365" bIns="45686" numCol="1" anchor="ctr" anchorCtr="0" compatLnSpc="1">
            <a:prstTxWarp prst="textNoShape">
              <a:avLst/>
            </a:prstTxWarp>
            <a:spAutoFit/>
          </a:bodyPr>
          <a:lstStyle/>
          <a:p>
            <a:pPr indent="342615" algn="just" defTabSz="913644" eaLnBrk="0" hangingPunct="0"/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1. Первая помощь 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до оказания медицинской помощи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оказывается гражданам при несчастных случаях, травмах, отравлениях и других состояниях и заболеваниях, угрожающих их жизни и здоровью, 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лицами,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обязанными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оказывать первую помощь в соответствии с федеральным законом или со специальным правилом и имеющими соответствующую 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подготовку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в том числе сотрудниками органов внутренних дел Российской Федерации, сотрудниками, военнослужащими и работниками Государственной противопожарной службы, спасателями аварийно-спасательных формирований и аварийно-спасательных служб.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42615" algn="just" defTabSz="913644" eaLnBrk="0" hangingPunct="0"/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2. 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Перечень состояний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при которых оказывается первая помощь, и 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перечень мероприятий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по оказанию первой помощи утверждаются уполномоченным федеральным органом исполнительной власти.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42615" algn="just" defTabSz="913644" eaLnBrk="0" hangingPunct="0"/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3. Примерные 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программы учебного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курса, предмета и дисциплины по оказанию первой помощи разрабатываются уполномоченным федеральным органом исполнительной власти и утверждаются в порядке, установленном законодательством Российской Федерации.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42615" algn="just" defTabSz="913644" eaLnBrk="0" hangingPunct="0"/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4. 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Водители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транспортных средств и 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другие лица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вправе оказывать первую помощь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при наличии соответствующей 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подготовки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(или) 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навыков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409" y="4550742"/>
            <a:ext cx="8229922" cy="276930"/>
          </a:xfrm>
          <a:prstGeom prst="rect">
            <a:avLst/>
          </a:prstGeom>
          <a:noFill/>
        </p:spPr>
        <p:txBody>
          <a:bodyPr wrap="none" lIns="91365" tIns="45686" rIns="91365" bIns="45686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Федеральный закон от 21.11.2011 № 323-ФЗ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«Об основах охраны здоровья граждан в Российской Федерации</a:t>
            </a:r>
          </a:p>
        </p:txBody>
      </p: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Заголовок и подзаголовок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22AFF7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D4FA"/>
      </a:accent5>
      <a:accent6>
        <a:srgbClr val="2D2D8A"/>
      </a:accent6>
      <a:hlink>
        <a:srgbClr val="009999"/>
      </a:hlink>
      <a:folHlink>
        <a:srgbClr val="99CC00"/>
      </a:folHlink>
    </a:clrScheme>
    <a:fontScheme name="Заголовок и подзаголовок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Заголовок и подзаголовок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4523</TotalTime>
  <Words>2904</Words>
  <Application>Microsoft Office PowerPoint</Application>
  <PresentationFormat>Экран (16:9)</PresentationFormat>
  <Paragraphs>538</Paragraphs>
  <Slides>64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1" baseType="lpstr">
      <vt:lpstr>Arial</vt:lpstr>
      <vt:lpstr>Calibri</vt:lpstr>
      <vt:lpstr>Geometria</vt:lpstr>
      <vt:lpstr>Geometria Light</vt:lpstr>
      <vt:lpstr>Gill Sans</vt:lpstr>
      <vt:lpstr>Заголовок и подзаголовок</vt:lpstr>
      <vt:lpstr>Точечный рисунок</vt:lpstr>
      <vt:lpstr>Перспективы развития системы  оказания первой помощи </vt:lpstr>
      <vt:lpstr>Презентация PowerPoint</vt:lpstr>
      <vt:lpstr>ВНЕЗАПНАЯ СЕРДЕЧНАЯ СМЕРТЬ</vt:lpstr>
      <vt:lpstr>Презентация PowerPoint</vt:lpstr>
      <vt:lpstr>Презентация PowerPoint</vt:lpstr>
      <vt:lpstr>СМЕРТНОСТЬ ОТ ТРАВМ И ВНЕШНИХ ПРИЧИН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Мониторинг случаев смерти от предотвратимых причин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Забивалова</dc:creator>
  <cp:lastModifiedBy>Яна</cp:lastModifiedBy>
  <cp:revision>801</cp:revision>
  <cp:lastPrinted>2017-10-13T09:17:45Z</cp:lastPrinted>
  <dcterms:created xsi:type="dcterms:W3CDTF">2017-10-12T10:56:33Z</dcterms:created>
  <dcterms:modified xsi:type="dcterms:W3CDTF">2020-10-19T08:46:55Z</dcterms:modified>
</cp:coreProperties>
</file>