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58" r:id="rId3"/>
    <p:sldId id="259" r:id="rId4"/>
    <p:sldId id="266" r:id="rId5"/>
    <p:sldId id="264" r:id="rId6"/>
    <p:sldId id="262" r:id="rId7"/>
    <p:sldId id="260" r:id="rId8"/>
    <p:sldId id="299" r:id="rId9"/>
    <p:sldId id="265" r:id="rId10"/>
    <p:sldId id="267" r:id="rId11"/>
    <p:sldId id="292" r:id="rId12"/>
    <p:sldId id="268" r:id="rId13"/>
    <p:sldId id="291" r:id="rId14"/>
    <p:sldId id="271" r:id="rId15"/>
    <p:sldId id="293" r:id="rId16"/>
    <p:sldId id="283" r:id="rId17"/>
    <p:sldId id="277" r:id="rId18"/>
    <p:sldId id="286" r:id="rId19"/>
    <p:sldId id="282" r:id="rId20"/>
    <p:sldId id="276" r:id="rId21"/>
    <p:sldId id="279" r:id="rId22"/>
    <p:sldId id="285" r:id="rId23"/>
    <p:sldId id="290" r:id="rId24"/>
    <p:sldId id="274" r:id="rId25"/>
    <p:sldId id="294" r:id="rId26"/>
    <p:sldId id="284" r:id="rId27"/>
  </p:sldIdLst>
  <p:sldSz cx="6858000" cy="5143500"/>
  <p:notesSz cx="6858000" cy="9144000"/>
  <p:embeddedFontLst>
    <p:embeddedFont>
      <p:font typeface="Arv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 Condensed" panose="020B0604020202020204" charset="0"/>
      <p:regular r:id="rId37"/>
      <p:bold r:id="rId38"/>
      <p:italic r:id="rId39"/>
      <p:boldItalic r:id="rId40"/>
    </p:embeddedFont>
    <p:embeddedFont>
      <p:font typeface="Roboto Condensed Ligh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6D658E-574A-4ACF-806E-38B66E302DBD}">
          <p14:sldIdLst>
            <p14:sldId id="256"/>
            <p14:sldId id="258"/>
            <p14:sldId id="259"/>
            <p14:sldId id="266"/>
            <p14:sldId id="264"/>
            <p14:sldId id="262"/>
            <p14:sldId id="260"/>
            <p14:sldId id="299"/>
            <p14:sldId id="265"/>
            <p14:sldId id="267"/>
            <p14:sldId id="292"/>
            <p14:sldId id="268"/>
            <p14:sldId id="291"/>
            <p14:sldId id="271"/>
            <p14:sldId id="293"/>
            <p14:sldId id="283"/>
            <p14:sldId id="277"/>
            <p14:sldId id="286"/>
            <p14:sldId id="282"/>
            <p14:sldId id="276"/>
            <p14:sldId id="279"/>
            <p14:sldId id="285"/>
            <p14:sldId id="290"/>
            <p14:sldId id="274"/>
            <p14:sldId id="294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017"/>
    <a:srgbClr val="6B8EFD"/>
    <a:srgbClr val="A7C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34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495DB-B00E-4566-A9E3-98E9B282724F}" type="doc">
      <dgm:prSet loTypeId="urn:microsoft.com/office/officeart/2005/8/layout/process1" loCatId="process" qsTypeId="urn:microsoft.com/office/officeart/2005/8/quickstyle/simple3" qsCatId="simple" csTypeId="urn:microsoft.com/office/officeart/2005/8/colors/colorful1#1" csCatId="colorful" phldr="1"/>
      <dgm:spPr/>
    </dgm:pt>
    <dgm:pt modelId="{B7314792-E702-4A0B-B042-A1508A22F7E7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Открытые переломы</a:t>
          </a:r>
        </a:p>
      </dgm:t>
    </dgm:pt>
    <dgm:pt modelId="{4E5CE8B5-7941-474D-B135-A403CE467596}" type="parTrans" cxnId="{20B84163-926D-4C47-95E1-916DEEEA493A}">
      <dgm:prSet/>
      <dgm:spPr/>
      <dgm:t>
        <a:bodyPr/>
        <a:lstStyle/>
        <a:p>
          <a:endParaRPr lang="ru-RU"/>
        </a:p>
      </dgm:t>
    </dgm:pt>
    <dgm:pt modelId="{2BF415A4-C1DB-4CA2-A081-7D12A3EFE6A5}" type="sibTrans" cxnId="{20B84163-926D-4C47-95E1-916DEEEA493A}">
      <dgm:prSet/>
      <dgm:spPr/>
      <dgm:t>
        <a:bodyPr/>
        <a:lstStyle/>
        <a:p>
          <a:endParaRPr lang="ru-RU" dirty="0"/>
        </a:p>
      </dgm:t>
    </dgm:pt>
    <dgm:pt modelId="{5C5F80BF-FA13-4A4C-8656-53CCBF635E8D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6% -повреждения крупных суставов</a:t>
          </a:r>
        </a:p>
      </dgm:t>
    </dgm:pt>
    <dgm:pt modelId="{BB6296A3-EB2D-45E1-9C30-862CA3F23774}" type="parTrans" cxnId="{BEEB2B34-190C-4EAC-B54E-ED1CA3BF5022}">
      <dgm:prSet/>
      <dgm:spPr/>
      <dgm:t>
        <a:bodyPr/>
        <a:lstStyle/>
        <a:p>
          <a:endParaRPr lang="ru-RU"/>
        </a:p>
      </dgm:t>
    </dgm:pt>
    <dgm:pt modelId="{A80DF03D-594C-4A3C-8EFD-12B17A9E9B14}" type="sibTrans" cxnId="{BEEB2B34-190C-4EAC-B54E-ED1CA3BF5022}">
      <dgm:prSet/>
      <dgm:spPr/>
      <dgm:t>
        <a:bodyPr/>
        <a:lstStyle/>
        <a:p>
          <a:endParaRPr lang="ru-RU" dirty="0"/>
        </a:p>
      </dgm:t>
    </dgm:pt>
    <dgm:pt modelId="{E1562F76-7210-4F8F-A98F-BF582BB9BC87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34,4% - коленный сустав</a:t>
          </a:r>
        </a:p>
      </dgm:t>
    </dgm:pt>
    <dgm:pt modelId="{C70613AC-04F8-4140-85DF-47A496FB26E8}" type="parTrans" cxnId="{C20A693F-4C8A-4F1F-9357-08520430AFF6}">
      <dgm:prSet/>
      <dgm:spPr/>
      <dgm:t>
        <a:bodyPr/>
        <a:lstStyle/>
        <a:p>
          <a:endParaRPr lang="ru-RU"/>
        </a:p>
      </dgm:t>
    </dgm:pt>
    <dgm:pt modelId="{D1C203C9-BAD9-4380-BBF9-49A0E7E793CA}" type="sibTrans" cxnId="{C20A693F-4C8A-4F1F-9357-08520430AFF6}">
      <dgm:prSet/>
      <dgm:spPr/>
      <dgm:t>
        <a:bodyPr/>
        <a:lstStyle/>
        <a:p>
          <a:endParaRPr lang="ru-RU"/>
        </a:p>
      </dgm:t>
    </dgm:pt>
    <dgm:pt modelId="{56D189AC-6122-4543-8453-2A5353A4DF47}" type="pres">
      <dgm:prSet presAssocID="{783495DB-B00E-4566-A9E3-98E9B282724F}" presName="Name0" presStyleCnt="0">
        <dgm:presLayoutVars>
          <dgm:dir/>
          <dgm:resizeHandles val="exact"/>
        </dgm:presLayoutVars>
      </dgm:prSet>
      <dgm:spPr/>
    </dgm:pt>
    <dgm:pt modelId="{B965BE43-ECD7-499E-AF5D-5B95AA0B8B43}" type="pres">
      <dgm:prSet presAssocID="{B7314792-E702-4A0B-B042-A1508A22F7E7}" presName="node" presStyleLbl="node1" presStyleIdx="0" presStyleCnt="3">
        <dgm:presLayoutVars>
          <dgm:bulletEnabled val="1"/>
        </dgm:presLayoutVars>
      </dgm:prSet>
      <dgm:spPr/>
    </dgm:pt>
    <dgm:pt modelId="{F00552EA-02B7-45ED-9F40-63AA5378E81B}" type="pres">
      <dgm:prSet presAssocID="{2BF415A4-C1DB-4CA2-A081-7D12A3EFE6A5}" presName="sibTrans" presStyleLbl="sibTrans2D1" presStyleIdx="0" presStyleCnt="2"/>
      <dgm:spPr/>
    </dgm:pt>
    <dgm:pt modelId="{6D232EB0-0690-4912-8AD6-D9F8ED6E519E}" type="pres">
      <dgm:prSet presAssocID="{2BF415A4-C1DB-4CA2-A081-7D12A3EFE6A5}" presName="connectorText" presStyleLbl="sibTrans2D1" presStyleIdx="0" presStyleCnt="2"/>
      <dgm:spPr/>
    </dgm:pt>
    <dgm:pt modelId="{EB033BDB-D5BD-4477-B5F7-C531AE7D3015}" type="pres">
      <dgm:prSet presAssocID="{5C5F80BF-FA13-4A4C-8656-53CCBF635E8D}" presName="node" presStyleLbl="node1" presStyleIdx="1" presStyleCnt="3">
        <dgm:presLayoutVars>
          <dgm:bulletEnabled val="1"/>
        </dgm:presLayoutVars>
      </dgm:prSet>
      <dgm:spPr/>
    </dgm:pt>
    <dgm:pt modelId="{AD543118-2950-4416-87C7-6B5D10A32F19}" type="pres">
      <dgm:prSet presAssocID="{A80DF03D-594C-4A3C-8EFD-12B17A9E9B14}" presName="sibTrans" presStyleLbl="sibTrans2D1" presStyleIdx="1" presStyleCnt="2"/>
      <dgm:spPr/>
    </dgm:pt>
    <dgm:pt modelId="{72E150D4-3D28-47E9-85BA-036E3EC9F8DC}" type="pres">
      <dgm:prSet presAssocID="{A80DF03D-594C-4A3C-8EFD-12B17A9E9B14}" presName="connectorText" presStyleLbl="sibTrans2D1" presStyleIdx="1" presStyleCnt="2"/>
      <dgm:spPr/>
    </dgm:pt>
    <dgm:pt modelId="{B8C847CE-5606-4E59-828F-CAEA37629C9B}" type="pres">
      <dgm:prSet presAssocID="{E1562F76-7210-4F8F-A98F-BF582BB9BC87}" presName="node" presStyleLbl="node1" presStyleIdx="2" presStyleCnt="3">
        <dgm:presLayoutVars>
          <dgm:bulletEnabled val="1"/>
        </dgm:presLayoutVars>
      </dgm:prSet>
      <dgm:spPr/>
    </dgm:pt>
  </dgm:ptLst>
  <dgm:cxnLst>
    <dgm:cxn modelId="{203B1122-D2ED-401C-A0F4-7FA4E7F32CD5}" type="presOf" srcId="{783495DB-B00E-4566-A9E3-98E9B282724F}" destId="{56D189AC-6122-4543-8453-2A5353A4DF47}" srcOrd="0" destOrd="0" presId="urn:microsoft.com/office/officeart/2005/8/layout/process1"/>
    <dgm:cxn modelId="{F07C002B-C50D-4253-B57A-737CC1590D17}" type="presOf" srcId="{2BF415A4-C1DB-4CA2-A081-7D12A3EFE6A5}" destId="{6D232EB0-0690-4912-8AD6-D9F8ED6E519E}" srcOrd="1" destOrd="0" presId="urn:microsoft.com/office/officeart/2005/8/layout/process1"/>
    <dgm:cxn modelId="{A6300B2D-3515-4738-BC23-D9B1C14CB383}" type="presOf" srcId="{E1562F76-7210-4F8F-A98F-BF582BB9BC87}" destId="{B8C847CE-5606-4E59-828F-CAEA37629C9B}" srcOrd="0" destOrd="0" presId="urn:microsoft.com/office/officeart/2005/8/layout/process1"/>
    <dgm:cxn modelId="{BEEB2B34-190C-4EAC-B54E-ED1CA3BF5022}" srcId="{783495DB-B00E-4566-A9E3-98E9B282724F}" destId="{5C5F80BF-FA13-4A4C-8656-53CCBF635E8D}" srcOrd="1" destOrd="0" parTransId="{BB6296A3-EB2D-45E1-9C30-862CA3F23774}" sibTransId="{A80DF03D-594C-4A3C-8EFD-12B17A9E9B14}"/>
    <dgm:cxn modelId="{D1B3213D-DED3-4085-8268-49AE77D94B84}" type="presOf" srcId="{A80DF03D-594C-4A3C-8EFD-12B17A9E9B14}" destId="{72E150D4-3D28-47E9-85BA-036E3EC9F8DC}" srcOrd="1" destOrd="0" presId="urn:microsoft.com/office/officeart/2005/8/layout/process1"/>
    <dgm:cxn modelId="{C20A693F-4C8A-4F1F-9357-08520430AFF6}" srcId="{783495DB-B00E-4566-A9E3-98E9B282724F}" destId="{E1562F76-7210-4F8F-A98F-BF582BB9BC87}" srcOrd="2" destOrd="0" parTransId="{C70613AC-04F8-4140-85DF-47A496FB26E8}" sibTransId="{D1C203C9-BAD9-4380-BBF9-49A0E7E793CA}"/>
    <dgm:cxn modelId="{D2233341-B856-476F-909E-9B93807AD4B7}" type="presOf" srcId="{B7314792-E702-4A0B-B042-A1508A22F7E7}" destId="{B965BE43-ECD7-499E-AF5D-5B95AA0B8B43}" srcOrd="0" destOrd="0" presId="urn:microsoft.com/office/officeart/2005/8/layout/process1"/>
    <dgm:cxn modelId="{20B84163-926D-4C47-95E1-916DEEEA493A}" srcId="{783495DB-B00E-4566-A9E3-98E9B282724F}" destId="{B7314792-E702-4A0B-B042-A1508A22F7E7}" srcOrd="0" destOrd="0" parTransId="{4E5CE8B5-7941-474D-B135-A403CE467596}" sibTransId="{2BF415A4-C1DB-4CA2-A081-7D12A3EFE6A5}"/>
    <dgm:cxn modelId="{8D63559A-34F0-4225-820E-43F48B1F4542}" type="presOf" srcId="{2BF415A4-C1DB-4CA2-A081-7D12A3EFE6A5}" destId="{F00552EA-02B7-45ED-9F40-63AA5378E81B}" srcOrd="0" destOrd="0" presId="urn:microsoft.com/office/officeart/2005/8/layout/process1"/>
    <dgm:cxn modelId="{10CFC4B6-83D2-46EF-9B5B-EFCCE3EE11C5}" type="presOf" srcId="{A80DF03D-594C-4A3C-8EFD-12B17A9E9B14}" destId="{AD543118-2950-4416-87C7-6B5D10A32F19}" srcOrd="0" destOrd="0" presId="urn:microsoft.com/office/officeart/2005/8/layout/process1"/>
    <dgm:cxn modelId="{0DC968E9-2CB8-4AA8-B3DC-5B0543CD9227}" type="presOf" srcId="{5C5F80BF-FA13-4A4C-8656-53CCBF635E8D}" destId="{EB033BDB-D5BD-4477-B5F7-C531AE7D3015}" srcOrd="0" destOrd="0" presId="urn:microsoft.com/office/officeart/2005/8/layout/process1"/>
    <dgm:cxn modelId="{195A3A3B-BD13-4BEE-80C9-725F3156A3AD}" type="presParOf" srcId="{56D189AC-6122-4543-8453-2A5353A4DF47}" destId="{B965BE43-ECD7-499E-AF5D-5B95AA0B8B43}" srcOrd="0" destOrd="0" presId="urn:microsoft.com/office/officeart/2005/8/layout/process1"/>
    <dgm:cxn modelId="{24BD1C9B-8F27-423E-AA4A-06022FFEED62}" type="presParOf" srcId="{56D189AC-6122-4543-8453-2A5353A4DF47}" destId="{F00552EA-02B7-45ED-9F40-63AA5378E81B}" srcOrd="1" destOrd="0" presId="urn:microsoft.com/office/officeart/2005/8/layout/process1"/>
    <dgm:cxn modelId="{B3787009-A910-4EBD-897A-A7E07209F56E}" type="presParOf" srcId="{F00552EA-02B7-45ED-9F40-63AA5378E81B}" destId="{6D232EB0-0690-4912-8AD6-D9F8ED6E519E}" srcOrd="0" destOrd="0" presId="urn:microsoft.com/office/officeart/2005/8/layout/process1"/>
    <dgm:cxn modelId="{D7D14F22-E46F-4AC5-85B6-1442D0408BE1}" type="presParOf" srcId="{56D189AC-6122-4543-8453-2A5353A4DF47}" destId="{EB033BDB-D5BD-4477-B5F7-C531AE7D3015}" srcOrd="2" destOrd="0" presId="urn:microsoft.com/office/officeart/2005/8/layout/process1"/>
    <dgm:cxn modelId="{58B928A6-7797-4670-BB12-C0CF7FA1B62B}" type="presParOf" srcId="{56D189AC-6122-4543-8453-2A5353A4DF47}" destId="{AD543118-2950-4416-87C7-6B5D10A32F19}" srcOrd="3" destOrd="0" presId="urn:microsoft.com/office/officeart/2005/8/layout/process1"/>
    <dgm:cxn modelId="{C7943EFE-F49D-403F-A3E7-80DF6E79F5E2}" type="presParOf" srcId="{AD543118-2950-4416-87C7-6B5D10A32F19}" destId="{72E150D4-3D28-47E9-85BA-036E3EC9F8DC}" srcOrd="0" destOrd="0" presId="urn:microsoft.com/office/officeart/2005/8/layout/process1"/>
    <dgm:cxn modelId="{9EC04B19-09C6-4C90-A1AE-64B3EF37253C}" type="presParOf" srcId="{56D189AC-6122-4543-8453-2A5353A4DF47}" destId="{B8C847CE-5606-4E59-828F-CAEA37629C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5C80D-A53B-4D5F-90FB-B7C25637358C}" type="doc">
      <dgm:prSet loTypeId="urn:microsoft.com/office/officeart/2005/8/layout/vList3#1" loCatId="list" qsTypeId="urn:microsoft.com/office/officeart/2005/8/quickstyle/simple3" qsCatId="simple" csTypeId="urn:microsoft.com/office/officeart/2005/8/colors/colorful1#2" csCatId="colorful" phldr="1"/>
      <dgm:spPr/>
    </dgm:pt>
    <dgm:pt modelId="{E6F32639-00BF-4B01-9A6B-204F985D46E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Золотистый стафилококк-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&gt;</a:t>
          </a: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50% </a:t>
          </a:r>
        </a:p>
      </dgm:t>
    </dgm:pt>
    <dgm:pt modelId="{7AC3D6F7-E8CA-43D2-84B5-0F30B69D967D}" type="parTrans" cxnId="{725D8983-B4A4-4E48-A623-EFD7925D9240}">
      <dgm:prSet/>
      <dgm:spPr/>
      <dgm:t>
        <a:bodyPr/>
        <a:lstStyle/>
        <a:p>
          <a:endParaRPr lang="ru-RU"/>
        </a:p>
      </dgm:t>
    </dgm:pt>
    <dgm:pt modelId="{360A5179-9F72-4540-BEA8-8E6F48DF1F2C}" type="sibTrans" cxnId="{725D8983-B4A4-4E48-A623-EFD7925D9240}">
      <dgm:prSet/>
      <dgm:spPr/>
      <dgm:t>
        <a:bodyPr/>
        <a:lstStyle/>
        <a:p>
          <a:endParaRPr lang="ru-RU"/>
        </a:p>
      </dgm:t>
    </dgm:pt>
    <dgm:pt modelId="{7491BB92-7419-4B2D-916A-C92691DD2379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Стрептококки-25%</a:t>
          </a:r>
        </a:p>
      </dgm:t>
    </dgm:pt>
    <dgm:pt modelId="{13BF6090-4450-4B3D-BC4A-5446E678409F}" type="parTrans" cxnId="{A14ADC1E-D75A-4D31-89FE-45B4C090DAD7}">
      <dgm:prSet/>
      <dgm:spPr/>
      <dgm:t>
        <a:bodyPr/>
        <a:lstStyle/>
        <a:p>
          <a:endParaRPr lang="ru-RU"/>
        </a:p>
      </dgm:t>
    </dgm:pt>
    <dgm:pt modelId="{84A309E9-9F15-4603-92DC-D3735F82B5D8}" type="sibTrans" cxnId="{A14ADC1E-D75A-4D31-89FE-45B4C090DAD7}">
      <dgm:prSet/>
      <dgm:spPr/>
      <dgm:t>
        <a:bodyPr/>
        <a:lstStyle/>
        <a:p>
          <a:endParaRPr lang="ru-RU"/>
        </a:p>
      </dgm:t>
    </dgm:pt>
    <dgm:pt modelId="{238FCB2D-05E9-4FCC-B5F3-7DA04A7538F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Грамотрицательные бактерии 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10-20% </a:t>
          </a:r>
        </a:p>
      </dgm:t>
    </dgm:pt>
    <dgm:pt modelId="{F7ED60CB-18DE-4207-BF63-3040188CF58D}" type="parTrans" cxnId="{2CCE0BD3-83CD-402B-86FF-5C21C638E79C}">
      <dgm:prSet/>
      <dgm:spPr/>
      <dgm:t>
        <a:bodyPr/>
        <a:lstStyle/>
        <a:p>
          <a:endParaRPr lang="ru-RU"/>
        </a:p>
      </dgm:t>
    </dgm:pt>
    <dgm:pt modelId="{50E8D17E-BD86-467A-8F1A-30CE78C41D32}" type="sibTrans" cxnId="{2CCE0BD3-83CD-402B-86FF-5C21C638E79C}">
      <dgm:prSet/>
      <dgm:spPr/>
      <dgm:t>
        <a:bodyPr/>
        <a:lstStyle/>
        <a:p>
          <a:endParaRPr lang="ru-RU"/>
        </a:p>
      </dgm:t>
    </dgm:pt>
    <dgm:pt modelId="{71401CE3-9657-435B-9224-633757B56D5A}" type="pres">
      <dgm:prSet presAssocID="{8005C80D-A53B-4D5F-90FB-B7C25637358C}" presName="linearFlow" presStyleCnt="0">
        <dgm:presLayoutVars>
          <dgm:dir/>
          <dgm:resizeHandles val="exact"/>
        </dgm:presLayoutVars>
      </dgm:prSet>
      <dgm:spPr/>
    </dgm:pt>
    <dgm:pt modelId="{37E017C7-10DE-4875-B106-DE85F9591776}" type="pres">
      <dgm:prSet presAssocID="{E6F32639-00BF-4B01-9A6B-204F985D46E2}" presName="composite" presStyleCnt="0"/>
      <dgm:spPr/>
    </dgm:pt>
    <dgm:pt modelId="{6DF224D4-3441-4773-AA3E-6B1BCF5AD5C1}" type="pres">
      <dgm:prSet presAssocID="{E6F32639-00BF-4B01-9A6B-204F985D46E2}" presName="imgShp" presStyleLbl="fgImgPlace1" presStyleIdx="0" presStyleCnt="3" custScaleX="100734" custScaleY="92362" custLinFactNeighborX="-3859" custLinFactNeighborY="12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72F897-7AAF-49A7-A3D6-6177EB582ABD}" type="pres">
      <dgm:prSet presAssocID="{E6F32639-00BF-4B01-9A6B-204F985D46E2}" presName="txShp" presStyleLbl="node1" presStyleIdx="0" presStyleCnt="3">
        <dgm:presLayoutVars>
          <dgm:bulletEnabled val="1"/>
        </dgm:presLayoutVars>
      </dgm:prSet>
      <dgm:spPr/>
    </dgm:pt>
    <dgm:pt modelId="{AC0360A6-721A-4216-9806-E9528E245327}" type="pres">
      <dgm:prSet presAssocID="{360A5179-9F72-4540-BEA8-8E6F48DF1F2C}" presName="spacing" presStyleCnt="0"/>
      <dgm:spPr/>
    </dgm:pt>
    <dgm:pt modelId="{867A4D4F-E97C-45B0-A237-FC71DFFB5083}" type="pres">
      <dgm:prSet presAssocID="{7491BB92-7419-4B2D-916A-C92691DD2379}" presName="composite" presStyleCnt="0"/>
      <dgm:spPr/>
    </dgm:pt>
    <dgm:pt modelId="{17796BBD-0FBD-4251-9EEB-A84F7FE52317}" type="pres">
      <dgm:prSet presAssocID="{7491BB92-7419-4B2D-916A-C92691DD2379}" presName="imgShp" presStyleLbl="fgImgPlace1" presStyleIdx="1" presStyleCnt="3" custLinFactNeighborX="-7366" custLinFactNeighborY="44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05909E-4FEF-4533-B181-E8B4DE8906EA}" type="pres">
      <dgm:prSet presAssocID="{7491BB92-7419-4B2D-916A-C92691DD2379}" presName="txShp" presStyleLbl="node1" presStyleIdx="1" presStyleCnt="3">
        <dgm:presLayoutVars>
          <dgm:bulletEnabled val="1"/>
        </dgm:presLayoutVars>
      </dgm:prSet>
      <dgm:spPr/>
    </dgm:pt>
    <dgm:pt modelId="{0B449BCB-B1F1-430B-9E34-7869A6F05861}" type="pres">
      <dgm:prSet presAssocID="{84A309E9-9F15-4603-92DC-D3735F82B5D8}" presName="spacing" presStyleCnt="0"/>
      <dgm:spPr/>
    </dgm:pt>
    <dgm:pt modelId="{B848C3A6-BC79-4C21-A9E1-A515C297A7E3}" type="pres">
      <dgm:prSet presAssocID="{238FCB2D-05E9-4FCC-B5F3-7DA04A7538FB}" presName="composite" presStyleCnt="0"/>
      <dgm:spPr/>
    </dgm:pt>
    <dgm:pt modelId="{D3C4570B-93C3-4C9C-8BC8-CACECAE82C86}" type="pres">
      <dgm:prSet presAssocID="{238FCB2D-05E9-4FCC-B5F3-7DA04A7538FB}" presName="imgShp" presStyleLbl="fgImgPlace1" presStyleIdx="2" presStyleCnt="3" custLinFactNeighborX="-4420" custLinFactNeighborY="-1915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03D4F91-29F9-4907-AFB8-E145C2213FE0}" type="pres">
      <dgm:prSet presAssocID="{238FCB2D-05E9-4FCC-B5F3-7DA04A7538FB}" presName="txShp" presStyleLbl="node1" presStyleIdx="2" presStyleCnt="3" custScaleX="100644" custScaleY="217414" custLinFactNeighborX="528" custLinFactNeighborY="-6193">
        <dgm:presLayoutVars>
          <dgm:bulletEnabled val="1"/>
        </dgm:presLayoutVars>
      </dgm:prSet>
      <dgm:spPr/>
    </dgm:pt>
  </dgm:ptLst>
  <dgm:cxnLst>
    <dgm:cxn modelId="{A14ADC1E-D75A-4D31-89FE-45B4C090DAD7}" srcId="{8005C80D-A53B-4D5F-90FB-B7C25637358C}" destId="{7491BB92-7419-4B2D-916A-C92691DD2379}" srcOrd="1" destOrd="0" parTransId="{13BF6090-4450-4B3D-BC4A-5446E678409F}" sibTransId="{84A309E9-9F15-4603-92DC-D3735F82B5D8}"/>
    <dgm:cxn modelId="{4E534D64-5E5A-422B-923A-F4343A29F399}" type="presOf" srcId="{238FCB2D-05E9-4FCC-B5F3-7DA04A7538FB}" destId="{B03D4F91-29F9-4907-AFB8-E145C2213FE0}" srcOrd="0" destOrd="0" presId="urn:microsoft.com/office/officeart/2005/8/layout/vList3#1"/>
    <dgm:cxn modelId="{8D835C6E-1E76-4C6B-9019-28BCFBE0899D}" type="presOf" srcId="{7491BB92-7419-4B2D-916A-C92691DD2379}" destId="{9805909E-4FEF-4533-B181-E8B4DE8906EA}" srcOrd="0" destOrd="0" presId="urn:microsoft.com/office/officeart/2005/8/layout/vList3#1"/>
    <dgm:cxn modelId="{725D8983-B4A4-4E48-A623-EFD7925D9240}" srcId="{8005C80D-A53B-4D5F-90FB-B7C25637358C}" destId="{E6F32639-00BF-4B01-9A6B-204F985D46E2}" srcOrd="0" destOrd="0" parTransId="{7AC3D6F7-E8CA-43D2-84B5-0F30B69D967D}" sibTransId="{360A5179-9F72-4540-BEA8-8E6F48DF1F2C}"/>
    <dgm:cxn modelId="{114F5E89-1A12-45A8-8F63-27352856743F}" type="presOf" srcId="{E6F32639-00BF-4B01-9A6B-204F985D46E2}" destId="{1472F897-7AAF-49A7-A3D6-6177EB582ABD}" srcOrd="0" destOrd="0" presId="urn:microsoft.com/office/officeart/2005/8/layout/vList3#1"/>
    <dgm:cxn modelId="{2CCE0BD3-83CD-402B-86FF-5C21C638E79C}" srcId="{8005C80D-A53B-4D5F-90FB-B7C25637358C}" destId="{238FCB2D-05E9-4FCC-B5F3-7DA04A7538FB}" srcOrd="2" destOrd="0" parTransId="{F7ED60CB-18DE-4207-BF63-3040188CF58D}" sibTransId="{50E8D17E-BD86-467A-8F1A-30CE78C41D32}"/>
    <dgm:cxn modelId="{C44F29F6-AE7F-4B90-822B-F637A7CD8F9E}" type="presOf" srcId="{8005C80D-A53B-4D5F-90FB-B7C25637358C}" destId="{71401CE3-9657-435B-9224-633757B56D5A}" srcOrd="0" destOrd="0" presId="urn:microsoft.com/office/officeart/2005/8/layout/vList3#1"/>
    <dgm:cxn modelId="{6D12097E-7B32-4544-AAEE-C3FFF0566E8B}" type="presParOf" srcId="{71401CE3-9657-435B-9224-633757B56D5A}" destId="{37E017C7-10DE-4875-B106-DE85F9591776}" srcOrd="0" destOrd="0" presId="urn:microsoft.com/office/officeart/2005/8/layout/vList3#1"/>
    <dgm:cxn modelId="{AB689AD5-CFF0-4AB4-8187-5EC6D79EA35D}" type="presParOf" srcId="{37E017C7-10DE-4875-B106-DE85F9591776}" destId="{6DF224D4-3441-4773-AA3E-6B1BCF5AD5C1}" srcOrd="0" destOrd="0" presId="urn:microsoft.com/office/officeart/2005/8/layout/vList3#1"/>
    <dgm:cxn modelId="{4CC73EC7-9575-45AD-8AD2-3D1BD85ECBFF}" type="presParOf" srcId="{37E017C7-10DE-4875-B106-DE85F9591776}" destId="{1472F897-7AAF-49A7-A3D6-6177EB582ABD}" srcOrd="1" destOrd="0" presId="urn:microsoft.com/office/officeart/2005/8/layout/vList3#1"/>
    <dgm:cxn modelId="{AD6258D6-C0FC-48FC-B00A-D44D7C46A0FD}" type="presParOf" srcId="{71401CE3-9657-435B-9224-633757B56D5A}" destId="{AC0360A6-721A-4216-9806-E9528E245327}" srcOrd="1" destOrd="0" presId="urn:microsoft.com/office/officeart/2005/8/layout/vList3#1"/>
    <dgm:cxn modelId="{DBF882E0-E314-426F-AA7E-9AD5CA8262E9}" type="presParOf" srcId="{71401CE3-9657-435B-9224-633757B56D5A}" destId="{867A4D4F-E97C-45B0-A237-FC71DFFB5083}" srcOrd="2" destOrd="0" presId="urn:microsoft.com/office/officeart/2005/8/layout/vList3#1"/>
    <dgm:cxn modelId="{8C9F794C-B8FF-45CA-826A-F44EAD96AB36}" type="presParOf" srcId="{867A4D4F-E97C-45B0-A237-FC71DFFB5083}" destId="{17796BBD-0FBD-4251-9EEB-A84F7FE52317}" srcOrd="0" destOrd="0" presId="urn:microsoft.com/office/officeart/2005/8/layout/vList3#1"/>
    <dgm:cxn modelId="{A716B130-6C98-4E72-A1B1-80774A6D4C9A}" type="presParOf" srcId="{867A4D4F-E97C-45B0-A237-FC71DFFB5083}" destId="{9805909E-4FEF-4533-B181-E8B4DE8906EA}" srcOrd="1" destOrd="0" presId="urn:microsoft.com/office/officeart/2005/8/layout/vList3#1"/>
    <dgm:cxn modelId="{1F3A4FFA-058C-419E-A5CD-C39F057FB9B3}" type="presParOf" srcId="{71401CE3-9657-435B-9224-633757B56D5A}" destId="{0B449BCB-B1F1-430B-9E34-7869A6F05861}" srcOrd="3" destOrd="0" presId="urn:microsoft.com/office/officeart/2005/8/layout/vList3#1"/>
    <dgm:cxn modelId="{026229FF-03FE-4A0F-BE5B-48D89A849D77}" type="presParOf" srcId="{71401CE3-9657-435B-9224-633757B56D5A}" destId="{B848C3A6-BC79-4C21-A9E1-A515C297A7E3}" srcOrd="4" destOrd="0" presId="urn:microsoft.com/office/officeart/2005/8/layout/vList3#1"/>
    <dgm:cxn modelId="{E381C779-396E-4418-ADF1-DD35472EBFA3}" type="presParOf" srcId="{B848C3A6-BC79-4C21-A9E1-A515C297A7E3}" destId="{D3C4570B-93C3-4C9C-8BC8-CACECAE82C86}" srcOrd="0" destOrd="0" presId="urn:microsoft.com/office/officeart/2005/8/layout/vList3#1"/>
    <dgm:cxn modelId="{D1471F6F-26A5-4DBE-BF8C-1E494E49DAB8}" type="presParOf" srcId="{B848C3A6-BC79-4C21-A9E1-A515C297A7E3}" destId="{B03D4F91-29F9-4907-AFB8-E145C2213FE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B6B19-07EB-4447-83CE-9066A4A59386}" type="doc">
      <dgm:prSet loTypeId="urn:microsoft.com/office/officeart/2005/8/layout/vList6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DD81B92-5B56-4313-BEDB-CA3572EA5E8E}">
      <dgm:prSet custT="1"/>
      <dgm:spPr/>
      <dgm:t>
        <a:bodyPr/>
        <a:lstStyle/>
        <a:p>
          <a:pPr rtl="0"/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Специфические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F3B84D9-1BE5-47DB-8C6B-D96200F825A5}" type="parTrans" cxnId="{64BC06E8-76FD-4DAE-B49C-DEC50FBC52D6}">
      <dgm:prSet/>
      <dgm:spPr/>
      <dgm:t>
        <a:bodyPr/>
        <a:lstStyle/>
        <a:p>
          <a:endParaRPr lang="ru-RU"/>
        </a:p>
      </dgm:t>
    </dgm:pt>
    <dgm:pt modelId="{67E053B0-2F24-4C4C-8443-A4AAF324F8BE}" type="sibTrans" cxnId="{64BC06E8-76FD-4DAE-B49C-DEC50FBC52D6}">
      <dgm:prSet/>
      <dgm:spPr/>
      <dgm:t>
        <a:bodyPr/>
        <a:lstStyle/>
        <a:p>
          <a:endParaRPr lang="ru-RU"/>
        </a:p>
      </dgm:t>
    </dgm:pt>
    <dgm:pt modelId="{B3419BD0-7150-4BF3-B1B0-C399464E1B67}">
      <dgm:prSet custT="1"/>
      <dgm:spPr/>
      <dgm:t>
        <a:bodyPr/>
        <a:lstStyle/>
        <a:p>
          <a:pPr rtl="0"/>
          <a:r>
            <a:rPr lang="ru-RU" sz="2400" b="0" dirty="0">
              <a:latin typeface="Times New Roman" pitchFamily="18" charset="0"/>
              <a:cs typeface="Times New Roman" pitchFamily="18" charset="0"/>
            </a:rPr>
            <a:t>Неспецифические </a:t>
          </a:r>
        </a:p>
      </dgm:t>
    </dgm:pt>
    <dgm:pt modelId="{412C7538-6BDA-4CAB-8FB6-1FB3DFE5C318}" type="parTrans" cxnId="{32FB3C02-8642-4D5E-A315-357110FFCD8C}">
      <dgm:prSet/>
      <dgm:spPr/>
      <dgm:t>
        <a:bodyPr/>
        <a:lstStyle/>
        <a:p>
          <a:endParaRPr lang="ru-RU"/>
        </a:p>
      </dgm:t>
    </dgm:pt>
    <dgm:pt modelId="{B44E4E91-1E5A-4A77-98E2-AC8EE6CB9D40}" type="sibTrans" cxnId="{32FB3C02-8642-4D5E-A315-357110FFCD8C}">
      <dgm:prSet/>
      <dgm:spPr/>
      <dgm:t>
        <a:bodyPr/>
        <a:lstStyle/>
        <a:p>
          <a:endParaRPr lang="ru-RU"/>
        </a:p>
      </dgm:t>
    </dgm:pt>
    <dgm:pt modelId="{5403FAC2-D1F9-4567-9C8A-F6C85A794ADD}">
      <dgm:prSet custT="1"/>
      <dgm:spPr/>
      <dgm:t>
        <a:bodyPr/>
        <a:lstStyle/>
        <a:p>
          <a:pPr rtl="0"/>
          <a:r>
            <a:rPr lang="ru-RU" sz="2400" dirty="0">
              <a:latin typeface="Times New Roman" pitchFamily="18" charset="0"/>
              <a:cs typeface="Times New Roman" pitchFamily="18" charset="0"/>
            </a:rPr>
            <a:t>Инфекционно-аллергические </a:t>
          </a:r>
        </a:p>
      </dgm:t>
    </dgm:pt>
    <dgm:pt modelId="{73512910-EBD4-40C2-AACF-A49088D77DC1}" type="parTrans" cxnId="{F7CA785D-C612-41D6-88C0-D9A4F81234EA}">
      <dgm:prSet/>
      <dgm:spPr/>
      <dgm:t>
        <a:bodyPr/>
        <a:lstStyle/>
        <a:p>
          <a:endParaRPr lang="ru-RU"/>
        </a:p>
      </dgm:t>
    </dgm:pt>
    <dgm:pt modelId="{90CD7AFA-7E31-4C23-B7CC-C5FC2FEB3EF4}" type="sibTrans" cxnId="{F7CA785D-C612-41D6-88C0-D9A4F81234EA}">
      <dgm:prSet/>
      <dgm:spPr/>
      <dgm:t>
        <a:bodyPr/>
        <a:lstStyle/>
        <a:p>
          <a:endParaRPr lang="ru-RU"/>
        </a:p>
      </dgm:t>
    </dgm:pt>
    <dgm:pt modelId="{72311663-323A-443B-A297-0C6D0E6D3F81}">
      <dgm:prSet custT="1"/>
      <dgm:spPr/>
      <dgm:t>
        <a:bodyPr anchor="ctr"/>
        <a:lstStyle/>
        <a:p>
          <a:pPr algn="ctr" rtl="0"/>
          <a:r>
            <a:rPr lang="ru-RU" sz="1800" b="0" i="0" dirty="0">
              <a:latin typeface="Times New Roman" pitchFamily="18" charset="0"/>
              <a:cs typeface="Times New Roman" pitchFamily="18" charset="0"/>
            </a:rPr>
            <a:t>вызваны возбудителями гонореи, туберкулеза и сифилиса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E2644FE-9954-4025-BBE5-D273B2E733FC}" type="sibTrans" cxnId="{00F99625-CDBA-4F4D-A1F6-66D75D0120AA}">
      <dgm:prSet/>
      <dgm:spPr/>
      <dgm:t>
        <a:bodyPr/>
        <a:lstStyle/>
        <a:p>
          <a:endParaRPr lang="ru-RU"/>
        </a:p>
      </dgm:t>
    </dgm:pt>
    <dgm:pt modelId="{21F2B68F-1C70-481E-90BE-EE3D46887C81}" type="parTrans" cxnId="{00F99625-CDBA-4F4D-A1F6-66D75D0120AA}">
      <dgm:prSet/>
      <dgm:spPr/>
      <dgm:t>
        <a:bodyPr/>
        <a:lstStyle/>
        <a:p>
          <a:endParaRPr lang="ru-RU"/>
        </a:p>
      </dgm:t>
    </dgm:pt>
    <dgm:pt modelId="{AB406D92-59FD-4E9F-9E6C-C840E107835C}">
      <dgm:prSet custT="1"/>
      <dgm:spPr/>
      <dgm:t>
        <a:bodyPr anchor="ctr"/>
        <a:lstStyle/>
        <a:p>
          <a:pPr algn="ctr"/>
          <a:r>
            <a:rPr lang="ru-RU" sz="1800" u="none" dirty="0">
              <a:latin typeface="Times New Roman" pitchFamily="18" charset="0"/>
              <a:cs typeface="Times New Roman" pitchFamily="18" charset="0"/>
            </a:rPr>
            <a:t>ревматоидный артрит, </a:t>
          </a:r>
          <a:r>
            <a:rPr lang="ru-RU" sz="1800" b="0" i="0" dirty="0">
              <a:latin typeface="Times New Roman" pitchFamily="18" charset="0"/>
              <a:cs typeface="Times New Roman" pitchFamily="18" charset="0"/>
            </a:rPr>
            <a:t>псориатический полиартрит</a:t>
          </a:r>
          <a:endParaRPr lang="ru-RU" sz="1800" b="1" u="sng" dirty="0">
            <a:latin typeface="Times New Roman" pitchFamily="18" charset="0"/>
            <a:cs typeface="Times New Roman" pitchFamily="18" charset="0"/>
          </a:endParaRPr>
        </a:p>
      </dgm:t>
    </dgm:pt>
    <dgm:pt modelId="{1084DADC-5A21-4654-9707-0EDB2E43899E}" type="parTrans" cxnId="{CB7E369A-8FC9-47BC-803B-4283234AE55C}">
      <dgm:prSet/>
      <dgm:spPr/>
      <dgm:t>
        <a:bodyPr/>
        <a:lstStyle/>
        <a:p>
          <a:endParaRPr lang="ru-RU"/>
        </a:p>
      </dgm:t>
    </dgm:pt>
    <dgm:pt modelId="{B38B2C95-0325-4BBA-98C5-DBBFB8004F67}" type="sibTrans" cxnId="{CB7E369A-8FC9-47BC-803B-4283234AE55C}">
      <dgm:prSet/>
      <dgm:spPr/>
      <dgm:t>
        <a:bodyPr/>
        <a:lstStyle/>
        <a:p>
          <a:endParaRPr lang="ru-RU"/>
        </a:p>
      </dgm:t>
    </dgm:pt>
    <dgm:pt modelId="{00253014-C7DA-444C-98C2-163783C84580}">
      <dgm:prSet custT="1"/>
      <dgm:spPr/>
      <dgm:t>
        <a:bodyPr/>
        <a:lstStyle/>
        <a:p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при бруцеллезе, различных вирусных инфекциях, </a:t>
          </a:r>
          <a:br>
            <a:rPr lang="ru-RU" sz="1800" dirty="0">
              <a:latin typeface="Times New Roman" pitchFamily="18" charset="0"/>
              <a:cs typeface="Times New Roman" pitchFamily="18" charset="0"/>
            </a:rPr>
          </a:br>
          <a:r>
            <a:rPr lang="ru-RU" sz="1800" dirty="0">
              <a:latin typeface="Times New Roman" pitchFamily="18" charset="0"/>
              <a:cs typeface="Times New Roman" pitchFamily="18" charset="0"/>
            </a:rPr>
            <a:t>ВИЧ 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31CE2528-C684-4EE0-9368-8E914A1658E1}" type="parTrans" cxnId="{D78DFDC6-4348-481F-8374-8D6A7BE9BA09}">
      <dgm:prSet/>
      <dgm:spPr/>
      <dgm:t>
        <a:bodyPr/>
        <a:lstStyle/>
        <a:p>
          <a:endParaRPr lang="ru-RU"/>
        </a:p>
      </dgm:t>
    </dgm:pt>
    <dgm:pt modelId="{F14FE530-451E-4034-B996-35296793C4AF}" type="sibTrans" cxnId="{D78DFDC6-4348-481F-8374-8D6A7BE9BA09}">
      <dgm:prSet/>
      <dgm:spPr/>
      <dgm:t>
        <a:bodyPr/>
        <a:lstStyle/>
        <a:p>
          <a:endParaRPr lang="ru-RU"/>
        </a:p>
      </dgm:t>
    </dgm:pt>
    <dgm:pt modelId="{84841CF9-3FE0-4F56-A035-F8DB463A040D}" type="pres">
      <dgm:prSet presAssocID="{9F5B6B19-07EB-4447-83CE-9066A4A59386}" presName="Name0" presStyleCnt="0">
        <dgm:presLayoutVars>
          <dgm:dir/>
          <dgm:animLvl val="lvl"/>
          <dgm:resizeHandles/>
        </dgm:presLayoutVars>
      </dgm:prSet>
      <dgm:spPr/>
    </dgm:pt>
    <dgm:pt modelId="{F64E3D8C-64A3-473A-8270-82D7EE6B82F8}" type="pres">
      <dgm:prSet presAssocID="{CDD81B92-5B56-4313-BEDB-CA3572EA5E8E}" presName="linNode" presStyleCnt="0"/>
      <dgm:spPr/>
    </dgm:pt>
    <dgm:pt modelId="{7D10BD55-40CA-45D5-9577-3D2623B2A3CD}" type="pres">
      <dgm:prSet presAssocID="{CDD81B92-5B56-4313-BEDB-CA3572EA5E8E}" presName="parentShp" presStyleLbl="node1" presStyleIdx="0" presStyleCnt="3">
        <dgm:presLayoutVars>
          <dgm:bulletEnabled val="1"/>
        </dgm:presLayoutVars>
      </dgm:prSet>
      <dgm:spPr/>
    </dgm:pt>
    <dgm:pt modelId="{4A210D82-D0EC-4993-AA28-C981FF5C9441}" type="pres">
      <dgm:prSet presAssocID="{CDD81B92-5B56-4313-BEDB-CA3572EA5E8E}" presName="childShp" presStyleLbl="bgAccFollowNode1" presStyleIdx="0" presStyleCnt="3">
        <dgm:presLayoutVars>
          <dgm:bulletEnabled val="1"/>
        </dgm:presLayoutVars>
      </dgm:prSet>
      <dgm:spPr/>
    </dgm:pt>
    <dgm:pt modelId="{38FBBBB5-A2D9-4219-92FA-33DA79B9CB9C}" type="pres">
      <dgm:prSet presAssocID="{67E053B0-2F24-4C4C-8443-A4AAF324F8BE}" presName="spacing" presStyleCnt="0"/>
      <dgm:spPr/>
    </dgm:pt>
    <dgm:pt modelId="{7EE0B2D7-E3C4-4C91-9DF2-B4202E9AF724}" type="pres">
      <dgm:prSet presAssocID="{B3419BD0-7150-4BF3-B1B0-C399464E1B67}" presName="linNode" presStyleCnt="0"/>
      <dgm:spPr/>
    </dgm:pt>
    <dgm:pt modelId="{E23A58CF-FD34-4C68-969D-AD262733F21E}" type="pres">
      <dgm:prSet presAssocID="{B3419BD0-7150-4BF3-B1B0-C399464E1B67}" presName="parentShp" presStyleLbl="node1" presStyleIdx="1" presStyleCnt="3">
        <dgm:presLayoutVars>
          <dgm:bulletEnabled val="1"/>
        </dgm:presLayoutVars>
      </dgm:prSet>
      <dgm:spPr/>
    </dgm:pt>
    <dgm:pt modelId="{474801FF-0E70-40AB-B5DB-00B262BE4E02}" type="pres">
      <dgm:prSet presAssocID="{B3419BD0-7150-4BF3-B1B0-C399464E1B67}" presName="childShp" presStyleLbl="bgAccFollowNode1" presStyleIdx="1" presStyleCnt="3">
        <dgm:presLayoutVars>
          <dgm:bulletEnabled val="1"/>
        </dgm:presLayoutVars>
      </dgm:prSet>
      <dgm:spPr/>
    </dgm:pt>
    <dgm:pt modelId="{7171BBDD-BA34-43A5-926C-03B715E0BC00}" type="pres">
      <dgm:prSet presAssocID="{B44E4E91-1E5A-4A77-98E2-AC8EE6CB9D40}" presName="spacing" presStyleCnt="0"/>
      <dgm:spPr/>
    </dgm:pt>
    <dgm:pt modelId="{EC33A54D-87DD-4969-8978-0E34F8CF5C86}" type="pres">
      <dgm:prSet presAssocID="{5403FAC2-D1F9-4567-9C8A-F6C85A794ADD}" presName="linNode" presStyleCnt="0"/>
      <dgm:spPr/>
    </dgm:pt>
    <dgm:pt modelId="{FA78A088-2351-4BAF-9779-5DB3B8CC1505}" type="pres">
      <dgm:prSet presAssocID="{5403FAC2-D1F9-4567-9C8A-F6C85A794ADD}" presName="parentShp" presStyleLbl="node1" presStyleIdx="2" presStyleCnt="3">
        <dgm:presLayoutVars>
          <dgm:bulletEnabled val="1"/>
        </dgm:presLayoutVars>
      </dgm:prSet>
      <dgm:spPr/>
    </dgm:pt>
    <dgm:pt modelId="{1D22F77B-6CE8-4C1E-87BB-313C495B9200}" type="pres">
      <dgm:prSet presAssocID="{5403FAC2-D1F9-4567-9C8A-F6C85A794AD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32FB3C02-8642-4D5E-A315-357110FFCD8C}" srcId="{9F5B6B19-07EB-4447-83CE-9066A4A59386}" destId="{B3419BD0-7150-4BF3-B1B0-C399464E1B67}" srcOrd="1" destOrd="0" parTransId="{412C7538-6BDA-4CAB-8FB6-1FB3DFE5C318}" sibTransId="{B44E4E91-1E5A-4A77-98E2-AC8EE6CB9D40}"/>
    <dgm:cxn modelId="{AA1D4616-A75C-4EAD-A8AC-445F235ED69E}" type="presOf" srcId="{B3419BD0-7150-4BF3-B1B0-C399464E1B67}" destId="{E23A58CF-FD34-4C68-969D-AD262733F21E}" srcOrd="0" destOrd="0" presId="urn:microsoft.com/office/officeart/2005/8/layout/vList6"/>
    <dgm:cxn modelId="{00F99625-CDBA-4F4D-A1F6-66D75D0120AA}" srcId="{CDD81B92-5B56-4313-BEDB-CA3572EA5E8E}" destId="{72311663-323A-443B-A297-0C6D0E6D3F81}" srcOrd="0" destOrd="0" parTransId="{21F2B68F-1C70-481E-90BE-EE3D46887C81}" sibTransId="{FE2644FE-9954-4025-BBE5-D273B2E733FC}"/>
    <dgm:cxn modelId="{90BC4B34-48C2-496B-9AA2-5BC31D052857}" type="presOf" srcId="{00253014-C7DA-444C-98C2-163783C84580}" destId="{1D22F77B-6CE8-4C1E-87BB-313C495B9200}" srcOrd="0" destOrd="0" presId="urn:microsoft.com/office/officeart/2005/8/layout/vList6"/>
    <dgm:cxn modelId="{F7CA785D-C612-41D6-88C0-D9A4F81234EA}" srcId="{9F5B6B19-07EB-4447-83CE-9066A4A59386}" destId="{5403FAC2-D1F9-4567-9C8A-F6C85A794ADD}" srcOrd="2" destOrd="0" parTransId="{73512910-EBD4-40C2-AACF-A49088D77DC1}" sibTransId="{90CD7AFA-7E31-4C23-B7CC-C5FC2FEB3EF4}"/>
    <dgm:cxn modelId="{CB7E369A-8FC9-47BC-803B-4283234AE55C}" srcId="{B3419BD0-7150-4BF3-B1B0-C399464E1B67}" destId="{AB406D92-59FD-4E9F-9E6C-C840E107835C}" srcOrd="0" destOrd="0" parTransId="{1084DADC-5A21-4654-9707-0EDB2E43899E}" sibTransId="{B38B2C95-0325-4BBA-98C5-DBBFB8004F67}"/>
    <dgm:cxn modelId="{7A82F09F-CEBB-4B3D-B0D4-309093E780C3}" type="presOf" srcId="{CDD81B92-5B56-4313-BEDB-CA3572EA5E8E}" destId="{7D10BD55-40CA-45D5-9577-3D2623B2A3CD}" srcOrd="0" destOrd="0" presId="urn:microsoft.com/office/officeart/2005/8/layout/vList6"/>
    <dgm:cxn modelId="{D8DAE7B2-F6B7-403A-9F4E-E32FE60FA3C2}" type="presOf" srcId="{72311663-323A-443B-A297-0C6D0E6D3F81}" destId="{4A210D82-D0EC-4993-AA28-C981FF5C9441}" srcOrd="0" destOrd="0" presId="urn:microsoft.com/office/officeart/2005/8/layout/vList6"/>
    <dgm:cxn modelId="{D78DFDC6-4348-481F-8374-8D6A7BE9BA09}" srcId="{5403FAC2-D1F9-4567-9C8A-F6C85A794ADD}" destId="{00253014-C7DA-444C-98C2-163783C84580}" srcOrd="0" destOrd="0" parTransId="{31CE2528-C684-4EE0-9368-8E914A1658E1}" sibTransId="{F14FE530-451E-4034-B996-35296793C4AF}"/>
    <dgm:cxn modelId="{64BC06E8-76FD-4DAE-B49C-DEC50FBC52D6}" srcId="{9F5B6B19-07EB-4447-83CE-9066A4A59386}" destId="{CDD81B92-5B56-4313-BEDB-CA3572EA5E8E}" srcOrd="0" destOrd="0" parTransId="{6F3B84D9-1BE5-47DB-8C6B-D96200F825A5}" sibTransId="{67E053B0-2F24-4C4C-8443-A4AAF324F8BE}"/>
    <dgm:cxn modelId="{249329F2-C5F0-46C8-9BCD-3E3032429932}" type="presOf" srcId="{9F5B6B19-07EB-4447-83CE-9066A4A59386}" destId="{84841CF9-3FE0-4F56-A035-F8DB463A040D}" srcOrd="0" destOrd="0" presId="urn:microsoft.com/office/officeart/2005/8/layout/vList6"/>
    <dgm:cxn modelId="{DC7FD1FD-7760-4859-BD17-A21BC3AB2ECB}" type="presOf" srcId="{AB406D92-59FD-4E9F-9E6C-C840E107835C}" destId="{474801FF-0E70-40AB-B5DB-00B262BE4E02}" srcOrd="0" destOrd="0" presId="urn:microsoft.com/office/officeart/2005/8/layout/vList6"/>
    <dgm:cxn modelId="{CBBB46FE-64B6-4D5E-A242-C1E38E7823D3}" type="presOf" srcId="{5403FAC2-D1F9-4567-9C8A-F6C85A794ADD}" destId="{FA78A088-2351-4BAF-9779-5DB3B8CC1505}" srcOrd="0" destOrd="0" presId="urn:microsoft.com/office/officeart/2005/8/layout/vList6"/>
    <dgm:cxn modelId="{A2A52234-8767-4691-9BBB-2FE0E74302F7}" type="presParOf" srcId="{84841CF9-3FE0-4F56-A035-F8DB463A040D}" destId="{F64E3D8C-64A3-473A-8270-82D7EE6B82F8}" srcOrd="0" destOrd="0" presId="urn:microsoft.com/office/officeart/2005/8/layout/vList6"/>
    <dgm:cxn modelId="{DED3EFEC-AEF3-4476-943D-8583A5090EB3}" type="presParOf" srcId="{F64E3D8C-64A3-473A-8270-82D7EE6B82F8}" destId="{7D10BD55-40CA-45D5-9577-3D2623B2A3CD}" srcOrd="0" destOrd="0" presId="urn:microsoft.com/office/officeart/2005/8/layout/vList6"/>
    <dgm:cxn modelId="{C20D8B02-A6A7-4D6D-BC2A-F1ED5AFB4A73}" type="presParOf" srcId="{F64E3D8C-64A3-473A-8270-82D7EE6B82F8}" destId="{4A210D82-D0EC-4993-AA28-C981FF5C9441}" srcOrd="1" destOrd="0" presId="urn:microsoft.com/office/officeart/2005/8/layout/vList6"/>
    <dgm:cxn modelId="{82623C6F-8445-4285-9203-C86533076093}" type="presParOf" srcId="{84841CF9-3FE0-4F56-A035-F8DB463A040D}" destId="{38FBBBB5-A2D9-4219-92FA-33DA79B9CB9C}" srcOrd="1" destOrd="0" presId="urn:microsoft.com/office/officeart/2005/8/layout/vList6"/>
    <dgm:cxn modelId="{30046146-D709-4870-8413-F2DAB61F3C48}" type="presParOf" srcId="{84841CF9-3FE0-4F56-A035-F8DB463A040D}" destId="{7EE0B2D7-E3C4-4C91-9DF2-B4202E9AF724}" srcOrd="2" destOrd="0" presId="urn:microsoft.com/office/officeart/2005/8/layout/vList6"/>
    <dgm:cxn modelId="{2C6854DF-D1B6-4B5B-AD26-1B9B86ED1D45}" type="presParOf" srcId="{7EE0B2D7-E3C4-4C91-9DF2-B4202E9AF724}" destId="{E23A58CF-FD34-4C68-969D-AD262733F21E}" srcOrd="0" destOrd="0" presId="urn:microsoft.com/office/officeart/2005/8/layout/vList6"/>
    <dgm:cxn modelId="{D1C50C74-5292-49E9-8B11-1E816AA6E1EA}" type="presParOf" srcId="{7EE0B2D7-E3C4-4C91-9DF2-B4202E9AF724}" destId="{474801FF-0E70-40AB-B5DB-00B262BE4E02}" srcOrd="1" destOrd="0" presId="urn:microsoft.com/office/officeart/2005/8/layout/vList6"/>
    <dgm:cxn modelId="{A0BF4019-7352-4A71-BEE2-C3E61B8A73E7}" type="presParOf" srcId="{84841CF9-3FE0-4F56-A035-F8DB463A040D}" destId="{7171BBDD-BA34-43A5-926C-03B715E0BC00}" srcOrd="3" destOrd="0" presId="urn:microsoft.com/office/officeart/2005/8/layout/vList6"/>
    <dgm:cxn modelId="{BCCEEB34-DE6F-46BD-BF77-CB622E245DB6}" type="presParOf" srcId="{84841CF9-3FE0-4F56-A035-F8DB463A040D}" destId="{EC33A54D-87DD-4969-8978-0E34F8CF5C86}" srcOrd="4" destOrd="0" presId="urn:microsoft.com/office/officeart/2005/8/layout/vList6"/>
    <dgm:cxn modelId="{F6291499-D233-4D92-951A-3BC6B3F04CA6}" type="presParOf" srcId="{EC33A54D-87DD-4969-8978-0E34F8CF5C86}" destId="{FA78A088-2351-4BAF-9779-5DB3B8CC1505}" srcOrd="0" destOrd="0" presId="urn:microsoft.com/office/officeart/2005/8/layout/vList6"/>
    <dgm:cxn modelId="{636549BD-C9E2-4F2B-B932-0B680E3DBBFA}" type="presParOf" srcId="{EC33A54D-87DD-4969-8978-0E34F8CF5C86}" destId="{1D22F77B-6CE8-4C1E-87BB-313C495B92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44B5F-7499-4DF0-93EB-E8F78D34300C}" type="doc">
      <dgm:prSet loTypeId="urn:microsoft.com/office/officeart/2005/8/layout/radial3" loCatId="relationship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FD9554D-91AE-407B-9587-0D91BF9F040C}">
      <dgm:prSet/>
      <dgm:spPr/>
      <dgm:t>
        <a:bodyPr/>
        <a:lstStyle/>
        <a:p>
          <a:pPr rtl="0"/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Артротомия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B9983-A221-409D-BF39-F2C760ECAAAF}" type="parTrans" cxnId="{F2973AC2-2042-4604-864C-52BCFE63F5C5}">
      <dgm:prSet/>
      <dgm:spPr/>
      <dgm:t>
        <a:bodyPr/>
        <a:lstStyle/>
        <a:p>
          <a:endParaRPr lang="ru-RU"/>
        </a:p>
      </dgm:t>
    </dgm:pt>
    <dgm:pt modelId="{0750595C-8A21-49B5-8340-4380AD331494}" type="sibTrans" cxnId="{F2973AC2-2042-4604-864C-52BCFE63F5C5}">
      <dgm:prSet/>
      <dgm:spPr/>
      <dgm:t>
        <a:bodyPr/>
        <a:lstStyle/>
        <a:p>
          <a:endParaRPr lang="ru-RU"/>
        </a:p>
      </dgm:t>
    </dgm:pt>
    <dgm:pt modelId="{9F715912-F52E-43C2-96D1-8D57BEFA9108}">
      <dgm:prSet/>
      <dgm:spPr/>
      <dgm:t>
        <a:bodyPr/>
        <a:lstStyle/>
        <a:p>
          <a:pPr rtl="0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ОПЕРАТИВНОЕ ЛЕЧЕНИЕ</a:t>
          </a:r>
        </a:p>
      </dgm:t>
    </dgm:pt>
    <dgm:pt modelId="{897AACC0-2805-4C73-8A05-1C195349AE14}" type="parTrans" cxnId="{0A71EE89-BDD2-4266-B61E-8DF0D76E11B6}">
      <dgm:prSet/>
      <dgm:spPr/>
      <dgm:t>
        <a:bodyPr/>
        <a:lstStyle/>
        <a:p>
          <a:endParaRPr lang="ru-RU"/>
        </a:p>
      </dgm:t>
    </dgm:pt>
    <dgm:pt modelId="{D12392CF-F0AF-474C-9C92-0E32344A6464}" type="sibTrans" cxnId="{0A71EE89-BDD2-4266-B61E-8DF0D76E11B6}">
      <dgm:prSet/>
      <dgm:spPr/>
      <dgm:t>
        <a:bodyPr/>
        <a:lstStyle/>
        <a:p>
          <a:endParaRPr lang="ru-RU"/>
        </a:p>
      </dgm:t>
    </dgm:pt>
    <dgm:pt modelId="{F14D61A8-5F86-4190-A938-69610B417D03}">
      <dgm:prSet/>
      <dgm:spPr/>
      <dgm:t>
        <a:bodyPr/>
        <a:lstStyle/>
        <a:p>
          <a:pPr rtl="0"/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Артроскопия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4A72D-A45A-4E11-AF62-F77EBF6AACE7}" type="parTrans" cxnId="{2338F188-ACD1-4E60-9A10-D7FD23EAA02D}">
      <dgm:prSet/>
      <dgm:spPr/>
      <dgm:t>
        <a:bodyPr/>
        <a:lstStyle/>
        <a:p>
          <a:endParaRPr lang="ru-RU"/>
        </a:p>
      </dgm:t>
    </dgm:pt>
    <dgm:pt modelId="{5377559E-0720-4FC1-ABBB-1C4A32D5875B}" type="sibTrans" cxnId="{2338F188-ACD1-4E60-9A10-D7FD23EAA02D}">
      <dgm:prSet/>
      <dgm:spPr/>
      <dgm:t>
        <a:bodyPr/>
        <a:lstStyle/>
        <a:p>
          <a:endParaRPr lang="ru-RU"/>
        </a:p>
      </dgm:t>
    </dgm:pt>
    <dgm:pt modelId="{83193E34-E5DE-430C-9DAD-F8B95F3AC11E}">
      <dgm:prSet/>
      <dgm:spPr/>
      <dgm:t>
        <a:bodyPr/>
        <a:lstStyle/>
        <a:p>
          <a:pPr rtl="0"/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Дренирование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A5ACB-8835-4F5F-914B-C4E89E360967}" type="parTrans" cxnId="{67A455CD-2EE2-4E87-BC4E-391F2660BF0D}">
      <dgm:prSet/>
      <dgm:spPr/>
      <dgm:t>
        <a:bodyPr/>
        <a:lstStyle/>
        <a:p>
          <a:endParaRPr lang="ru-RU"/>
        </a:p>
      </dgm:t>
    </dgm:pt>
    <dgm:pt modelId="{25573D46-C548-4DA1-9794-C7A25D999926}" type="sibTrans" cxnId="{67A455CD-2EE2-4E87-BC4E-391F2660BF0D}">
      <dgm:prSet/>
      <dgm:spPr/>
      <dgm:t>
        <a:bodyPr/>
        <a:lstStyle/>
        <a:p>
          <a:endParaRPr lang="ru-RU"/>
        </a:p>
      </dgm:t>
    </dgm:pt>
    <dgm:pt modelId="{4DDD7A39-CEAB-4C74-9478-2A34A2F8A085}">
      <dgm:prSet/>
      <dgm:spPr/>
      <dgm:t>
        <a:bodyPr/>
        <a:lstStyle/>
        <a:p>
          <a:pPr rtl="0"/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Промывание сустава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1734C-AD50-4B46-9CF8-CE44E65FD5D7}" type="parTrans" cxnId="{277A6EE5-36AE-4F5D-8CF7-5F684D8FEC85}">
      <dgm:prSet/>
      <dgm:spPr/>
      <dgm:t>
        <a:bodyPr/>
        <a:lstStyle/>
        <a:p>
          <a:endParaRPr lang="ru-RU"/>
        </a:p>
      </dgm:t>
    </dgm:pt>
    <dgm:pt modelId="{956B561C-BE6E-4FF0-BFBA-E061F5A8F251}" type="sibTrans" cxnId="{277A6EE5-36AE-4F5D-8CF7-5F684D8FEC85}">
      <dgm:prSet/>
      <dgm:spPr/>
      <dgm:t>
        <a:bodyPr/>
        <a:lstStyle/>
        <a:p>
          <a:endParaRPr lang="ru-RU"/>
        </a:p>
      </dgm:t>
    </dgm:pt>
    <dgm:pt modelId="{A872A52B-801E-4E3F-B48D-31039878BB52}" type="pres">
      <dgm:prSet presAssocID="{37744B5F-7499-4DF0-93EB-E8F78D34300C}" presName="composite" presStyleCnt="0">
        <dgm:presLayoutVars>
          <dgm:chMax val="1"/>
          <dgm:dir/>
          <dgm:resizeHandles val="exact"/>
        </dgm:presLayoutVars>
      </dgm:prSet>
      <dgm:spPr/>
    </dgm:pt>
    <dgm:pt modelId="{4210BEE3-165F-4ED7-96EE-9208520BCC95}" type="pres">
      <dgm:prSet presAssocID="{37744B5F-7499-4DF0-93EB-E8F78D34300C}" presName="radial" presStyleCnt="0">
        <dgm:presLayoutVars>
          <dgm:animLvl val="ctr"/>
        </dgm:presLayoutVars>
      </dgm:prSet>
      <dgm:spPr/>
    </dgm:pt>
    <dgm:pt modelId="{36C8A85B-11DF-4FDD-8965-EA82405B9602}" type="pres">
      <dgm:prSet presAssocID="{9F715912-F52E-43C2-96D1-8D57BEFA9108}" presName="centerShape" presStyleLbl="vennNode1" presStyleIdx="0" presStyleCnt="5"/>
      <dgm:spPr/>
    </dgm:pt>
    <dgm:pt modelId="{4D721B32-0431-4A93-B362-90EDDA60D8AA}" type="pres">
      <dgm:prSet presAssocID="{0FD9554D-91AE-407B-9587-0D91BF9F040C}" presName="node" presStyleLbl="vennNode1" presStyleIdx="1" presStyleCnt="5" custScaleX="141653" custScaleY="135038">
        <dgm:presLayoutVars>
          <dgm:bulletEnabled val="1"/>
        </dgm:presLayoutVars>
      </dgm:prSet>
      <dgm:spPr/>
    </dgm:pt>
    <dgm:pt modelId="{BDB5B88E-5056-4733-8C70-98B33FF74EDB}" type="pres">
      <dgm:prSet presAssocID="{F14D61A8-5F86-4190-A938-69610B417D03}" presName="node" presStyleLbl="vennNode1" presStyleIdx="2" presStyleCnt="5" custScaleX="137161" custScaleY="128399" custRadScaleRad="113490" custRadScaleInc="810">
        <dgm:presLayoutVars>
          <dgm:bulletEnabled val="1"/>
        </dgm:presLayoutVars>
      </dgm:prSet>
      <dgm:spPr/>
    </dgm:pt>
    <dgm:pt modelId="{8D4445DB-C245-4535-AEE4-CE8EE16E622E}" type="pres">
      <dgm:prSet presAssocID="{83193E34-E5DE-430C-9DAD-F8B95F3AC11E}" presName="node" presStyleLbl="vennNode1" presStyleIdx="3" presStyleCnt="5" custScaleX="142342" custScaleY="130690" custRadScaleRad="100402" custRadScaleInc="-5700">
        <dgm:presLayoutVars>
          <dgm:bulletEnabled val="1"/>
        </dgm:presLayoutVars>
      </dgm:prSet>
      <dgm:spPr/>
    </dgm:pt>
    <dgm:pt modelId="{DFCDD6CF-CC4A-4D9C-AEF7-D2B9A4C728ED}" type="pres">
      <dgm:prSet presAssocID="{4DDD7A39-CEAB-4C74-9478-2A34A2F8A085}" presName="node" presStyleLbl="vennNode1" presStyleIdx="4" presStyleCnt="5" custScaleX="135778" custScaleY="129653" custRadScaleRad="119861" custRadScaleInc="16052">
        <dgm:presLayoutVars>
          <dgm:bulletEnabled val="1"/>
        </dgm:presLayoutVars>
      </dgm:prSet>
      <dgm:spPr/>
    </dgm:pt>
  </dgm:ptLst>
  <dgm:cxnLst>
    <dgm:cxn modelId="{2DA10C04-C0AF-4F48-B587-9485D6AD25AD}" type="presOf" srcId="{4DDD7A39-CEAB-4C74-9478-2A34A2F8A085}" destId="{DFCDD6CF-CC4A-4D9C-AEF7-D2B9A4C728ED}" srcOrd="0" destOrd="0" presId="urn:microsoft.com/office/officeart/2005/8/layout/radial3"/>
    <dgm:cxn modelId="{2848932F-BC48-49D8-9288-FD0E2B934D93}" type="presOf" srcId="{9F715912-F52E-43C2-96D1-8D57BEFA9108}" destId="{36C8A85B-11DF-4FDD-8965-EA82405B9602}" srcOrd="0" destOrd="0" presId="urn:microsoft.com/office/officeart/2005/8/layout/radial3"/>
    <dgm:cxn modelId="{DD38BC32-2CFF-4A1B-B603-407437932B9B}" type="presOf" srcId="{F14D61A8-5F86-4190-A938-69610B417D03}" destId="{BDB5B88E-5056-4733-8C70-98B33FF74EDB}" srcOrd="0" destOrd="0" presId="urn:microsoft.com/office/officeart/2005/8/layout/radial3"/>
    <dgm:cxn modelId="{ACFED55D-176C-47C9-A77C-E41B095EE74D}" type="presOf" srcId="{83193E34-E5DE-430C-9DAD-F8B95F3AC11E}" destId="{8D4445DB-C245-4535-AEE4-CE8EE16E622E}" srcOrd="0" destOrd="0" presId="urn:microsoft.com/office/officeart/2005/8/layout/radial3"/>
    <dgm:cxn modelId="{2338F188-ACD1-4E60-9A10-D7FD23EAA02D}" srcId="{9F715912-F52E-43C2-96D1-8D57BEFA9108}" destId="{F14D61A8-5F86-4190-A938-69610B417D03}" srcOrd="1" destOrd="0" parTransId="{D0F4A72D-A45A-4E11-AF62-F77EBF6AACE7}" sibTransId="{5377559E-0720-4FC1-ABBB-1C4A32D5875B}"/>
    <dgm:cxn modelId="{0A71EE89-BDD2-4266-B61E-8DF0D76E11B6}" srcId="{37744B5F-7499-4DF0-93EB-E8F78D34300C}" destId="{9F715912-F52E-43C2-96D1-8D57BEFA9108}" srcOrd="0" destOrd="0" parTransId="{897AACC0-2805-4C73-8A05-1C195349AE14}" sibTransId="{D12392CF-F0AF-474C-9C92-0E32344A6464}"/>
    <dgm:cxn modelId="{E9464BA8-1DCB-4950-A6F7-FE4EEBC20C13}" type="presOf" srcId="{0FD9554D-91AE-407B-9587-0D91BF9F040C}" destId="{4D721B32-0431-4A93-B362-90EDDA60D8AA}" srcOrd="0" destOrd="0" presId="urn:microsoft.com/office/officeart/2005/8/layout/radial3"/>
    <dgm:cxn modelId="{F2973AC2-2042-4604-864C-52BCFE63F5C5}" srcId="{9F715912-F52E-43C2-96D1-8D57BEFA9108}" destId="{0FD9554D-91AE-407B-9587-0D91BF9F040C}" srcOrd="0" destOrd="0" parTransId="{84CB9983-A221-409D-BF39-F2C760ECAAAF}" sibTransId="{0750595C-8A21-49B5-8340-4380AD331494}"/>
    <dgm:cxn modelId="{67A455CD-2EE2-4E87-BC4E-391F2660BF0D}" srcId="{9F715912-F52E-43C2-96D1-8D57BEFA9108}" destId="{83193E34-E5DE-430C-9DAD-F8B95F3AC11E}" srcOrd="2" destOrd="0" parTransId="{811A5ACB-8835-4F5F-914B-C4E89E360967}" sibTransId="{25573D46-C548-4DA1-9794-C7A25D999926}"/>
    <dgm:cxn modelId="{277A6EE5-36AE-4F5D-8CF7-5F684D8FEC85}" srcId="{9F715912-F52E-43C2-96D1-8D57BEFA9108}" destId="{4DDD7A39-CEAB-4C74-9478-2A34A2F8A085}" srcOrd="3" destOrd="0" parTransId="{BAB1734C-AD50-4B46-9CF8-CE44E65FD5D7}" sibTransId="{956B561C-BE6E-4FF0-BFBA-E061F5A8F251}"/>
    <dgm:cxn modelId="{FFEBA2FF-6DB2-4AB6-87CE-1432A9467605}" type="presOf" srcId="{37744B5F-7499-4DF0-93EB-E8F78D34300C}" destId="{A872A52B-801E-4E3F-B48D-31039878BB52}" srcOrd="0" destOrd="0" presId="urn:microsoft.com/office/officeart/2005/8/layout/radial3"/>
    <dgm:cxn modelId="{C9423FFE-B686-44E0-A14A-F59D0C078AD2}" type="presParOf" srcId="{A872A52B-801E-4E3F-B48D-31039878BB52}" destId="{4210BEE3-165F-4ED7-96EE-9208520BCC95}" srcOrd="0" destOrd="0" presId="urn:microsoft.com/office/officeart/2005/8/layout/radial3"/>
    <dgm:cxn modelId="{4655CA5D-4839-4D29-B347-46120316B35B}" type="presParOf" srcId="{4210BEE3-165F-4ED7-96EE-9208520BCC95}" destId="{36C8A85B-11DF-4FDD-8965-EA82405B9602}" srcOrd="0" destOrd="0" presId="urn:microsoft.com/office/officeart/2005/8/layout/radial3"/>
    <dgm:cxn modelId="{98EA66D2-2C75-4235-9404-ED03C025614D}" type="presParOf" srcId="{4210BEE3-165F-4ED7-96EE-9208520BCC95}" destId="{4D721B32-0431-4A93-B362-90EDDA60D8AA}" srcOrd="1" destOrd="0" presId="urn:microsoft.com/office/officeart/2005/8/layout/radial3"/>
    <dgm:cxn modelId="{D5ECCE9A-18BD-4601-BB11-FECBCA9F0E08}" type="presParOf" srcId="{4210BEE3-165F-4ED7-96EE-9208520BCC95}" destId="{BDB5B88E-5056-4733-8C70-98B33FF74EDB}" srcOrd="2" destOrd="0" presId="urn:microsoft.com/office/officeart/2005/8/layout/radial3"/>
    <dgm:cxn modelId="{77D5D1DB-23DE-430B-891E-3D2E05737760}" type="presParOf" srcId="{4210BEE3-165F-4ED7-96EE-9208520BCC95}" destId="{8D4445DB-C245-4535-AEE4-CE8EE16E622E}" srcOrd="3" destOrd="0" presId="urn:microsoft.com/office/officeart/2005/8/layout/radial3"/>
    <dgm:cxn modelId="{629F260C-AF76-43E2-8C01-1AD7FDAAB01D}" type="presParOf" srcId="{4210BEE3-165F-4ED7-96EE-9208520BCC95}" destId="{DFCDD6CF-CC4A-4D9C-AEF7-D2B9A4C728E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5BE43-ECD7-499E-AF5D-5B95AA0B8B43}">
      <dsp:nvSpPr>
        <dsp:cNvPr id="0" name=""/>
        <dsp:cNvSpPr/>
      </dsp:nvSpPr>
      <dsp:spPr>
        <a:xfrm>
          <a:off x="5896" y="109889"/>
          <a:ext cx="1762494" cy="1156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Открытые переломы</a:t>
          </a:r>
        </a:p>
      </dsp:txBody>
      <dsp:txXfrm>
        <a:off x="39773" y="143766"/>
        <a:ext cx="1694740" cy="1088882"/>
      </dsp:txXfrm>
    </dsp:sp>
    <dsp:sp modelId="{F00552EA-02B7-45ED-9F40-63AA5378E81B}">
      <dsp:nvSpPr>
        <dsp:cNvPr id="0" name=""/>
        <dsp:cNvSpPr/>
      </dsp:nvSpPr>
      <dsp:spPr>
        <a:xfrm>
          <a:off x="1944640" y="469658"/>
          <a:ext cx="373648" cy="437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1944640" y="557078"/>
        <a:ext cx="261554" cy="262258"/>
      </dsp:txXfrm>
    </dsp:sp>
    <dsp:sp modelId="{EB033BDB-D5BD-4477-B5F7-C531AE7D3015}">
      <dsp:nvSpPr>
        <dsp:cNvPr id="0" name=""/>
        <dsp:cNvSpPr/>
      </dsp:nvSpPr>
      <dsp:spPr>
        <a:xfrm>
          <a:off x="2473388" y="109889"/>
          <a:ext cx="1762494" cy="1156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6% -повреждения крупных суставов</a:t>
          </a:r>
        </a:p>
      </dsp:txBody>
      <dsp:txXfrm>
        <a:off x="2507265" y="143766"/>
        <a:ext cx="1694740" cy="1088882"/>
      </dsp:txXfrm>
    </dsp:sp>
    <dsp:sp modelId="{AD543118-2950-4416-87C7-6B5D10A32F19}">
      <dsp:nvSpPr>
        <dsp:cNvPr id="0" name=""/>
        <dsp:cNvSpPr/>
      </dsp:nvSpPr>
      <dsp:spPr>
        <a:xfrm>
          <a:off x="4412132" y="469658"/>
          <a:ext cx="373648" cy="437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4412132" y="557078"/>
        <a:ext cx="261554" cy="262258"/>
      </dsp:txXfrm>
    </dsp:sp>
    <dsp:sp modelId="{B8C847CE-5606-4E59-828F-CAEA37629C9B}">
      <dsp:nvSpPr>
        <dsp:cNvPr id="0" name=""/>
        <dsp:cNvSpPr/>
      </dsp:nvSpPr>
      <dsp:spPr>
        <a:xfrm>
          <a:off x="4940880" y="109889"/>
          <a:ext cx="1762494" cy="1156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34,4% - коленный сустав</a:t>
          </a:r>
        </a:p>
      </dsp:txBody>
      <dsp:txXfrm>
        <a:off x="4974757" y="143766"/>
        <a:ext cx="1694740" cy="1088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2F897-7AAF-49A7-A3D6-6177EB582ABD}">
      <dsp:nvSpPr>
        <dsp:cNvPr id="0" name=""/>
        <dsp:cNvSpPr/>
      </dsp:nvSpPr>
      <dsp:spPr>
        <a:xfrm rot="10800000">
          <a:off x="1345282" y="175"/>
          <a:ext cx="4542253" cy="79885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27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Золотистый стафилококк-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&gt;</a:t>
          </a: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50% </a:t>
          </a:r>
        </a:p>
      </dsp:txBody>
      <dsp:txXfrm rot="10800000">
        <a:off x="1544997" y="175"/>
        <a:ext cx="4342538" cy="798859"/>
      </dsp:txXfrm>
    </dsp:sp>
    <dsp:sp modelId="{6DF224D4-3441-4773-AA3E-6B1BCF5AD5C1}">
      <dsp:nvSpPr>
        <dsp:cNvPr id="0" name=""/>
        <dsp:cNvSpPr/>
      </dsp:nvSpPr>
      <dsp:spPr>
        <a:xfrm>
          <a:off x="912092" y="40964"/>
          <a:ext cx="804723" cy="737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5909E-4FEF-4533-B181-E8B4DE8906EA}">
      <dsp:nvSpPr>
        <dsp:cNvPr id="0" name=""/>
        <dsp:cNvSpPr/>
      </dsp:nvSpPr>
      <dsp:spPr>
        <a:xfrm rot="10800000">
          <a:off x="1343816" y="1037500"/>
          <a:ext cx="4542253" cy="79885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27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Стрептококки-25%</a:t>
          </a:r>
        </a:p>
      </dsp:txBody>
      <dsp:txXfrm rot="10800000">
        <a:off x="1543531" y="1037500"/>
        <a:ext cx="4342538" cy="798859"/>
      </dsp:txXfrm>
    </dsp:sp>
    <dsp:sp modelId="{17796BBD-0FBD-4251-9EEB-A84F7FE52317}">
      <dsp:nvSpPr>
        <dsp:cNvPr id="0" name=""/>
        <dsp:cNvSpPr/>
      </dsp:nvSpPr>
      <dsp:spPr>
        <a:xfrm>
          <a:off x="885542" y="1072810"/>
          <a:ext cx="798859" cy="7988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3D4F91-29F9-4907-AFB8-E145C2213FE0}">
      <dsp:nvSpPr>
        <dsp:cNvPr id="0" name=""/>
        <dsp:cNvSpPr/>
      </dsp:nvSpPr>
      <dsp:spPr>
        <a:xfrm rot="10800000">
          <a:off x="1345860" y="2025353"/>
          <a:ext cx="4571506" cy="173683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27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Грамотрицательные бактерии -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10-20% </a:t>
          </a:r>
        </a:p>
      </dsp:txBody>
      <dsp:txXfrm rot="10800000">
        <a:off x="1780068" y="2025353"/>
        <a:ext cx="4137298" cy="1736833"/>
      </dsp:txXfrm>
    </dsp:sp>
    <dsp:sp modelId="{D3C4570B-93C3-4C9C-8BC8-CACECAE82C86}">
      <dsp:nvSpPr>
        <dsp:cNvPr id="0" name=""/>
        <dsp:cNvSpPr/>
      </dsp:nvSpPr>
      <dsp:spPr>
        <a:xfrm>
          <a:off x="901763" y="2390807"/>
          <a:ext cx="798859" cy="7988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10D82-D0EC-4993-AA28-C981FF5C9441}">
      <dsp:nvSpPr>
        <dsp:cNvPr id="0" name=""/>
        <dsp:cNvSpPr/>
      </dsp:nvSpPr>
      <dsp:spPr>
        <a:xfrm>
          <a:off x="2743199" y="0"/>
          <a:ext cx="4114799" cy="1170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вызваны возбудителями гонореи, туберкулеза и сифилиса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199" y="146318"/>
        <a:ext cx="3675846" cy="877906"/>
      </dsp:txXfrm>
    </dsp:sp>
    <dsp:sp modelId="{7D10BD55-40CA-45D5-9577-3D2623B2A3CD}">
      <dsp:nvSpPr>
        <dsp:cNvPr id="0" name=""/>
        <dsp:cNvSpPr/>
      </dsp:nvSpPr>
      <dsp:spPr>
        <a:xfrm>
          <a:off x="0" y="0"/>
          <a:ext cx="2743199" cy="11705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Специфические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41" y="57141"/>
        <a:ext cx="2628917" cy="1056260"/>
      </dsp:txXfrm>
    </dsp:sp>
    <dsp:sp modelId="{474801FF-0E70-40AB-B5DB-00B262BE4E02}">
      <dsp:nvSpPr>
        <dsp:cNvPr id="0" name=""/>
        <dsp:cNvSpPr/>
      </dsp:nvSpPr>
      <dsp:spPr>
        <a:xfrm>
          <a:off x="2743199" y="1287596"/>
          <a:ext cx="4114799" cy="1170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u="none" kern="1200" dirty="0">
              <a:latin typeface="Times New Roman" pitchFamily="18" charset="0"/>
              <a:cs typeface="Times New Roman" pitchFamily="18" charset="0"/>
            </a:rPr>
            <a:t>ревматоидный артрит, </a:t>
          </a:r>
          <a:r>
            <a:rPr lang="ru-RU" sz="1800" b="0" i="0" kern="1200" dirty="0">
              <a:latin typeface="Times New Roman" pitchFamily="18" charset="0"/>
              <a:cs typeface="Times New Roman" pitchFamily="18" charset="0"/>
            </a:rPr>
            <a:t>псориатический полиартрит</a:t>
          </a:r>
          <a:endParaRPr lang="ru-RU" sz="18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199" y="1433914"/>
        <a:ext cx="3675846" cy="877906"/>
      </dsp:txXfrm>
    </dsp:sp>
    <dsp:sp modelId="{E23A58CF-FD34-4C68-969D-AD262733F21E}">
      <dsp:nvSpPr>
        <dsp:cNvPr id="0" name=""/>
        <dsp:cNvSpPr/>
      </dsp:nvSpPr>
      <dsp:spPr>
        <a:xfrm>
          <a:off x="0" y="1287596"/>
          <a:ext cx="2743199" cy="11705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Times New Roman" pitchFamily="18" charset="0"/>
              <a:cs typeface="Times New Roman" pitchFamily="18" charset="0"/>
            </a:rPr>
            <a:t>Неспецифические </a:t>
          </a:r>
        </a:p>
      </dsp:txBody>
      <dsp:txXfrm>
        <a:off x="57141" y="1344737"/>
        <a:ext cx="2628917" cy="1056260"/>
      </dsp:txXfrm>
    </dsp:sp>
    <dsp:sp modelId="{1D22F77B-6CE8-4C1E-87BB-313C495B9200}">
      <dsp:nvSpPr>
        <dsp:cNvPr id="0" name=""/>
        <dsp:cNvSpPr/>
      </dsp:nvSpPr>
      <dsp:spPr>
        <a:xfrm>
          <a:off x="2743199" y="2575192"/>
          <a:ext cx="4114799" cy="1170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при бруцеллезе, различных вирусных инфекциях, </a:t>
          </a:r>
          <a:br>
            <a:rPr lang="ru-RU" sz="1800" kern="1200" dirty="0">
              <a:latin typeface="Times New Roman" pitchFamily="18" charset="0"/>
              <a:cs typeface="Times New Roman" pitchFamily="18" charset="0"/>
            </a:rPr>
          </a:b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ВИЧ 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199" y="2721510"/>
        <a:ext cx="3675846" cy="877906"/>
      </dsp:txXfrm>
    </dsp:sp>
    <dsp:sp modelId="{FA78A088-2351-4BAF-9779-5DB3B8CC1505}">
      <dsp:nvSpPr>
        <dsp:cNvPr id="0" name=""/>
        <dsp:cNvSpPr/>
      </dsp:nvSpPr>
      <dsp:spPr>
        <a:xfrm>
          <a:off x="0" y="2575192"/>
          <a:ext cx="2743199" cy="11705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Инфекционно-аллергические </a:t>
          </a:r>
        </a:p>
      </dsp:txBody>
      <dsp:txXfrm>
        <a:off x="57141" y="2632333"/>
        <a:ext cx="2628917" cy="1056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A85B-11DF-4FDD-8965-EA82405B9602}">
      <dsp:nvSpPr>
        <dsp:cNvPr id="0" name=""/>
        <dsp:cNvSpPr/>
      </dsp:nvSpPr>
      <dsp:spPr>
        <a:xfrm>
          <a:off x="2182109" y="985015"/>
          <a:ext cx="2421116" cy="24211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ОПЕРАТИВНОЕ ЛЕЧЕНИЕ</a:t>
          </a:r>
        </a:p>
      </dsp:txBody>
      <dsp:txXfrm>
        <a:off x="2536673" y="1339579"/>
        <a:ext cx="1711988" cy="1711988"/>
      </dsp:txXfrm>
    </dsp:sp>
    <dsp:sp modelId="{4D721B32-0431-4A93-B362-90EDDA60D8AA}">
      <dsp:nvSpPr>
        <dsp:cNvPr id="0" name=""/>
        <dsp:cNvSpPr/>
      </dsp:nvSpPr>
      <dsp:spPr>
        <a:xfrm>
          <a:off x="2535271" y="-198486"/>
          <a:ext cx="1714792" cy="163471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Артротомия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6396" y="40912"/>
        <a:ext cx="1212542" cy="1155917"/>
      </dsp:txXfrm>
    </dsp:sp>
    <dsp:sp modelId="{BDB5B88E-5056-4733-8C70-98B33FF74EDB}">
      <dsp:nvSpPr>
        <dsp:cNvPr id="0" name=""/>
        <dsp:cNvSpPr/>
      </dsp:nvSpPr>
      <dsp:spPr>
        <a:xfrm>
          <a:off x="4351716" y="1441168"/>
          <a:ext cx="1660413" cy="15543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Артроскопия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4878" y="1668796"/>
        <a:ext cx="1174089" cy="1099088"/>
      </dsp:txXfrm>
    </dsp:sp>
    <dsp:sp modelId="{8D4445DB-C245-4535-AEE4-CE8EE16E622E}">
      <dsp:nvSpPr>
        <dsp:cNvPr id="0" name=""/>
        <dsp:cNvSpPr/>
      </dsp:nvSpPr>
      <dsp:spPr>
        <a:xfrm>
          <a:off x="2672650" y="2981235"/>
          <a:ext cx="1723132" cy="158207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Дренирование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997" y="3212925"/>
        <a:ext cx="1218438" cy="1118698"/>
      </dsp:txXfrm>
    </dsp:sp>
    <dsp:sp modelId="{DFCDD6CF-CC4A-4D9C-AEF7-D2B9A4C728ED}">
      <dsp:nvSpPr>
        <dsp:cNvPr id="0" name=""/>
        <dsp:cNvSpPr/>
      </dsp:nvSpPr>
      <dsp:spPr>
        <a:xfrm>
          <a:off x="740736" y="939328"/>
          <a:ext cx="1643671" cy="156952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Промывание сустава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446" y="1169180"/>
        <a:ext cx="1162251" cy="1109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2483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0" y="906283"/>
            <a:ext cx="535880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опыт лечения гнойных артритов коленного сустава</a:t>
            </a:r>
            <a:endParaRPr lang="ru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674" y="3575497"/>
            <a:ext cx="54403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Демяненко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А.А.,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В.Я., Колосова Т.А., Бодаченко К.А.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657F5-8F92-4C3C-B6B1-C09D4CDF9769}"/>
              </a:ext>
            </a:extLst>
          </p:cNvPr>
          <p:cNvSpPr txBox="1"/>
          <p:nvPr/>
        </p:nvSpPr>
        <p:spPr>
          <a:xfrm>
            <a:off x="298174" y="152400"/>
            <a:ext cx="545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травматологический центр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718632" y="154236"/>
            <a:ext cx="4990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Диагностические критерии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54236" y="760164"/>
            <a:ext cx="3404212" cy="1927952"/>
          </a:xfrm>
          <a:custGeom>
            <a:avLst/>
            <a:gdLst>
              <a:gd name="connsiteX0" fmla="*/ 0 w 3012030"/>
              <a:gd name="connsiteY0" fmla="*/ 0 h 1628506"/>
              <a:gd name="connsiteX1" fmla="*/ 3012030 w 3012030"/>
              <a:gd name="connsiteY1" fmla="*/ 0 h 1628506"/>
              <a:gd name="connsiteX2" fmla="*/ 3012030 w 3012030"/>
              <a:gd name="connsiteY2" fmla="*/ 1628506 h 1628506"/>
              <a:gd name="connsiteX3" fmla="*/ 0 w 3012030"/>
              <a:gd name="connsiteY3" fmla="*/ 1628506 h 1628506"/>
              <a:gd name="connsiteX4" fmla="*/ 0 w 3012030"/>
              <a:gd name="connsiteY4" fmla="*/ 0 h 162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2030" h="1628506">
                <a:moveTo>
                  <a:pt x="0" y="0"/>
                </a:moveTo>
                <a:lnTo>
                  <a:pt x="3012030" y="0"/>
                </a:lnTo>
                <a:lnTo>
                  <a:pt x="3012030" y="1628506"/>
                </a:lnTo>
                <a:lnTo>
                  <a:pt x="0" y="16285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Клиника:</a:t>
            </a:r>
            <a:br>
              <a:rPr lang="ru-RU" sz="1400" kern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острое начало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  сильная боль 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ограничение движений в суставе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kern="1200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напряжение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инфильтрация 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гиперемия кожных покровов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изменение контура сустава</a:t>
            </a:r>
            <a:endParaRPr lang="ru-RU" sz="16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3580482" y="3007606"/>
            <a:ext cx="3277518" cy="1983036"/>
          </a:xfrm>
          <a:custGeom>
            <a:avLst/>
            <a:gdLst>
              <a:gd name="connsiteX0" fmla="*/ 0 w 2220454"/>
              <a:gd name="connsiteY0" fmla="*/ 0 h 1348583"/>
              <a:gd name="connsiteX1" fmla="*/ 2220454 w 2220454"/>
              <a:gd name="connsiteY1" fmla="*/ 0 h 1348583"/>
              <a:gd name="connsiteX2" fmla="*/ 2220454 w 2220454"/>
              <a:gd name="connsiteY2" fmla="*/ 1348583 h 1348583"/>
              <a:gd name="connsiteX3" fmla="*/ 0 w 2220454"/>
              <a:gd name="connsiteY3" fmla="*/ 1348583 h 1348583"/>
              <a:gd name="connsiteX4" fmla="*/ 0 w 2220454"/>
              <a:gd name="connsiteY4" fmla="*/ 0 h 134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454" h="1348583">
                <a:moveTo>
                  <a:pt x="0" y="0"/>
                </a:moveTo>
                <a:lnTo>
                  <a:pt x="2220454" y="0"/>
                </a:lnTo>
                <a:lnTo>
                  <a:pt x="2220454" y="1348583"/>
                </a:lnTo>
                <a:lnTo>
                  <a:pt x="0" y="1348583"/>
                </a:lnTo>
                <a:lnTo>
                  <a:pt x="0" y="0"/>
                </a:lnTo>
                <a:close/>
              </a:path>
            </a:pathLst>
          </a:custGeom>
          <a:solidFill>
            <a:srgbClr val="EDB01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Анамнез: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наличие хронических гнойных очагов в организме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интоксикационный синдром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600" kern="1200" dirty="0">
                <a:latin typeface="Times New Roman" pitchFamily="18" charset="0"/>
                <a:cs typeface="Times New Roman" pitchFamily="18" charset="0"/>
              </a:rPr>
              <a:t> наличие травмы </a:t>
            </a:r>
            <a:br>
              <a:rPr lang="ru-RU" sz="1400" kern="1200" dirty="0">
                <a:latin typeface="Times New Roman" pitchFamily="18" charset="0"/>
                <a:cs typeface="Times New Roman" pitchFamily="18" charset="0"/>
              </a:rPr>
            </a:br>
            <a:endParaRPr lang="ru-RU" sz="1400" kern="1200" dirty="0"/>
          </a:p>
        </p:txBody>
      </p:sp>
      <p:pic>
        <p:nvPicPr>
          <p:cNvPr id="13" name="Рисунок 12" descr="d6a24c6a993783fce080e8fc37cd25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70" y="673307"/>
            <a:ext cx="3138201" cy="22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7f89459969c0fff2d841cfb13fd08c2.jpg"/>
          <p:cNvPicPr>
            <a:picLocks noChangeAspect="1"/>
          </p:cNvPicPr>
          <p:nvPr/>
        </p:nvPicPr>
        <p:blipFill>
          <a:blip r:embed="rId3"/>
          <a:srcRect l="24083"/>
          <a:stretch>
            <a:fillRect/>
          </a:stretch>
        </p:blipFill>
        <p:spPr>
          <a:xfrm>
            <a:off x="176271" y="2745897"/>
            <a:ext cx="3229674" cy="239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1613972" y="209321"/>
            <a:ext cx="5244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Диагностические критерии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0051" y="793214"/>
            <a:ext cx="6344985" cy="4087259"/>
            <a:chOff x="210051" y="793214"/>
            <a:chExt cx="6344985" cy="4087259"/>
          </a:xfrm>
        </p:grpSpPr>
        <p:sp>
          <p:nvSpPr>
            <p:cNvPr id="9" name="Полилиния 8"/>
            <p:cNvSpPr/>
            <p:nvPr/>
          </p:nvSpPr>
          <p:spPr>
            <a:xfrm>
              <a:off x="242371" y="2743201"/>
              <a:ext cx="3216925" cy="2137272"/>
            </a:xfrm>
            <a:custGeom>
              <a:avLst/>
              <a:gdLst>
                <a:gd name="connsiteX0" fmla="*/ 0 w 2490670"/>
                <a:gd name="connsiteY0" fmla="*/ 0 h 1662400"/>
                <a:gd name="connsiteX1" fmla="*/ 2490670 w 2490670"/>
                <a:gd name="connsiteY1" fmla="*/ 0 h 1662400"/>
                <a:gd name="connsiteX2" fmla="*/ 2490670 w 2490670"/>
                <a:gd name="connsiteY2" fmla="*/ 1662400 h 1662400"/>
                <a:gd name="connsiteX3" fmla="*/ 0 w 2490670"/>
                <a:gd name="connsiteY3" fmla="*/ 1662400 h 1662400"/>
                <a:gd name="connsiteX4" fmla="*/ 0 w 2490670"/>
                <a:gd name="connsiteY4" fmla="*/ 0 h 16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670" h="1662400">
                  <a:moveTo>
                    <a:pt x="0" y="0"/>
                  </a:moveTo>
                  <a:lnTo>
                    <a:pt x="2490670" y="0"/>
                  </a:lnTo>
                  <a:lnTo>
                    <a:pt x="2490670" y="1662400"/>
                  </a:lnTo>
                  <a:lnTo>
                    <a:pt x="0" y="1662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Осмотр: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~</a:t>
              </a:r>
              <a:r>
                <a:rPr lang="ru-RU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вынужденное положение конечности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~</a:t>
              </a:r>
              <a:r>
                <a:rPr lang="ru-RU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отек в области сустава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~</a:t>
              </a:r>
              <a:r>
                <a:rPr lang="ru-RU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гиперемия кожных покровов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~</a:t>
              </a:r>
              <a:r>
                <a:rPr lang="ru-RU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степень изменения конфигурации сустава 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endParaRPr lang="ru-RU" sz="18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10051" y="793214"/>
              <a:ext cx="3249245" cy="1883885"/>
            </a:xfrm>
            <a:custGeom>
              <a:avLst/>
              <a:gdLst>
                <a:gd name="connsiteX0" fmla="*/ 0 w 2053704"/>
                <a:gd name="connsiteY0" fmla="*/ 0 h 1657025"/>
                <a:gd name="connsiteX1" fmla="*/ 2053704 w 2053704"/>
                <a:gd name="connsiteY1" fmla="*/ 0 h 1657025"/>
                <a:gd name="connsiteX2" fmla="*/ 2053704 w 2053704"/>
                <a:gd name="connsiteY2" fmla="*/ 1657025 h 1657025"/>
                <a:gd name="connsiteX3" fmla="*/ 0 w 2053704"/>
                <a:gd name="connsiteY3" fmla="*/ 1657025 h 1657025"/>
                <a:gd name="connsiteX4" fmla="*/ 0 w 2053704"/>
                <a:gd name="connsiteY4" fmla="*/ 0 h 165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3704" h="1657025">
                  <a:moveTo>
                    <a:pt x="0" y="0"/>
                  </a:moveTo>
                  <a:lnTo>
                    <a:pt x="2053704" y="0"/>
                  </a:lnTo>
                  <a:lnTo>
                    <a:pt x="2053704" y="1657025"/>
                  </a:lnTo>
                  <a:lnTo>
                    <a:pt x="0" y="16570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Общие симптомы:</a:t>
              </a:r>
              <a:br>
                <a:rPr lang="ru-RU" sz="16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 высокая температура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~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слабость 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~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недомогание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~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озноб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~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потливость 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~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угнетение сознания</a:t>
              </a:r>
              <a:endParaRPr lang="ru-RU" sz="18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723701" y="826265"/>
              <a:ext cx="2831335" cy="1806766"/>
            </a:xfrm>
            <a:custGeom>
              <a:avLst/>
              <a:gdLst>
                <a:gd name="connsiteX0" fmla="*/ 0 w 2170493"/>
                <a:gd name="connsiteY0" fmla="*/ 0 h 1646893"/>
                <a:gd name="connsiteX1" fmla="*/ 2170493 w 2170493"/>
                <a:gd name="connsiteY1" fmla="*/ 0 h 1646893"/>
                <a:gd name="connsiteX2" fmla="*/ 2170493 w 2170493"/>
                <a:gd name="connsiteY2" fmla="*/ 1646893 h 1646893"/>
                <a:gd name="connsiteX3" fmla="*/ 0 w 2170493"/>
                <a:gd name="connsiteY3" fmla="*/ 1646893 h 1646893"/>
                <a:gd name="connsiteX4" fmla="*/ 0 w 2170493"/>
                <a:gd name="connsiteY4" fmla="*/ 0 h 164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493" h="1646893">
                  <a:moveTo>
                    <a:pt x="0" y="0"/>
                  </a:moveTo>
                  <a:lnTo>
                    <a:pt x="2170493" y="0"/>
                  </a:lnTo>
                  <a:lnTo>
                    <a:pt x="2170493" y="1646893"/>
                  </a:lnTo>
                  <a:lnTo>
                    <a:pt x="0" y="16468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Пальпация: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местная гипертермия кожи над суставом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~ </a:t>
              </a:r>
              <a:r>
                <a:rPr lang="ru-RU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болезненность </a:t>
              </a:r>
              <a:br>
                <a:rPr lang="ru-RU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флюктуация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ru-RU" sz="18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8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8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симптом баллотирования надколенника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Рисунок 13" descr="6077692ec768d1461aa574fd28f957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91" y="2639918"/>
            <a:ext cx="3338109" cy="250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751682" y="165253"/>
            <a:ext cx="4930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Диагностические критерии</a:t>
            </a:r>
          </a:p>
          <a:p>
            <a:endParaRPr lang="ru-RU" dirty="0"/>
          </a:p>
        </p:txBody>
      </p:sp>
      <p:pic>
        <p:nvPicPr>
          <p:cNvPr id="5" name="Рисунок 4" descr="eneseis-prp.jpg"/>
          <p:cNvPicPr>
            <a:picLocks noChangeAspect="1"/>
          </p:cNvPicPr>
          <p:nvPr/>
        </p:nvPicPr>
        <p:blipFill>
          <a:blip r:embed="rId2"/>
          <a:srcRect l="8441" r="21757" b="6498"/>
          <a:stretch>
            <a:fillRect/>
          </a:stretch>
        </p:blipFill>
        <p:spPr>
          <a:xfrm>
            <a:off x="0" y="1330486"/>
            <a:ext cx="4285561" cy="32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73695" y="1443209"/>
            <a:ext cx="2324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Содержимое имеет характер гноя или мутного экссудата, в котором обнаруживаются максимальные показатели цитоза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(до 80 000-100 000) и нейтрофилеза – до 90%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751682" y="165253"/>
            <a:ext cx="4930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Диагностические критерии</a:t>
            </a:r>
          </a:p>
          <a:p>
            <a:endParaRPr lang="ru-RU" dirty="0"/>
          </a:p>
        </p:txBody>
      </p:sp>
      <p:pic>
        <p:nvPicPr>
          <p:cNvPr id="4" name="Рисунок 3" descr="tretya-stadiya-gonartro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32" y="1189141"/>
            <a:ext cx="4295288" cy="295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3219" y="826265"/>
            <a:ext cx="2564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Рентгенологическая картина: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тяжелые деструктивные изменения: выраженный остеопороз, сужение суставной щели, деструкция суставных концов бедренной кости, больше- и малоберцовой в виде поверхностных или глубоких неправильной формы узур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>
            <a:stCxn id="12" idx="6"/>
          </p:cNvCxnSpPr>
          <p:nvPr/>
        </p:nvCxnSpPr>
        <p:spPr>
          <a:xfrm flipV="1">
            <a:off x="3683247" y="2660563"/>
            <a:ext cx="617291" cy="4994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grpSp>
        <p:nvGrpSpPr>
          <p:cNvPr id="8" name="Группа 7"/>
          <p:cNvGrpSpPr/>
          <p:nvPr/>
        </p:nvGrpSpPr>
        <p:grpSpPr>
          <a:xfrm>
            <a:off x="218528" y="81507"/>
            <a:ext cx="6484624" cy="5029137"/>
            <a:chOff x="302936" y="82036"/>
            <a:chExt cx="6300222" cy="4556517"/>
          </a:xfrm>
        </p:grpSpPr>
        <p:sp>
          <p:nvSpPr>
            <p:cNvPr id="12" name="Овал 11"/>
            <p:cNvSpPr/>
            <p:nvPr/>
          </p:nvSpPr>
          <p:spPr>
            <a:xfrm>
              <a:off x="302936" y="969819"/>
              <a:ext cx="3366193" cy="2988303"/>
            </a:xfrm>
            <a:prstGeom prst="ellipse">
              <a:avLst/>
            </a:prstGeom>
            <a:gradFill flip="none" rotWithShape="0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4238259" y="1497213"/>
              <a:ext cx="2364898" cy="1826642"/>
            </a:xfrm>
            <a:custGeom>
              <a:avLst/>
              <a:gdLst>
                <a:gd name="connsiteX0" fmla="*/ 0 w 1428231"/>
                <a:gd name="connsiteY0" fmla="*/ 703403 h 1406805"/>
                <a:gd name="connsiteX1" fmla="*/ 212991 w 1428231"/>
                <a:gd name="connsiteY1" fmla="*/ 202277 h 1406805"/>
                <a:gd name="connsiteX2" fmla="*/ 714117 w 1428231"/>
                <a:gd name="connsiteY2" fmla="*/ 0 h 1406805"/>
                <a:gd name="connsiteX3" fmla="*/ 1215243 w 1428231"/>
                <a:gd name="connsiteY3" fmla="*/ 202278 h 1406805"/>
                <a:gd name="connsiteX4" fmla="*/ 1428233 w 1428231"/>
                <a:gd name="connsiteY4" fmla="*/ 703404 h 1406805"/>
                <a:gd name="connsiteX5" fmla="*/ 1215243 w 1428231"/>
                <a:gd name="connsiteY5" fmla="*/ 1204530 h 1406805"/>
                <a:gd name="connsiteX6" fmla="*/ 714117 w 1428231"/>
                <a:gd name="connsiteY6" fmla="*/ 1406807 h 1406805"/>
                <a:gd name="connsiteX7" fmla="*/ 212991 w 1428231"/>
                <a:gd name="connsiteY7" fmla="*/ 1204529 h 1406805"/>
                <a:gd name="connsiteX8" fmla="*/ 1 w 1428231"/>
                <a:gd name="connsiteY8" fmla="*/ 703403 h 1406805"/>
                <a:gd name="connsiteX9" fmla="*/ 0 w 1428231"/>
                <a:gd name="connsiteY9" fmla="*/ 703403 h 14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231" h="1406805">
                  <a:moveTo>
                    <a:pt x="0" y="703403"/>
                  </a:moveTo>
                  <a:cubicBezTo>
                    <a:pt x="0" y="515006"/>
                    <a:pt x="76727" y="334483"/>
                    <a:pt x="212991" y="202277"/>
                  </a:cubicBezTo>
                  <a:cubicBezTo>
                    <a:pt x="346590" y="72656"/>
                    <a:pt x="526591" y="0"/>
                    <a:pt x="714117" y="0"/>
                  </a:cubicBezTo>
                  <a:cubicBezTo>
                    <a:pt x="901643" y="0"/>
                    <a:pt x="1081644" y="72657"/>
                    <a:pt x="1215243" y="202278"/>
                  </a:cubicBezTo>
                  <a:cubicBezTo>
                    <a:pt x="1351507" y="334484"/>
                    <a:pt x="1428233" y="515007"/>
                    <a:pt x="1428233" y="703404"/>
                  </a:cubicBezTo>
                  <a:cubicBezTo>
                    <a:pt x="1428233" y="891801"/>
                    <a:pt x="1351507" y="1072324"/>
                    <a:pt x="1215243" y="1204530"/>
                  </a:cubicBezTo>
                  <a:cubicBezTo>
                    <a:pt x="1081644" y="1334151"/>
                    <a:pt x="901643" y="1406807"/>
                    <a:pt x="714117" y="1406807"/>
                  </a:cubicBezTo>
                  <a:cubicBezTo>
                    <a:pt x="526591" y="1406807"/>
                    <a:pt x="346590" y="1334150"/>
                    <a:pt x="212991" y="1204529"/>
                  </a:cubicBezTo>
                  <a:cubicBezTo>
                    <a:pt x="76727" y="1072323"/>
                    <a:pt x="1" y="891800"/>
                    <a:pt x="1" y="703403"/>
                  </a:cubicBezTo>
                  <a:lnTo>
                    <a:pt x="0" y="703403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40" tIns="211102" rIns="214240" bIns="211102" numCol="1" spcCol="1270" anchor="ctr" anchorCtr="0">
              <a:noAutofit/>
            </a:bodyPr>
            <a:lstStyle/>
            <a:p>
              <a:pPr lvl="0" algn="just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  <a:t>КОНСЕРВАТИВНОЕ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460811" y="208868"/>
              <a:ext cx="2142347" cy="1406805"/>
            </a:xfrm>
            <a:custGeom>
              <a:avLst/>
              <a:gdLst>
                <a:gd name="connsiteX0" fmla="*/ 0 w 2142347"/>
                <a:gd name="connsiteY0" fmla="*/ 0 h 1406805"/>
                <a:gd name="connsiteX1" fmla="*/ 2142347 w 2142347"/>
                <a:gd name="connsiteY1" fmla="*/ 0 h 1406805"/>
                <a:gd name="connsiteX2" fmla="*/ 2142347 w 2142347"/>
                <a:gd name="connsiteY2" fmla="*/ 1406805 h 1406805"/>
                <a:gd name="connsiteX3" fmla="*/ 0 w 2142347"/>
                <a:gd name="connsiteY3" fmla="*/ 1406805 h 1406805"/>
                <a:gd name="connsiteX4" fmla="*/ 0 w 2142347"/>
                <a:gd name="connsiteY4" fmla="*/ 0 h 14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2347" h="1406805">
                  <a:moveTo>
                    <a:pt x="0" y="0"/>
                  </a:moveTo>
                  <a:lnTo>
                    <a:pt x="2142347" y="0"/>
                  </a:lnTo>
                  <a:lnTo>
                    <a:pt x="2142347" y="1406805"/>
                  </a:lnTo>
                  <a:lnTo>
                    <a:pt x="0" y="14068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kern="1200" dirty="0"/>
                <a:t>    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591261" y="82036"/>
              <a:ext cx="2347445" cy="1415178"/>
            </a:xfrm>
            <a:custGeom>
              <a:avLst/>
              <a:gdLst>
                <a:gd name="connsiteX0" fmla="*/ 0 w 1505604"/>
                <a:gd name="connsiteY0" fmla="*/ 754653 h 1509306"/>
                <a:gd name="connsiteX1" fmla="*/ 219838 w 1505604"/>
                <a:gd name="connsiteY1" fmla="*/ 221688 h 1509306"/>
                <a:gd name="connsiteX2" fmla="*/ 752803 w 1505604"/>
                <a:gd name="connsiteY2" fmla="*/ 0 h 1509306"/>
                <a:gd name="connsiteX3" fmla="*/ 1285768 w 1505604"/>
                <a:gd name="connsiteY3" fmla="*/ 221689 h 1509306"/>
                <a:gd name="connsiteX4" fmla="*/ 1505605 w 1505604"/>
                <a:gd name="connsiteY4" fmla="*/ 754654 h 1509306"/>
                <a:gd name="connsiteX5" fmla="*/ 1285767 w 1505604"/>
                <a:gd name="connsiteY5" fmla="*/ 1287619 h 1509306"/>
                <a:gd name="connsiteX6" fmla="*/ 752802 w 1505604"/>
                <a:gd name="connsiteY6" fmla="*/ 1509307 h 1509306"/>
                <a:gd name="connsiteX7" fmla="*/ 219837 w 1505604"/>
                <a:gd name="connsiteY7" fmla="*/ 1287618 h 1509306"/>
                <a:gd name="connsiteX8" fmla="*/ 0 w 1505604"/>
                <a:gd name="connsiteY8" fmla="*/ 754653 h 150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604" h="1509306">
                  <a:moveTo>
                    <a:pt x="0" y="754653"/>
                  </a:moveTo>
                  <a:cubicBezTo>
                    <a:pt x="0" y="554828"/>
                    <a:pt x="79060" y="363160"/>
                    <a:pt x="219838" y="221688"/>
                  </a:cubicBezTo>
                  <a:cubicBezTo>
                    <a:pt x="361069" y="79762"/>
                    <a:pt x="552827" y="0"/>
                    <a:pt x="752803" y="0"/>
                  </a:cubicBezTo>
                  <a:cubicBezTo>
                    <a:pt x="952779" y="0"/>
                    <a:pt x="1144537" y="79763"/>
                    <a:pt x="1285768" y="221689"/>
                  </a:cubicBezTo>
                  <a:cubicBezTo>
                    <a:pt x="1426546" y="363161"/>
                    <a:pt x="1505605" y="554829"/>
                    <a:pt x="1505605" y="754654"/>
                  </a:cubicBezTo>
                  <a:cubicBezTo>
                    <a:pt x="1505605" y="954479"/>
                    <a:pt x="1426546" y="1146148"/>
                    <a:pt x="1285767" y="1287619"/>
                  </a:cubicBezTo>
                  <a:cubicBezTo>
                    <a:pt x="1144536" y="1429545"/>
                    <a:pt x="952778" y="1509307"/>
                    <a:pt x="752802" y="1509307"/>
                  </a:cubicBezTo>
                  <a:cubicBezTo>
                    <a:pt x="552826" y="1509307"/>
                    <a:pt x="361068" y="1429544"/>
                    <a:pt x="219837" y="1287618"/>
                  </a:cubicBezTo>
                  <a:cubicBezTo>
                    <a:pt x="79059" y="1146147"/>
                    <a:pt x="0" y="954478"/>
                    <a:pt x="0" y="754653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571" tIns="226113" rIns="225571" bIns="22611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  <a:t>ОПЕРАТИВНОЕ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412343" y="1709319"/>
              <a:ext cx="1977504" cy="1509306"/>
            </a:xfrm>
            <a:custGeom>
              <a:avLst/>
              <a:gdLst>
                <a:gd name="connsiteX0" fmla="*/ 0 w 2258407"/>
                <a:gd name="connsiteY0" fmla="*/ 0 h 1509306"/>
                <a:gd name="connsiteX1" fmla="*/ 2258407 w 2258407"/>
                <a:gd name="connsiteY1" fmla="*/ 0 h 1509306"/>
                <a:gd name="connsiteX2" fmla="*/ 2258407 w 2258407"/>
                <a:gd name="connsiteY2" fmla="*/ 1509306 h 1509306"/>
                <a:gd name="connsiteX3" fmla="*/ 0 w 2258407"/>
                <a:gd name="connsiteY3" fmla="*/ 1509306 h 1509306"/>
                <a:gd name="connsiteX4" fmla="*/ 0 w 2258407"/>
                <a:gd name="connsiteY4" fmla="*/ 0 h 150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407" h="1509306">
                  <a:moveTo>
                    <a:pt x="0" y="0"/>
                  </a:moveTo>
                  <a:lnTo>
                    <a:pt x="2258407" y="0"/>
                  </a:lnTo>
                  <a:lnTo>
                    <a:pt x="2258407" y="1509306"/>
                  </a:lnTo>
                  <a:lnTo>
                    <a:pt x="0" y="15093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2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2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588168" y="3218625"/>
              <a:ext cx="2350539" cy="1411741"/>
            </a:xfrm>
            <a:custGeom>
              <a:avLst/>
              <a:gdLst>
                <a:gd name="connsiteX0" fmla="*/ 0 w 1267792"/>
                <a:gd name="connsiteY0" fmla="*/ 633896 h 1267792"/>
                <a:gd name="connsiteX1" fmla="*/ 185664 w 1267792"/>
                <a:gd name="connsiteY1" fmla="*/ 185664 h 1267792"/>
                <a:gd name="connsiteX2" fmla="*/ 633897 w 1267792"/>
                <a:gd name="connsiteY2" fmla="*/ 1 h 1267792"/>
                <a:gd name="connsiteX3" fmla="*/ 1082129 w 1267792"/>
                <a:gd name="connsiteY3" fmla="*/ 185665 h 1267792"/>
                <a:gd name="connsiteX4" fmla="*/ 1267792 w 1267792"/>
                <a:gd name="connsiteY4" fmla="*/ 633898 h 1267792"/>
                <a:gd name="connsiteX5" fmla="*/ 1082128 w 1267792"/>
                <a:gd name="connsiteY5" fmla="*/ 1082130 h 1267792"/>
                <a:gd name="connsiteX6" fmla="*/ 633896 w 1267792"/>
                <a:gd name="connsiteY6" fmla="*/ 1267794 h 1267792"/>
                <a:gd name="connsiteX7" fmla="*/ 185664 w 1267792"/>
                <a:gd name="connsiteY7" fmla="*/ 1082130 h 1267792"/>
                <a:gd name="connsiteX8" fmla="*/ 1 w 1267792"/>
                <a:gd name="connsiteY8" fmla="*/ 633897 h 1267792"/>
                <a:gd name="connsiteX9" fmla="*/ 0 w 1267792"/>
                <a:gd name="connsiteY9" fmla="*/ 633896 h 12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7792" h="1267792">
                  <a:moveTo>
                    <a:pt x="0" y="633896"/>
                  </a:moveTo>
                  <a:cubicBezTo>
                    <a:pt x="0" y="465776"/>
                    <a:pt x="66786" y="304542"/>
                    <a:pt x="185664" y="185664"/>
                  </a:cubicBezTo>
                  <a:cubicBezTo>
                    <a:pt x="304543" y="66786"/>
                    <a:pt x="465777" y="1"/>
                    <a:pt x="633897" y="1"/>
                  </a:cubicBezTo>
                  <a:cubicBezTo>
                    <a:pt x="802017" y="1"/>
                    <a:pt x="963251" y="66787"/>
                    <a:pt x="1082129" y="185665"/>
                  </a:cubicBezTo>
                  <a:cubicBezTo>
                    <a:pt x="1201007" y="304544"/>
                    <a:pt x="1267792" y="465778"/>
                    <a:pt x="1267792" y="633898"/>
                  </a:cubicBezTo>
                  <a:cubicBezTo>
                    <a:pt x="1267792" y="802018"/>
                    <a:pt x="1201007" y="963252"/>
                    <a:pt x="1082128" y="1082130"/>
                  </a:cubicBezTo>
                  <a:cubicBezTo>
                    <a:pt x="963249" y="1201009"/>
                    <a:pt x="802015" y="1267794"/>
                    <a:pt x="633896" y="1267794"/>
                  </a:cubicBezTo>
                  <a:cubicBezTo>
                    <a:pt x="465776" y="1267794"/>
                    <a:pt x="304542" y="1201008"/>
                    <a:pt x="185664" y="1082130"/>
                  </a:cubicBezTo>
                  <a:cubicBezTo>
                    <a:pt x="66785" y="963251"/>
                    <a:pt x="0" y="802017"/>
                    <a:pt x="1" y="633897"/>
                  </a:cubicBezTo>
                  <a:lnTo>
                    <a:pt x="0" y="63389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744" tIns="190744" rIns="190744" bIns="1907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b="1" kern="1200" dirty="0">
                  <a:latin typeface="Times New Roman" pitchFamily="18" charset="0"/>
                  <a:cs typeface="Times New Roman" pitchFamily="18" charset="0"/>
                </a:rPr>
                <a:t>ФИЗИО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ru-RU" b="1" kern="1200" dirty="0">
                  <a:latin typeface="Times New Roman" pitchFamily="18" charset="0"/>
                  <a:cs typeface="Times New Roman" pitchFamily="18" charset="0"/>
                </a:rPr>
                <a:t>ФУНКЦИОНАЛЬНОЕ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645251" y="3370761"/>
              <a:ext cx="1901688" cy="1267792"/>
            </a:xfrm>
            <a:custGeom>
              <a:avLst/>
              <a:gdLst>
                <a:gd name="connsiteX0" fmla="*/ 0 w 1901688"/>
                <a:gd name="connsiteY0" fmla="*/ 0 h 1267792"/>
                <a:gd name="connsiteX1" fmla="*/ 1901688 w 1901688"/>
                <a:gd name="connsiteY1" fmla="*/ 0 h 1267792"/>
                <a:gd name="connsiteX2" fmla="*/ 1901688 w 1901688"/>
                <a:gd name="connsiteY2" fmla="*/ 1267792 h 1267792"/>
                <a:gd name="connsiteX3" fmla="*/ 0 w 1901688"/>
                <a:gd name="connsiteY3" fmla="*/ 1267792 h 1267792"/>
                <a:gd name="connsiteX4" fmla="*/ 0 w 1901688"/>
                <a:gd name="connsiteY4" fmla="*/ 0 h 12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688" h="1267792">
                  <a:moveTo>
                    <a:pt x="0" y="0"/>
                  </a:moveTo>
                  <a:lnTo>
                    <a:pt x="1901688" y="0"/>
                  </a:lnTo>
                  <a:lnTo>
                    <a:pt x="1901688" y="1267792"/>
                  </a:lnTo>
                  <a:lnTo>
                    <a:pt x="0" y="12677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200" kern="1200" dirty="0"/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32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4857" y="1486226"/>
            <a:ext cx="2655065" cy="277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должно быть комплексным, в условиях стационара!</a:t>
            </a:r>
          </a:p>
          <a:p>
            <a:pPr algn="ctr"/>
            <a:endParaRPr lang="ru-RU" sz="28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230008" y="1278731"/>
            <a:ext cx="577611" cy="3189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34222" y="3728522"/>
            <a:ext cx="380528" cy="24340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4017478"/>
              </p:ext>
            </p:extLst>
          </p:nvPr>
        </p:nvGraphicFramePr>
        <p:xfrm>
          <a:off x="64295" y="378620"/>
          <a:ext cx="6793706" cy="436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81" y="264319"/>
            <a:ext cx="1632696" cy="138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81" y="3307555"/>
            <a:ext cx="1964958" cy="144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8" y="3052701"/>
            <a:ext cx="1489708" cy="143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60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2050" name="Picture 2" descr="http://zokb.org.ua/upload/nov/intext/artrosk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59" y="1800448"/>
            <a:ext cx="6630373" cy="277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829" y="476969"/>
            <a:ext cx="64283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малоинвазивный эндоскопический метод - </a:t>
            </a:r>
            <a:r>
              <a:rPr lang="ru-RU" sz="2400" b="1" u="sng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артроскопия</a:t>
            </a:r>
            <a:r>
              <a:rPr lang="ru-RU" sz="24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4" name="Рисунок 3" descr="infek158.jpg"/>
          <p:cNvPicPr>
            <a:picLocks noChangeAspect="1"/>
          </p:cNvPicPr>
          <p:nvPr/>
        </p:nvPicPr>
        <p:blipFill>
          <a:blip r:embed="rId2"/>
          <a:srcRect b="34195"/>
          <a:stretch>
            <a:fillRect/>
          </a:stretch>
        </p:blipFill>
        <p:spPr>
          <a:xfrm>
            <a:off x="187286" y="738130"/>
            <a:ext cx="4158787" cy="4175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6410" y="1586429"/>
            <a:ext cx="2671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Адекватное дренирование коленного сустава с использованием проточно-промывного метода обеспечивает его санацию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3" name="Рисунок 2" descr="746.jpg"/>
          <p:cNvPicPr>
            <a:picLocks noChangeAspect="1"/>
          </p:cNvPicPr>
          <p:nvPr/>
        </p:nvPicPr>
        <p:blipFill rotWithShape="1">
          <a:blip r:embed="rId2"/>
          <a:srcRect t="5935"/>
          <a:stretch/>
        </p:blipFill>
        <p:spPr>
          <a:xfrm>
            <a:off x="657225" y="2000249"/>
            <a:ext cx="5816906" cy="259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369" y="683047"/>
            <a:ext cx="6406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ревизии всех отделов коленного сустава выявляются деструктивные изменения в эпифизах костей и образование костных секвестров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Рисунок 2" descr="img-TKuVY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4652" cy="5039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3167" y="375697"/>
            <a:ext cx="31348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Суставные поверхности резецируются таким образом, что обеспечивает ускоренную консолидацию и более точное восстановление биомеханической оси конечности.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867" y="143219"/>
            <a:ext cx="468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Гнойный гонит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404" y="1277957"/>
            <a:ext cx="2500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Гнойное поражение коленного сустава, развивающееся при попадании гноеродной микрофлоры в сустав гематогенным или лимфогенным путем из гнойных очагов инфекции    или извне 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354" y="3800818"/>
            <a:ext cx="662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открытом повреждении сустава и ятрогенных вмешательствах.</a:t>
            </a:r>
            <a:endParaRPr lang="ru-RU" sz="1800" dirty="0"/>
          </a:p>
        </p:txBody>
      </p:sp>
      <p:pic>
        <p:nvPicPr>
          <p:cNvPr id="9" name="Рисунок 8" descr="infektsionnyj-artr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60" y="950068"/>
            <a:ext cx="3367489" cy="269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389784" y="4572000"/>
            <a:ext cx="29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76261" y="154236"/>
            <a:ext cx="5381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Двусторонняя парапателлярная артротомия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7512" y="3291961"/>
            <a:ext cx="242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Техника  парапателлярной артротомии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коленного сустава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564EFB-8887-424F-8FDB-92CA7F2E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377"/>
            <a:ext cx="4527512" cy="39101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fek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898405"/>
            <a:ext cx="4545032" cy="31295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856342" y="165253"/>
            <a:ext cx="5001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Параконциллярная артротомия по Корневу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4189393"/>
            <a:ext cx="543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вид бокового подковообразного разреза сбоку с пересечением боковых связок;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дренирование переднего и двух задних заворотов (поперечный срез)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grpSp>
        <p:nvGrpSpPr>
          <p:cNvPr id="7" name="Группа 6"/>
          <p:cNvGrpSpPr/>
          <p:nvPr/>
        </p:nvGrpSpPr>
        <p:grpSpPr>
          <a:xfrm>
            <a:off x="114" y="749285"/>
            <a:ext cx="6857886" cy="3844610"/>
            <a:chOff x="115" y="694201"/>
            <a:chExt cx="6857886" cy="3844610"/>
          </a:xfrm>
        </p:grpSpPr>
        <p:sp>
          <p:nvSpPr>
            <p:cNvPr id="8" name="Полилиния 7"/>
            <p:cNvSpPr/>
            <p:nvPr/>
          </p:nvSpPr>
          <p:spPr>
            <a:xfrm>
              <a:off x="115" y="694201"/>
              <a:ext cx="6857769" cy="1201526"/>
            </a:xfrm>
            <a:custGeom>
              <a:avLst/>
              <a:gdLst>
                <a:gd name="connsiteX0" fmla="*/ 0 w 6857769"/>
                <a:gd name="connsiteY0" fmla="*/ 120153 h 1201526"/>
                <a:gd name="connsiteX1" fmla="*/ 35192 w 6857769"/>
                <a:gd name="connsiteY1" fmla="*/ 35192 h 1201526"/>
                <a:gd name="connsiteX2" fmla="*/ 120153 w 6857769"/>
                <a:gd name="connsiteY2" fmla="*/ 0 h 1201526"/>
                <a:gd name="connsiteX3" fmla="*/ 6737616 w 6857769"/>
                <a:gd name="connsiteY3" fmla="*/ 0 h 1201526"/>
                <a:gd name="connsiteX4" fmla="*/ 6822577 w 6857769"/>
                <a:gd name="connsiteY4" fmla="*/ 35192 h 1201526"/>
                <a:gd name="connsiteX5" fmla="*/ 6857769 w 6857769"/>
                <a:gd name="connsiteY5" fmla="*/ 120153 h 1201526"/>
                <a:gd name="connsiteX6" fmla="*/ 6857769 w 6857769"/>
                <a:gd name="connsiteY6" fmla="*/ 1081373 h 1201526"/>
                <a:gd name="connsiteX7" fmla="*/ 6822577 w 6857769"/>
                <a:gd name="connsiteY7" fmla="*/ 1166334 h 1201526"/>
                <a:gd name="connsiteX8" fmla="*/ 6737616 w 6857769"/>
                <a:gd name="connsiteY8" fmla="*/ 1201526 h 1201526"/>
                <a:gd name="connsiteX9" fmla="*/ 120153 w 6857769"/>
                <a:gd name="connsiteY9" fmla="*/ 1201526 h 1201526"/>
                <a:gd name="connsiteX10" fmla="*/ 35192 w 6857769"/>
                <a:gd name="connsiteY10" fmla="*/ 1166334 h 1201526"/>
                <a:gd name="connsiteX11" fmla="*/ 0 w 6857769"/>
                <a:gd name="connsiteY11" fmla="*/ 1081373 h 1201526"/>
                <a:gd name="connsiteX12" fmla="*/ 0 w 6857769"/>
                <a:gd name="connsiteY12" fmla="*/ 120153 h 12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7769" h="1201526">
                  <a:moveTo>
                    <a:pt x="0" y="120153"/>
                  </a:moveTo>
                  <a:cubicBezTo>
                    <a:pt x="0" y="88286"/>
                    <a:pt x="12659" y="57725"/>
                    <a:pt x="35192" y="35192"/>
                  </a:cubicBezTo>
                  <a:cubicBezTo>
                    <a:pt x="57725" y="12659"/>
                    <a:pt x="88287" y="0"/>
                    <a:pt x="120153" y="0"/>
                  </a:cubicBezTo>
                  <a:lnTo>
                    <a:pt x="6737616" y="0"/>
                  </a:lnTo>
                  <a:cubicBezTo>
                    <a:pt x="6769483" y="0"/>
                    <a:pt x="6800044" y="12659"/>
                    <a:pt x="6822577" y="35192"/>
                  </a:cubicBezTo>
                  <a:cubicBezTo>
                    <a:pt x="6845110" y="57725"/>
                    <a:pt x="6857769" y="88287"/>
                    <a:pt x="6857769" y="120153"/>
                  </a:cubicBezTo>
                  <a:lnTo>
                    <a:pt x="6857769" y="1081373"/>
                  </a:lnTo>
                  <a:cubicBezTo>
                    <a:pt x="6857769" y="1113240"/>
                    <a:pt x="6845110" y="1143801"/>
                    <a:pt x="6822577" y="1166334"/>
                  </a:cubicBezTo>
                  <a:cubicBezTo>
                    <a:pt x="6800044" y="1188867"/>
                    <a:pt x="6769483" y="1201526"/>
                    <a:pt x="6737616" y="1201526"/>
                  </a:cubicBezTo>
                  <a:lnTo>
                    <a:pt x="120153" y="1201526"/>
                  </a:lnTo>
                  <a:cubicBezTo>
                    <a:pt x="88286" y="1201526"/>
                    <a:pt x="57725" y="1188867"/>
                    <a:pt x="35192" y="1166334"/>
                  </a:cubicBezTo>
                  <a:cubicBezTo>
                    <a:pt x="12659" y="1143801"/>
                    <a:pt x="0" y="1113240"/>
                    <a:pt x="0" y="1081373"/>
                  </a:cubicBezTo>
                  <a:lnTo>
                    <a:pt x="0" y="1201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71" tIns="141871" rIns="141871" bIns="14187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>
                  <a:latin typeface="Times New Roman" pitchFamily="18" charset="0"/>
                  <a:cs typeface="Times New Roman" pitchFamily="18" charset="0"/>
                </a:rPr>
                <a:t>Антибактериальная</a:t>
              </a: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dirty="0">
                  <a:solidFill>
                    <a:schemeClr val="bg1"/>
                  </a:solidFill>
                </a:rPr>
                <a:t>АШСД-тетрациклины, аминогликозиды, 3-я генерация пенициллинов, 2-я, 3-я и 4-я генерации цефалоспоринов)</a:t>
              </a:r>
              <a:endParaRPr lang="ru-RU" sz="1600" u="sng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809" y="2015743"/>
              <a:ext cx="4113499" cy="1201526"/>
            </a:xfrm>
            <a:custGeom>
              <a:avLst/>
              <a:gdLst>
                <a:gd name="connsiteX0" fmla="*/ 0 w 4591177"/>
                <a:gd name="connsiteY0" fmla="*/ 120153 h 1201526"/>
                <a:gd name="connsiteX1" fmla="*/ 35192 w 4591177"/>
                <a:gd name="connsiteY1" fmla="*/ 35192 h 1201526"/>
                <a:gd name="connsiteX2" fmla="*/ 120153 w 4591177"/>
                <a:gd name="connsiteY2" fmla="*/ 0 h 1201526"/>
                <a:gd name="connsiteX3" fmla="*/ 4471024 w 4591177"/>
                <a:gd name="connsiteY3" fmla="*/ 0 h 1201526"/>
                <a:gd name="connsiteX4" fmla="*/ 4555985 w 4591177"/>
                <a:gd name="connsiteY4" fmla="*/ 35192 h 1201526"/>
                <a:gd name="connsiteX5" fmla="*/ 4591177 w 4591177"/>
                <a:gd name="connsiteY5" fmla="*/ 120153 h 1201526"/>
                <a:gd name="connsiteX6" fmla="*/ 4591177 w 4591177"/>
                <a:gd name="connsiteY6" fmla="*/ 1081373 h 1201526"/>
                <a:gd name="connsiteX7" fmla="*/ 4555985 w 4591177"/>
                <a:gd name="connsiteY7" fmla="*/ 1166334 h 1201526"/>
                <a:gd name="connsiteX8" fmla="*/ 4471024 w 4591177"/>
                <a:gd name="connsiteY8" fmla="*/ 1201526 h 1201526"/>
                <a:gd name="connsiteX9" fmla="*/ 120153 w 4591177"/>
                <a:gd name="connsiteY9" fmla="*/ 1201526 h 1201526"/>
                <a:gd name="connsiteX10" fmla="*/ 35192 w 4591177"/>
                <a:gd name="connsiteY10" fmla="*/ 1166334 h 1201526"/>
                <a:gd name="connsiteX11" fmla="*/ 0 w 4591177"/>
                <a:gd name="connsiteY11" fmla="*/ 1081373 h 1201526"/>
                <a:gd name="connsiteX12" fmla="*/ 0 w 4591177"/>
                <a:gd name="connsiteY12" fmla="*/ 120153 h 12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1177" h="1201526">
                  <a:moveTo>
                    <a:pt x="0" y="120153"/>
                  </a:moveTo>
                  <a:cubicBezTo>
                    <a:pt x="0" y="88286"/>
                    <a:pt x="12659" y="57725"/>
                    <a:pt x="35192" y="35192"/>
                  </a:cubicBezTo>
                  <a:cubicBezTo>
                    <a:pt x="57725" y="12659"/>
                    <a:pt x="88287" y="0"/>
                    <a:pt x="120153" y="0"/>
                  </a:cubicBezTo>
                  <a:lnTo>
                    <a:pt x="4471024" y="0"/>
                  </a:lnTo>
                  <a:cubicBezTo>
                    <a:pt x="4502891" y="0"/>
                    <a:pt x="4533452" y="12659"/>
                    <a:pt x="4555985" y="35192"/>
                  </a:cubicBezTo>
                  <a:cubicBezTo>
                    <a:pt x="4578518" y="57725"/>
                    <a:pt x="4591177" y="88287"/>
                    <a:pt x="4591177" y="120153"/>
                  </a:cubicBezTo>
                  <a:lnTo>
                    <a:pt x="4591177" y="1081373"/>
                  </a:lnTo>
                  <a:cubicBezTo>
                    <a:pt x="4591177" y="1113240"/>
                    <a:pt x="4578518" y="1143801"/>
                    <a:pt x="4555985" y="1166334"/>
                  </a:cubicBezTo>
                  <a:cubicBezTo>
                    <a:pt x="4533452" y="1188867"/>
                    <a:pt x="4502891" y="1201526"/>
                    <a:pt x="4471024" y="1201526"/>
                  </a:cubicBezTo>
                  <a:lnTo>
                    <a:pt x="120153" y="1201526"/>
                  </a:lnTo>
                  <a:cubicBezTo>
                    <a:pt x="88286" y="1201526"/>
                    <a:pt x="57725" y="1188867"/>
                    <a:pt x="35192" y="1166334"/>
                  </a:cubicBezTo>
                  <a:cubicBezTo>
                    <a:pt x="12659" y="1143801"/>
                    <a:pt x="0" y="1113240"/>
                    <a:pt x="0" y="1081373"/>
                  </a:cubicBezTo>
                  <a:lnTo>
                    <a:pt x="0" y="1201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111" tIns="157111" rIns="157111" bIns="15711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u="none" kern="1200" dirty="0">
                  <a:latin typeface="Times New Roman" pitchFamily="18" charset="0"/>
                  <a:cs typeface="Times New Roman" pitchFamily="18" charset="0"/>
                </a:rPr>
                <a:t>Инфузионная</a:t>
              </a:r>
              <a:br>
                <a:rPr lang="ru-RU" sz="13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300" kern="1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кристаллоиды, коллоиды, препараты крови</a:t>
              </a:r>
              <a:r>
                <a:rPr lang="ru-RU" sz="1300" kern="1200" dirty="0"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809" y="3337285"/>
              <a:ext cx="1943178" cy="1201526"/>
            </a:xfrm>
            <a:custGeom>
              <a:avLst/>
              <a:gdLst>
                <a:gd name="connsiteX0" fmla="*/ 0 w 1896386"/>
                <a:gd name="connsiteY0" fmla="*/ 120153 h 1201526"/>
                <a:gd name="connsiteX1" fmla="*/ 35192 w 1896386"/>
                <a:gd name="connsiteY1" fmla="*/ 35192 h 1201526"/>
                <a:gd name="connsiteX2" fmla="*/ 120153 w 1896386"/>
                <a:gd name="connsiteY2" fmla="*/ 0 h 1201526"/>
                <a:gd name="connsiteX3" fmla="*/ 1776233 w 1896386"/>
                <a:gd name="connsiteY3" fmla="*/ 0 h 1201526"/>
                <a:gd name="connsiteX4" fmla="*/ 1861194 w 1896386"/>
                <a:gd name="connsiteY4" fmla="*/ 35192 h 1201526"/>
                <a:gd name="connsiteX5" fmla="*/ 1896386 w 1896386"/>
                <a:gd name="connsiteY5" fmla="*/ 120153 h 1201526"/>
                <a:gd name="connsiteX6" fmla="*/ 1896386 w 1896386"/>
                <a:gd name="connsiteY6" fmla="*/ 1081373 h 1201526"/>
                <a:gd name="connsiteX7" fmla="*/ 1861194 w 1896386"/>
                <a:gd name="connsiteY7" fmla="*/ 1166334 h 1201526"/>
                <a:gd name="connsiteX8" fmla="*/ 1776233 w 1896386"/>
                <a:gd name="connsiteY8" fmla="*/ 1201526 h 1201526"/>
                <a:gd name="connsiteX9" fmla="*/ 120153 w 1896386"/>
                <a:gd name="connsiteY9" fmla="*/ 1201526 h 1201526"/>
                <a:gd name="connsiteX10" fmla="*/ 35192 w 1896386"/>
                <a:gd name="connsiteY10" fmla="*/ 1166334 h 1201526"/>
                <a:gd name="connsiteX11" fmla="*/ 0 w 1896386"/>
                <a:gd name="connsiteY11" fmla="*/ 1081373 h 1201526"/>
                <a:gd name="connsiteX12" fmla="*/ 0 w 1896386"/>
                <a:gd name="connsiteY12" fmla="*/ 120153 h 12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386" h="1201526">
                  <a:moveTo>
                    <a:pt x="0" y="120153"/>
                  </a:moveTo>
                  <a:cubicBezTo>
                    <a:pt x="0" y="88286"/>
                    <a:pt x="12659" y="57725"/>
                    <a:pt x="35192" y="35192"/>
                  </a:cubicBezTo>
                  <a:cubicBezTo>
                    <a:pt x="57725" y="12659"/>
                    <a:pt x="88287" y="0"/>
                    <a:pt x="120153" y="0"/>
                  </a:cubicBezTo>
                  <a:lnTo>
                    <a:pt x="1776233" y="0"/>
                  </a:lnTo>
                  <a:cubicBezTo>
                    <a:pt x="1808100" y="0"/>
                    <a:pt x="1838661" y="12659"/>
                    <a:pt x="1861194" y="35192"/>
                  </a:cubicBezTo>
                  <a:cubicBezTo>
                    <a:pt x="1883727" y="57725"/>
                    <a:pt x="1896386" y="88287"/>
                    <a:pt x="1896386" y="120153"/>
                  </a:cubicBezTo>
                  <a:lnTo>
                    <a:pt x="1896386" y="1081373"/>
                  </a:lnTo>
                  <a:cubicBezTo>
                    <a:pt x="1896386" y="1113240"/>
                    <a:pt x="1883727" y="1143801"/>
                    <a:pt x="1861194" y="1166334"/>
                  </a:cubicBezTo>
                  <a:cubicBezTo>
                    <a:pt x="1838661" y="1188867"/>
                    <a:pt x="1808100" y="1201526"/>
                    <a:pt x="1776233" y="1201526"/>
                  </a:cubicBezTo>
                  <a:lnTo>
                    <a:pt x="120153" y="1201526"/>
                  </a:lnTo>
                  <a:cubicBezTo>
                    <a:pt x="88286" y="1201526"/>
                    <a:pt x="57725" y="1188867"/>
                    <a:pt x="35192" y="1166334"/>
                  </a:cubicBezTo>
                  <a:cubicBezTo>
                    <a:pt x="12659" y="1143801"/>
                    <a:pt x="0" y="1113240"/>
                    <a:pt x="0" y="1081373"/>
                  </a:cubicBezTo>
                  <a:lnTo>
                    <a:pt x="0" y="1201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771" tIns="103771" rIns="103771" bIns="10377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  <a:t>Обезболивающая</a:t>
              </a:r>
              <a:br>
                <a:rPr lang="ru-RU" sz="1800" b="1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1200" dirty="0">
                  <a:latin typeface="Times New Roman" pitchFamily="18" charset="0"/>
                  <a:cs typeface="Times New Roman" pitchFamily="18" charset="0"/>
                </a:rPr>
                <a:t>(наркотические/</a:t>
              </a:r>
              <a:br>
                <a:rPr lang="ru-RU" sz="1400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1200" dirty="0">
                  <a:latin typeface="Times New Roman" pitchFamily="18" charset="0"/>
                  <a:cs typeface="Times New Roman" pitchFamily="18" charset="0"/>
                </a:rPr>
                <a:t>ненаркотические анальгетики)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994054" y="3337285"/>
              <a:ext cx="2401676" cy="1201526"/>
            </a:xfrm>
            <a:custGeom>
              <a:avLst/>
              <a:gdLst>
                <a:gd name="connsiteX0" fmla="*/ 0 w 2626572"/>
                <a:gd name="connsiteY0" fmla="*/ 120153 h 1201526"/>
                <a:gd name="connsiteX1" fmla="*/ 35192 w 2626572"/>
                <a:gd name="connsiteY1" fmla="*/ 35192 h 1201526"/>
                <a:gd name="connsiteX2" fmla="*/ 120153 w 2626572"/>
                <a:gd name="connsiteY2" fmla="*/ 0 h 1201526"/>
                <a:gd name="connsiteX3" fmla="*/ 2506419 w 2626572"/>
                <a:gd name="connsiteY3" fmla="*/ 0 h 1201526"/>
                <a:gd name="connsiteX4" fmla="*/ 2591380 w 2626572"/>
                <a:gd name="connsiteY4" fmla="*/ 35192 h 1201526"/>
                <a:gd name="connsiteX5" fmla="*/ 2626572 w 2626572"/>
                <a:gd name="connsiteY5" fmla="*/ 120153 h 1201526"/>
                <a:gd name="connsiteX6" fmla="*/ 2626572 w 2626572"/>
                <a:gd name="connsiteY6" fmla="*/ 1081373 h 1201526"/>
                <a:gd name="connsiteX7" fmla="*/ 2591380 w 2626572"/>
                <a:gd name="connsiteY7" fmla="*/ 1166334 h 1201526"/>
                <a:gd name="connsiteX8" fmla="*/ 2506419 w 2626572"/>
                <a:gd name="connsiteY8" fmla="*/ 1201526 h 1201526"/>
                <a:gd name="connsiteX9" fmla="*/ 120153 w 2626572"/>
                <a:gd name="connsiteY9" fmla="*/ 1201526 h 1201526"/>
                <a:gd name="connsiteX10" fmla="*/ 35192 w 2626572"/>
                <a:gd name="connsiteY10" fmla="*/ 1166334 h 1201526"/>
                <a:gd name="connsiteX11" fmla="*/ 0 w 2626572"/>
                <a:gd name="connsiteY11" fmla="*/ 1081373 h 1201526"/>
                <a:gd name="connsiteX12" fmla="*/ 0 w 2626572"/>
                <a:gd name="connsiteY12" fmla="*/ 120153 h 12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6572" h="1201526">
                  <a:moveTo>
                    <a:pt x="0" y="120153"/>
                  </a:moveTo>
                  <a:cubicBezTo>
                    <a:pt x="0" y="88286"/>
                    <a:pt x="12659" y="57725"/>
                    <a:pt x="35192" y="35192"/>
                  </a:cubicBezTo>
                  <a:cubicBezTo>
                    <a:pt x="57725" y="12659"/>
                    <a:pt x="88287" y="0"/>
                    <a:pt x="120153" y="0"/>
                  </a:cubicBezTo>
                  <a:lnTo>
                    <a:pt x="2506419" y="0"/>
                  </a:lnTo>
                  <a:cubicBezTo>
                    <a:pt x="2538286" y="0"/>
                    <a:pt x="2568847" y="12659"/>
                    <a:pt x="2591380" y="35192"/>
                  </a:cubicBezTo>
                  <a:cubicBezTo>
                    <a:pt x="2613913" y="57725"/>
                    <a:pt x="2626572" y="88287"/>
                    <a:pt x="2626572" y="120153"/>
                  </a:cubicBezTo>
                  <a:lnTo>
                    <a:pt x="2626572" y="1081373"/>
                  </a:lnTo>
                  <a:cubicBezTo>
                    <a:pt x="2626572" y="1113240"/>
                    <a:pt x="2613913" y="1143801"/>
                    <a:pt x="2591380" y="1166334"/>
                  </a:cubicBezTo>
                  <a:cubicBezTo>
                    <a:pt x="2568847" y="1188867"/>
                    <a:pt x="2538286" y="1201526"/>
                    <a:pt x="2506419" y="1201526"/>
                  </a:cubicBezTo>
                  <a:lnTo>
                    <a:pt x="120153" y="1201526"/>
                  </a:lnTo>
                  <a:cubicBezTo>
                    <a:pt x="88286" y="1201526"/>
                    <a:pt x="57725" y="1188867"/>
                    <a:pt x="35192" y="1166334"/>
                  </a:cubicBezTo>
                  <a:cubicBezTo>
                    <a:pt x="12659" y="1143801"/>
                    <a:pt x="0" y="1113240"/>
                    <a:pt x="0" y="1081373"/>
                  </a:cubicBezTo>
                  <a:lnTo>
                    <a:pt x="0" y="1201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151" tIns="96151" rIns="96151" bIns="9615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  <a:t>Десенсибилизирующая</a:t>
              </a:r>
              <a:b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(десенсибилизирующие, противоаллергические</a:t>
              </a:r>
              <a:r>
                <a:rPr lang="ru-RU" sz="1100" kern="1200" dirty="0"/>
                <a:t>)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307595" y="2015743"/>
              <a:ext cx="2543595" cy="1201526"/>
            </a:xfrm>
            <a:custGeom>
              <a:avLst/>
              <a:gdLst>
                <a:gd name="connsiteX0" fmla="*/ 0 w 2116766"/>
                <a:gd name="connsiteY0" fmla="*/ 120153 h 1201526"/>
                <a:gd name="connsiteX1" fmla="*/ 35192 w 2116766"/>
                <a:gd name="connsiteY1" fmla="*/ 35192 h 1201526"/>
                <a:gd name="connsiteX2" fmla="*/ 120153 w 2116766"/>
                <a:gd name="connsiteY2" fmla="*/ 0 h 1201526"/>
                <a:gd name="connsiteX3" fmla="*/ 1996613 w 2116766"/>
                <a:gd name="connsiteY3" fmla="*/ 0 h 1201526"/>
                <a:gd name="connsiteX4" fmla="*/ 2081574 w 2116766"/>
                <a:gd name="connsiteY4" fmla="*/ 35192 h 1201526"/>
                <a:gd name="connsiteX5" fmla="*/ 2116766 w 2116766"/>
                <a:gd name="connsiteY5" fmla="*/ 120153 h 1201526"/>
                <a:gd name="connsiteX6" fmla="*/ 2116766 w 2116766"/>
                <a:gd name="connsiteY6" fmla="*/ 1081373 h 1201526"/>
                <a:gd name="connsiteX7" fmla="*/ 2081574 w 2116766"/>
                <a:gd name="connsiteY7" fmla="*/ 1166334 h 1201526"/>
                <a:gd name="connsiteX8" fmla="*/ 1996613 w 2116766"/>
                <a:gd name="connsiteY8" fmla="*/ 1201526 h 1201526"/>
                <a:gd name="connsiteX9" fmla="*/ 120153 w 2116766"/>
                <a:gd name="connsiteY9" fmla="*/ 1201526 h 1201526"/>
                <a:gd name="connsiteX10" fmla="*/ 35192 w 2116766"/>
                <a:gd name="connsiteY10" fmla="*/ 1166334 h 1201526"/>
                <a:gd name="connsiteX11" fmla="*/ 0 w 2116766"/>
                <a:gd name="connsiteY11" fmla="*/ 1081373 h 1201526"/>
                <a:gd name="connsiteX12" fmla="*/ 0 w 2116766"/>
                <a:gd name="connsiteY12" fmla="*/ 120153 h 12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6766" h="1201526">
                  <a:moveTo>
                    <a:pt x="0" y="120153"/>
                  </a:moveTo>
                  <a:cubicBezTo>
                    <a:pt x="0" y="88286"/>
                    <a:pt x="12659" y="57725"/>
                    <a:pt x="35192" y="35192"/>
                  </a:cubicBezTo>
                  <a:cubicBezTo>
                    <a:pt x="57725" y="12659"/>
                    <a:pt x="88287" y="0"/>
                    <a:pt x="120153" y="0"/>
                  </a:cubicBezTo>
                  <a:lnTo>
                    <a:pt x="1996613" y="0"/>
                  </a:lnTo>
                  <a:cubicBezTo>
                    <a:pt x="2028480" y="0"/>
                    <a:pt x="2059041" y="12659"/>
                    <a:pt x="2081574" y="35192"/>
                  </a:cubicBezTo>
                  <a:cubicBezTo>
                    <a:pt x="2104107" y="57725"/>
                    <a:pt x="2116766" y="88287"/>
                    <a:pt x="2116766" y="120153"/>
                  </a:cubicBezTo>
                  <a:lnTo>
                    <a:pt x="2116766" y="1081373"/>
                  </a:lnTo>
                  <a:cubicBezTo>
                    <a:pt x="2116766" y="1113240"/>
                    <a:pt x="2104107" y="1143801"/>
                    <a:pt x="2081574" y="1166334"/>
                  </a:cubicBezTo>
                  <a:cubicBezTo>
                    <a:pt x="2059041" y="1188867"/>
                    <a:pt x="2028480" y="1201526"/>
                    <a:pt x="1996613" y="1201526"/>
                  </a:cubicBezTo>
                  <a:lnTo>
                    <a:pt x="120153" y="1201526"/>
                  </a:lnTo>
                  <a:cubicBezTo>
                    <a:pt x="88286" y="1201526"/>
                    <a:pt x="57725" y="1188867"/>
                    <a:pt x="35192" y="1166334"/>
                  </a:cubicBezTo>
                  <a:cubicBezTo>
                    <a:pt x="12659" y="1143801"/>
                    <a:pt x="0" y="1113240"/>
                    <a:pt x="0" y="1081373"/>
                  </a:cubicBezTo>
                  <a:lnTo>
                    <a:pt x="0" y="1201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151" tIns="96151" rIns="96151" bIns="9615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  <a:t>Противовоспалительная</a:t>
              </a:r>
              <a:b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0" kern="1200" dirty="0">
                  <a:latin typeface="Times New Roman" pitchFamily="18" charset="0"/>
                  <a:cs typeface="Times New Roman" pitchFamily="18" charset="0"/>
                </a:rPr>
                <a:t>(НПВС, ГКС)</a:t>
              </a:r>
              <a:r>
                <a:rPr lang="ru-RU" sz="1400" b="0" kern="1200" dirty="0"/>
                <a:t> 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417764" y="3337285"/>
              <a:ext cx="2440237" cy="1201526"/>
            </a:xfrm>
            <a:custGeom>
              <a:avLst/>
              <a:gdLst>
                <a:gd name="connsiteX0" fmla="*/ 0 w 1624258"/>
                <a:gd name="connsiteY0" fmla="*/ 120153 h 1201526"/>
                <a:gd name="connsiteX1" fmla="*/ 35192 w 1624258"/>
                <a:gd name="connsiteY1" fmla="*/ 35192 h 1201526"/>
                <a:gd name="connsiteX2" fmla="*/ 120153 w 1624258"/>
                <a:gd name="connsiteY2" fmla="*/ 0 h 1201526"/>
                <a:gd name="connsiteX3" fmla="*/ 1504105 w 1624258"/>
                <a:gd name="connsiteY3" fmla="*/ 0 h 1201526"/>
                <a:gd name="connsiteX4" fmla="*/ 1589066 w 1624258"/>
                <a:gd name="connsiteY4" fmla="*/ 35192 h 1201526"/>
                <a:gd name="connsiteX5" fmla="*/ 1624258 w 1624258"/>
                <a:gd name="connsiteY5" fmla="*/ 120153 h 1201526"/>
                <a:gd name="connsiteX6" fmla="*/ 1624258 w 1624258"/>
                <a:gd name="connsiteY6" fmla="*/ 1081373 h 1201526"/>
                <a:gd name="connsiteX7" fmla="*/ 1589066 w 1624258"/>
                <a:gd name="connsiteY7" fmla="*/ 1166334 h 1201526"/>
                <a:gd name="connsiteX8" fmla="*/ 1504105 w 1624258"/>
                <a:gd name="connsiteY8" fmla="*/ 1201526 h 1201526"/>
                <a:gd name="connsiteX9" fmla="*/ 120153 w 1624258"/>
                <a:gd name="connsiteY9" fmla="*/ 1201526 h 1201526"/>
                <a:gd name="connsiteX10" fmla="*/ 35192 w 1624258"/>
                <a:gd name="connsiteY10" fmla="*/ 1166334 h 1201526"/>
                <a:gd name="connsiteX11" fmla="*/ 0 w 1624258"/>
                <a:gd name="connsiteY11" fmla="*/ 1081373 h 1201526"/>
                <a:gd name="connsiteX12" fmla="*/ 0 w 1624258"/>
                <a:gd name="connsiteY12" fmla="*/ 120153 h 120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4258" h="1201526">
                  <a:moveTo>
                    <a:pt x="0" y="120153"/>
                  </a:moveTo>
                  <a:cubicBezTo>
                    <a:pt x="0" y="88286"/>
                    <a:pt x="12659" y="57725"/>
                    <a:pt x="35192" y="35192"/>
                  </a:cubicBezTo>
                  <a:cubicBezTo>
                    <a:pt x="57725" y="12659"/>
                    <a:pt x="88287" y="0"/>
                    <a:pt x="120153" y="0"/>
                  </a:cubicBezTo>
                  <a:lnTo>
                    <a:pt x="1504105" y="0"/>
                  </a:lnTo>
                  <a:cubicBezTo>
                    <a:pt x="1535972" y="0"/>
                    <a:pt x="1566533" y="12659"/>
                    <a:pt x="1589066" y="35192"/>
                  </a:cubicBezTo>
                  <a:cubicBezTo>
                    <a:pt x="1611599" y="57725"/>
                    <a:pt x="1624258" y="88287"/>
                    <a:pt x="1624258" y="120153"/>
                  </a:cubicBezTo>
                  <a:lnTo>
                    <a:pt x="1624258" y="1081373"/>
                  </a:lnTo>
                  <a:cubicBezTo>
                    <a:pt x="1624258" y="1113240"/>
                    <a:pt x="1611599" y="1143801"/>
                    <a:pt x="1589066" y="1166334"/>
                  </a:cubicBezTo>
                  <a:cubicBezTo>
                    <a:pt x="1566533" y="1188867"/>
                    <a:pt x="1535972" y="1201526"/>
                    <a:pt x="1504105" y="1201526"/>
                  </a:cubicBezTo>
                  <a:lnTo>
                    <a:pt x="120153" y="1201526"/>
                  </a:lnTo>
                  <a:cubicBezTo>
                    <a:pt x="88286" y="1201526"/>
                    <a:pt x="57725" y="1188867"/>
                    <a:pt x="35192" y="1166334"/>
                  </a:cubicBezTo>
                  <a:cubicBezTo>
                    <a:pt x="12659" y="1143801"/>
                    <a:pt x="0" y="1113240"/>
                    <a:pt x="0" y="1081373"/>
                  </a:cubicBezTo>
                  <a:lnTo>
                    <a:pt x="0" y="1201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91" tIns="73291" rIns="73291" bIns="73291" numCol="1" spcCol="1270" anchor="ctr" anchorCtr="0">
              <a:noAutofit/>
            </a:bodyPr>
            <a:lstStyle/>
            <a:p>
              <a:pPr lvl="0" algn="ctr" defTabSz="444500">
                <a:spcBef>
                  <a:spcPct val="0"/>
                </a:spcBef>
              </a:pPr>
              <a: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  <a:t>Иммуностимулирующая</a:t>
              </a:r>
            </a:p>
            <a:p>
              <a:pPr lvl="0" algn="ctr" defTabSz="444500">
                <a:spcBef>
                  <a:spcPct val="0"/>
                </a:spcBef>
              </a:pP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(Лавомакс, препараты интерферона)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19480" y="0"/>
            <a:ext cx="523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Медикаментозная терапия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652530" y="0"/>
            <a:ext cx="5205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гнойного артрита, вызванного простейшими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34739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Иммуномодулятор (Циклоферон) по схеме №10 + Макролид (Ровамицин) 3млн МЕ х3р/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№10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Противогрибковый препарат (Нистатин) 0.5 х2р/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№20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Антигистаминные препараты (Супрастин) 1т х2р/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Витамины В1, В6 в/м №10 через день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Витамин С в/м №10 через день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Глюконат кальция 0.5 х3р/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№10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Пентоксифиллин 5.0 №5 через день</a:t>
            </a:r>
          </a:p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183874" y="3651404"/>
            <a:ext cx="451692" cy="34771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91098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Макролид (Клацид) 500мг х2р/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№10 + Противогрибковый препарат (Ламизил) 1т х1р/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№10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200839" y="352539"/>
            <a:ext cx="5657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стихании гнойного процесса для рассасывания воспалительного инфильтрата местно назначают физиотерапию, в дальнейшем массаж и лечебную физкультуру, что способствует восстановлению функции сустава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fizioprocedury-pri-artroze-kolena-vypolnenie-560x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2" y="2249369"/>
            <a:ext cx="4823552" cy="289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585913" y="207169"/>
            <a:ext cx="515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заболевания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7226" y="759798"/>
            <a:ext cx="6079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серьезен для жизни больного и функции сустава</a:t>
            </a:r>
          </a:p>
        </p:txBody>
      </p:sp>
      <p:pic>
        <p:nvPicPr>
          <p:cNvPr id="8" name="Рисунок 7" descr="Stadii-razvitiya-768x547_564x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9" y="2177774"/>
            <a:ext cx="3168690" cy="225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D21832-62AC-4EB2-8144-5E57F6FF4BAB}"/>
              </a:ext>
            </a:extLst>
          </p:cNvPr>
          <p:cNvSpPr/>
          <p:nvPr/>
        </p:nvSpPr>
        <p:spPr>
          <a:xfrm>
            <a:off x="121444" y="1478021"/>
            <a:ext cx="3567868" cy="354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Купирование воспалительного процесса при проведении комплексного лечения удавалось достичь к 12±0,9 суткам.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проведенного лечения в 42 (68,8%) случаях удалось достигнуть полного выздоровления и возврата пациента к трудовой деятельности, рецидивов гнойного воспаления не отмечалось. У 15 (24,6%) пациентов имела место открытая санация сустава 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артродезированием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последнего. В 2 (3,3%) случаях добиться купирования воспалительного процесса не удалось, в связи с чем больным выполнена ампутация.</a:t>
            </a:r>
            <a:endParaRPr lang="ru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2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7" name="Рисунок 6" descr="0030-030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6400800" y="4636500"/>
            <a:ext cx="457200" cy="315600"/>
          </a:xfrm>
        </p:spPr>
        <p:txBody>
          <a:bodyPr/>
          <a:lstStyle/>
          <a:p>
            <a:pPr algn="ctr"/>
            <a:fld id="{00000000-1234-1234-1234-123412341234}" type="slidenum">
              <a:rPr lang="en" sz="1600" b="1" smtClean="0">
                <a:latin typeface="Times New Roman" pitchFamily="18" charset="0"/>
                <a:cs typeface="Times New Roman" pitchFamily="18" charset="0"/>
              </a:rPr>
              <a:pPr algn="ctr"/>
              <a:t>3</a:t>
            </a:fld>
            <a:endParaRPr lang="e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31" y="176270"/>
            <a:ext cx="520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08" y="1035585"/>
            <a:ext cx="61253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Лечение гнойных артритов остается довольно актуальной и не решенной до конца проблемой современной травматологии и ортопедии. Особое место в структуре гнойных осложнений занимают гнойные гониты.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graphicFrame>
        <p:nvGraphicFramePr>
          <p:cNvPr id="4" name="Схема 3"/>
          <p:cNvGraphicFramePr/>
          <p:nvPr/>
        </p:nvGraphicFramePr>
        <p:xfrm>
          <a:off x="148728" y="1024569"/>
          <a:ext cx="6709272" cy="137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2700" y="176270"/>
            <a:ext cx="49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Статистические наблюдения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180283" y="2423953"/>
            <a:ext cx="2590020" cy="2126013"/>
            <a:chOff x="2389604" y="2423953"/>
            <a:chExt cx="2084297" cy="1334214"/>
          </a:xfrm>
        </p:grpSpPr>
        <p:sp>
          <p:nvSpPr>
            <p:cNvPr id="13" name="Полилиния 12"/>
            <p:cNvSpPr/>
            <p:nvPr/>
          </p:nvSpPr>
          <p:spPr>
            <a:xfrm>
              <a:off x="3373997" y="2973158"/>
              <a:ext cx="98077" cy="3632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865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13"/>
            <p:cNvSpPr/>
            <p:nvPr/>
          </p:nvSpPr>
          <p:spPr>
            <a:xfrm>
              <a:off x="2389604" y="2423953"/>
              <a:ext cx="1989301" cy="452412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2484600" y="2507285"/>
              <a:ext cx="1989301" cy="452412"/>
            </a:xfrm>
            <a:custGeom>
              <a:avLst/>
              <a:gdLst>
                <a:gd name="connsiteX0" fmla="*/ 0 w 1989301"/>
                <a:gd name="connsiteY0" fmla="*/ 45241 h 452412"/>
                <a:gd name="connsiteX1" fmla="*/ 13251 w 1989301"/>
                <a:gd name="connsiteY1" fmla="*/ 13251 h 452412"/>
                <a:gd name="connsiteX2" fmla="*/ 45241 w 1989301"/>
                <a:gd name="connsiteY2" fmla="*/ 0 h 452412"/>
                <a:gd name="connsiteX3" fmla="*/ 1944060 w 1989301"/>
                <a:gd name="connsiteY3" fmla="*/ 0 h 452412"/>
                <a:gd name="connsiteX4" fmla="*/ 1976050 w 1989301"/>
                <a:gd name="connsiteY4" fmla="*/ 13251 h 452412"/>
                <a:gd name="connsiteX5" fmla="*/ 1989301 w 1989301"/>
                <a:gd name="connsiteY5" fmla="*/ 45241 h 452412"/>
                <a:gd name="connsiteX6" fmla="*/ 1989301 w 1989301"/>
                <a:gd name="connsiteY6" fmla="*/ 407171 h 452412"/>
                <a:gd name="connsiteX7" fmla="*/ 1976050 w 1989301"/>
                <a:gd name="connsiteY7" fmla="*/ 439161 h 452412"/>
                <a:gd name="connsiteX8" fmla="*/ 1944060 w 1989301"/>
                <a:gd name="connsiteY8" fmla="*/ 452412 h 452412"/>
                <a:gd name="connsiteX9" fmla="*/ 45241 w 1989301"/>
                <a:gd name="connsiteY9" fmla="*/ 452412 h 452412"/>
                <a:gd name="connsiteX10" fmla="*/ 13251 w 1989301"/>
                <a:gd name="connsiteY10" fmla="*/ 439161 h 452412"/>
                <a:gd name="connsiteX11" fmla="*/ 0 w 1989301"/>
                <a:gd name="connsiteY11" fmla="*/ 407171 h 452412"/>
                <a:gd name="connsiteX12" fmla="*/ 0 w 1989301"/>
                <a:gd name="connsiteY12" fmla="*/ 45241 h 4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301" h="452412">
                  <a:moveTo>
                    <a:pt x="0" y="45241"/>
                  </a:moveTo>
                  <a:cubicBezTo>
                    <a:pt x="0" y="33242"/>
                    <a:pt x="4766" y="21735"/>
                    <a:pt x="13251" y="13251"/>
                  </a:cubicBezTo>
                  <a:cubicBezTo>
                    <a:pt x="21735" y="4767"/>
                    <a:pt x="33243" y="0"/>
                    <a:pt x="45241" y="0"/>
                  </a:cubicBezTo>
                  <a:lnTo>
                    <a:pt x="1944060" y="0"/>
                  </a:lnTo>
                  <a:cubicBezTo>
                    <a:pt x="1956059" y="0"/>
                    <a:pt x="1967566" y="4766"/>
                    <a:pt x="1976050" y="13251"/>
                  </a:cubicBezTo>
                  <a:cubicBezTo>
                    <a:pt x="1984534" y="21735"/>
                    <a:pt x="1989301" y="33243"/>
                    <a:pt x="1989301" y="45241"/>
                  </a:cubicBezTo>
                  <a:lnTo>
                    <a:pt x="1989301" y="407171"/>
                  </a:lnTo>
                  <a:cubicBezTo>
                    <a:pt x="1989301" y="419170"/>
                    <a:pt x="1984535" y="430677"/>
                    <a:pt x="1976050" y="439161"/>
                  </a:cubicBezTo>
                  <a:cubicBezTo>
                    <a:pt x="1967566" y="447645"/>
                    <a:pt x="1956058" y="452412"/>
                    <a:pt x="1944060" y="452412"/>
                  </a:cubicBezTo>
                  <a:lnTo>
                    <a:pt x="45241" y="452412"/>
                  </a:lnTo>
                  <a:cubicBezTo>
                    <a:pt x="33242" y="452412"/>
                    <a:pt x="21735" y="447646"/>
                    <a:pt x="13251" y="439161"/>
                  </a:cubicBezTo>
                  <a:cubicBezTo>
                    <a:pt x="4767" y="430677"/>
                    <a:pt x="0" y="419169"/>
                    <a:pt x="0" y="407171"/>
                  </a:cubicBezTo>
                  <a:lnTo>
                    <a:pt x="0" y="45241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211" tIns="74211" rIns="74211" bIns="7421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latin typeface="Times New Roman" pitchFamily="18" charset="0"/>
                  <a:cs typeface="Times New Roman" pitchFamily="18" charset="0"/>
                </a:rPr>
                <a:t>471 оперативное вмешательство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397918" y="3125018"/>
              <a:ext cx="1972672" cy="54290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2492914" y="3215264"/>
              <a:ext cx="1972672" cy="542903"/>
            </a:xfrm>
            <a:custGeom>
              <a:avLst/>
              <a:gdLst>
                <a:gd name="connsiteX0" fmla="*/ 0 w 1972672"/>
                <a:gd name="connsiteY0" fmla="*/ 54290 h 542903"/>
                <a:gd name="connsiteX1" fmla="*/ 15901 w 1972672"/>
                <a:gd name="connsiteY1" fmla="*/ 15901 h 542903"/>
                <a:gd name="connsiteX2" fmla="*/ 54290 w 1972672"/>
                <a:gd name="connsiteY2" fmla="*/ 0 h 542903"/>
                <a:gd name="connsiteX3" fmla="*/ 1918382 w 1972672"/>
                <a:gd name="connsiteY3" fmla="*/ 0 h 542903"/>
                <a:gd name="connsiteX4" fmla="*/ 1956771 w 1972672"/>
                <a:gd name="connsiteY4" fmla="*/ 15901 h 542903"/>
                <a:gd name="connsiteX5" fmla="*/ 1972672 w 1972672"/>
                <a:gd name="connsiteY5" fmla="*/ 54290 h 542903"/>
                <a:gd name="connsiteX6" fmla="*/ 1972672 w 1972672"/>
                <a:gd name="connsiteY6" fmla="*/ 488613 h 542903"/>
                <a:gd name="connsiteX7" fmla="*/ 1956771 w 1972672"/>
                <a:gd name="connsiteY7" fmla="*/ 527002 h 542903"/>
                <a:gd name="connsiteX8" fmla="*/ 1918382 w 1972672"/>
                <a:gd name="connsiteY8" fmla="*/ 542903 h 542903"/>
                <a:gd name="connsiteX9" fmla="*/ 54290 w 1972672"/>
                <a:gd name="connsiteY9" fmla="*/ 542903 h 542903"/>
                <a:gd name="connsiteX10" fmla="*/ 15901 w 1972672"/>
                <a:gd name="connsiteY10" fmla="*/ 527002 h 542903"/>
                <a:gd name="connsiteX11" fmla="*/ 0 w 1972672"/>
                <a:gd name="connsiteY11" fmla="*/ 488613 h 542903"/>
                <a:gd name="connsiteX12" fmla="*/ 0 w 1972672"/>
                <a:gd name="connsiteY12" fmla="*/ 54290 h 54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2672" h="542903">
                  <a:moveTo>
                    <a:pt x="0" y="54290"/>
                  </a:moveTo>
                  <a:cubicBezTo>
                    <a:pt x="0" y="39891"/>
                    <a:pt x="5720" y="26083"/>
                    <a:pt x="15901" y="15901"/>
                  </a:cubicBezTo>
                  <a:cubicBezTo>
                    <a:pt x="26082" y="5720"/>
                    <a:pt x="39891" y="0"/>
                    <a:pt x="54290" y="0"/>
                  </a:cubicBezTo>
                  <a:lnTo>
                    <a:pt x="1918382" y="0"/>
                  </a:lnTo>
                  <a:cubicBezTo>
                    <a:pt x="1932781" y="0"/>
                    <a:pt x="1946589" y="5720"/>
                    <a:pt x="1956771" y="15901"/>
                  </a:cubicBezTo>
                  <a:cubicBezTo>
                    <a:pt x="1966952" y="26082"/>
                    <a:pt x="1972672" y="39891"/>
                    <a:pt x="1972672" y="54290"/>
                  </a:cubicBezTo>
                  <a:lnTo>
                    <a:pt x="1972672" y="488613"/>
                  </a:lnTo>
                  <a:cubicBezTo>
                    <a:pt x="1972672" y="503012"/>
                    <a:pt x="1966952" y="516820"/>
                    <a:pt x="1956771" y="527002"/>
                  </a:cubicBezTo>
                  <a:cubicBezTo>
                    <a:pt x="1946590" y="537183"/>
                    <a:pt x="1932781" y="542903"/>
                    <a:pt x="1918382" y="542903"/>
                  </a:cubicBezTo>
                  <a:lnTo>
                    <a:pt x="54290" y="542903"/>
                  </a:lnTo>
                  <a:cubicBezTo>
                    <a:pt x="39891" y="542903"/>
                    <a:pt x="26083" y="537183"/>
                    <a:pt x="15901" y="527002"/>
                  </a:cubicBezTo>
                  <a:cubicBezTo>
                    <a:pt x="5720" y="516821"/>
                    <a:pt x="0" y="503012"/>
                    <a:pt x="0" y="488613"/>
                  </a:cubicBezTo>
                  <a:lnTo>
                    <a:pt x="0" y="5429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241" tIns="69241" rIns="69241" bIns="692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u="none" kern="1200" dirty="0">
                  <a:latin typeface="Times New Roman" pitchFamily="18" charset="0"/>
                  <a:cs typeface="Times New Roman" pitchFamily="18" charset="0"/>
                </a:rPr>
                <a:t>10%н</a:t>
              </a: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агноительных процессов</a:t>
              </a: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H="1">
            <a:off x="0" y="4616067"/>
            <a:ext cx="57618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4649118"/>
            <a:ext cx="54202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271" y="4697399"/>
            <a:ext cx="383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http://surgeryzone.net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42568"/>
              </p:ext>
            </p:extLst>
          </p:nvPr>
        </p:nvGraphicFramePr>
        <p:xfrm>
          <a:off x="0" y="925417"/>
          <a:ext cx="6830457" cy="381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3548" y="0"/>
            <a:ext cx="519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Этиология заболевания</a:t>
            </a:r>
            <a:endParaRPr lang="ru-RU" sz="3600" b="1" u="sng" dirty="0">
              <a:ln w="1270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37253"/>
            <a:ext cx="5354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4781320"/>
            <a:ext cx="5321147" cy="11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8641" y="4814370"/>
            <a:ext cx="45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https://www.orthobullets.com/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3199465"/>
              </p:ext>
            </p:extLst>
          </p:nvPr>
        </p:nvGraphicFramePr>
        <p:xfrm>
          <a:off x="0" y="848298"/>
          <a:ext cx="6857999" cy="374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9086" y="104618"/>
            <a:ext cx="528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Заболевания опорно-двигательного аппарата, приводящие к гнойному гониту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305499" y="176270"/>
            <a:ext cx="569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n w="317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причинам возникновения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" y="871807"/>
            <a:ext cx="6857999" cy="1463768"/>
          </a:xfrm>
          <a:custGeom>
            <a:avLst/>
            <a:gdLst>
              <a:gd name="connsiteX0" fmla="*/ 0 w 6857999"/>
              <a:gd name="connsiteY0" fmla="*/ 168895 h 1013347"/>
              <a:gd name="connsiteX1" fmla="*/ 49468 w 6857999"/>
              <a:gd name="connsiteY1" fmla="*/ 49468 h 1013347"/>
              <a:gd name="connsiteX2" fmla="*/ 168895 w 6857999"/>
              <a:gd name="connsiteY2" fmla="*/ 0 h 1013347"/>
              <a:gd name="connsiteX3" fmla="*/ 6689104 w 6857999"/>
              <a:gd name="connsiteY3" fmla="*/ 0 h 1013347"/>
              <a:gd name="connsiteX4" fmla="*/ 6808531 w 6857999"/>
              <a:gd name="connsiteY4" fmla="*/ 49468 h 1013347"/>
              <a:gd name="connsiteX5" fmla="*/ 6857999 w 6857999"/>
              <a:gd name="connsiteY5" fmla="*/ 168895 h 1013347"/>
              <a:gd name="connsiteX6" fmla="*/ 6857999 w 6857999"/>
              <a:gd name="connsiteY6" fmla="*/ 844452 h 1013347"/>
              <a:gd name="connsiteX7" fmla="*/ 6808531 w 6857999"/>
              <a:gd name="connsiteY7" fmla="*/ 963879 h 1013347"/>
              <a:gd name="connsiteX8" fmla="*/ 6689104 w 6857999"/>
              <a:gd name="connsiteY8" fmla="*/ 1013347 h 1013347"/>
              <a:gd name="connsiteX9" fmla="*/ 168895 w 6857999"/>
              <a:gd name="connsiteY9" fmla="*/ 1013347 h 1013347"/>
              <a:gd name="connsiteX10" fmla="*/ 49468 w 6857999"/>
              <a:gd name="connsiteY10" fmla="*/ 963879 h 1013347"/>
              <a:gd name="connsiteX11" fmla="*/ 0 w 6857999"/>
              <a:gd name="connsiteY11" fmla="*/ 844452 h 1013347"/>
              <a:gd name="connsiteX12" fmla="*/ 0 w 6857999"/>
              <a:gd name="connsiteY12" fmla="*/ 168895 h 101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9" h="1013347">
                <a:moveTo>
                  <a:pt x="0" y="168895"/>
                </a:moveTo>
                <a:cubicBezTo>
                  <a:pt x="0" y="124101"/>
                  <a:pt x="17794" y="81142"/>
                  <a:pt x="49468" y="49468"/>
                </a:cubicBezTo>
                <a:cubicBezTo>
                  <a:pt x="81142" y="17794"/>
                  <a:pt x="124101" y="0"/>
                  <a:pt x="168895" y="0"/>
                </a:cubicBezTo>
                <a:lnTo>
                  <a:pt x="6689104" y="0"/>
                </a:lnTo>
                <a:cubicBezTo>
                  <a:pt x="6733898" y="0"/>
                  <a:pt x="6776857" y="17794"/>
                  <a:pt x="6808531" y="49468"/>
                </a:cubicBezTo>
                <a:cubicBezTo>
                  <a:pt x="6840205" y="81142"/>
                  <a:pt x="6857999" y="124101"/>
                  <a:pt x="6857999" y="168895"/>
                </a:cubicBezTo>
                <a:lnTo>
                  <a:pt x="6857999" y="844452"/>
                </a:lnTo>
                <a:cubicBezTo>
                  <a:pt x="6857999" y="889246"/>
                  <a:pt x="6840205" y="932205"/>
                  <a:pt x="6808531" y="963879"/>
                </a:cubicBezTo>
                <a:cubicBezTo>
                  <a:pt x="6776857" y="995553"/>
                  <a:pt x="6733898" y="1013347"/>
                  <a:pt x="6689104" y="1013347"/>
                </a:cubicBezTo>
                <a:lnTo>
                  <a:pt x="168895" y="1013347"/>
                </a:lnTo>
                <a:cubicBezTo>
                  <a:pt x="124101" y="1013347"/>
                  <a:pt x="81142" y="995553"/>
                  <a:pt x="49468" y="963879"/>
                </a:cubicBezTo>
                <a:cubicBezTo>
                  <a:pt x="17794" y="932205"/>
                  <a:pt x="0" y="889246"/>
                  <a:pt x="0" y="844452"/>
                </a:cubicBezTo>
                <a:lnTo>
                  <a:pt x="0" y="16889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098" tIns="137098" rIns="137098" bIns="137098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b="1" u="sng" kern="1200" dirty="0"/>
          </a:p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b="1" u="sng" kern="1200" dirty="0">
                <a:latin typeface="Times New Roman" pitchFamily="18" charset="0"/>
                <a:cs typeface="Times New Roman" pitchFamily="18" charset="0"/>
              </a:rPr>
              <a:t>Первичный </a:t>
            </a:r>
          </a:p>
          <a:p>
            <a:pPr algn="just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 фоне травм, ушибов, проникновения инфекции через открытое повреждение коленного сустава); </a:t>
            </a:r>
          </a:p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kern="1200" dirty="0"/>
              <a:t> 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0" y="1841088"/>
            <a:ext cx="6857999" cy="579600"/>
          </a:xfrm>
          <a:custGeom>
            <a:avLst/>
            <a:gdLst>
              <a:gd name="connsiteX0" fmla="*/ 0 w 6857999"/>
              <a:gd name="connsiteY0" fmla="*/ 0 h 579600"/>
              <a:gd name="connsiteX1" fmla="*/ 6857999 w 6857999"/>
              <a:gd name="connsiteY1" fmla="*/ 0 h 579600"/>
              <a:gd name="connsiteX2" fmla="*/ 6857999 w 6857999"/>
              <a:gd name="connsiteY2" fmla="*/ 579600 h 579600"/>
              <a:gd name="connsiteX3" fmla="*/ 0 w 6857999"/>
              <a:gd name="connsiteY3" fmla="*/ 579600 h 579600"/>
              <a:gd name="connsiteX4" fmla="*/ 0 w 6857999"/>
              <a:gd name="connsiteY4" fmla="*/ 0 h 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579600">
                <a:moveTo>
                  <a:pt x="0" y="0"/>
                </a:moveTo>
                <a:lnTo>
                  <a:pt x="6857999" y="0"/>
                </a:lnTo>
                <a:lnTo>
                  <a:pt x="6857999" y="579600"/>
                </a:lnTo>
                <a:lnTo>
                  <a:pt x="0" y="579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741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ru-RU" sz="18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0" y="2721166"/>
            <a:ext cx="6857999" cy="1817783"/>
          </a:xfrm>
          <a:custGeom>
            <a:avLst/>
            <a:gdLst>
              <a:gd name="connsiteX0" fmla="*/ 0 w 6857999"/>
              <a:gd name="connsiteY0" fmla="*/ 252530 h 1515149"/>
              <a:gd name="connsiteX1" fmla="*/ 73965 w 6857999"/>
              <a:gd name="connsiteY1" fmla="*/ 73964 h 1515149"/>
              <a:gd name="connsiteX2" fmla="*/ 252531 w 6857999"/>
              <a:gd name="connsiteY2" fmla="*/ 0 h 1515149"/>
              <a:gd name="connsiteX3" fmla="*/ 6605469 w 6857999"/>
              <a:gd name="connsiteY3" fmla="*/ 0 h 1515149"/>
              <a:gd name="connsiteX4" fmla="*/ 6784035 w 6857999"/>
              <a:gd name="connsiteY4" fmla="*/ 73965 h 1515149"/>
              <a:gd name="connsiteX5" fmla="*/ 6857999 w 6857999"/>
              <a:gd name="connsiteY5" fmla="*/ 252531 h 1515149"/>
              <a:gd name="connsiteX6" fmla="*/ 6857999 w 6857999"/>
              <a:gd name="connsiteY6" fmla="*/ 1262619 h 1515149"/>
              <a:gd name="connsiteX7" fmla="*/ 6784035 w 6857999"/>
              <a:gd name="connsiteY7" fmla="*/ 1441185 h 1515149"/>
              <a:gd name="connsiteX8" fmla="*/ 6605469 w 6857999"/>
              <a:gd name="connsiteY8" fmla="*/ 1515149 h 1515149"/>
              <a:gd name="connsiteX9" fmla="*/ 252530 w 6857999"/>
              <a:gd name="connsiteY9" fmla="*/ 1515149 h 1515149"/>
              <a:gd name="connsiteX10" fmla="*/ 73964 w 6857999"/>
              <a:gd name="connsiteY10" fmla="*/ 1441185 h 1515149"/>
              <a:gd name="connsiteX11" fmla="*/ 0 w 6857999"/>
              <a:gd name="connsiteY11" fmla="*/ 1262619 h 1515149"/>
              <a:gd name="connsiteX12" fmla="*/ 0 w 6857999"/>
              <a:gd name="connsiteY12" fmla="*/ 252530 h 151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9" h="1515149">
                <a:moveTo>
                  <a:pt x="0" y="252530"/>
                </a:moveTo>
                <a:cubicBezTo>
                  <a:pt x="0" y="185555"/>
                  <a:pt x="26606" y="121323"/>
                  <a:pt x="73965" y="73964"/>
                </a:cubicBezTo>
                <a:cubicBezTo>
                  <a:pt x="121324" y="26605"/>
                  <a:pt x="185556" y="0"/>
                  <a:pt x="252531" y="0"/>
                </a:cubicBezTo>
                <a:lnTo>
                  <a:pt x="6605469" y="0"/>
                </a:lnTo>
                <a:cubicBezTo>
                  <a:pt x="6672444" y="0"/>
                  <a:pt x="6736676" y="26606"/>
                  <a:pt x="6784035" y="73965"/>
                </a:cubicBezTo>
                <a:cubicBezTo>
                  <a:pt x="6831394" y="121324"/>
                  <a:pt x="6857999" y="185556"/>
                  <a:pt x="6857999" y="252531"/>
                </a:cubicBezTo>
                <a:lnTo>
                  <a:pt x="6857999" y="1262619"/>
                </a:lnTo>
                <a:cubicBezTo>
                  <a:pt x="6857999" y="1329594"/>
                  <a:pt x="6831393" y="1393826"/>
                  <a:pt x="6784035" y="1441185"/>
                </a:cubicBezTo>
                <a:cubicBezTo>
                  <a:pt x="6736676" y="1488544"/>
                  <a:pt x="6672444" y="1515149"/>
                  <a:pt x="6605469" y="1515149"/>
                </a:cubicBezTo>
                <a:lnTo>
                  <a:pt x="252530" y="1515149"/>
                </a:lnTo>
                <a:cubicBezTo>
                  <a:pt x="185555" y="1515149"/>
                  <a:pt x="121323" y="1488543"/>
                  <a:pt x="73964" y="1441185"/>
                </a:cubicBezTo>
                <a:cubicBezTo>
                  <a:pt x="26605" y="1393826"/>
                  <a:pt x="0" y="1329594"/>
                  <a:pt x="0" y="1262619"/>
                </a:cubicBezTo>
                <a:lnTo>
                  <a:pt x="0" y="25253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61593" tIns="161593" rIns="161593" bIns="161593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0" y="3935838"/>
            <a:ext cx="6857999" cy="579600"/>
          </a:xfrm>
          <a:custGeom>
            <a:avLst/>
            <a:gdLst>
              <a:gd name="connsiteX0" fmla="*/ 0 w 6857999"/>
              <a:gd name="connsiteY0" fmla="*/ 0 h 579600"/>
              <a:gd name="connsiteX1" fmla="*/ 6857999 w 6857999"/>
              <a:gd name="connsiteY1" fmla="*/ 0 h 579600"/>
              <a:gd name="connsiteX2" fmla="*/ 6857999 w 6857999"/>
              <a:gd name="connsiteY2" fmla="*/ 579600 h 579600"/>
              <a:gd name="connsiteX3" fmla="*/ 0 w 6857999"/>
              <a:gd name="connsiteY3" fmla="*/ 579600 h 579600"/>
              <a:gd name="connsiteX4" fmla="*/ 0 w 6857999"/>
              <a:gd name="connsiteY4" fmla="*/ 0 h 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579600">
                <a:moveTo>
                  <a:pt x="0" y="0"/>
                </a:moveTo>
                <a:lnTo>
                  <a:pt x="6857999" y="0"/>
                </a:lnTo>
                <a:lnTo>
                  <a:pt x="6857999" y="579600"/>
                </a:lnTo>
                <a:lnTo>
                  <a:pt x="0" y="579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741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ru-RU" sz="1800" kern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710149"/>
            <a:ext cx="66541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Вторичный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(на фоне уже имеющихся общих заболеваний, например, при ревматоидном артрите (ревматологическое заболевание, характеризующееся хроническим воспалением суставов), болезни Бехтерева, туберкулезе, сифилисе).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16AE2F-DCCD-4E9D-A8A3-1D04A89ECC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AD1F3B-0C00-4588-9719-5E59FFD455F3}"/>
              </a:ext>
            </a:extLst>
          </p:cNvPr>
          <p:cNvSpPr/>
          <p:nvPr/>
        </p:nvSpPr>
        <p:spPr>
          <a:xfrm>
            <a:off x="1609060" y="0"/>
            <a:ext cx="5219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работе представлены результаты лечения пациентов с ГА коленных суставов, находившихся на лечении в клинике костно-гнойной инфекции в период с 2000 по 2019 годы</a:t>
            </a:r>
            <a:endParaRPr lang="ru-U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F3CA277-56DA-4268-8786-EA03844D4685}"/>
              </a:ext>
            </a:extLst>
          </p:cNvPr>
          <p:cNvGrpSpPr/>
          <p:nvPr/>
        </p:nvGrpSpPr>
        <p:grpSpPr>
          <a:xfrm>
            <a:off x="1807502" y="1015294"/>
            <a:ext cx="3019303" cy="3344576"/>
            <a:chOff x="2545569" y="475510"/>
            <a:chExt cx="3019303" cy="3344576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7FBB0B0-843C-4D5D-B557-FE3CDF83E8BD}"/>
                </a:ext>
              </a:extLst>
            </p:cNvPr>
            <p:cNvSpPr/>
            <p:nvPr/>
          </p:nvSpPr>
          <p:spPr>
            <a:xfrm>
              <a:off x="3956759" y="1221870"/>
              <a:ext cx="718281" cy="3418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2951"/>
                  </a:lnTo>
                  <a:lnTo>
                    <a:pt x="718281" y="232951"/>
                  </a:lnTo>
                  <a:lnTo>
                    <a:pt x="718281" y="3418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1BE71DC-E828-4146-B482-14A9E8F4E6C6}"/>
                </a:ext>
              </a:extLst>
            </p:cNvPr>
            <p:cNvSpPr/>
            <p:nvPr/>
          </p:nvSpPr>
          <p:spPr>
            <a:xfrm>
              <a:off x="3369075" y="2441644"/>
              <a:ext cx="718281" cy="3418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2951"/>
                  </a:lnTo>
                  <a:lnTo>
                    <a:pt x="718281" y="232951"/>
                  </a:lnTo>
                  <a:lnTo>
                    <a:pt x="718281" y="34183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99CD68F-446D-42D5-AB9F-98393F2BB167}"/>
                </a:ext>
              </a:extLst>
            </p:cNvPr>
            <p:cNvSpPr/>
            <p:nvPr/>
          </p:nvSpPr>
          <p:spPr>
            <a:xfrm>
              <a:off x="4087356" y="2434134"/>
              <a:ext cx="718281" cy="3418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18281" y="0"/>
                  </a:moveTo>
                  <a:lnTo>
                    <a:pt x="718281" y="232951"/>
                  </a:lnTo>
                  <a:lnTo>
                    <a:pt x="0" y="232951"/>
                  </a:lnTo>
                  <a:lnTo>
                    <a:pt x="0" y="34183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7706076F-91E5-4C02-87F7-C29DA3BA8E04}"/>
                </a:ext>
              </a:extLst>
            </p:cNvPr>
            <p:cNvSpPr/>
            <p:nvPr/>
          </p:nvSpPr>
          <p:spPr>
            <a:xfrm>
              <a:off x="3238477" y="1221870"/>
              <a:ext cx="718281" cy="3418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18281" y="0"/>
                  </a:moveTo>
                  <a:lnTo>
                    <a:pt x="718281" y="232951"/>
                  </a:lnTo>
                  <a:lnTo>
                    <a:pt x="0" y="232951"/>
                  </a:lnTo>
                  <a:lnTo>
                    <a:pt x="0" y="3418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4236EFC-6ED3-460C-AA6C-70D33584D11C}"/>
                </a:ext>
              </a:extLst>
            </p:cNvPr>
            <p:cNvSpPr/>
            <p:nvPr/>
          </p:nvSpPr>
          <p:spPr>
            <a:xfrm>
              <a:off x="3369074" y="475510"/>
              <a:ext cx="1175370" cy="746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ACC9B95B-8A60-4E39-BD28-C96028453AA1}"/>
                </a:ext>
              </a:extLst>
            </p:cNvPr>
            <p:cNvSpPr/>
            <p:nvPr/>
          </p:nvSpPr>
          <p:spPr>
            <a:xfrm>
              <a:off x="3499671" y="599577"/>
              <a:ext cx="1175370" cy="746360"/>
            </a:xfrm>
            <a:custGeom>
              <a:avLst/>
              <a:gdLst>
                <a:gd name="connsiteX0" fmla="*/ 0 w 1175370"/>
                <a:gd name="connsiteY0" fmla="*/ 74636 h 746360"/>
                <a:gd name="connsiteX1" fmla="*/ 74636 w 1175370"/>
                <a:gd name="connsiteY1" fmla="*/ 0 h 746360"/>
                <a:gd name="connsiteX2" fmla="*/ 1100734 w 1175370"/>
                <a:gd name="connsiteY2" fmla="*/ 0 h 746360"/>
                <a:gd name="connsiteX3" fmla="*/ 1175370 w 1175370"/>
                <a:gd name="connsiteY3" fmla="*/ 74636 h 746360"/>
                <a:gd name="connsiteX4" fmla="*/ 1175370 w 1175370"/>
                <a:gd name="connsiteY4" fmla="*/ 671724 h 746360"/>
                <a:gd name="connsiteX5" fmla="*/ 1100734 w 1175370"/>
                <a:gd name="connsiteY5" fmla="*/ 746360 h 746360"/>
                <a:gd name="connsiteX6" fmla="*/ 74636 w 1175370"/>
                <a:gd name="connsiteY6" fmla="*/ 746360 h 746360"/>
                <a:gd name="connsiteX7" fmla="*/ 0 w 1175370"/>
                <a:gd name="connsiteY7" fmla="*/ 671724 h 746360"/>
                <a:gd name="connsiteX8" fmla="*/ 0 w 1175370"/>
                <a:gd name="connsiteY8" fmla="*/ 74636 h 7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370" h="746360">
                  <a:moveTo>
                    <a:pt x="0" y="74636"/>
                  </a:moveTo>
                  <a:cubicBezTo>
                    <a:pt x="0" y="33416"/>
                    <a:pt x="33416" y="0"/>
                    <a:pt x="74636" y="0"/>
                  </a:cubicBezTo>
                  <a:lnTo>
                    <a:pt x="1100734" y="0"/>
                  </a:lnTo>
                  <a:cubicBezTo>
                    <a:pt x="1141954" y="0"/>
                    <a:pt x="1175370" y="33416"/>
                    <a:pt x="1175370" y="74636"/>
                  </a:cubicBezTo>
                  <a:lnTo>
                    <a:pt x="1175370" y="671724"/>
                  </a:lnTo>
                  <a:cubicBezTo>
                    <a:pt x="1175370" y="712944"/>
                    <a:pt x="1141954" y="746360"/>
                    <a:pt x="1100734" y="746360"/>
                  </a:cubicBezTo>
                  <a:lnTo>
                    <a:pt x="74636" y="746360"/>
                  </a:lnTo>
                  <a:cubicBezTo>
                    <a:pt x="33416" y="746360"/>
                    <a:pt x="0" y="712944"/>
                    <a:pt x="0" y="671724"/>
                  </a:cubicBezTo>
                  <a:lnTo>
                    <a:pt x="0" y="746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80" tIns="67580" rIns="67580" bIns="6758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В исследуемую группу вошел 61 пациент</a:t>
              </a:r>
              <a:endParaRPr lang="ru-UA" sz="1200" kern="1200" dirty="0"/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DF00EB8D-32FC-4E47-ABD8-EF4FBC6C2AAE}"/>
                </a:ext>
              </a:extLst>
            </p:cNvPr>
            <p:cNvSpPr/>
            <p:nvPr/>
          </p:nvSpPr>
          <p:spPr>
            <a:xfrm>
              <a:off x="2650792" y="1563707"/>
              <a:ext cx="1175370" cy="746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69E8C04-AC12-4C3A-9023-E2AC325D315A}"/>
                </a:ext>
              </a:extLst>
            </p:cNvPr>
            <p:cNvSpPr/>
            <p:nvPr/>
          </p:nvSpPr>
          <p:spPr>
            <a:xfrm>
              <a:off x="2781389" y="1687774"/>
              <a:ext cx="1175370" cy="746360"/>
            </a:xfrm>
            <a:custGeom>
              <a:avLst/>
              <a:gdLst>
                <a:gd name="connsiteX0" fmla="*/ 0 w 1175370"/>
                <a:gd name="connsiteY0" fmla="*/ 74636 h 746360"/>
                <a:gd name="connsiteX1" fmla="*/ 74636 w 1175370"/>
                <a:gd name="connsiteY1" fmla="*/ 0 h 746360"/>
                <a:gd name="connsiteX2" fmla="*/ 1100734 w 1175370"/>
                <a:gd name="connsiteY2" fmla="*/ 0 h 746360"/>
                <a:gd name="connsiteX3" fmla="*/ 1175370 w 1175370"/>
                <a:gd name="connsiteY3" fmla="*/ 74636 h 746360"/>
                <a:gd name="connsiteX4" fmla="*/ 1175370 w 1175370"/>
                <a:gd name="connsiteY4" fmla="*/ 671724 h 746360"/>
                <a:gd name="connsiteX5" fmla="*/ 1100734 w 1175370"/>
                <a:gd name="connsiteY5" fmla="*/ 746360 h 746360"/>
                <a:gd name="connsiteX6" fmla="*/ 74636 w 1175370"/>
                <a:gd name="connsiteY6" fmla="*/ 746360 h 746360"/>
                <a:gd name="connsiteX7" fmla="*/ 0 w 1175370"/>
                <a:gd name="connsiteY7" fmla="*/ 671724 h 746360"/>
                <a:gd name="connsiteX8" fmla="*/ 0 w 1175370"/>
                <a:gd name="connsiteY8" fmla="*/ 74636 h 7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370" h="746360">
                  <a:moveTo>
                    <a:pt x="0" y="74636"/>
                  </a:moveTo>
                  <a:cubicBezTo>
                    <a:pt x="0" y="33416"/>
                    <a:pt x="33416" y="0"/>
                    <a:pt x="74636" y="0"/>
                  </a:cubicBezTo>
                  <a:lnTo>
                    <a:pt x="1100734" y="0"/>
                  </a:lnTo>
                  <a:cubicBezTo>
                    <a:pt x="1141954" y="0"/>
                    <a:pt x="1175370" y="33416"/>
                    <a:pt x="1175370" y="74636"/>
                  </a:cubicBezTo>
                  <a:lnTo>
                    <a:pt x="1175370" y="671724"/>
                  </a:lnTo>
                  <a:cubicBezTo>
                    <a:pt x="1175370" y="712944"/>
                    <a:pt x="1141954" y="746360"/>
                    <a:pt x="1100734" y="746360"/>
                  </a:cubicBezTo>
                  <a:lnTo>
                    <a:pt x="74636" y="746360"/>
                  </a:lnTo>
                  <a:cubicBezTo>
                    <a:pt x="33416" y="746360"/>
                    <a:pt x="0" y="712944"/>
                    <a:pt x="0" y="671724"/>
                  </a:cubicBezTo>
                  <a:lnTo>
                    <a:pt x="0" y="746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80" tIns="67580" rIns="67580" bIns="6758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Мужчины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70,5%</a:t>
              </a:r>
              <a:endParaRPr lang="ru-UA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AAF8B15-963C-482C-95F9-DEFF1F3E97D8}"/>
                </a:ext>
              </a:extLst>
            </p:cNvPr>
            <p:cNvSpPr/>
            <p:nvPr/>
          </p:nvSpPr>
          <p:spPr>
            <a:xfrm>
              <a:off x="2545569" y="2948458"/>
              <a:ext cx="1175370" cy="746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C08D922-C0E1-4632-825B-361580119C09}"/>
                </a:ext>
              </a:extLst>
            </p:cNvPr>
            <p:cNvSpPr/>
            <p:nvPr/>
          </p:nvSpPr>
          <p:spPr>
            <a:xfrm>
              <a:off x="2650792" y="3051604"/>
              <a:ext cx="1223600" cy="746360"/>
            </a:xfrm>
            <a:custGeom>
              <a:avLst/>
              <a:gdLst>
                <a:gd name="connsiteX0" fmla="*/ 0 w 1175370"/>
                <a:gd name="connsiteY0" fmla="*/ 74636 h 746360"/>
                <a:gd name="connsiteX1" fmla="*/ 74636 w 1175370"/>
                <a:gd name="connsiteY1" fmla="*/ 0 h 746360"/>
                <a:gd name="connsiteX2" fmla="*/ 1100734 w 1175370"/>
                <a:gd name="connsiteY2" fmla="*/ 0 h 746360"/>
                <a:gd name="connsiteX3" fmla="*/ 1175370 w 1175370"/>
                <a:gd name="connsiteY3" fmla="*/ 74636 h 746360"/>
                <a:gd name="connsiteX4" fmla="*/ 1175370 w 1175370"/>
                <a:gd name="connsiteY4" fmla="*/ 671724 h 746360"/>
                <a:gd name="connsiteX5" fmla="*/ 1100734 w 1175370"/>
                <a:gd name="connsiteY5" fmla="*/ 746360 h 746360"/>
                <a:gd name="connsiteX6" fmla="*/ 74636 w 1175370"/>
                <a:gd name="connsiteY6" fmla="*/ 746360 h 746360"/>
                <a:gd name="connsiteX7" fmla="*/ 0 w 1175370"/>
                <a:gd name="connsiteY7" fmla="*/ 671724 h 746360"/>
                <a:gd name="connsiteX8" fmla="*/ 0 w 1175370"/>
                <a:gd name="connsiteY8" fmla="*/ 74636 h 7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370" h="746360">
                  <a:moveTo>
                    <a:pt x="0" y="74636"/>
                  </a:moveTo>
                  <a:cubicBezTo>
                    <a:pt x="0" y="33416"/>
                    <a:pt x="33416" y="0"/>
                    <a:pt x="74636" y="0"/>
                  </a:cubicBezTo>
                  <a:lnTo>
                    <a:pt x="1100734" y="0"/>
                  </a:lnTo>
                  <a:cubicBezTo>
                    <a:pt x="1141954" y="0"/>
                    <a:pt x="1175370" y="33416"/>
                    <a:pt x="1175370" y="74636"/>
                  </a:cubicBezTo>
                  <a:lnTo>
                    <a:pt x="1175370" y="671724"/>
                  </a:lnTo>
                  <a:cubicBezTo>
                    <a:pt x="1175370" y="712944"/>
                    <a:pt x="1141954" y="746360"/>
                    <a:pt x="1100734" y="746360"/>
                  </a:cubicBezTo>
                  <a:lnTo>
                    <a:pt x="74636" y="746360"/>
                  </a:lnTo>
                  <a:cubicBezTo>
                    <a:pt x="33416" y="746360"/>
                    <a:pt x="0" y="712944"/>
                    <a:pt x="0" y="671724"/>
                  </a:cubicBezTo>
                  <a:lnTo>
                    <a:pt x="0" y="746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80" tIns="67580" rIns="67580" bIns="675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Первичный ГА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75,4%</a:t>
              </a:r>
              <a:endParaRPr lang="ru-UA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3986ECD8-B4B5-4999-8BF2-9E6BB8CA806D}"/>
                </a:ext>
              </a:extLst>
            </p:cNvPr>
            <p:cNvSpPr/>
            <p:nvPr/>
          </p:nvSpPr>
          <p:spPr>
            <a:xfrm>
              <a:off x="4172528" y="2985244"/>
              <a:ext cx="1175370" cy="746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5E35321-C398-4830-8603-924C865BBCC0}"/>
                </a:ext>
              </a:extLst>
            </p:cNvPr>
            <p:cNvSpPr/>
            <p:nvPr/>
          </p:nvSpPr>
          <p:spPr>
            <a:xfrm>
              <a:off x="4341272" y="3073726"/>
              <a:ext cx="1223600" cy="746360"/>
            </a:xfrm>
            <a:custGeom>
              <a:avLst/>
              <a:gdLst>
                <a:gd name="connsiteX0" fmla="*/ 0 w 1175370"/>
                <a:gd name="connsiteY0" fmla="*/ 74636 h 746360"/>
                <a:gd name="connsiteX1" fmla="*/ 74636 w 1175370"/>
                <a:gd name="connsiteY1" fmla="*/ 0 h 746360"/>
                <a:gd name="connsiteX2" fmla="*/ 1100734 w 1175370"/>
                <a:gd name="connsiteY2" fmla="*/ 0 h 746360"/>
                <a:gd name="connsiteX3" fmla="*/ 1175370 w 1175370"/>
                <a:gd name="connsiteY3" fmla="*/ 74636 h 746360"/>
                <a:gd name="connsiteX4" fmla="*/ 1175370 w 1175370"/>
                <a:gd name="connsiteY4" fmla="*/ 671724 h 746360"/>
                <a:gd name="connsiteX5" fmla="*/ 1100734 w 1175370"/>
                <a:gd name="connsiteY5" fmla="*/ 746360 h 746360"/>
                <a:gd name="connsiteX6" fmla="*/ 74636 w 1175370"/>
                <a:gd name="connsiteY6" fmla="*/ 746360 h 746360"/>
                <a:gd name="connsiteX7" fmla="*/ 0 w 1175370"/>
                <a:gd name="connsiteY7" fmla="*/ 671724 h 746360"/>
                <a:gd name="connsiteX8" fmla="*/ 0 w 1175370"/>
                <a:gd name="connsiteY8" fmla="*/ 74636 h 7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370" h="746360">
                  <a:moveTo>
                    <a:pt x="0" y="74636"/>
                  </a:moveTo>
                  <a:cubicBezTo>
                    <a:pt x="0" y="33416"/>
                    <a:pt x="33416" y="0"/>
                    <a:pt x="74636" y="0"/>
                  </a:cubicBezTo>
                  <a:lnTo>
                    <a:pt x="1100734" y="0"/>
                  </a:lnTo>
                  <a:cubicBezTo>
                    <a:pt x="1141954" y="0"/>
                    <a:pt x="1175370" y="33416"/>
                    <a:pt x="1175370" y="74636"/>
                  </a:cubicBezTo>
                  <a:lnTo>
                    <a:pt x="1175370" y="671724"/>
                  </a:lnTo>
                  <a:cubicBezTo>
                    <a:pt x="1175370" y="712944"/>
                    <a:pt x="1141954" y="746360"/>
                    <a:pt x="1100734" y="746360"/>
                  </a:cubicBezTo>
                  <a:lnTo>
                    <a:pt x="74636" y="746360"/>
                  </a:lnTo>
                  <a:cubicBezTo>
                    <a:pt x="33416" y="746360"/>
                    <a:pt x="0" y="712944"/>
                    <a:pt x="0" y="671724"/>
                  </a:cubicBezTo>
                  <a:lnTo>
                    <a:pt x="0" y="746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80" tIns="67580" rIns="67580" bIns="675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Вторичный ГА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24,6%</a:t>
              </a:r>
              <a:endParaRPr lang="ru-UA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9A6FD95A-A80F-407A-B3C1-03E0E98CE4FA}"/>
                </a:ext>
              </a:extLst>
            </p:cNvPr>
            <p:cNvSpPr/>
            <p:nvPr/>
          </p:nvSpPr>
          <p:spPr>
            <a:xfrm>
              <a:off x="4087356" y="1563707"/>
              <a:ext cx="1175370" cy="7463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5DB8F188-4FE3-402F-B42C-CAEC6AEC792D}"/>
                </a:ext>
              </a:extLst>
            </p:cNvPr>
            <p:cNvSpPr/>
            <p:nvPr/>
          </p:nvSpPr>
          <p:spPr>
            <a:xfrm>
              <a:off x="4217952" y="1687774"/>
              <a:ext cx="1175370" cy="746360"/>
            </a:xfrm>
            <a:custGeom>
              <a:avLst/>
              <a:gdLst>
                <a:gd name="connsiteX0" fmla="*/ 0 w 1175370"/>
                <a:gd name="connsiteY0" fmla="*/ 74636 h 746360"/>
                <a:gd name="connsiteX1" fmla="*/ 74636 w 1175370"/>
                <a:gd name="connsiteY1" fmla="*/ 0 h 746360"/>
                <a:gd name="connsiteX2" fmla="*/ 1100734 w 1175370"/>
                <a:gd name="connsiteY2" fmla="*/ 0 h 746360"/>
                <a:gd name="connsiteX3" fmla="*/ 1175370 w 1175370"/>
                <a:gd name="connsiteY3" fmla="*/ 74636 h 746360"/>
                <a:gd name="connsiteX4" fmla="*/ 1175370 w 1175370"/>
                <a:gd name="connsiteY4" fmla="*/ 671724 h 746360"/>
                <a:gd name="connsiteX5" fmla="*/ 1100734 w 1175370"/>
                <a:gd name="connsiteY5" fmla="*/ 746360 h 746360"/>
                <a:gd name="connsiteX6" fmla="*/ 74636 w 1175370"/>
                <a:gd name="connsiteY6" fmla="*/ 746360 h 746360"/>
                <a:gd name="connsiteX7" fmla="*/ 0 w 1175370"/>
                <a:gd name="connsiteY7" fmla="*/ 671724 h 746360"/>
                <a:gd name="connsiteX8" fmla="*/ 0 w 1175370"/>
                <a:gd name="connsiteY8" fmla="*/ 74636 h 74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370" h="746360">
                  <a:moveTo>
                    <a:pt x="0" y="74636"/>
                  </a:moveTo>
                  <a:cubicBezTo>
                    <a:pt x="0" y="33416"/>
                    <a:pt x="33416" y="0"/>
                    <a:pt x="74636" y="0"/>
                  </a:cubicBezTo>
                  <a:lnTo>
                    <a:pt x="1100734" y="0"/>
                  </a:lnTo>
                  <a:cubicBezTo>
                    <a:pt x="1141954" y="0"/>
                    <a:pt x="1175370" y="33416"/>
                    <a:pt x="1175370" y="74636"/>
                  </a:cubicBezTo>
                  <a:lnTo>
                    <a:pt x="1175370" y="671724"/>
                  </a:lnTo>
                  <a:cubicBezTo>
                    <a:pt x="1175370" y="712944"/>
                    <a:pt x="1141954" y="746360"/>
                    <a:pt x="1100734" y="746360"/>
                  </a:cubicBezTo>
                  <a:lnTo>
                    <a:pt x="74636" y="746360"/>
                  </a:lnTo>
                  <a:cubicBezTo>
                    <a:pt x="33416" y="746360"/>
                    <a:pt x="0" y="712944"/>
                    <a:pt x="0" y="671724"/>
                  </a:cubicBezTo>
                  <a:lnTo>
                    <a:pt x="0" y="746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80" tIns="67580" rIns="67580" bIns="6758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Женщины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29,5%</a:t>
              </a:r>
              <a:endParaRPr lang="ru-UA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BC4A879-5915-4845-A9E6-0CB87A8DB548}"/>
              </a:ext>
            </a:extLst>
          </p:cNvPr>
          <p:cNvSpPr/>
          <p:nvPr/>
        </p:nvSpPr>
        <p:spPr>
          <a:xfrm rot="10800000">
            <a:off x="3342012" y="3247833"/>
            <a:ext cx="718281" cy="3418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2951"/>
                </a:lnTo>
                <a:lnTo>
                  <a:pt x="718281" y="232951"/>
                </a:lnTo>
                <a:lnTo>
                  <a:pt x="718281" y="3418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3B4814CA-BD3D-43F6-9AE7-BB814CDE6B32}"/>
              </a:ext>
            </a:extLst>
          </p:cNvPr>
          <p:cNvSpPr/>
          <p:nvPr/>
        </p:nvSpPr>
        <p:spPr>
          <a:xfrm flipV="1">
            <a:off x="2631007" y="3283670"/>
            <a:ext cx="718281" cy="3059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2951"/>
                </a:lnTo>
                <a:lnTo>
                  <a:pt x="718281" y="232951"/>
                </a:lnTo>
                <a:lnTo>
                  <a:pt x="718281" y="3418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0432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696598" y="1"/>
            <a:ext cx="516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Патогенез заболевания</a:t>
            </a:r>
            <a:endParaRPr lang="ru-RU" sz="3600" b="1" u="sng" dirty="0">
              <a:ln w="1270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543" y="881350"/>
            <a:ext cx="45444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Изменения в суставе зависят от характера воспаления. Воспаление очень редко ограничивается синовиальной оболочкой, обычно распространяется на всю суставную сумку, что приводит к развитию флегмоны суставной сумки. Дальнейшее прогрессирование гнойного процесса может привести к развитию обширных гнойных затёков.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02525" y="3389174"/>
            <a:ext cx="4555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Затёки при гнойном гоните: 1 - глубокий передневерхний; 2, 3 - задневерхние; 4 - задненижний между т. gastrocnemius et т. soleus; 5 - задненижний под глубокую пластинку фасции голени; 6 - между т. soleus и глубокой фасцией голени; 7 - по задней поверхности межкостной перепонки; 8 - передненижний по межкостной перепонке.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  <p:pic>
        <p:nvPicPr>
          <p:cNvPr id="7" name="Рисунок 6" descr="1371_1356743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568"/>
            <a:ext cx="2255375" cy="366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976</Words>
  <Application>Microsoft Office PowerPoint</Application>
  <PresentationFormat>Произвольный</PresentationFormat>
  <Paragraphs>144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Roboto Condensed</vt:lpstr>
      <vt:lpstr>Arial</vt:lpstr>
      <vt:lpstr>Calibri</vt:lpstr>
      <vt:lpstr>Times New Roman</vt:lpstr>
      <vt:lpstr>Roboto Condensed Light</vt:lpstr>
      <vt:lpstr>Arvo</vt:lpstr>
      <vt:lpstr>Salerio template</vt:lpstr>
      <vt:lpstr>Наш опыт лечения гнойных артритов коленного сустава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Константин Бодаченко</cp:lastModifiedBy>
  <cp:revision>226</cp:revision>
  <dcterms:modified xsi:type="dcterms:W3CDTF">2020-10-26T08:49:03Z</dcterms:modified>
</cp:coreProperties>
</file>