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1" r:id="rId6"/>
    <p:sldId id="268" r:id="rId7"/>
    <p:sldId id="269" r:id="rId8"/>
    <p:sldId id="276" r:id="rId9"/>
    <p:sldId id="272" r:id="rId10"/>
    <p:sldId id="279" r:id="rId11"/>
    <p:sldId id="277" r:id="rId12"/>
    <p:sldId id="275" r:id="rId13"/>
    <p:sldId id="278" r:id="rId14"/>
    <p:sldId id="280" r:id="rId15"/>
    <p:sldId id="283" r:id="rId16"/>
    <p:sldId id="281" r:id="rId17"/>
    <p:sldId id="282" r:id="rId18"/>
    <p:sldId id="284" r:id="rId19"/>
    <p:sldId id="286" r:id="rId20"/>
    <p:sldId id="285" r:id="rId21"/>
    <p:sldId id="25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1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8259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-228" y="-108"/>
      </p:cViewPr>
      <p:guideLst>
        <p:guide orient="horz" pos="221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E0E092-D093-40E3-96EE-E6088545D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69779"/>
            <a:ext cx="5850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90FA199-A722-41AF-A735-DA10F7989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" y="5408999"/>
            <a:ext cx="5850000" cy="89573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F5761E-A8B3-438F-9C67-40A64C474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89602A-F26F-4D2A-8FDA-D709192F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4D2DEF-0177-47F9-AAEA-ADD44614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691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BB319D-BAE5-4A94-A286-35FE6857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1ED7389-030C-4C0C-9AAA-28E95CB0C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B0C8730-BA40-4554-8E37-15DD9A8EE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FF56373-C0BF-4CE5-9847-3498F266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53CB96-3B2D-42AD-894A-E9669424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05E3A0-7B2B-4D57-B575-AB9CFF083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21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FF46B8-9B5D-4D19-BE01-BEE62878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05C7A79-4AC5-446E-8EF3-DEB5BBCB8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4EB2860-31CD-48E8-89C3-A880A0706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B9D4C5-161B-4FD7-9057-ED2A01D23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118B6F6-3C19-4EB4-8972-4F1ED1D8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324D26B-AFDA-435A-ACD0-74DA9484A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9100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C1165D-1805-4881-AB3D-336A161F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A4AD64F-FE29-4190-8521-654B58404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19AC69-A0E6-44BE-BAA0-6993EC41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137F49-EBD8-4602-A8AA-29F49D065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F86422-13B9-4173-97F6-E6AA058D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814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FC2E96D-1FED-476E-9F15-AFA1F0593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10DEC14-E905-450A-A584-1829A6967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45BBCE4-BD7A-4614-9866-4A74002B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6842D15-A7C2-4CE7-925E-F27C2ACA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ABBC1E3-218D-4ED2-918B-F48F523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593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D78745-873E-400D-AAFF-610D865E7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z="44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ЗАГОЛОВОК</a:t>
            </a:r>
            <a:r>
              <a:rPr lang="ru-RU" sz="4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4E9532-1943-41FE-84EE-A87384C7F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228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DA0F5A-2435-41D8-A63C-5901AE89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37D3E3-D7BE-487F-A077-3309DE8D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36A0F1A-9981-475E-BBF7-3E700CF9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485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D78745-873E-400D-AAFF-610D865E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4E9532-1943-41FE-84EE-A87384C7F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4DA0F5A-2435-41D8-A63C-5901AE89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37D3E3-D7BE-487F-A077-3309DE8D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36A0F1A-9981-475E-BBF7-3E700CF9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53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428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F100BA-44A0-450E-AE44-8800094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B6D2A0D-21F8-4C0B-8DFE-ECA1DE0F6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B941DEA-CA5A-41AF-A89E-149F8174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973ACAD-7948-4DAD-AE13-A8F6771C0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5989BB5-7578-49FB-B3EA-B58F7399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273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15F12C-8C18-46FC-BB5B-29C7B4A0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C5DF3CA-5281-4812-952E-486E693CB0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EC0506D-1743-4417-B4EC-9EE6A2D54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FF721F7-8246-4E7B-BA4C-EEE3CB3C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9C7EC18-6625-4F0D-9E60-6209AD71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12D67D4-9458-4950-927A-9BF7F3FC1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557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1BAF18-A81C-40E7-9317-69C53A8FA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C96BAD3-8615-4D32-80EB-D8B96A78A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61AE4C6-547C-4F9F-8E47-795299701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1C31601-DD32-4D20-B370-34B437E899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41E157E-1ED8-4D81-B9DA-AA065875F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981DE4B-99D2-498F-822D-B0E6AC8B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EC55AB6-0A1A-481E-984A-E9AA9F0B0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E782683-21EB-4AD5-AEEA-D46A4783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30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EF999-B858-4706-8DA2-387D4458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72661AB-A41E-406E-96E1-AAA05E8A5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09EF36C-F590-46E6-905C-C6B4844D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2A8F0F9-7C3D-41C1-AE6C-50D20A305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265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B631C41-4834-4BCB-88EE-485E498F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4284-3942-41A1-9B2F-992020C0FA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0461B04-B3BE-451E-8561-1DB66EDE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43D6728-7281-488B-BFFA-64DAD933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A0433-8645-4BD7-8EB0-14A014104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373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528AB5-8CEC-4D65-9AC6-B5F37452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78E69E-B443-4B55-9543-5A53A2380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14C1066-F441-48DF-B35D-305C17FBCD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74284-3942-41A1-9B2F-992020C0FA4E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53F427-112B-471D-9B8A-695F47BED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8A6FD2-AF3E-4056-ADD9-7BCD046BC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A0433-8645-4BD7-8EB0-14A01410408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="" xmlns:a16="http://schemas.microsoft.com/office/drawing/2014/main" id="{433DB94C-8528-4BEE-876D-8D7B5F44A0D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17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medrxiv.org/content/10.1101/2020.02.12.20022418v1" TargetMode="Externa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cbi.nlm.nih.gov/pubmed/3221234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oman.rambler.ru/karantin/43959127/?utm_content=woman_media&amp;utm_medium=read_more&amp;utm_source=copylink" TargetMode="External"/><Relationship Id="rId2" Type="http://schemas.openxmlformats.org/officeDocument/2006/relationships/hyperlink" Target="http://dx.doi.org/10.17116/jnevro2020120051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7C3407-B191-4EB4-8890-A11E3C102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424" y="836712"/>
            <a:ext cx="4518248" cy="3978072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СОХРАНЕНИЕ РЕПРОДУКТИВНОГО ЗДОРОВЬЯ В УСЛОВИЯХ ПАНДЕМИИ НОВОЙ КОРОНАВИРУСНОЙ ИНФЕКЦИИ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1EEF641-31C3-43B1-8B44-CA1260A10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344" y="4814784"/>
            <a:ext cx="5832647" cy="185457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/>
              <a:t>Ванда Алена Сергеевна,  кафедра медицинской реабилитации и физиотерапии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у</a:t>
            </a:r>
            <a:r>
              <a:rPr lang="ru-RU" sz="1800" dirty="0" smtClean="0"/>
              <a:t>чреждения образования Белорусский государственный медицинский университет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 err="1" smtClean="0"/>
              <a:t>Малькевич</a:t>
            </a:r>
            <a:r>
              <a:rPr lang="ru-RU" sz="1800" dirty="0" smtClean="0"/>
              <a:t> Людмила Антоновна, к.м.н., доцент,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/>
              <a:t>З</a:t>
            </a:r>
            <a:r>
              <a:rPr lang="ru-RU" sz="1800" dirty="0" smtClean="0"/>
              <a:t>аведующая кафедрой </a:t>
            </a:r>
            <a:r>
              <a:rPr lang="ru-RU" sz="1800" dirty="0"/>
              <a:t> медицинской реабилитации и </a:t>
            </a:r>
            <a:r>
              <a:rPr lang="ru-RU" sz="1800" smtClean="0"/>
              <a:t>физиотерапии </a:t>
            </a:r>
            <a:r>
              <a:rPr lang="ru-RU" sz="1800" dirty="0"/>
              <a:t>у</a:t>
            </a:r>
            <a:r>
              <a:rPr lang="ru-RU" sz="1800" smtClean="0"/>
              <a:t>чреждения </a:t>
            </a:r>
            <a:r>
              <a:rPr lang="ru-RU" sz="1800" dirty="0"/>
              <a:t>образования Белорусский государственный медицинский </a:t>
            </a:r>
            <a:r>
              <a:rPr lang="ru-RU" sz="1800" dirty="0" smtClean="0"/>
              <a:t>университет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 err="1" smtClean="0"/>
              <a:t>Стома</a:t>
            </a:r>
            <a:r>
              <a:rPr lang="ru-RU" sz="1800" dirty="0" smtClean="0"/>
              <a:t> Игорь Олегович, д.м.н., профессор,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 smtClean="0"/>
              <a:t>Ректор учреждения </a:t>
            </a:r>
            <a:r>
              <a:rPr lang="ru-RU" sz="1800" dirty="0"/>
              <a:t>образования </a:t>
            </a:r>
            <a:r>
              <a:rPr lang="ru-RU" sz="1800" dirty="0" smtClean="0"/>
              <a:t>Гомельский </a:t>
            </a:r>
            <a:r>
              <a:rPr lang="ru-RU" sz="1800" dirty="0"/>
              <a:t>государственный медицинский университет</a:t>
            </a:r>
          </a:p>
          <a:p>
            <a:endParaRPr lang="ru-RU" sz="1800" dirty="0"/>
          </a:p>
          <a:p>
            <a:r>
              <a:rPr lang="ru-RU" sz="1800" dirty="0" smtClean="0"/>
              <a:t> 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949707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336" y="120057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/>
              <a:t>Тему о риске наступления тяжелых последствий инфекции для репродуктивной системы человека поднимают прежде всего специалисты урологи-андрологи и акушер-гинекологи, вынужденно ставшие на время пандемии врачами-инфекционистами. Их глубокие знания в вопросах репродуктивного здоровья, опыт наблюдений вирусных эпидемий предыдущих лет, позволили предположить возможные негативные последствия и начать работу в этом направлении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07568" y="4521262"/>
            <a:ext cx="9984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/>
              <a:t>Появляющиеся единичные данные об исследованиях влияния вируса на мужскую и женскую половые системы противоречиво свидетельствуют о недостаточности «охвата» в реципиентной группе, необходимости более длительного времени наблюдения и изучения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271945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04664"/>
            <a:ext cx="94803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«Сейчас </a:t>
            </a:r>
            <a:r>
              <a:rPr lang="ru-RU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проводятся только первые исследования о возможном влиянии коронавируса на репродуктивную функцию человека. Однако данных о связи COVID-19 и бесплодия пока нет. </a:t>
            </a:r>
            <a:r>
              <a:rPr lang="ru-RU" sz="32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Появились </a:t>
            </a:r>
            <a:r>
              <a:rPr lang="ru-RU" sz="3200" dirty="0">
                <a:solidFill>
                  <a:srgbClr val="000000"/>
                </a:solidFill>
                <a:ea typeface="Times New Roman" panose="02020603050405020304" pitchFamily="18" charset="0"/>
              </a:rPr>
              <a:t>отдельные публикации, что во время заболевания коронавирусной инфекцией выявляются возбудители и возникают воспалительные заболевания, но сегодня это только первые исследования. Часть таких материалов уже отозвана для доработки</a:t>
            </a:r>
            <a:r>
              <a:rPr lang="ru-RU" sz="32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»</a:t>
            </a:r>
          </a:p>
          <a:p>
            <a:pPr algn="r"/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     Михаил Мурашко,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м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инистр здравоохранения  РФ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                    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8293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332656"/>
            <a:ext cx="9297648" cy="62646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 самом начале пандемии считалось, что чаще всего от коронавируса умирают только пожилые люди с ослабленным иммунитетом. А </a:t>
            </a:r>
            <a:r>
              <a:rPr lang="ru-RU" dirty="0" smtClean="0"/>
              <a:t>молодежь, дети </a:t>
            </a:r>
            <a:r>
              <a:rPr lang="ru-RU" dirty="0"/>
              <a:t>и </a:t>
            </a:r>
            <a:r>
              <a:rPr lang="ru-RU" dirty="0" smtClean="0"/>
              <a:t>подростки</a:t>
            </a:r>
            <a:r>
              <a:rPr lang="ru-RU" dirty="0"/>
              <a:t> переносят </a:t>
            </a:r>
            <a:r>
              <a:rPr lang="en-US" dirty="0" smtClean="0"/>
              <a:t>COVID-19 </a:t>
            </a:r>
            <a:r>
              <a:rPr lang="ru-RU" dirty="0" smtClean="0"/>
              <a:t>в</a:t>
            </a:r>
            <a:r>
              <a:rPr lang="ru-RU" dirty="0"/>
              <a:t> легкой </a:t>
            </a:r>
            <a:r>
              <a:rPr lang="ru-RU" dirty="0" smtClean="0"/>
              <a:t>форме, либо бессимптомно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9065" y="2309041"/>
            <a:ext cx="3108001" cy="26225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7066" y="2309041"/>
            <a:ext cx="4857750" cy="3486150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sp>
        <p:nvSpPr>
          <p:cNvPr id="8" name="Полилиния 7"/>
          <p:cNvSpPr/>
          <p:nvPr/>
        </p:nvSpPr>
        <p:spPr>
          <a:xfrm>
            <a:off x="4441674" y="4052116"/>
            <a:ext cx="2527047" cy="493285"/>
          </a:xfrm>
          <a:custGeom>
            <a:avLst/>
            <a:gdLst>
              <a:gd name="connsiteX0" fmla="*/ 1251470 w 2527047"/>
              <a:gd name="connsiteY0" fmla="*/ 11663 h 441129"/>
              <a:gd name="connsiteX1" fmla="*/ 2072564 w 2527047"/>
              <a:gd name="connsiteY1" fmla="*/ 2332 h 441129"/>
              <a:gd name="connsiteX2" fmla="*/ 2436458 w 2527047"/>
              <a:gd name="connsiteY2" fmla="*/ 39655 h 441129"/>
              <a:gd name="connsiteX3" fmla="*/ 2380474 w 2527047"/>
              <a:gd name="connsiteY3" fmla="*/ 338234 h 441129"/>
              <a:gd name="connsiteX4" fmla="*/ 887576 w 2527047"/>
              <a:gd name="connsiteY4" fmla="*/ 356895 h 441129"/>
              <a:gd name="connsiteX5" fmla="*/ 103805 w 2527047"/>
              <a:gd name="connsiteY5" fmla="*/ 431540 h 441129"/>
              <a:gd name="connsiteX6" fmla="*/ 141127 w 2527047"/>
              <a:gd name="connsiteY6" fmla="*/ 114300 h 441129"/>
              <a:gd name="connsiteX7" fmla="*/ 1316784 w 2527047"/>
              <a:gd name="connsiteY7" fmla="*/ 11663 h 441129"/>
              <a:gd name="connsiteX8" fmla="*/ 1587372 w 2527047"/>
              <a:gd name="connsiteY8" fmla="*/ 2332 h 441129"/>
              <a:gd name="connsiteX9" fmla="*/ 1587372 w 2527047"/>
              <a:gd name="connsiteY9" fmla="*/ 2332 h 44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27047" h="441129">
                <a:moveTo>
                  <a:pt x="1251470" y="11663"/>
                </a:moveTo>
                <a:cubicBezTo>
                  <a:pt x="1563268" y="4665"/>
                  <a:pt x="1875066" y="-2333"/>
                  <a:pt x="2072564" y="2332"/>
                </a:cubicBezTo>
                <a:cubicBezTo>
                  <a:pt x="2270062" y="6997"/>
                  <a:pt x="2385140" y="-16329"/>
                  <a:pt x="2436458" y="39655"/>
                </a:cubicBezTo>
                <a:cubicBezTo>
                  <a:pt x="2487776" y="95639"/>
                  <a:pt x="2638621" y="285361"/>
                  <a:pt x="2380474" y="338234"/>
                </a:cubicBezTo>
                <a:cubicBezTo>
                  <a:pt x="2122327" y="391107"/>
                  <a:pt x="1267021" y="341344"/>
                  <a:pt x="887576" y="356895"/>
                </a:cubicBezTo>
                <a:cubicBezTo>
                  <a:pt x="508131" y="372446"/>
                  <a:pt x="228213" y="471972"/>
                  <a:pt x="103805" y="431540"/>
                </a:cubicBezTo>
                <a:cubicBezTo>
                  <a:pt x="-20603" y="391108"/>
                  <a:pt x="-61036" y="184279"/>
                  <a:pt x="141127" y="114300"/>
                </a:cubicBezTo>
                <a:cubicBezTo>
                  <a:pt x="343290" y="44321"/>
                  <a:pt x="1075743" y="30324"/>
                  <a:pt x="1316784" y="11663"/>
                </a:cubicBezTo>
                <a:cubicBezTo>
                  <a:pt x="1557825" y="-6998"/>
                  <a:pt x="1587372" y="2332"/>
                  <a:pt x="1587372" y="2332"/>
                </a:cubicBezTo>
                <a:lnTo>
                  <a:pt x="1587372" y="2332"/>
                </a:ln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84231" y="4545401"/>
            <a:ext cx="2376264" cy="50405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711624" y="4995390"/>
            <a:ext cx="1872607" cy="99347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7679" y="5895273"/>
            <a:ext cx="12084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Дети и подростки, как возрастная категория, переносящие коронавирусную инфекцию в легкой форме, или бессимптомно, рассматриваются как фактор распространения инфекции</a:t>
            </a:r>
          </a:p>
          <a:p>
            <a:r>
              <a:rPr lang="ru-RU" sz="1200" dirty="0" smtClean="0"/>
              <a:t>Ведение </a:t>
            </a:r>
            <a:r>
              <a:rPr lang="ru-RU" sz="1200" dirty="0"/>
              <a:t>детей с заболеваниями</a:t>
            </a:r>
            <a:r>
              <a:rPr lang="en-US" sz="1200" dirty="0"/>
              <a:t>, </a:t>
            </a:r>
            <a:r>
              <a:rPr lang="ru-RU" sz="1200" dirty="0"/>
              <a:t>вызванными новой коронавирусной инфекцией</a:t>
            </a:r>
            <a:r>
              <a:rPr lang="en-US" sz="1200" dirty="0"/>
              <a:t> (SARS-Cоv-2). </a:t>
            </a:r>
            <a:r>
              <a:rPr lang="ru-RU" sz="1200" dirty="0"/>
              <a:t>Педиатрическая фармакология. 2020; 17 (2): 103-118. </a:t>
            </a:r>
            <a:r>
              <a:rPr lang="en-US" sz="1200" dirty="0" err="1"/>
              <a:t>doi</a:t>
            </a:r>
            <a:r>
              <a:rPr lang="ru-RU" sz="1200" dirty="0"/>
              <a:t>:</a:t>
            </a:r>
            <a:r>
              <a:rPr lang="en-US" sz="1200" dirty="0"/>
              <a:t>10/15690</a:t>
            </a:r>
            <a:r>
              <a:rPr lang="ru-RU" sz="1200" dirty="0"/>
              <a:t>/ </a:t>
            </a:r>
            <a:r>
              <a:rPr lang="en-US" sz="1200" dirty="0"/>
              <a:t>pf.v</a:t>
            </a:r>
            <a:r>
              <a:rPr lang="ru-RU" sz="1200" dirty="0"/>
              <a:t>17</a:t>
            </a:r>
            <a:r>
              <a:rPr lang="en-US" sz="1200" dirty="0" err="1"/>
              <a:t>i</a:t>
            </a:r>
            <a:r>
              <a:rPr lang="ru-RU" sz="1200" dirty="0"/>
              <a:t>2ю2096</a:t>
            </a:r>
            <a:r>
              <a:rPr lang="ru-RU" sz="1200" dirty="0" smtClean="0"/>
              <a:t>)</a:t>
            </a:r>
            <a:endParaRPr lang="ru-RU" dirty="0" smtClean="0"/>
          </a:p>
          <a:p>
            <a:r>
              <a:rPr lang="ru-RU" sz="1200" dirty="0" smtClean="0"/>
              <a:t>2. </a:t>
            </a:r>
            <a:r>
              <a:rPr lang="en-US" sz="1200" dirty="0" smtClean="0"/>
              <a:t>https</a:t>
            </a:r>
            <a:r>
              <a:rPr lang="en-US" sz="1200" dirty="0"/>
              <a:t>://internist.ru/publications/detail/osobennosti-techeniya-koronavirusnoy-infektsii-u-detey-i-podrostkov/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683414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1384" y="188640"/>
            <a:ext cx="82809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Дети и подростки, как возрастная категория, переносящие коронавирусную инфекцию в легкой форме, или </a:t>
            </a:r>
            <a:r>
              <a:rPr lang="ru-RU" sz="3200" dirty="0" smtClean="0"/>
              <a:t>бессимптомно, рассматриваются, прежде всего, как </a:t>
            </a:r>
            <a:r>
              <a:rPr lang="ru-RU" sz="3200" dirty="0"/>
              <a:t>фактор распространения инфекции</a:t>
            </a:r>
          </a:p>
          <a:p>
            <a:endParaRPr lang="ru-RU" sz="2800" dirty="0" smtClean="0">
              <a:latin typeface="+mj-lt"/>
              <a:ea typeface="Calibri" panose="020F0502020204030204" pitchFamily="34" charset="0"/>
            </a:endParaRPr>
          </a:p>
          <a:p>
            <a:r>
              <a:rPr lang="ru-RU" sz="2800" dirty="0" smtClean="0">
                <a:latin typeface="+mj-lt"/>
                <a:ea typeface="Calibri" panose="020F0502020204030204" pitchFamily="34" charset="0"/>
              </a:rPr>
              <a:t>Это </a:t>
            </a:r>
            <a:r>
              <a:rPr lang="ru-RU" sz="2800" dirty="0">
                <a:latin typeface="+mj-lt"/>
                <a:ea typeface="Calibri" panose="020F0502020204030204" pitchFamily="34" charset="0"/>
              </a:rPr>
              <a:t>справедливое утверждение и послужило росту обеспокоенности специалистов репродуктологов, гинекологов, </a:t>
            </a:r>
            <a:r>
              <a:rPr lang="ru-RU" sz="2800" dirty="0" smtClean="0">
                <a:latin typeface="+mj-lt"/>
                <a:ea typeface="Calibri" panose="020F0502020204030204" pitchFamily="34" charset="0"/>
              </a:rPr>
              <a:t>андрологов.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544" y="548680"/>
            <a:ext cx="609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!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26904" y="4655374"/>
            <a:ext cx="9865096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сегодняшний день исследований, подтверждающих, что коронавирус вызывает бесплодие, недостаточно. Тем не менее, медицине известно о негативном влиянии вирусных инфекций, например, вируса герпеса, ВПЧ, гепатитов В и С, паротита, а также вируса Эпштейна-</a:t>
            </a:r>
            <a:r>
              <a:rPr lang="ru-RU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Баррана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репродуктивную </a:t>
            </a: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систему человека. Кроме того, ученые отмечают, что на вероятность развития осложнений после COVID-19 влияет и то, как именно проводилось лечение заболевания.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113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7140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344" y="188640"/>
            <a:ext cx="8568952" cy="230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«Переболевшие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коронавирусом мужчины могут столкнуться с 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бесплодием. Сегодня 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 бесплодия в связи с COVID появились в большей степени, особенно мужского бесплодия</a:t>
            </a:r>
            <a:r>
              <a:rPr lang="ru-RU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/>
              <a:t> Перенесенный COVID дает на 38% уменьшение качества </a:t>
            </a:r>
            <a:r>
              <a:rPr lang="ru-RU" sz="2000" dirty="0" smtClean="0"/>
              <a:t>спермы»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главный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специалист-гинеколог детского и юношеского возраста Минздрава 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РФ,</a:t>
            </a:r>
            <a:r>
              <a:rPr lang="ru-RU" sz="1600" dirty="0"/>
              <a:t>  член президиума Европейской ассоциации детских и подростковых гинекологов (ЕВРАПАГ)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д.м.н., </a:t>
            </a:r>
            <a:r>
              <a:rPr lang="ru-RU" sz="1600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чл.кор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РАН </a:t>
            </a:r>
            <a:r>
              <a:rPr lang="ru-RU" sz="1600" dirty="0" err="1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Е.В.Уварова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5520" y="2648273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«COVID-19 </a:t>
            </a:r>
            <a:r>
              <a:rPr lang="ru-RU" sz="2000" dirty="0">
                <a:solidFill>
                  <a:srgbClr val="000000"/>
                </a:solidFill>
              </a:rPr>
              <a:t>может привести к повышению риска материнской и детской заболеваемости и </a:t>
            </a:r>
            <a:r>
              <a:rPr lang="ru-RU" sz="2000" dirty="0" smtClean="0">
                <a:solidFill>
                  <a:srgbClr val="000000"/>
                </a:solidFill>
              </a:rPr>
              <a:t>смертности»</a:t>
            </a:r>
            <a:r>
              <a:rPr lang="ru-RU" dirty="0" smtClean="0">
                <a:solidFill>
                  <a:srgbClr val="000000"/>
                </a:solidFill>
                <a:latin typeface="NotoSans"/>
              </a:rPr>
              <a:t> </a:t>
            </a:r>
          </a:p>
          <a:p>
            <a:r>
              <a:rPr lang="ru-RU" sz="1600" dirty="0" smtClean="0">
                <a:solidFill>
                  <a:srgbClr val="000000"/>
                </a:solidFill>
              </a:rPr>
              <a:t>журнал </a:t>
            </a:r>
            <a:r>
              <a:rPr lang="ru-RU" sz="1600" dirty="0" err="1">
                <a:solidFill>
                  <a:srgbClr val="000000"/>
                </a:solidFill>
              </a:rPr>
              <a:t>The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Lancet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120" y="2386025"/>
            <a:ext cx="1146147" cy="15241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19564" y="4149491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3A3939"/>
                </a:solidFill>
                <a:ea typeface="Times New Roman" panose="02020603050405020304" pitchFamily="18" charset="0"/>
              </a:rPr>
              <a:t>«Новая </a:t>
            </a:r>
            <a:r>
              <a:rPr lang="ru-RU" sz="2000" dirty="0">
                <a:solidFill>
                  <a:srgbClr val="3A3939"/>
                </a:solidFill>
                <a:ea typeface="Times New Roman" panose="02020603050405020304" pitchFamily="18" charset="0"/>
              </a:rPr>
              <a:t>коронавирусная инфекция поражает репродуктивные органы и может приводить к </a:t>
            </a:r>
            <a:r>
              <a:rPr lang="ru-RU" sz="2000" dirty="0" smtClean="0">
                <a:solidFill>
                  <a:srgbClr val="3A3939"/>
                </a:solidFill>
                <a:ea typeface="Times New Roman" panose="02020603050405020304" pitchFamily="18" charset="0"/>
              </a:rPr>
              <a:t>бесплодию</a:t>
            </a:r>
            <a:r>
              <a:rPr lang="ru-RU" dirty="0" smtClean="0">
                <a:solidFill>
                  <a:srgbClr val="3A393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 </a:t>
            </a:r>
          </a:p>
          <a:p>
            <a:r>
              <a:rPr lang="ru-RU" sz="1600" dirty="0" smtClean="0">
                <a:solidFill>
                  <a:srgbClr val="3A3939"/>
                </a:solidFill>
                <a:ea typeface="Times New Roman" panose="02020603050405020304" pitchFamily="18" charset="0"/>
              </a:rPr>
              <a:t>Гл. </a:t>
            </a:r>
            <a:r>
              <a:rPr lang="ru-RU" sz="1600" dirty="0">
                <a:solidFill>
                  <a:srgbClr val="3A3939"/>
                </a:solidFill>
                <a:ea typeface="Times New Roman" panose="02020603050405020304" pitchFamily="18" charset="0"/>
              </a:rPr>
              <a:t>внештатный специалист Минздрава по репродуктивному здоровью, директор НИИ урологии им. Н.А. Лопаткина академик РАН </a:t>
            </a:r>
            <a:r>
              <a:rPr lang="ru-RU" sz="1600" b="1" dirty="0">
                <a:solidFill>
                  <a:srgbClr val="3A3939"/>
                </a:solidFill>
                <a:ea typeface="Times New Roman" panose="02020603050405020304" pitchFamily="18" charset="0"/>
              </a:rPr>
              <a:t>Олег Аполихин</a:t>
            </a:r>
            <a:r>
              <a:rPr lang="ru-RU" sz="1600" dirty="0">
                <a:solidFill>
                  <a:srgbClr val="3A3939"/>
                </a:solidFill>
                <a:ea typeface="Times New Roman" panose="02020603050405020304" pitchFamily="18" charset="0"/>
              </a:rPr>
              <a:t> </a:t>
            </a:r>
            <a:endParaRPr lang="ru-RU" sz="1600" dirty="0" smtClean="0">
              <a:solidFill>
                <a:srgbClr val="3A3939"/>
              </a:solidFill>
              <a:ea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3A3939"/>
                </a:solidFill>
                <a:ea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3A3939"/>
                </a:solidFill>
                <a:ea typeface="Times New Roman" panose="02020603050405020304" pitchFamily="18" charset="0"/>
              </a:rPr>
              <a:t>рамках Всероссийского научно-практического форума «Медицинская реабилитация при новой коронавирусной инфекции (COVID-19)»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460" y="4264801"/>
            <a:ext cx="2012654" cy="13400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7164" y="855356"/>
            <a:ext cx="1440309" cy="113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456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 descr="E:\Презентация Донецк\Opera Снимок_2020-10-25_160747_www.medrxiv.or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55" y="87141"/>
            <a:ext cx="6572801" cy="1746414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1" y="1833900"/>
            <a:ext cx="6568975" cy="383021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91344" y="4941168"/>
            <a:ext cx="61926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58651" y="4499766"/>
            <a:ext cx="4753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«…Это вызывает </a:t>
            </a:r>
            <a:r>
              <a:rPr lang="ru-RU" dirty="0"/>
              <a:t>у нас интерес к тому, повлияет ли коронавирусная инфекция на мочевую и мужскую репродуктивную </a:t>
            </a:r>
            <a:r>
              <a:rPr lang="ru-RU" dirty="0" smtClean="0"/>
              <a:t>системы».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71764" y="6415562"/>
            <a:ext cx="7032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67AFF"/>
                </a:solidFill>
                <a:latin typeface="YS Text"/>
                <a:hlinkClick r:id="rId5"/>
              </a:rPr>
              <a:t>https://www.medrxiv.org/content/10.1101/2020.02.12.20022418v1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4830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44" y="-8384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44" y="-8384"/>
            <a:ext cx="4867950" cy="21412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338" y="2094472"/>
            <a:ext cx="10466150" cy="3011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3A393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Пока в неопубликованном исследовании </a:t>
            </a:r>
            <a:r>
              <a:rPr lang="ru-RU" b="1" dirty="0">
                <a:solidFill>
                  <a:srgbClr val="3A393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медицинского факультета университета Падмы (Италия) </a:t>
            </a:r>
            <a:r>
              <a:rPr lang="ru-RU" b="1" dirty="0" smtClean="0">
                <a:solidFill>
                  <a:srgbClr val="3A393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описывается </a:t>
            </a:r>
            <a:r>
              <a:rPr lang="ru-RU" b="1" dirty="0">
                <a:solidFill>
                  <a:srgbClr val="3A393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механизм крайне негативного воздействия вируса на ангиотензинпревращающий фермент 2 (АПФ2), который высоко экспрессируется в ткани яичек и обеспечивает формирование крайне плотных контактов между клетками сперматогенового эпителия. Показано, что плотность распределения этих рецепторов в ткани яичка зависит от возраста и уменьшается со </a:t>
            </a:r>
            <a:r>
              <a:rPr lang="ru-RU" b="1" dirty="0" smtClean="0">
                <a:solidFill>
                  <a:srgbClr val="3A393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временем.</a:t>
            </a:r>
            <a:r>
              <a:rPr lang="ru-RU" b="1" dirty="0">
                <a:solidFill>
                  <a:srgbClr val="3A393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Это означает, что одной из главных мишеней SARS-CoV-2 в части отсроченных последствий в виде нарушения репродуктивной функции являются молодые мужчины и подростки, так как данный фермент встречается в клетках прежде всего молодой репродуктивной системы. Сейчас большинство представителей этой группы пациентов переносят заболевание в бессимптомной или легкой </a:t>
            </a:r>
            <a:r>
              <a:rPr lang="ru-RU" b="1" dirty="0" smtClean="0">
                <a:solidFill>
                  <a:srgbClr val="3A393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форме. </a:t>
            </a:r>
            <a:r>
              <a:rPr lang="en-US" sz="1400" b="1" dirty="0" smtClean="0">
                <a:solidFill>
                  <a:srgbClr val="3A393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3A393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sz="1400" b="1" dirty="0">
              <a:solidFill>
                <a:srgbClr val="3A393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400" dirty="0" err="1" smtClean="0">
                <a:solidFill>
                  <a:srgbClr val="3A393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Grasselli</a:t>
            </a:r>
            <a:r>
              <a:rPr lang="en-US" sz="1400" dirty="0" smtClean="0">
                <a:solidFill>
                  <a:srgbClr val="3A393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G et al. JAMA 2020 Apr 6. doi</a:t>
            </a:r>
            <a:r>
              <a:rPr lang="ru-RU" sz="1400" dirty="0" smtClean="0">
                <a:solidFill>
                  <a:srgbClr val="3A393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 smtClean="0">
                <a:solidFill>
                  <a:srgbClr val="3A393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10.1001/ jama.2020/5394</a:t>
            </a:r>
            <a:endParaRPr lang="ru-RU" sz="1400" dirty="0" smtClean="0">
              <a:solidFill>
                <a:srgbClr val="3A393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715"/>
              </a:lnSpc>
              <a:spcAft>
                <a:spcPts val="1200"/>
              </a:spcAft>
            </a:pPr>
            <a:endParaRPr lang="ru-RU" sz="1400" dirty="0" smtClean="0">
              <a:solidFill>
                <a:srgbClr val="3A3939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75520" y="4894445"/>
            <a:ext cx="1009727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3A3939"/>
                </a:solidFill>
                <a:ea typeface="Times New Roman" panose="02020603050405020304" pitchFamily="18" charset="0"/>
              </a:rPr>
              <a:t>«</a:t>
            </a:r>
            <a:r>
              <a:rPr lang="ru-RU" dirty="0" smtClean="0">
                <a:solidFill>
                  <a:srgbClr val="3A393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Молодые </a:t>
            </a:r>
            <a:r>
              <a:rPr lang="ru-RU" dirty="0">
                <a:solidFill>
                  <a:srgbClr val="3A393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мужчины и подростки</a:t>
            </a:r>
            <a:r>
              <a:rPr lang="ru-RU" dirty="0" smtClean="0">
                <a:solidFill>
                  <a:srgbClr val="3A3939"/>
                </a:solidFill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A3939"/>
                </a:solidFill>
                <a:ea typeface="Times New Roman" panose="02020603050405020304" pitchFamily="18" charset="0"/>
              </a:rPr>
              <a:t>бессимптомные носители, но повреждающее воздействие вируса у них может быть ничуть не меньше. Опасность в том, что нарушение функции гематотестикулярного барьера может вызвать аутоиммунные поражения яичек даже без выраженной симптоматики орхита. Нет видимых признаков, нет жалоб, нет боли. Но человек </a:t>
            </a:r>
            <a:r>
              <a:rPr lang="ru-RU" dirty="0" smtClean="0">
                <a:solidFill>
                  <a:srgbClr val="3A3939"/>
                </a:solidFill>
                <a:ea typeface="Times New Roman" panose="02020603050405020304" pitchFamily="18" charset="0"/>
              </a:rPr>
              <a:t>став </a:t>
            </a:r>
            <a:r>
              <a:rPr lang="ru-RU" dirty="0">
                <a:solidFill>
                  <a:srgbClr val="3A3939"/>
                </a:solidFill>
                <a:ea typeface="Times New Roman" panose="02020603050405020304" pitchFamily="18" charset="0"/>
              </a:rPr>
              <a:t>взрослым </a:t>
            </a:r>
            <a:r>
              <a:rPr lang="ru-RU" dirty="0" smtClean="0">
                <a:solidFill>
                  <a:srgbClr val="3A3939"/>
                </a:solidFill>
                <a:ea typeface="Times New Roman" panose="02020603050405020304" pitchFamily="18" charset="0"/>
              </a:rPr>
              <a:t>решит </a:t>
            </a:r>
            <a:r>
              <a:rPr lang="ru-RU" dirty="0">
                <a:solidFill>
                  <a:srgbClr val="3A3939"/>
                </a:solidFill>
                <a:ea typeface="Times New Roman" panose="02020603050405020304" pitchFamily="18" charset="0"/>
              </a:rPr>
              <a:t>создать семью, а у него бесплодие. И он не может понять – откуда</a:t>
            </a:r>
            <a:r>
              <a:rPr lang="ru-RU" dirty="0" smtClean="0">
                <a:solidFill>
                  <a:srgbClr val="3A3939"/>
                </a:solidFill>
                <a:ea typeface="Times New Roman" panose="02020603050405020304" pitchFamily="18" charset="0"/>
              </a:rPr>
              <a:t>», - </a:t>
            </a:r>
            <a:r>
              <a:rPr lang="ru-RU" dirty="0">
                <a:solidFill>
                  <a:srgbClr val="3A3939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отметил ученый.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3A3939"/>
                </a:solidFill>
                <a:ea typeface="Times New Roman" panose="02020603050405020304" pitchFamily="18" charset="0"/>
              </a:rPr>
              <a:t>       «Всероссийский научно-практический форум </a:t>
            </a:r>
            <a:r>
              <a:rPr lang="ru-RU" sz="1400" dirty="0">
                <a:solidFill>
                  <a:srgbClr val="3A3939"/>
                </a:solidFill>
                <a:ea typeface="Times New Roman" panose="02020603050405020304" pitchFamily="18" charset="0"/>
              </a:rPr>
              <a:t>«Медицинская реабилитация при новой коронавирусной инфекции (COVID-19)»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1264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344" y="11663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A393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Ранее китайские исследователи выяснили, что рецептор ACE2, через который коронавирус проникает в клетки, высоко </a:t>
            </a:r>
            <a:r>
              <a:rPr lang="ru-RU" dirty="0" smtClean="0">
                <a:solidFill>
                  <a:srgbClr val="3A393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экспрессируется в яичках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3A393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Таким образом, SARS-CoV-2 поражает не только легкие, кишечник, селезенку, почки и лимфатические узлы – его мишенью становятся и репродуктивные органы человека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413" y="2190651"/>
            <a:ext cx="3987261" cy="26065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9032" y="2147957"/>
            <a:ext cx="5179336" cy="3801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7488" y="6265868"/>
            <a:ext cx="1070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Xu, H., </a:t>
            </a:r>
            <a:r>
              <a:rPr lang="en-US" sz="1400" dirty="0" err="1" smtClean="0"/>
              <a:t>Zhong</a:t>
            </a:r>
            <a:r>
              <a:rPr lang="en-US" sz="1400" dirty="0" smtClean="0"/>
              <a:t>, L.,  Deng, J. et al. High expression of ACE2 receptor of 2019-nCov on the epithelial cells of oral mucosa </a:t>
            </a:r>
            <a:r>
              <a:rPr lang="en-US" sz="1400" dirty="0" err="1" smtClean="0"/>
              <a:t>int</a:t>
            </a:r>
            <a:r>
              <a:rPr lang="en-US" sz="1400" dirty="0" smtClean="0"/>
              <a:t> J Oral </a:t>
            </a:r>
            <a:r>
              <a:rPr lang="en-US" sz="1400" dirty="0" err="1" smtClean="0"/>
              <a:t>Sci</a:t>
            </a:r>
            <a:r>
              <a:rPr lang="en-US" sz="1400" dirty="0" smtClean="0"/>
              <a:t> 12, 8 (2020), https</a:t>
            </a:r>
            <a:r>
              <a:rPr lang="ru-RU" sz="1400" dirty="0" smtClean="0"/>
              <a:t>:</a:t>
            </a:r>
            <a:r>
              <a:rPr lang="en-US" sz="1400" dirty="0" smtClean="0"/>
              <a:t> </a:t>
            </a:r>
            <a:r>
              <a:rPr lang="ru-RU" sz="1400" dirty="0" smtClean="0"/>
              <a:t>//</a:t>
            </a:r>
            <a:r>
              <a:rPr lang="en-US" sz="1400" dirty="0" smtClean="0"/>
              <a:t>doi org 10.1038</a:t>
            </a:r>
            <a:r>
              <a:rPr lang="ru-RU" sz="1400" dirty="0" smtClean="0"/>
              <a:t>/</a:t>
            </a:r>
            <a:r>
              <a:rPr lang="en-US" sz="1400" dirty="0" smtClean="0"/>
              <a:t> s41368-020-0074-x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243744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044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sp>
        <p:nvSpPr>
          <p:cNvPr id="3" name="Прямоугольник 2"/>
          <p:cNvSpPr/>
          <p:nvPr/>
        </p:nvSpPr>
        <p:spPr>
          <a:xfrm>
            <a:off x="29143" y="116632"/>
            <a:ext cx="7435009" cy="513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Утверждение, что дети болеют COVID-19 меньше взрослых и инфекция у них чаще протекает в лёгкой форме в сравнении с взрослыми, или бессимптомно, подтверждает глубокую обеспокоенность специалистов и реальную угрозу для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демографии.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 актуальной эта проблема может стать, если учитывать  демографические последствия, географию и плотность населения в некоторых </a:t>
            </a: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странах.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Действительными возможными причинами низкого уровня заболеваемости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-инфекцией в детской популяции, протекания инфекции в легкой форме или бессимптомно является: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Различия иммунного ответа на коронавирус у детей и взрослых.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Более частое наличие других респираторных вирусов у детей, которые могут конкурировать с коронавирусом, тем самым снижая вирусную нагрузку.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Различия в количестве белка ACE2 (который является рецептором для вируса) на поверхности клеток в разных отделах дыхательных путей и других органов у детей и взрослых. 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3052" y="-20045"/>
            <a:ext cx="4788091" cy="682615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423592" y="3933056"/>
            <a:ext cx="5688632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Brodin P. Why is COVID-19 so mild in children? Acta Paediatr. 2020 Mar 25. 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https://www.ncbi.nlm.nih.gov/pubmed/32212348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3284899" y="1297074"/>
            <a:ext cx="1167514" cy="7128792"/>
          </a:xfrm>
          <a:prstGeom prst="rightArrow">
            <a:avLst>
              <a:gd name="adj1" fmla="val 100000"/>
              <a:gd name="adj2" fmla="val 319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87488" y="5546362"/>
            <a:ext cx="6926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Именно эта причина по мнению академика Аполихина может быть главной в отдаленных последствиях перенесенной инфекции в детском и подростковом возрасте. Как известно плотность распределения этих рецепторов в тканях яичка зависит от возраста, и крайне велика в молодом возрасте, особенно у подростков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01632" y="1124744"/>
            <a:ext cx="1938915" cy="92799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6528048" y="1873954"/>
            <a:ext cx="3373584" cy="244827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786816" y="2675312"/>
            <a:ext cx="2040281" cy="2496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5591944" y="2780928"/>
            <a:ext cx="2194872" cy="21602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786816" y="2136710"/>
            <a:ext cx="1981592" cy="42819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6744072" y="2348880"/>
            <a:ext cx="1042744" cy="875287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0499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116633"/>
            <a:ext cx="10515600" cy="6480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Психологический фактор сохранения репродуктивного </a:t>
            </a:r>
            <a:br>
              <a:rPr lang="ru-RU" sz="2800" dirty="0" smtClean="0"/>
            </a:br>
            <a:r>
              <a:rPr lang="ru-RU" sz="2800" dirty="0" smtClean="0"/>
              <a:t>потенциала в условиях новой коронавирусной инфекции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908720"/>
            <a:ext cx="9721080" cy="5832648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ru-RU" sz="2000" dirty="0" smtClean="0"/>
              <a:t>В провинции </a:t>
            </a:r>
            <a:r>
              <a:rPr lang="ru-RU" sz="2000" dirty="0"/>
              <a:t>Сычуань, с 24 февраля 300 пар подали на </a:t>
            </a:r>
            <a:r>
              <a:rPr lang="ru-RU" sz="2000" dirty="0" smtClean="0"/>
              <a:t>развод. Одной из причин называется – вынужденное длительное пребывание супругов вместе </a:t>
            </a:r>
            <a:r>
              <a:rPr lang="ru-RU" sz="2000" dirty="0"/>
              <a:t>из-за карантина</a:t>
            </a:r>
            <a:r>
              <a:rPr lang="ru-RU" sz="2000" dirty="0" smtClean="0"/>
              <a:t>. При этом вероятность конфликтов возрастает. </a:t>
            </a:r>
          </a:p>
          <a:p>
            <a:r>
              <a:rPr lang="ru-RU" sz="2000" dirty="0" smtClean="0"/>
              <a:t>Расстройства </a:t>
            </a:r>
            <a:r>
              <a:rPr lang="ru-RU" sz="2000" dirty="0"/>
              <a:t>адаптации в очагах массового распространения </a:t>
            </a:r>
            <a:r>
              <a:rPr lang="ru-RU" sz="2000" dirty="0" smtClean="0"/>
              <a:t>COVID-19 может вызвать появление более </a:t>
            </a:r>
            <a:r>
              <a:rPr lang="ru-RU" sz="2000" dirty="0"/>
              <a:t>тяжелых психических нарушений, таких как депрессия, тревога, панические атаки, увеличение количества </a:t>
            </a:r>
            <a:r>
              <a:rPr lang="ru-RU" sz="2000" dirty="0" smtClean="0"/>
              <a:t>суицидов, спровоцированное ограничением </a:t>
            </a:r>
            <a:r>
              <a:rPr lang="ru-RU" sz="2000" dirty="0"/>
              <a:t>социальной активности, </a:t>
            </a:r>
            <a:r>
              <a:rPr lang="ru-RU" sz="2000" dirty="0" smtClean="0"/>
              <a:t>вынужденной изоляцией, </a:t>
            </a:r>
            <a:r>
              <a:rPr lang="ru-RU" sz="2000" dirty="0"/>
              <a:t>обострение внутрисемейных </a:t>
            </a:r>
            <a:r>
              <a:rPr lang="ru-RU" sz="2000" dirty="0" smtClean="0"/>
              <a:t>проблем</a:t>
            </a:r>
            <a:r>
              <a:rPr lang="ru-RU" sz="1400" dirty="0" smtClean="0"/>
              <a:t>.</a:t>
            </a:r>
            <a:r>
              <a:rPr lang="ru-RU" sz="1400" b="1" dirty="0"/>
              <a:t> </a:t>
            </a:r>
            <a:r>
              <a:rPr lang="ru-RU" sz="1200" b="1" dirty="0" smtClean="0"/>
              <a:t>«Проблемы </a:t>
            </a:r>
            <a:r>
              <a:rPr lang="ru-RU" sz="1200" b="1" dirty="0"/>
              <a:t>психического здоровья в условиях пандемии </a:t>
            </a:r>
            <a:r>
              <a:rPr lang="ru-RU" sz="1200" b="1" dirty="0" smtClean="0"/>
              <a:t>COVID-19» С</a:t>
            </a:r>
            <a:r>
              <a:rPr lang="ru-RU" sz="1200" b="1" dirty="0"/>
              <a:t>. Н. </a:t>
            </a:r>
            <a:r>
              <a:rPr lang="ru-RU" sz="1200" b="1" dirty="0" smtClean="0"/>
              <a:t>Мосолов</a:t>
            </a:r>
            <a:r>
              <a:rPr lang="ru-RU" sz="1200" dirty="0"/>
              <a:t> </a:t>
            </a:r>
            <a:r>
              <a:rPr lang="ru-RU" sz="1200" dirty="0" smtClean="0"/>
              <a:t>Московский </a:t>
            </a:r>
            <a:r>
              <a:rPr lang="ru-RU" sz="1200" dirty="0"/>
              <a:t>научно-исследовательский институт психиатрии — филиал ФГБУ «Национальный медицинский исследовательский центр психиатрии и наркологии им. В.П. Сербского» Минздрава России, Москва, Россия; ФГБОУ ДПО «Российская медицинская академия непрерывного профессионального образования» Минздрава России, Москва, </a:t>
            </a:r>
            <a:r>
              <a:rPr lang="ru-RU" sz="1200" dirty="0" smtClean="0"/>
              <a:t>Россия. Журнал </a:t>
            </a:r>
            <a:r>
              <a:rPr lang="ru-RU" sz="1200" dirty="0"/>
              <a:t>неврологии и психиатрии им. С.С. Корсакова. 2020;120(5): </a:t>
            </a:r>
            <a:r>
              <a:rPr lang="ru-RU" sz="1200" dirty="0" smtClean="0"/>
              <a:t>7-15 </a:t>
            </a:r>
            <a:r>
              <a:rPr lang="en-US" sz="1200" dirty="0" smtClean="0"/>
              <a:t>https</a:t>
            </a:r>
            <a:r>
              <a:rPr lang="ru-RU" sz="1200" dirty="0" smtClean="0"/>
              <a:t>: //DOI </a:t>
            </a:r>
            <a:r>
              <a:rPr lang="ru-RU" sz="1200" u="sng" dirty="0" smtClean="0">
                <a:hlinkClick r:id="rId2"/>
              </a:rPr>
              <a:t>10.17116/jnevro20201200517</a:t>
            </a:r>
            <a:endParaRPr lang="ru-RU" sz="1200" u="sng" dirty="0" smtClean="0"/>
          </a:p>
          <a:p>
            <a:r>
              <a:rPr lang="ru-RU" sz="2000" dirty="0"/>
              <a:t>Человеку необходимо личное пространство, недоступность которого ярко ощущается во время постоянного нахождения в кругу семьи, не дающей и минуты наедине с самой собой. Будучи стесненным, человек бессознательно отвоевывает себе пространство, что провоцирует и странное поведение, и агрессию, и </a:t>
            </a:r>
            <a:r>
              <a:rPr lang="ru-RU" sz="2000" dirty="0" smtClean="0"/>
              <a:t>скандалы. </a:t>
            </a:r>
            <a:r>
              <a:rPr lang="ru-RU" sz="1200" dirty="0" smtClean="0">
                <a:hlinkClick r:id="rId3"/>
              </a:rPr>
              <a:t>https</a:t>
            </a:r>
            <a:r>
              <a:rPr lang="ru-RU" sz="1200" dirty="0">
                <a:hlinkClick r:id="rId3"/>
              </a:rPr>
              <a:t>://woman.rambler.ru/karantin/43959127/?</a:t>
            </a:r>
            <a:r>
              <a:rPr lang="ru-RU" sz="1200" dirty="0" smtClean="0">
                <a:hlinkClick r:id="rId3"/>
              </a:rPr>
              <a:t>utm_content=woman_media&amp;utm_medium=read_more&amp;utm_source=copylink</a:t>
            </a:r>
            <a:endParaRPr lang="ru-RU" sz="1200" dirty="0" smtClean="0"/>
          </a:p>
          <a:p>
            <a:pPr marL="0" indent="0" algn="just"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Самоизоляция может </a:t>
            </a:r>
            <a:r>
              <a:rPr lang="ru-RU" sz="2000" dirty="0">
                <a:solidFill>
                  <a:srgbClr val="C00000"/>
                </a:solidFill>
              </a:rPr>
              <a:t>обострить проблему недостатка опыта совместного проживания и воспитания </a:t>
            </a:r>
            <a:r>
              <a:rPr lang="ru-RU" sz="2000" dirty="0" smtClean="0">
                <a:solidFill>
                  <a:srgbClr val="C00000"/>
                </a:solidFill>
              </a:rPr>
              <a:t>детей в молодых семьях. </a:t>
            </a:r>
            <a:r>
              <a:rPr lang="ru-RU" sz="2000" dirty="0">
                <a:solidFill>
                  <a:srgbClr val="C00000"/>
                </a:solidFill>
              </a:rPr>
              <a:t>О</a:t>
            </a:r>
            <a:r>
              <a:rPr lang="ru-RU" sz="2000" dirty="0" smtClean="0">
                <a:solidFill>
                  <a:srgbClr val="C00000"/>
                </a:solidFill>
              </a:rPr>
              <a:t>собенно при совместном проживании в незарегистрированных брачных отношениях, когда молодые люди принимают решение о совместном проживании для «притирки и опыта» конфликтная ситуация приобретает непреодолимую силу, что приводит к расставанию. После чего вероятность восстановить отношения снижается, как и исключается возможность деторождения в данных отношениях.</a:t>
            </a:r>
            <a:r>
              <a:rPr lang="ru-RU" sz="2000" dirty="0">
                <a:solidFill>
                  <a:srgbClr val="C00000"/>
                </a:solidFill>
              </a:rPr>
              <a:t> </a:t>
            </a:r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91019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6FCEDD-FE1B-4404-B3AE-0040F9DD3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84" y="214290"/>
            <a:ext cx="8715436" cy="6500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В условиях пандемии новой коронавирусной инфекции (НКИ) </a:t>
            </a:r>
            <a:r>
              <a:rPr lang="en-US" sz="4400" dirty="0" err="1" smtClean="0"/>
              <a:t>Covid</a:t>
            </a:r>
            <a:r>
              <a:rPr lang="ru-RU" sz="4400" dirty="0" smtClean="0"/>
              <a:t>-19, вызванной вирусом SARS-CoV-2, у медицинского сообщества по-прежнему больше вопросов, касающихся определение наличия вируса в организме, методов лечения и спектра лекарственных препаратов, применяемых с этой целью</a:t>
            </a:r>
          </a:p>
        </p:txBody>
      </p:sp>
    </p:spTree>
    <p:extLst>
      <p:ext uri="{BB962C8B-B14F-4D97-AF65-F5344CB8AC3E}">
        <p14:creationId xmlns:p14="http://schemas.microsoft.com/office/powerpoint/2010/main" xmlns="" val="457694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1" y="31440"/>
            <a:ext cx="8568952" cy="1325563"/>
          </a:xfrm>
        </p:spPr>
        <p:txBody>
          <a:bodyPr/>
          <a:lstStyle/>
          <a:p>
            <a:r>
              <a:rPr lang="ru-RU" sz="2800" dirty="0"/>
              <a:t>В связи с ранее сказанным следует: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51" y="620688"/>
            <a:ext cx="9099985" cy="623731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3100" dirty="0" smtClean="0"/>
              <a:t>Некоторая </a:t>
            </a:r>
            <a:r>
              <a:rPr lang="ru-RU" sz="3100" dirty="0"/>
              <a:t>успокоенность специалистов в отношении данной возрастной группы при распределении на группы риска – не оправдана, и в корне не верно и даже опасно с точки зрения сохранения репродуктивного здоровья юного поколения. </a:t>
            </a:r>
          </a:p>
          <a:p>
            <a:pPr lvl="0"/>
            <a:r>
              <a:rPr lang="ru-RU" sz="3100" dirty="0"/>
              <a:t>Необходимо учитывать возможные отдаленные последствия и рекомендовать дополнительное обследование лицам репродуктивного возраста, перенесшим коронавирусную инфекцию в легкой форме, или бессимптомно, а так же, находившихся в зоне риска (контакты 1 уровня)</a:t>
            </a:r>
          </a:p>
          <a:p>
            <a:pPr lvl="0"/>
            <a:r>
              <a:rPr lang="ru-RU" sz="3100" dirty="0"/>
              <a:t>Рекомендовать в качестве профилактических мер, оздоровительные мероприятия и повышение уровня валеологических знаний в условиях пандемии.</a:t>
            </a:r>
          </a:p>
          <a:p>
            <a:pPr lvl="0"/>
            <a:r>
              <a:rPr lang="ru-RU" sz="3100" dirty="0"/>
              <a:t>При необходимости проведения медицинской реабилитации, применять ее средства с учетом принципов: раннего начала, постепенности и последовательности.</a:t>
            </a:r>
          </a:p>
          <a:p>
            <a:pPr lvl="0"/>
            <a:r>
              <a:rPr lang="ru-RU" sz="3100" dirty="0"/>
              <a:t>Учитывать важность респираторной реабилитации после перенесенной коронавирусной инфекции и развившегося осложнения – интерстициальной пневмонии, осуществляя дифференцированный подход в выборе средств </a:t>
            </a:r>
            <a:r>
              <a:rPr lang="ru-RU" sz="3100" dirty="0" err="1"/>
              <a:t>физио</a:t>
            </a:r>
            <a:r>
              <a:rPr lang="ru-RU" sz="3100" dirty="0"/>
              <a:t>- и кинезотерапии.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1532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73F05AF-2ECE-43B4-BA3F-7CFA55CFA13C}"/>
              </a:ext>
            </a:extLst>
          </p:cNvPr>
          <p:cNvSpPr txBox="1"/>
          <p:nvPr/>
        </p:nvSpPr>
        <p:spPr>
          <a:xfrm>
            <a:off x="839417" y="2780928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Благодарим за внимание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1211604"/>
            <a:ext cx="3995803" cy="467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358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188640"/>
            <a:ext cx="8856984" cy="252028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Разработаны </a:t>
            </a:r>
            <a:r>
              <a:rPr lang="ru-RU" sz="3600" dirty="0"/>
              <a:t>тесты, прошли доклинические и клинические испытания вакцин (на момент написания статьи их </a:t>
            </a:r>
            <a:r>
              <a:rPr lang="en-US" sz="3600" dirty="0" smtClean="0"/>
              <a:t>2</a:t>
            </a:r>
            <a:r>
              <a:rPr lang="ru-RU" sz="3600" dirty="0" smtClean="0"/>
              <a:t>). </a:t>
            </a:r>
            <a:r>
              <a:rPr lang="ru-RU" sz="3600" dirty="0"/>
              <a:t>Созданы рекомендации по лечению НКИ, охватывающие вопросы лечения и реабилитации на всех этапах заболевания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2636912"/>
            <a:ext cx="12000656" cy="422108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300" b="1" dirty="0"/>
              <a:t>Вариантов методов, на которых базируются тесты на антитела, сейчас несколько — быстрые системы и иммуноферментный анализ (ИФА</a:t>
            </a:r>
            <a:r>
              <a:rPr lang="ru-RU" sz="3300" b="1" dirty="0" smtClean="0"/>
              <a:t>). </a:t>
            </a:r>
            <a:r>
              <a:rPr lang="ru-RU" sz="3300" dirty="0"/>
              <a:t>Полимеразная цепная реакция (ПЦР) </a:t>
            </a:r>
            <a:r>
              <a:rPr lang="ru-RU" sz="3300" dirty="0" smtClean="0"/>
              <a:t>- исследование </a:t>
            </a:r>
            <a:r>
              <a:rPr lang="ru-RU" sz="3300" dirty="0"/>
              <a:t>по обнаружению </a:t>
            </a:r>
            <a:r>
              <a:rPr lang="ru-RU" sz="3300" dirty="0" smtClean="0"/>
              <a:t>РНК-возбудителя — </a:t>
            </a:r>
            <a:r>
              <a:rPr lang="ru-RU" sz="3300" dirty="0"/>
              <a:t>сам </a:t>
            </a:r>
            <a:r>
              <a:rPr lang="ru-RU" sz="3300" dirty="0" smtClean="0"/>
              <a:t>вирус. </a:t>
            </a:r>
            <a:r>
              <a:rPr lang="ru-RU" sz="3300" dirty="0"/>
              <a:t>Э</a:t>
            </a:r>
            <a:r>
              <a:rPr lang="ru-RU" sz="3300" dirty="0" smtClean="0"/>
              <a:t>кспресс-тест </a:t>
            </a:r>
            <a:r>
              <a:rPr lang="ru-RU" sz="3300" dirty="0"/>
              <a:t>на </a:t>
            </a:r>
            <a:r>
              <a:rPr lang="ru-RU" sz="3300" dirty="0" smtClean="0"/>
              <a:t>антитела - исследование </a:t>
            </a:r>
            <a:r>
              <a:rPr lang="ru-RU" sz="3300" dirty="0"/>
              <a:t>реакции </a:t>
            </a:r>
            <a:r>
              <a:rPr lang="ru-RU" sz="3300" dirty="0" smtClean="0"/>
              <a:t>организма </a:t>
            </a:r>
            <a:r>
              <a:rPr lang="ru-RU" sz="3300" dirty="0"/>
              <a:t>на столкновение с патогеном, обнаружение специфического ответа организма на </a:t>
            </a:r>
            <a:r>
              <a:rPr lang="ru-RU" sz="3300" dirty="0" smtClean="0"/>
              <a:t>коронавирус</a:t>
            </a:r>
            <a:endParaRPr lang="en-US" sz="3300" dirty="0" smtClean="0"/>
          </a:p>
          <a:p>
            <a:pPr algn="just"/>
            <a:r>
              <a:rPr lang="ru-RU" sz="3300" b="1" dirty="0" smtClean="0"/>
              <a:t>Созданы и</a:t>
            </a:r>
            <a:r>
              <a:rPr lang="en-US" sz="3300" b="1" dirty="0" smtClean="0"/>
              <a:t> </a:t>
            </a:r>
            <a:r>
              <a:rPr lang="ru-RU" sz="3300" b="1" dirty="0" smtClean="0"/>
              <a:t>находятся на различных этапах испытания вакцины</a:t>
            </a:r>
            <a:r>
              <a:rPr lang="ru-RU" sz="3300" dirty="0" smtClean="0"/>
              <a:t> «</a:t>
            </a:r>
            <a:r>
              <a:rPr lang="en-US" sz="3300" dirty="0" smtClean="0"/>
              <a:t>Ad5-nCoV</a:t>
            </a:r>
            <a:r>
              <a:rPr lang="ru-RU" sz="3300" dirty="0" smtClean="0"/>
              <a:t>»</a:t>
            </a:r>
            <a:r>
              <a:rPr lang="en-US" sz="3300" dirty="0" smtClean="0"/>
              <a:t> </a:t>
            </a:r>
            <a:r>
              <a:rPr lang="ru-RU" sz="3300" dirty="0" smtClean="0"/>
              <a:t>фармацевтической </a:t>
            </a:r>
            <a:r>
              <a:rPr lang="ru-RU" sz="3300" dirty="0"/>
              <a:t>компании </a:t>
            </a:r>
            <a:r>
              <a:rPr lang="en-US" sz="3300" dirty="0"/>
              <a:t>CanSino </a:t>
            </a:r>
            <a:r>
              <a:rPr lang="en-US" sz="3300" dirty="0" smtClean="0"/>
              <a:t>Biologics</a:t>
            </a:r>
            <a:r>
              <a:rPr lang="ru-RU" sz="3300" dirty="0" smtClean="0"/>
              <a:t> (Китай); </a:t>
            </a:r>
            <a:r>
              <a:rPr lang="ru-RU" sz="3300" dirty="0"/>
              <a:t> </a:t>
            </a:r>
            <a:endParaRPr lang="en-US" sz="3300" dirty="0" smtClean="0"/>
          </a:p>
          <a:p>
            <a:pPr marL="0" indent="0" algn="just">
              <a:buNone/>
            </a:pPr>
            <a:r>
              <a:rPr lang="ru-RU" sz="3300" dirty="0" smtClean="0"/>
              <a:t>«</a:t>
            </a:r>
            <a:r>
              <a:rPr lang="en-US" sz="3300" dirty="0" smtClean="0"/>
              <a:t>Gam</a:t>
            </a:r>
            <a:r>
              <a:rPr lang="ru-RU" sz="3300" dirty="0" smtClean="0"/>
              <a:t>-</a:t>
            </a:r>
            <a:r>
              <a:rPr lang="en-US" sz="3300" dirty="0" smtClean="0"/>
              <a:t>KOVID</a:t>
            </a:r>
            <a:r>
              <a:rPr lang="ru-RU" sz="3300" dirty="0" smtClean="0"/>
              <a:t>-</a:t>
            </a:r>
            <a:r>
              <a:rPr lang="en-US" sz="3300" dirty="0" smtClean="0"/>
              <a:t>Vac</a:t>
            </a:r>
            <a:r>
              <a:rPr lang="ru-RU" sz="3300" dirty="0" smtClean="0"/>
              <a:t>»(Спутник-</a:t>
            </a:r>
            <a:r>
              <a:rPr lang="en-US" sz="3300" dirty="0" smtClean="0"/>
              <a:t>VI</a:t>
            </a:r>
            <a:r>
              <a:rPr lang="ru-RU" sz="3300" dirty="0"/>
              <a:t>)</a:t>
            </a:r>
            <a:r>
              <a:rPr lang="ru-RU" sz="3300" dirty="0" smtClean="0"/>
              <a:t>, разработанная</a:t>
            </a:r>
            <a:r>
              <a:rPr lang="en-US" sz="3300" dirty="0" smtClean="0"/>
              <a:t> </a:t>
            </a:r>
            <a:r>
              <a:rPr lang="ru-RU" sz="3300" dirty="0" smtClean="0"/>
              <a:t>НИЦЭМ имени Н.Ф. Гамалеи</a:t>
            </a:r>
            <a:endParaRPr lang="ru-RU" sz="3300" dirty="0"/>
          </a:p>
          <a:p>
            <a:pPr algn="just"/>
            <a:r>
              <a:rPr lang="ru-RU" sz="3300" dirty="0" smtClean="0"/>
              <a:t> </a:t>
            </a:r>
            <a:r>
              <a:rPr lang="ru-RU" sz="3300" b="1" dirty="0" smtClean="0"/>
              <a:t>Разработаны временные методические рекомендации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/>
              <a:t>По профилактике, диагностике, лечению </a:t>
            </a:r>
            <a:endParaRPr lang="en-US" sz="33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/>
              <a:t>и медицинской реабилитации новой</a:t>
            </a:r>
            <a:endParaRPr lang="en-US" sz="33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/>
              <a:t>коронавирусной инфекции (</a:t>
            </a:r>
            <a:r>
              <a:rPr lang="en-US" sz="3300" dirty="0" smtClean="0"/>
              <a:t>Cjvid-19)</a:t>
            </a:r>
            <a:endParaRPr lang="ru-RU" sz="3300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9656" y="4149080"/>
            <a:ext cx="1419622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3718" y="4213001"/>
            <a:ext cx="1417228" cy="2001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5893" y="4858128"/>
            <a:ext cx="1437631" cy="1999872"/>
          </a:xfrm>
          <a:prstGeom prst="rect">
            <a:avLst/>
          </a:prstGeom>
        </p:spPr>
      </p:pic>
      <p:sp>
        <p:nvSpPr>
          <p:cNvPr id="7" name="AutoShape 2" descr="https://af12.mail.ru/cgi-bin/readmsg?id=16042256970161681443;0;1;1&amp;mode=attachment&amp;email=alenavanda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3208" y="4833328"/>
            <a:ext cx="1413975" cy="19841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9839" y="4653136"/>
            <a:ext cx="1395403" cy="20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242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188641"/>
            <a:ext cx="8352928" cy="163698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Проведены </a:t>
            </a:r>
            <a:r>
              <a:rPr lang="ru-RU" dirty="0" smtClean="0"/>
              <a:t>Конгрессы, конференции, большое </a:t>
            </a:r>
            <a:r>
              <a:rPr lang="ru-RU" dirty="0"/>
              <a:t>количество </a:t>
            </a:r>
            <a:r>
              <a:rPr lang="ru-RU" dirty="0" smtClean="0"/>
              <a:t>вебинаров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084" y="1857364"/>
            <a:ext cx="54938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52530" y="3786190"/>
            <a:ext cx="32322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https://e.mail.ru/inbox/0:15918516690748620473:0/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3992" y="3622832"/>
            <a:ext cx="5740198" cy="323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201903" y="5240416"/>
            <a:ext cx="33843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https://e.mail.ru/inbox/0:15943148230393918704:0/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25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352" y="332656"/>
            <a:ext cx="9721080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800" dirty="0" smtClean="0"/>
              <a:t>Клиническая практика показывает, что опасная инфекция по-разному отражается на здоровье людей разных возрастных групп. Вероятность опасных осложнений наиболее высока у лиц отнесенных к группам риска.</a:t>
            </a:r>
          </a:p>
          <a:p>
            <a:pPr marL="0" indent="0">
              <a:buNone/>
            </a:pPr>
            <a:endParaRPr lang="ru-RU" sz="3800" dirty="0" smtClean="0"/>
          </a:p>
          <a:p>
            <a:pPr marL="0" indent="0">
              <a:buNone/>
            </a:pPr>
            <a:r>
              <a:rPr lang="ru-RU" sz="3800" dirty="0" smtClean="0"/>
              <a:t> </a:t>
            </a:r>
            <a:endParaRPr lang="ru-RU" sz="3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3068960"/>
            <a:ext cx="2743438" cy="1749704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7152" y="3058280"/>
            <a:ext cx="5214974" cy="233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790" y="3689520"/>
            <a:ext cx="5017443" cy="12254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615" y="4506251"/>
            <a:ext cx="562869" cy="1274091"/>
          </a:xfrm>
          <a:prstGeom prst="rect">
            <a:avLst/>
          </a:prstGeom>
          <a:ln w="28575"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63352" y="5657671"/>
            <a:ext cx="12241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Кому угрожает риск тяжелого течения заболевания?</a:t>
            </a:r>
          </a:p>
          <a:p>
            <a:r>
              <a:rPr lang="ru-RU" dirty="0"/>
              <a:t>Риску тяжелого течения заболевания подвержены лица в возрасте 60 лет и старше, а также люди с сопутствующими расстройствами здоровья, такими как: повышенное артериальное давление, заболевания сердца и легких, диабет, ожирение или онкологические заболевания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7" y="17728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Уровень смертности от коронавируса в зависимости от возраста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3212976"/>
            <a:ext cx="3992005" cy="319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2743438" cy="17497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7408" y="6525344"/>
            <a:ext cx="943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ВОЗ на май 2020г.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0094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Уровень смертности в </a:t>
            </a:r>
            <a:r>
              <a:rPr lang="ru-RU" dirty="0" smtClean="0"/>
              <a:t>зависимости </a:t>
            </a:r>
            <a:r>
              <a:rPr lang="ru-RU" dirty="0" smtClean="0"/>
              <a:t>от хронических заболеваний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0731" y="1956594"/>
            <a:ext cx="631825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44625"/>
            <a:ext cx="8834184" cy="1646064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Проблемой «</a:t>
            </a:r>
            <a:r>
              <a:rPr lang="en-US" sz="2200" dirty="0" err="1"/>
              <a:t>Covid</a:t>
            </a:r>
            <a:r>
              <a:rPr lang="ru-RU" sz="2200" dirty="0"/>
              <a:t>-19» занимаются эпидемиологи-вирусологи, врачи-клиницисты, реабилитологи, фармакологи, благодаря чему глубоко изучены механизмы развития инфекции, в том числе у коморбидных пациентов, входящих в группу риска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36" y="1340768"/>
            <a:ext cx="3542083" cy="18167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166" y="1916832"/>
            <a:ext cx="3547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https://e.mail.ru/inbox/0:15871372870507419387:0/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419" y="1340768"/>
            <a:ext cx="3672408" cy="18161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61419" y="1895236"/>
            <a:ext cx="3547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https://e.mail.ru/inbox/0:15873186250934914394:0/</a:t>
            </a:r>
            <a:endParaRPr lang="ru-RU" sz="12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6255" y="3178490"/>
            <a:ext cx="3555501" cy="181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346255" y="3735134"/>
            <a:ext cx="35944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https://e.mail.ru/inbox/0:15887810950887855253:0/</a:t>
            </a:r>
            <a:endParaRPr lang="ru-RU" sz="120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1756" y="3192088"/>
            <a:ext cx="3672896" cy="1816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952153" y="3749610"/>
            <a:ext cx="36110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https://e.mail.ru/inbox/0:15886969161090484951:0/</a:t>
            </a:r>
            <a:endParaRPr lang="ru-RU" sz="1200" dirty="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95600" y="4983833"/>
            <a:ext cx="3627570" cy="188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535758" y="5630104"/>
            <a:ext cx="3547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https://e.mail.ru/inbox/0:15878275820674132715:0/</a:t>
            </a:r>
            <a:endParaRPr lang="ru-RU" sz="1200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23169" y="4983833"/>
            <a:ext cx="3639517" cy="187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6188118" y="5567683"/>
            <a:ext cx="3547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https://e.mail.ru/inbox/0:15879848871378515088:0/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6183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344" y="188640"/>
            <a:ext cx="8712968" cy="5814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Но, к сожалению, в широком спектре обсуждений, ничтожно мал процент тематики о влиянии </a:t>
            </a:r>
            <a:r>
              <a:rPr lang="ru-RU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новой коронавирусной инфекции </a:t>
            </a: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репродуктивное здоровье человека.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Между тем, данный вопрос не менее важен, и острота его будет нарастать значительно позже, возможно спустя много лет после окончания пандемии. Причиной тому являются, безусловно, первоочередность задач экстренной реанимационной помощи пациентам с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Covid</a:t>
            </a: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-инфекцией из групп риска и с тяжелой степенью заболевания. В настоящее время важно спасти жизнь, вопросы о возможности иметь здоровое потомство, или в принципе его иметь – не </a:t>
            </a:r>
            <a:r>
              <a:rPr lang="ru-RU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 обсуждаются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2477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1590</Words>
  <Application>Microsoft Office PowerPoint</Application>
  <PresentationFormat>Произвольный</PresentationFormat>
  <Paragraphs>92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СОХРАНЕНИЕ РЕПРОДУКТИВНОГО ЗДОРОВЬЯ В УСЛОВИЯХ ПАНДЕМИИ НОВОЙ КОРОНАВИРУСНОЙ ИНФЕКЦИИ</vt:lpstr>
      <vt:lpstr>Слайд 2</vt:lpstr>
      <vt:lpstr>Разработаны тесты, прошли доклинические и клинические испытания вакцин (на момент написания статьи их 2). Созданы рекомендации по лечению НКИ, охватывающие вопросы лечения и реабилитации на всех этапах заболевания</vt:lpstr>
      <vt:lpstr>Проведены Конгрессы, конференции, большое количество вебинаров  </vt:lpstr>
      <vt:lpstr>Слайд 5</vt:lpstr>
      <vt:lpstr>Уровень смертности от коронавируса в зависимости от возраста</vt:lpstr>
      <vt:lpstr>Уровень смертности в зависимости от хронических заболеваний</vt:lpstr>
      <vt:lpstr>Проблемой «Covid-19» занимаются эпидемиологи-вирусологи, врачи-клиницисты, реабилитологи, фармакологи, благодаря чему глубоко изучены механизмы развития инфекции, в том числе у коморбидных пациентов, входящих в группу риска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Психологический фактор сохранения репродуктивного  потенциала в условиях новой коронавирусной инфекции </vt:lpstr>
      <vt:lpstr>В связи с ранее сказанным следует: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НИИ-МПС</cp:lastModifiedBy>
  <cp:revision>67</cp:revision>
  <dcterms:created xsi:type="dcterms:W3CDTF">2020-04-07T06:26:29Z</dcterms:created>
  <dcterms:modified xsi:type="dcterms:W3CDTF">2020-11-10T07:42:28Z</dcterms:modified>
</cp:coreProperties>
</file>