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72" r:id="rId6"/>
    <p:sldId id="261" r:id="rId7"/>
    <p:sldId id="273" r:id="rId8"/>
    <p:sldId id="262" r:id="rId9"/>
    <p:sldId id="279" r:id="rId10"/>
    <p:sldId id="280" r:id="rId11"/>
    <p:sldId id="265" r:id="rId12"/>
    <p:sldId id="282" r:id="rId13"/>
    <p:sldId id="266" r:id="rId14"/>
    <p:sldId id="281" r:id="rId15"/>
    <p:sldId id="267" r:id="rId16"/>
    <p:sldId id="268" r:id="rId17"/>
    <p:sldId id="283" r:id="rId18"/>
    <p:sldId id="284" r:id="rId19"/>
    <p:sldId id="270" r:id="rId20"/>
    <p:sldId id="274" r:id="rId21"/>
    <p:sldId id="275" r:id="rId22"/>
    <p:sldId id="276" r:id="rId23"/>
    <p:sldId id="285" r:id="rId24"/>
    <p:sldId id="278" r:id="rId25"/>
    <p:sldId id="277" r:id="rId26"/>
  </p:sldIdLst>
  <p:sldSz cx="11880850" cy="6840538"/>
  <p:notesSz cx="6858000" cy="9144000"/>
  <p:defaultTextStyle>
    <a:defPPr>
      <a:defRPr lang="ru-RU"/>
    </a:defPPr>
    <a:lvl1pPr marL="0" algn="l" defTabSz="119813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599069" algn="l" defTabSz="119813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198138" algn="l" defTabSz="119813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797207" algn="l" defTabSz="119813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396277" algn="l" defTabSz="119813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2995346" algn="l" defTabSz="119813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594415" algn="l" defTabSz="119813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193484" algn="l" defTabSz="119813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792553" algn="l" defTabSz="119813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66FF"/>
    <a:srgbClr val="50D068"/>
    <a:srgbClr val="92D050"/>
    <a:srgbClr val="FF00FF"/>
    <a:srgbClr val="FF66FF"/>
    <a:srgbClr val="0000CC"/>
    <a:srgbClr val="CC0066"/>
    <a:srgbClr val="CC0099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456"/>
      </p:cViewPr>
      <p:guideLst>
        <p:guide orient="horz" pos="2155"/>
        <p:guide pos="37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rotY val="225"/>
      <c:perspective val="30"/>
    </c:view3D>
    <c:plotArea>
      <c:layout>
        <c:manualLayout>
          <c:layoutTarget val="inner"/>
          <c:xMode val="edge"/>
          <c:yMode val="edge"/>
          <c:x val="4.908960479800973E-2"/>
          <c:y val="0.22230347052981711"/>
          <c:w val="0.54010542001759865"/>
          <c:h val="0.730573466279298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сроки постановки диагноза РБ в зависимости от возраста</c:v>
                </c:pt>
              </c:strCache>
            </c:strRef>
          </c:tx>
          <c:dPt>
            <c:idx val="0"/>
            <c:spPr>
              <a:solidFill>
                <a:srgbClr val="1E97D4"/>
              </a:solidFill>
            </c:spPr>
          </c:dPt>
          <c:dPt>
            <c:idx val="1"/>
            <c:spPr>
              <a:solidFill>
                <a:srgbClr val="0000FF"/>
              </a:solidFill>
              <a:effectLst>
                <a:outerShdw blurRad="50800" dist="50800" dir="5400000" sx="104000" sy="104000" algn="ctr" rotWithShape="0">
                  <a:srgbClr val="000000">
                    <a:alpha val="0"/>
                  </a:srgbClr>
                </a:outerShdw>
                <a:softEdge rad="0"/>
              </a:effectLst>
              <a:scene3d>
                <a:camera prst="orthographicFront"/>
                <a:lightRig rig="threePt" dir="t"/>
              </a:scene3d>
              <a:sp3d>
                <a:bevelT w="0"/>
              </a:sp3d>
            </c:spPr>
          </c:dPt>
          <c:dPt>
            <c:idx val="2"/>
            <c:explosion val="15"/>
            <c:spPr>
              <a:solidFill>
                <a:srgbClr val="43E747"/>
              </a:solidFill>
            </c:spPr>
          </c:dPt>
          <c:dLbls>
            <c:dLbl>
              <c:idx val="0"/>
              <c:layout>
                <c:manualLayout>
                  <c:x val="0.13299982643662969"/>
                  <c:y val="-1.8983086128403326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3600" b="0" i="0" u="none" strike="noStrike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/>
                      <a:t>25%</a:t>
                    </a: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0.19904850050382902"/>
                  <c:y val="-5.1648717908022463E-3"/>
                </c:manualLayout>
              </c:layout>
              <c:tx>
                <c:rich>
                  <a:bodyPr/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</a:rPr>
                      <a:t>64,10%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6.8184024298530405E-2"/>
                  <c:y val="-0.10927815102351274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3600" b="0" i="0" u="none" strike="noStrike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t>10,90%</a:t>
                    </a:r>
                  </a:p>
                </c:rich>
              </c:tx>
              <c:spPr/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РБ с 2-х лет</c:v>
                </c:pt>
                <c:pt idx="1">
                  <c:v>РБ с 3-х лет</c:v>
                </c:pt>
                <c:pt idx="2">
                  <c:v> РБ с 4-х лет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 formatCode="0%">
                  <c:v>0.25</c:v>
                </c:pt>
                <c:pt idx="1">
                  <c:v>0.64100000000000035</c:v>
                </c:pt>
                <c:pt idx="2">
                  <c:v>0.10900000000000004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2000" baseline="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1" baseline="0" dirty="0" smtClean="0">
                <a:solidFill>
                  <a:srgbClr val="000099"/>
                </a:solidFill>
              </a:rPr>
              <a:t>ЧАСТОТА РЕГИСТРАЦИИ ЖАЛОБ </a:t>
            </a:r>
            <a:br>
              <a:rPr lang="ru-RU" sz="2800" b="1" i="1" baseline="0" dirty="0" smtClean="0">
                <a:solidFill>
                  <a:srgbClr val="000099"/>
                </a:solidFill>
              </a:rPr>
            </a:br>
            <a:r>
              <a:rPr lang="ru-RU" sz="2800" b="1" i="1" baseline="0" dirty="0" smtClean="0">
                <a:solidFill>
                  <a:srgbClr val="000099"/>
                </a:solidFill>
              </a:rPr>
              <a:t>У ДЕТЕЙ В МЕЖМОРБИДНЫЙ ПЕРИОД </a:t>
            </a:r>
            <a:endParaRPr lang="ru-RU" sz="2800" b="1" i="1" baseline="0" dirty="0">
              <a:solidFill>
                <a:srgbClr val="000099"/>
              </a:solidFill>
            </a:endParaRPr>
          </a:p>
        </c:rich>
      </c:tx>
      <c:layout>
        <c:manualLayout>
          <c:xMode val="edge"/>
          <c:yMode val="edge"/>
          <c:x val="0.14274445922775233"/>
          <c:y val="2.6153205579841153E-2"/>
        </c:manualLayout>
      </c:layout>
      <c:spPr>
        <a:noFill/>
        <a:ln w="3175">
          <a:noFill/>
        </a:ln>
        <a:effectLst/>
      </c:spPr>
    </c:title>
    <c:plotArea>
      <c:layout>
        <c:manualLayout>
          <c:layoutTarget val="inner"/>
          <c:xMode val="edge"/>
          <c:yMode val="edge"/>
          <c:x val="6.0321510421271908E-2"/>
          <c:y val="0.2333442116255032"/>
          <c:w val="0.93828353130939901"/>
          <c:h val="0.5150541029879186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Эпизодически болеющие дети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кашель</c:v>
                </c:pt>
                <c:pt idx="1">
                  <c:v>раздражительность</c:v>
                </c:pt>
                <c:pt idx="2">
                  <c:v>плохой аппетит</c:v>
                </c:pt>
                <c:pt idx="3">
                  <c:v>утомляемость</c:v>
                </c:pt>
                <c:pt idx="4">
                  <c:v>плохой сон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16.670000000000005</c:v>
                </c:pt>
                <c:pt idx="2">
                  <c:v>12.5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2B-40A4-9221-45121B4F69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 с РБ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кашель</c:v>
                </c:pt>
                <c:pt idx="1">
                  <c:v>раздражительность</c:v>
                </c:pt>
                <c:pt idx="2">
                  <c:v>плохой аппетит</c:v>
                </c:pt>
                <c:pt idx="3">
                  <c:v>утомляемость</c:v>
                </c:pt>
                <c:pt idx="4">
                  <c:v>плохой сон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42.309999999999995</c:v>
                </c:pt>
                <c:pt idx="1">
                  <c:v>38.46</c:v>
                </c:pt>
                <c:pt idx="2">
                  <c:v>34.6</c:v>
                </c:pt>
                <c:pt idx="3">
                  <c:v>30.77</c:v>
                </c:pt>
                <c:pt idx="4">
                  <c:v>30.77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52B-40A4-9221-45121B4F69AF}"/>
            </c:ext>
          </c:extLst>
        </c:ser>
        <c:dLbls>
          <c:showVal val="1"/>
        </c:dLbls>
        <c:gapWidth val="219"/>
        <c:overlap val="-27"/>
        <c:axId val="114809088"/>
        <c:axId val="114987008"/>
      </c:barChart>
      <c:catAx>
        <c:axId val="11480908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14987008"/>
        <c:crosses val="autoZero"/>
        <c:lblAlgn val="ctr"/>
        <c:lblOffset val="100"/>
        <c:tickLblSkip val="1"/>
      </c:catAx>
      <c:valAx>
        <c:axId val="1149870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48090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1" baseline="0" dirty="0" smtClean="0">
                <a:solidFill>
                  <a:srgbClr val="0000CC"/>
                </a:solidFill>
              </a:rPr>
              <a:t>ПОКАЗАТЕЛИ ЧАСТОТЫ </a:t>
            </a:r>
          </a:p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1" baseline="0" dirty="0" smtClean="0">
                <a:solidFill>
                  <a:srgbClr val="0000CC"/>
                </a:solidFill>
              </a:rPr>
              <a:t>МОРФОЛОГИЧЕСКИХ ИЗМЕНЕНИЙ </a:t>
            </a:r>
            <a:endParaRPr lang="ru-RU" sz="2000" b="1" i="1" baseline="0" dirty="0">
              <a:solidFill>
                <a:srgbClr val="0000CC"/>
              </a:solidFill>
            </a:endParaRPr>
          </a:p>
        </c:rich>
      </c:tx>
      <c:layout>
        <c:manualLayout>
          <c:xMode val="edge"/>
          <c:yMode val="edge"/>
          <c:x val="0.30884428973703798"/>
          <c:y val="2.2325222948993209E-3"/>
        </c:manualLayout>
      </c:layout>
      <c:spPr>
        <a:noFill/>
        <a:ln w="3175">
          <a:solidFill>
            <a:schemeClr val="tx1"/>
          </a:solidFill>
        </a:ln>
        <a:effectLst/>
      </c:spPr>
    </c:title>
    <c:plotArea>
      <c:layout>
        <c:manualLayout>
          <c:layoutTarget val="inner"/>
          <c:xMode val="edge"/>
          <c:yMode val="edge"/>
          <c:x val="7.6652756539004302E-2"/>
          <c:y val="0.20041338284854293"/>
          <c:w val="0.90511336849760649"/>
          <c:h val="0.6921597651705296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Эпизодически болеющие дети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Лимфоаденопатии</c:v>
                </c:pt>
                <c:pt idx="1">
                  <c:v>Патология носоглотки</c:v>
                </c:pt>
                <c:pt idx="2">
                  <c:v>Изменения кожи и ее придатков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20.8</c:v>
                </c:pt>
                <c:pt idx="1">
                  <c:v>16.600000000000001</c:v>
                </c:pt>
                <c:pt idx="2">
                  <c:v>8.3000000000000007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8A-414F-A40F-8D21C651014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 с РБ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Лимфоаденопатии</c:v>
                </c:pt>
                <c:pt idx="1">
                  <c:v>Патология носоглотки</c:v>
                </c:pt>
                <c:pt idx="2">
                  <c:v>Изменения кожи и ее придатков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84.6</c:v>
                </c:pt>
                <c:pt idx="1">
                  <c:v>69.2</c:v>
                </c:pt>
                <c:pt idx="2">
                  <c:v>53.8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8A-414F-A40F-8D21C6510143}"/>
            </c:ext>
          </c:extLst>
        </c:ser>
        <c:dLbls>
          <c:showVal val="1"/>
        </c:dLbls>
        <c:gapWidth val="219"/>
        <c:overlap val="-27"/>
        <c:axId val="125271424"/>
        <c:axId val="125277312"/>
      </c:barChart>
      <c:catAx>
        <c:axId val="1252714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277312"/>
        <c:crosses val="autoZero"/>
        <c:auto val="1"/>
        <c:lblAlgn val="ctr"/>
        <c:lblOffset val="100"/>
      </c:catAx>
      <c:valAx>
        <c:axId val="1252773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27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/>
            </a:pP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Хронические заболевания </a:t>
            </a:r>
            <a:r>
              <a:rPr lang="ru-RU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ЛОР-органов </a:t>
            </a:r>
            <a:endParaRPr lang="ru-RU" sz="3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800"/>
            </a:pP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 детей с </a:t>
            </a:r>
            <a:r>
              <a:rPr lang="ru-RU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РБ</a:t>
            </a:r>
          </a:p>
        </c:rich>
      </c:tx>
      <c:layout>
        <c:manualLayout>
          <c:xMode val="edge"/>
          <c:yMode val="edge"/>
          <c:x val="7.4708159011090305E-2"/>
          <c:y val="3.5640830234898953E-2"/>
        </c:manualLayout>
      </c:layout>
    </c:title>
    <c:plotArea>
      <c:layout>
        <c:manualLayout>
          <c:layoutTarget val="inner"/>
          <c:xMode val="edge"/>
          <c:yMode val="edge"/>
          <c:x val="8.5703593480825943E-2"/>
          <c:y val="0.29425995542245781"/>
          <c:w val="0.35315110270430833"/>
          <c:h val="0.618379474124695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хронические заболевания ЛОР-органов у детей с РБ</c:v>
                </c:pt>
              </c:strCache>
            </c:strRef>
          </c:tx>
          <c:dPt>
            <c:idx val="0"/>
            <c:spPr>
              <a:solidFill>
                <a:srgbClr val="0000FF"/>
              </a:solidFill>
              <a:ln w="6350"/>
            </c:spPr>
          </c:dPt>
          <c:dPt>
            <c:idx val="1"/>
            <c:spPr>
              <a:solidFill>
                <a:srgbClr val="00B0F0"/>
              </a:solidFill>
              <a:ln w="38100"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c:spPr>
          </c:dPt>
          <c:dPt>
            <c:idx val="2"/>
            <c:spPr>
              <a:solidFill>
                <a:srgbClr val="FF66FF"/>
              </a:solidFill>
            </c:spPr>
          </c:dPt>
          <c:dPt>
            <c:idx val="3"/>
            <c:explosion val="11"/>
            <c:spPr>
              <a:solidFill>
                <a:srgbClr val="99FF66"/>
              </a:solidFill>
            </c:spPr>
          </c:dPt>
          <c:dLbls>
            <c:dLbl>
              <c:idx val="0"/>
              <c:layout>
                <c:manualLayout>
                  <c:x val="-0.13602108414134195"/>
                  <c:y val="0.1613409192168718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30,77%</a:t>
                    </a:r>
                    <a:endParaRPr lang="en-US" sz="3200" b="1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8.1886119606949914E-2"/>
                  <c:y val="-0.168632573734150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19,23%</a:t>
                    </a:r>
                    <a:endParaRPr lang="en-US" sz="28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6.5463040360370262E-2"/>
                  <c:y val="-0.1082177838700142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11,54%</a:t>
                    </a:r>
                    <a:endParaRPr lang="en-US" sz="2800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0.12695039153163717"/>
                  <c:y val="7.5257003296080399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38,46%</a:t>
                    </a:r>
                    <a:endParaRPr lang="en-US" sz="28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хронический  аденоидит</c:v>
                </c:pt>
                <c:pt idx="1">
                  <c:v>хронический тонзиллит</c:v>
                </c:pt>
                <c:pt idx="2">
                  <c:v>хронический аденоидит + тонзиллит</c:v>
                </c:pt>
                <c:pt idx="3">
                  <c:v>хронический аденоидит + тонзиллит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0.30770000000000008</c:v>
                </c:pt>
                <c:pt idx="1">
                  <c:v>0.1923</c:v>
                </c:pt>
                <c:pt idx="2">
                  <c:v>0.1154</c:v>
                </c:pt>
                <c:pt idx="3">
                  <c:v>0.38460000000000016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3200" dirty="0">
                <a:solidFill>
                  <a:srgbClr val="0000CC"/>
                </a:solidFill>
              </a:rPr>
              <a:t>Стоматологическая патология </a:t>
            </a:r>
            <a:r>
              <a:rPr lang="ru-RU" sz="3200" dirty="0" smtClean="0">
                <a:solidFill>
                  <a:srgbClr val="0000CC"/>
                </a:solidFill>
              </a:rPr>
              <a:t/>
            </a:r>
            <a:br>
              <a:rPr lang="ru-RU" sz="3200" dirty="0" smtClean="0">
                <a:solidFill>
                  <a:srgbClr val="0000CC"/>
                </a:solidFill>
              </a:rPr>
            </a:br>
            <a:r>
              <a:rPr lang="ru-RU" sz="3200" dirty="0" smtClean="0">
                <a:solidFill>
                  <a:srgbClr val="0000CC"/>
                </a:solidFill>
              </a:rPr>
              <a:t>у </a:t>
            </a:r>
            <a:r>
              <a:rPr lang="ru-RU" sz="3200" dirty="0">
                <a:solidFill>
                  <a:srgbClr val="0000CC"/>
                </a:solidFill>
              </a:rPr>
              <a:t>детей с РБ</a:t>
            </a:r>
          </a:p>
        </c:rich>
      </c:tx>
      <c:layout>
        <c:manualLayout>
          <c:xMode val="edge"/>
          <c:yMode val="edge"/>
          <c:x val="0.22080228867501484"/>
          <c:y val="3.5840340122302777E-2"/>
        </c:manualLayout>
      </c:layout>
    </c:title>
    <c:plotArea>
      <c:layout>
        <c:manualLayout>
          <c:layoutTarget val="inner"/>
          <c:xMode val="edge"/>
          <c:yMode val="edge"/>
          <c:x val="9.1908918899390624E-2"/>
          <c:y val="0.22175575969670458"/>
          <c:w val="0.33920669908068557"/>
          <c:h val="0.5977892466206036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Стоматологическая патология у детей с РБ</c:v>
                </c:pt>
              </c:strCache>
            </c:strRef>
          </c:tx>
          <c:spPr>
            <a:solidFill>
              <a:srgbClr val="00CC66"/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FF66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explosion val="10"/>
            <c:spPr>
              <a:solidFill>
                <a:srgbClr val="66FF33"/>
              </a:solidFill>
            </c:spPr>
          </c:dPt>
          <c:dLbls>
            <c:dLbl>
              <c:idx val="0"/>
              <c:layout>
                <c:manualLayout>
                  <c:x val="-9.719484728024988E-2"/>
                  <c:y val="0.11906911636045496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24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b="1" i="0" u="none" strike="noStrike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rPr>
                      <a:t>25%</a:t>
                    </a:r>
                  </a:p>
                </c:rich>
              </c:tx>
              <c:spPr/>
              <c:showVal val="1"/>
            </c:dLbl>
            <c:dLbl>
              <c:idx val="1"/>
              <c:spPr/>
              <c:txPr>
                <a:bodyPr/>
                <a:lstStyle/>
                <a:p>
                  <a:pPr algn="ctr" rtl="0">
                    <a:defRPr lang="ru-RU" sz="2400" b="1" i="0" u="none" strike="noStrike" kern="1200" baseline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2"/>
              <c:spPr/>
              <c:txPr>
                <a:bodyPr/>
                <a:lstStyle/>
                <a:p>
                  <a:pPr algn="ctr" rtl="0">
                    <a:defRPr lang="ru-RU" sz="2400" b="1" i="0" u="none" strike="noStrike" kern="1200" baseline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3"/>
              <c:layout>
                <c:manualLayout>
                  <c:x val="9.5526592441152802E-2"/>
                  <c:y val="-4.689792942548851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/>
                      <a:t>54,17%</a:t>
                    </a:r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 formatCode="0%">
                  <c:v>0.25</c:v>
                </c:pt>
                <c:pt idx="1">
                  <c:v>0.125</c:v>
                </c:pt>
                <c:pt idx="2">
                  <c:v>8.3000000000000046E-2</c:v>
                </c:pt>
                <c:pt idx="3">
                  <c:v>0.54170000000000029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baseline="0" dirty="0" smtClean="0">
                <a:solidFill>
                  <a:srgbClr val="0000CC"/>
                </a:solidFill>
              </a:rPr>
              <a:t>ЧАСТОТА РЕГИСТРАЦИИ ПАТОЛОГИИ  ВНУТРЕННИХ ОРГАНОВ И СИСТЕМ  </a:t>
            </a:r>
            <a:endParaRPr lang="ru-RU" sz="2400" b="1" i="1" baseline="0" dirty="0">
              <a:solidFill>
                <a:srgbClr val="0000CC"/>
              </a:solidFill>
            </a:endParaRPr>
          </a:p>
        </c:rich>
      </c:tx>
      <c:layout>
        <c:manualLayout>
          <c:xMode val="edge"/>
          <c:yMode val="edge"/>
          <c:x val="0.11313861163839734"/>
          <c:y val="4.9525966873332724E-4"/>
        </c:manualLayout>
      </c:layout>
      <c:spPr>
        <a:noFill/>
        <a:ln w="3175">
          <a:solidFill>
            <a:schemeClr val="tx1"/>
          </a:solidFill>
        </a:ln>
        <a:effectLst/>
      </c:spPr>
    </c:title>
    <c:plotArea>
      <c:layout>
        <c:manualLayout>
          <c:layoutTarget val="inner"/>
          <c:xMode val="edge"/>
          <c:yMode val="edge"/>
          <c:x val="4.637192772798094E-2"/>
          <c:y val="0.20054203514246893"/>
          <c:w val="0.93828353130939901"/>
          <c:h val="0.6646715568200216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Эпизодически болеющие дети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Патология дыхательной системы</c:v>
                </c:pt>
                <c:pt idx="1">
                  <c:v>Патология ССС</c:v>
                </c:pt>
                <c:pt idx="2">
                  <c:v>Патология ЖКТ</c:v>
                </c:pt>
                <c:pt idx="3">
                  <c:v>Патология кроветворной системы</c:v>
                </c:pt>
                <c:pt idx="4">
                  <c:v>Патология нервной системы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4.0999999999999996</c:v>
                </c:pt>
                <c:pt idx="1">
                  <c:v>12.5</c:v>
                </c:pt>
                <c:pt idx="2">
                  <c:v>16.7</c:v>
                </c:pt>
                <c:pt idx="3">
                  <c:v>8.3000000000000007</c:v>
                </c:pt>
                <c:pt idx="4">
                  <c:v>16.7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2B-40A4-9221-45121B4F69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 с РБ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Патология дыхательной системы</c:v>
                </c:pt>
                <c:pt idx="1">
                  <c:v>Патология ССС</c:v>
                </c:pt>
                <c:pt idx="2">
                  <c:v>Патология ЖКТ</c:v>
                </c:pt>
                <c:pt idx="3">
                  <c:v>Патология кроветворной системы</c:v>
                </c:pt>
                <c:pt idx="4">
                  <c:v>Патология нервной системы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34.6</c:v>
                </c:pt>
                <c:pt idx="1">
                  <c:v>42.3</c:v>
                </c:pt>
                <c:pt idx="2">
                  <c:v>53.8</c:v>
                </c:pt>
                <c:pt idx="3">
                  <c:v>34.700000000000003</c:v>
                </c:pt>
                <c:pt idx="4">
                  <c:v>57.7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52B-40A4-9221-45121B4F69AF}"/>
            </c:ext>
          </c:extLst>
        </c:ser>
        <c:dLbls>
          <c:showVal val="1"/>
        </c:dLbls>
        <c:gapWidth val="219"/>
        <c:overlap val="-27"/>
        <c:axId val="125279616"/>
        <c:axId val="145027072"/>
      </c:barChart>
      <c:catAx>
        <c:axId val="1252796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027072"/>
        <c:crosses val="autoZero"/>
        <c:auto val="1"/>
        <c:lblAlgn val="ctr"/>
        <c:lblOffset val="100"/>
      </c:catAx>
      <c:valAx>
        <c:axId val="1450270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27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323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dirty="0"/>
              <a:t>Показатели Т-клеточного иммунитета</a:t>
            </a:r>
          </a:p>
        </c:rich>
      </c:tx>
      <c:layout>
        <c:manualLayout>
          <c:xMode val="edge"/>
          <c:yMode val="edge"/>
          <c:x val="0.15952732644017734"/>
          <c:y val="2.0964360587002108E-2"/>
        </c:manualLayout>
      </c:layout>
      <c:spPr>
        <a:noFill/>
        <a:ln w="18662">
          <a:noFill/>
        </a:ln>
      </c:spPr>
    </c:title>
    <c:plotArea>
      <c:layout>
        <c:manualLayout>
          <c:layoutTarget val="inner"/>
          <c:xMode val="edge"/>
          <c:yMode val="edge"/>
          <c:x val="0.14327917282127042"/>
          <c:y val="0.18867924528301888"/>
          <c:w val="0.8493353028064996"/>
          <c:h val="0.72117400419287259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СД3+лимфоциты</c:v>
                </c:pt>
              </c:strCache>
            </c:strRef>
          </c:tx>
          <c:spPr>
            <a:solidFill>
              <a:srgbClr val="92D050"/>
            </a:solidFill>
            <a:ln w="9331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92D050"/>
              </a:solidFill>
              <a:ln w="9331">
                <a:solidFill>
                  <a:srgbClr val="FF0000"/>
                </a:solidFill>
                <a:prstDash val="solid"/>
              </a:ln>
            </c:spPr>
          </c:dPt>
          <c:cat>
            <c:strRef>
              <c:f>Sheet1!$B$1:$C$1</c:f>
              <c:strCache>
                <c:ptCount val="2"/>
                <c:pt idx="0">
                  <c:v>ЭБД</c:v>
                </c:pt>
                <c:pt idx="1">
                  <c:v>Дети с РБ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50.55</c:v>
                </c:pt>
                <c:pt idx="1">
                  <c:v>37.800000000000004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СД4+лимфоциты</c:v>
                </c:pt>
              </c:strCache>
            </c:strRef>
          </c:tx>
          <c:spPr>
            <a:solidFill>
              <a:srgbClr val="00B0F0"/>
            </a:solidFill>
            <a:ln w="9331">
              <a:solidFill>
                <a:srgbClr val="000000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ЭБД</c:v>
                </c:pt>
                <c:pt idx="1">
                  <c:v>Дети с РБ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33.1</c:v>
                </c:pt>
                <c:pt idx="1">
                  <c:v>21.6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СД8+лимфоциты</c:v>
                </c:pt>
              </c:strCache>
            </c:strRef>
          </c:tx>
          <c:spPr>
            <a:solidFill>
              <a:srgbClr val="FF0000"/>
            </a:solidFill>
            <a:ln w="9331">
              <a:solidFill>
                <a:srgbClr val="000000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ЭБД</c:v>
                </c:pt>
                <c:pt idx="1">
                  <c:v>Дети с РБ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17.399999999999999</c:v>
                </c:pt>
                <c:pt idx="1">
                  <c:v>14.2</c:v>
                </c:pt>
              </c:numCache>
            </c:numRef>
          </c:val>
        </c:ser>
        <c:gapWidth val="200"/>
        <c:axId val="145064320"/>
        <c:axId val="145065856"/>
      </c:barChart>
      <c:catAx>
        <c:axId val="145064320"/>
        <c:scaling>
          <c:orientation val="minMax"/>
        </c:scaling>
        <c:axPos val="b"/>
        <c:numFmt formatCode="General" sourceLinked="1"/>
        <c:tickLblPos val="nextTo"/>
        <c:spPr>
          <a:ln w="23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9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45065856"/>
        <c:crosses val="autoZero"/>
        <c:auto val="1"/>
        <c:lblAlgn val="ctr"/>
        <c:lblOffset val="100"/>
        <c:tickLblSkip val="1"/>
        <c:tickMarkSkip val="1"/>
      </c:catAx>
      <c:valAx>
        <c:axId val="14506585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029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Средний уровень показателей,  %</a:t>
                </a:r>
              </a:p>
            </c:rich>
          </c:tx>
          <c:layout>
            <c:manualLayout>
              <c:xMode val="edge"/>
              <c:yMode val="edge"/>
              <c:x val="1.7725258493353029E-2"/>
              <c:y val="0.18238993710691831"/>
            </c:manualLayout>
          </c:layout>
          <c:spPr>
            <a:noFill/>
            <a:ln w="18662">
              <a:noFill/>
            </a:ln>
          </c:spPr>
        </c:title>
        <c:numFmt formatCode="General" sourceLinked="1"/>
        <c:tickLblPos val="nextTo"/>
        <c:spPr>
          <a:ln w="23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9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45064320"/>
        <c:crosses val="autoZero"/>
        <c:crossBetween val="between"/>
      </c:valAx>
      <c:spPr>
        <a:noFill/>
        <a:ln w="18662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ayout>
        <c:manualLayout>
          <c:xMode val="edge"/>
          <c:yMode val="edge"/>
          <c:x val="0.48921432341923532"/>
          <c:y val="0.16747032371615142"/>
          <c:w val="0.50093353090241854"/>
          <c:h val="0.2473795189401872"/>
        </c:manualLayout>
      </c:layout>
      <c:spPr>
        <a:noFill/>
        <a:ln w="2333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433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0.60656</cdr:x>
      <cdr:y>0.35853</cdr:y>
    </cdr:from>
    <cdr:to>
      <cdr:x>0.99954</cdr:x>
      <cdr:y>0.86947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104820" y="2349350"/>
          <a:ext cx="4603093" cy="334805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0.61667</cdr:x>
      <cdr:y>0.39535</cdr:y>
    </cdr:from>
    <cdr:to>
      <cdr:x>0.65048</cdr:x>
      <cdr:y>0.45578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7223241" y="2590621"/>
          <a:ext cx="396000" cy="396000"/>
        </a:xfrm>
        <a:prstGeom xmlns:a="http://schemas.openxmlformats.org/drawingml/2006/main" prst="rect">
          <a:avLst/>
        </a:prstGeom>
        <a:solidFill xmlns:a="http://schemas.openxmlformats.org/drawingml/2006/main">
          <a:srgbClr val="1E97D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0.61667</cdr:x>
      <cdr:y>0.55814</cdr:y>
    </cdr:from>
    <cdr:to>
      <cdr:x>0.65048</cdr:x>
      <cdr:y>0.61857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7223241" y="3657340"/>
          <a:ext cx="396000" cy="396000"/>
        </a:xfrm>
        <a:prstGeom xmlns:a="http://schemas.openxmlformats.org/drawingml/2006/main" prst="rect">
          <a:avLst/>
        </a:prstGeom>
        <a:solidFill xmlns:a="http://schemas.openxmlformats.org/drawingml/2006/main">
          <a:srgbClr val="0000FF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0.61667</cdr:x>
      <cdr:y>0.72093</cdr:y>
    </cdr:from>
    <cdr:to>
      <cdr:x>0.65048</cdr:x>
      <cdr:y>0.78136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7223241" y="4724058"/>
          <a:ext cx="396000" cy="396000"/>
        </a:xfrm>
        <a:prstGeom xmlns:a="http://schemas.openxmlformats.org/drawingml/2006/main" prst="rect">
          <a:avLst/>
        </a:prstGeom>
        <a:solidFill xmlns:a="http://schemas.openxmlformats.org/drawingml/2006/main">
          <a:srgbClr val="43E747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52271"/>
            <a:ext cx="11890061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891064" y="1748139"/>
            <a:ext cx="10098723" cy="182510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891064" y="3602411"/>
            <a:ext cx="10098723" cy="1196649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4891" y="4940389"/>
            <a:ext cx="11885742" cy="1907219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3" y="1477558"/>
            <a:ext cx="10692765" cy="437490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92464" y="273941"/>
            <a:ext cx="2309477" cy="557852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2" y="273941"/>
            <a:ext cx="8217588" cy="557852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87" y="1057014"/>
            <a:ext cx="10098723" cy="182414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96803" y="2924247"/>
            <a:ext cx="5940425" cy="1451184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725159" y="2997819"/>
            <a:ext cx="237617" cy="228018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482947" y="2997819"/>
            <a:ext cx="237617" cy="228018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94043" y="1477557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9432" y="1477557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3" y="272355"/>
            <a:ext cx="10692765" cy="114009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2" y="5396424"/>
            <a:ext cx="5249439" cy="76006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035309" y="5396424"/>
            <a:ext cx="5251501" cy="76006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594042" y="1440617"/>
            <a:ext cx="5249439" cy="393172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035307" y="1440617"/>
            <a:ext cx="5251501" cy="393172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8085" y="4864383"/>
            <a:ext cx="9721113" cy="456036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42411" y="5341467"/>
            <a:ext cx="5164209" cy="912072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188085" y="273621"/>
            <a:ext cx="9718535" cy="45603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740470" y="6391628"/>
            <a:ext cx="2494979" cy="364829"/>
          </a:xfrm>
        </p:spPr>
        <p:txBody>
          <a:bodyPr/>
          <a:lstStyle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809" y="5429542"/>
            <a:ext cx="9306666" cy="646581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7021" y="189484"/>
            <a:ext cx="11286808" cy="4377944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691052" y="6391629"/>
            <a:ext cx="3054253" cy="36419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21" y="4852734"/>
            <a:ext cx="10492454" cy="56123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48708" y="5929799"/>
            <a:ext cx="6419380" cy="9187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31096" y="5923889"/>
            <a:ext cx="4795023" cy="93107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7850" y="5776507"/>
            <a:ext cx="4420645" cy="1078116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001" y="5773002"/>
            <a:ext cx="4424797" cy="108162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257329" y="4975738"/>
            <a:ext cx="237617" cy="228018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1015118" y="4975738"/>
            <a:ext cx="237617" cy="228018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48708" y="5929799"/>
            <a:ext cx="6419380" cy="9187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31096" y="5923889"/>
            <a:ext cx="4795023" cy="93107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7850" y="5776507"/>
            <a:ext cx="4420645" cy="1078116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001" y="5773002"/>
            <a:ext cx="4424797" cy="108162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94043" y="273939"/>
            <a:ext cx="10692765" cy="114009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594043" y="1477557"/>
            <a:ext cx="10692765" cy="4514439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740470" y="6391628"/>
            <a:ext cx="2494979" cy="36482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800F13-86A6-4434-B83C-02E312F3A547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691052" y="6391629"/>
            <a:ext cx="3054253" cy="36419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235449" y="6391629"/>
            <a:ext cx="475234" cy="36419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6C07485-5E4B-4911-9B90-D0D8A6282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92" y="539949"/>
            <a:ext cx="11397637" cy="604867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000" b="1" dirty="0" smtClean="0">
                <a:solidFill>
                  <a:srgbClr val="CC0099"/>
                </a:solidFill>
              </a:rPr>
              <a:t>IV</a:t>
            </a:r>
            <a:r>
              <a:rPr lang="ru-RU" sz="3000" b="1" dirty="0" smtClean="0">
                <a:solidFill>
                  <a:srgbClr val="CC0099"/>
                </a:solidFill>
              </a:rPr>
              <a:t> Международный медицинский форум Донбасса </a:t>
            </a:r>
            <a:br>
              <a:rPr lang="ru-RU" sz="3000" b="1" dirty="0" smtClean="0">
                <a:solidFill>
                  <a:srgbClr val="CC0099"/>
                </a:solidFill>
              </a:rPr>
            </a:br>
            <a:r>
              <a:rPr lang="ru-RU" sz="3000" b="1" dirty="0" smtClean="0">
                <a:solidFill>
                  <a:srgbClr val="CC0099"/>
                </a:solidFill>
              </a:rPr>
              <a:t>«Наука побеждать… болезнь», 12-13 ноября 2020 г.</a:t>
            </a:r>
            <a:endParaRPr lang="ru-RU" sz="3000" b="1" dirty="0">
              <a:solidFill>
                <a:srgbClr val="CC0099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КЛИНИКО-ИММУНОЛОГИЧЕСКИЕ АСПЕКТЫ РЕЦИДИВИРУЮЩЕГО БРОНХИТА </a:t>
            </a:r>
            <a:b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ДОШКОЛЬНОМ ВОЗРАСТЕ</a:t>
            </a:r>
            <a:endParaRPr lang="en-US" sz="4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  <a:tabLst>
                <a:tab pos="15521716" algn="l"/>
              </a:tabLst>
            </a:pPr>
            <a:endParaRPr lang="ru-RU" b="1" dirty="0" smtClean="0"/>
          </a:p>
          <a:p>
            <a:pPr marL="0" indent="0" algn="r">
              <a:buNone/>
              <a:tabLst>
                <a:tab pos="15521716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Лейкина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Викторовна,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  <a:tabLst>
                <a:tab pos="15521716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кафедры педиатрии и детской хирургии</a:t>
            </a:r>
          </a:p>
          <a:p>
            <a:pPr marL="0" indent="0" algn="r">
              <a:buNone/>
              <a:tabLst>
                <a:tab pos="15521716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 ЛНР «Луганский государственный медицинский </a:t>
            </a:r>
          </a:p>
          <a:p>
            <a:pPr marL="0" indent="0" algn="r">
              <a:buNone/>
              <a:tabLst>
                <a:tab pos="15521716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имени Святителя Луки»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97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801" y="1420005"/>
            <a:ext cx="11305256" cy="50246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 всех детей выявляли жалобы «астеновегетативного» характера: раздражительность (в 38,5%), быструю утомляемость (в 30,8% случаев) и неспокойный сон (30,8%). </a:t>
            </a: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42,3%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случаев родители предъявляли «респираторные» жалобы: сухой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или малопродуктивный кашель,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возникающий чаще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утренние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часы.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снижение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или отсутствие аппетита у ребенка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жаловались 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34,6%  родителей.</a:t>
            </a:r>
          </a:p>
          <a:p>
            <a:r>
              <a:rPr lang="ru-RU" b="1" dirty="0"/>
              <a:t>Различные жалобы в сочетании выявили у 77,7% детей и только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 </a:t>
            </a:r>
            <a:r>
              <a:rPr lang="ru-RU" b="1" dirty="0"/>
              <a:t>22,2% детей не было жалоб на </a:t>
            </a:r>
            <a:r>
              <a:rPr lang="ru-RU" b="1" dirty="0" smtClean="0"/>
              <a:t>какие-то </a:t>
            </a:r>
            <a:r>
              <a:rPr lang="ru-RU" b="1" dirty="0"/>
              <a:t>конкретные расстройства в состоянии здоровья.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 детей с РБ жалобы в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межморбидный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период достоверно (Р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0,001) чаще регистрировались по сравнению с детьми контрольной группы.</a:t>
            </a:r>
          </a:p>
          <a:p>
            <a:pPr marL="109728" indent="0">
              <a:buNone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857" y="251917"/>
            <a:ext cx="10692765" cy="114009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Характеристика жалоб у детей с РБ </a:t>
            </a:r>
            <a:b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межморбидный</a:t>
            </a:r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период</a:t>
            </a:r>
            <a:endParaRPr lang="ru-RU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80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6430817"/>
              </p:ext>
            </p:extLst>
          </p:nvPr>
        </p:nvGraphicFramePr>
        <p:xfrm>
          <a:off x="179785" y="46151"/>
          <a:ext cx="8871868" cy="6794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360750" y="2075759"/>
            <a:ext cx="324089" cy="4668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180785" y="3224458"/>
            <a:ext cx="359930" cy="4668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684840" y="2061661"/>
            <a:ext cx="1977015" cy="460489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РБ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427448" y="3075465"/>
            <a:ext cx="2389671" cy="1258671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пизодически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болеющие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33348" y="5315177"/>
            <a:ext cx="945908" cy="306993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ru-RU" sz="1400" b="1" dirty="0"/>
              <a:t>КАШЕЛЬ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256" y="5315176"/>
            <a:ext cx="2194843" cy="306179"/>
          </a:xfrm>
          <a:prstGeom prst="rect">
            <a:avLst/>
          </a:prstGeom>
          <a:noFill/>
        </p:spPr>
        <p:txBody>
          <a:bodyPr wrap="none" lIns="89858" tIns="44929" rIns="89858" bIns="44929" rtlCol="0">
            <a:spAutoFit/>
          </a:bodyPr>
          <a:lstStyle/>
          <a:p>
            <a:r>
              <a:rPr lang="ru-RU" sz="1400" b="1" dirty="0"/>
              <a:t>РАЗДРАЖИТЕЛЬНОСТЬ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30647" y="5315176"/>
            <a:ext cx="1026254" cy="521623"/>
          </a:xfrm>
          <a:prstGeom prst="rect">
            <a:avLst/>
          </a:prstGeom>
          <a:noFill/>
        </p:spPr>
        <p:txBody>
          <a:bodyPr wrap="none" lIns="89858" tIns="44929" rIns="89858" bIns="44929" rtlCol="0">
            <a:spAutoFit/>
          </a:bodyPr>
          <a:lstStyle/>
          <a:p>
            <a:r>
              <a:rPr lang="ru-RU" sz="1400" b="1" dirty="0"/>
              <a:t>ПЛОХОЙ </a:t>
            </a:r>
            <a:br>
              <a:rPr lang="ru-RU" sz="1400" b="1" dirty="0"/>
            </a:br>
            <a:r>
              <a:rPr lang="ru-RU" sz="1400" b="1" dirty="0"/>
              <a:t>АППЕТИТ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44982" y="5284477"/>
            <a:ext cx="1678676" cy="521623"/>
          </a:xfrm>
          <a:prstGeom prst="rect">
            <a:avLst/>
          </a:prstGeom>
          <a:noFill/>
        </p:spPr>
        <p:txBody>
          <a:bodyPr wrap="none" lIns="89858" tIns="44929" rIns="89858" bIns="44929" rtlCol="0">
            <a:spAutoFit/>
          </a:bodyPr>
          <a:lstStyle/>
          <a:p>
            <a:pPr algn="ctr"/>
            <a:r>
              <a:rPr lang="ru-RU" sz="1400" b="1" dirty="0"/>
              <a:t>БЫСТРАЯ </a:t>
            </a:r>
            <a:br>
              <a:rPr lang="ru-RU" sz="1400" b="1" dirty="0"/>
            </a:br>
            <a:r>
              <a:rPr lang="ru-RU" sz="1400" b="1" dirty="0"/>
              <a:t>УТОМЛЯЕМОСТЬ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6942" y="5253026"/>
            <a:ext cx="1019842" cy="521623"/>
          </a:xfrm>
          <a:prstGeom prst="rect">
            <a:avLst/>
          </a:prstGeom>
          <a:noFill/>
        </p:spPr>
        <p:txBody>
          <a:bodyPr wrap="none" lIns="89858" tIns="44929" rIns="89858" bIns="44929" rtlCol="0">
            <a:spAutoFit/>
          </a:bodyPr>
          <a:lstStyle/>
          <a:p>
            <a:pPr algn="ctr"/>
            <a:r>
              <a:rPr lang="ru-RU" sz="1400" b="1" dirty="0"/>
              <a:t>ПЛОХОЙ </a:t>
            </a:r>
            <a:br>
              <a:rPr lang="ru-RU" sz="1400" b="1" dirty="0"/>
            </a:br>
            <a:r>
              <a:rPr lang="ru-RU" sz="1400" b="1" dirty="0"/>
              <a:t>СОН</a:t>
            </a:r>
          </a:p>
        </p:txBody>
      </p:sp>
    </p:spTree>
    <p:extLst>
      <p:ext uri="{BB962C8B-B14F-4D97-AF65-F5344CB8AC3E}">
        <p14:creationId xmlns:p14="http://schemas.microsoft.com/office/powerpoint/2010/main" xmlns="" val="361950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4043" y="1332037"/>
            <a:ext cx="10692765" cy="504056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Увеличение </a:t>
            </a:r>
            <a:r>
              <a:rPr lang="ru-RU" b="1" dirty="0"/>
              <a:t>(</a:t>
            </a:r>
            <a:r>
              <a:rPr lang="en-US" b="1" dirty="0"/>
              <a:t>II</a:t>
            </a:r>
            <a:r>
              <a:rPr lang="ru-RU" b="1" dirty="0"/>
              <a:t> или </a:t>
            </a:r>
            <a:r>
              <a:rPr lang="en-US" b="1" dirty="0"/>
              <a:t>III</a:t>
            </a:r>
            <a:r>
              <a:rPr lang="ru-RU" b="1" dirty="0"/>
              <a:t> степени) и болезненность подчелюстных и шейных лимфатических </a:t>
            </a:r>
            <a:r>
              <a:rPr lang="ru-RU" b="1" dirty="0" smtClean="0"/>
              <a:t>узлов выявлены у </a:t>
            </a:r>
            <a:r>
              <a:rPr lang="ru-RU" b="1" dirty="0"/>
              <a:t>84,6% детей с </a:t>
            </a:r>
            <a:r>
              <a:rPr lang="ru-RU" b="1" dirty="0" smtClean="0"/>
              <a:t>РБ. </a:t>
            </a:r>
          </a:p>
          <a:p>
            <a:r>
              <a:rPr lang="ru-RU" b="1" dirty="0" smtClean="0"/>
              <a:t>Аденоидные </a:t>
            </a:r>
            <a:r>
              <a:rPr lang="ru-RU" b="1" dirty="0"/>
              <a:t>вегетации </a:t>
            </a:r>
            <a:r>
              <a:rPr lang="en-US" b="1" dirty="0"/>
              <a:t>II </a:t>
            </a:r>
            <a:r>
              <a:rPr lang="uk-UA" b="1" dirty="0" err="1"/>
              <a:t>или</a:t>
            </a:r>
            <a:r>
              <a:rPr lang="uk-UA" b="1" dirty="0"/>
              <a:t> </a:t>
            </a:r>
            <a:r>
              <a:rPr lang="en-US" b="1" dirty="0"/>
              <a:t>III</a:t>
            </a:r>
            <a:r>
              <a:rPr lang="ru-RU" b="1" dirty="0"/>
              <a:t> степени и/или гипертрофированные небные миндалины диагностированы у </a:t>
            </a:r>
            <a:r>
              <a:rPr lang="ru-RU" b="1" dirty="0" smtClean="0"/>
              <a:t>69,2 </a:t>
            </a:r>
            <a:r>
              <a:rPr lang="ru-RU" b="1" dirty="0"/>
              <a:t>% </a:t>
            </a:r>
            <a:r>
              <a:rPr lang="ru-RU" b="1" dirty="0" smtClean="0"/>
              <a:t>детей. </a:t>
            </a:r>
          </a:p>
          <a:p>
            <a:r>
              <a:rPr lang="ru-RU" b="1" dirty="0" smtClean="0"/>
              <a:t>Бледность </a:t>
            </a:r>
            <a:r>
              <a:rPr lang="ru-RU" b="1" dirty="0"/>
              <a:t>и сухость кожных покровов, </a:t>
            </a:r>
            <a:r>
              <a:rPr lang="ru-RU" b="1" dirty="0" err="1"/>
              <a:t>периорбитальный</a:t>
            </a:r>
            <a:r>
              <a:rPr lang="ru-RU" b="1" dirty="0"/>
              <a:t> цианоз, ломкость ногтей и волос были выявлены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 </a:t>
            </a:r>
            <a:r>
              <a:rPr lang="ru-RU" b="1" dirty="0"/>
              <a:t>53,8% детей. </a:t>
            </a:r>
            <a:endParaRPr lang="ru-RU" b="1" dirty="0" smtClean="0"/>
          </a:p>
          <a:p>
            <a:r>
              <a:rPr lang="ru-RU" b="1" dirty="0" smtClean="0"/>
              <a:t>Морфологические изменения у детей с РБ выявляли достоверно </a:t>
            </a:r>
            <a:r>
              <a:rPr lang="ru-RU" b="1" dirty="0"/>
              <a:t>(Р&lt;0,001) чаще, чем у детей группы сравнения.</a:t>
            </a:r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94043" y="273939"/>
            <a:ext cx="10692765" cy="84207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Морфологический статус детей с РБ</a:t>
            </a:r>
            <a:endParaRPr lang="ru-RU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4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7902"/>
            <a:ext cx="11880850" cy="6732636"/>
          </a:xfrm>
        </p:spPr>
        <p:txBody>
          <a:bodyPr lIns="89858" tIns="44929" rIns="89858" bIns="44929"/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МОРФОЛОГИЧЕСКОГО СТАТУСА ДЕТЕЙ С РБ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РБ</a:t>
            </a:r>
          </a:p>
          <a:p>
            <a:pPr marL="0" indent="0" algn="ctr"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Эпизодически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болеющие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044799921"/>
              </p:ext>
            </p:extLst>
          </p:nvPr>
        </p:nvGraphicFramePr>
        <p:xfrm>
          <a:off x="395809" y="899989"/>
          <a:ext cx="7920880" cy="54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757659" y="1824653"/>
            <a:ext cx="456056" cy="4668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49" tIns="44924" rIns="89849" bIns="44924"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757659" y="3132237"/>
            <a:ext cx="456056" cy="4668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49" tIns="44924" rIns="89849" bIns="4492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7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4043" y="1477557"/>
            <a:ext cx="10692765" cy="4751024"/>
          </a:xfrm>
        </p:spPr>
        <p:txBody>
          <a:bodyPr/>
          <a:lstStyle/>
          <a:p>
            <a:r>
              <a:rPr lang="ru-RU" b="1" dirty="0" smtClean="0"/>
              <a:t>Патологические изменения со стороны носоглотки характеризовались хроническими заболеваниями ЛОР-органов: хронический </a:t>
            </a:r>
            <a:r>
              <a:rPr lang="ru-RU" b="1" dirty="0" err="1" smtClean="0"/>
              <a:t>аденоидит</a:t>
            </a:r>
            <a:r>
              <a:rPr lang="ru-RU" b="1" dirty="0" smtClean="0"/>
              <a:t> и/или хронический тонзиллит, рецидивирующий синусит, рецидивирующий или хронический отит.</a:t>
            </a:r>
          </a:p>
          <a:p>
            <a:r>
              <a:rPr lang="ru-RU" b="1" dirty="0" smtClean="0"/>
              <a:t>Наиболее часто у детей с РБ регистрировали хронический </a:t>
            </a:r>
            <a:r>
              <a:rPr lang="ru-RU" b="1" dirty="0" err="1" smtClean="0"/>
              <a:t>аденоидит</a:t>
            </a:r>
            <a:r>
              <a:rPr lang="ru-RU" b="1" dirty="0" smtClean="0"/>
              <a:t> (у 30,77% детей).</a:t>
            </a:r>
          </a:p>
          <a:p>
            <a:r>
              <a:rPr lang="ru-RU" b="1" dirty="0" smtClean="0"/>
              <a:t>Патология в ротовой полости была представлена стоматологическими заболеваниями: пигментацией зубов и средним кариесом.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801" y="273939"/>
            <a:ext cx="11305256" cy="91408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Патология носоглотки и ротовой полости у детей с РБ</a:t>
            </a:r>
            <a:endParaRPr lang="ru-RU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5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2694096105"/>
              </p:ext>
            </p:extLst>
          </p:nvPr>
        </p:nvGraphicFramePr>
        <p:xfrm>
          <a:off x="107777" y="86597"/>
          <a:ext cx="11231116" cy="6413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0262430"/>
              </p:ext>
            </p:extLst>
          </p:nvPr>
        </p:nvGraphicFramePr>
        <p:xfrm>
          <a:off x="6660505" y="1836094"/>
          <a:ext cx="4608512" cy="4753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786"/>
                <a:gridCol w="3683726"/>
              </a:tblGrid>
              <a:tr h="100162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Хронический </a:t>
                      </a:r>
                      <a:r>
                        <a:rPr lang="ru-RU" sz="3200" b="1" dirty="0" err="1" smtClean="0">
                          <a:solidFill>
                            <a:schemeClr val="tx1"/>
                          </a:solidFill>
                        </a:rPr>
                        <a:t>аденоидит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0162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Хронический тонзиллит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9613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Хронический </a:t>
                      </a:r>
                      <a:r>
                        <a:rPr lang="ru-RU" sz="3200" b="1" dirty="0" err="1" smtClean="0">
                          <a:solidFill>
                            <a:schemeClr val="tx1"/>
                          </a:solidFill>
                        </a:rPr>
                        <a:t>аденоидит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 + тонзиллит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0162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Дети без заболеваний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975773" y="1971058"/>
            <a:ext cx="448425" cy="466808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975773" y="3060189"/>
            <a:ext cx="456056" cy="466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975773" y="4187887"/>
            <a:ext cx="456056" cy="466808"/>
          </a:xfrm>
          <a:prstGeom prst="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975773" y="5614245"/>
            <a:ext cx="456056" cy="466808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912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2246970965"/>
              </p:ext>
            </p:extLst>
          </p:nvPr>
        </p:nvGraphicFramePr>
        <p:xfrm>
          <a:off x="15819" y="251917"/>
          <a:ext cx="11865031" cy="6732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2921929"/>
              </p:ext>
            </p:extLst>
          </p:nvPr>
        </p:nvGraphicFramePr>
        <p:xfrm>
          <a:off x="6754456" y="1704748"/>
          <a:ext cx="4814009" cy="4700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016"/>
                <a:gridCol w="3746993"/>
              </a:tblGrid>
              <a:tr h="105009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Пигментация зубов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89106" marR="89106" marT="45604" marB="456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5009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Средний кариес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89106" marR="89106" marT="45604" marB="456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17559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Пигментация зубов + кариес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89106" marR="89106" marT="45604" marB="456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5009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106" marR="89106" marT="45604" marB="4560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Дети без патологии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89106" marR="89106" marT="45604" marB="456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206075" y="1929517"/>
            <a:ext cx="456056" cy="466808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235724" y="2982723"/>
            <a:ext cx="456056" cy="466808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250010" y="4191092"/>
            <a:ext cx="456056" cy="466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253108" y="5471927"/>
            <a:ext cx="456056" cy="466808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93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793" y="919939"/>
            <a:ext cx="11305256" cy="5668682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В </a:t>
            </a:r>
            <a:r>
              <a:rPr lang="ru-RU" b="1" dirty="0" err="1" smtClean="0"/>
              <a:t>межморбидный</a:t>
            </a:r>
            <a:r>
              <a:rPr lang="ru-RU" b="1" dirty="0" smtClean="0"/>
              <a:t> период при </a:t>
            </a:r>
            <a:r>
              <a:rPr lang="ru-RU" b="1" dirty="0"/>
              <a:t>аускультации легких у </a:t>
            </a:r>
            <a:r>
              <a:rPr lang="ru-RU" b="1" dirty="0" smtClean="0"/>
              <a:t>34,6% детей с РБ  </a:t>
            </a:r>
            <a:r>
              <a:rPr lang="ru-RU" b="1" dirty="0"/>
              <a:t>выслушивалось жесткое </a:t>
            </a:r>
            <a:r>
              <a:rPr lang="ru-RU" b="1" dirty="0" smtClean="0"/>
              <a:t>дыхание. </a:t>
            </a:r>
          </a:p>
          <a:p>
            <a:pPr lvl="0"/>
            <a:r>
              <a:rPr lang="ru-RU" b="1" dirty="0" smtClean="0"/>
              <a:t>Нормализация </a:t>
            </a:r>
            <a:r>
              <a:rPr lang="ru-RU" b="1" dirty="0" err="1"/>
              <a:t>аускультативных</a:t>
            </a:r>
            <a:r>
              <a:rPr lang="ru-RU" b="1" dirty="0"/>
              <a:t> данных отмечалась не ранее, </a:t>
            </a:r>
            <a:r>
              <a:rPr lang="ru-RU" b="1" dirty="0" smtClean="0"/>
              <a:t>чем </a:t>
            </a:r>
            <a:r>
              <a:rPr lang="ru-RU" b="1" dirty="0"/>
              <a:t>через 6-8 недель от начала рецидива острого бронхита, т. е. у трети детей </a:t>
            </a:r>
            <a:r>
              <a:rPr lang="ru-RU" b="1" dirty="0" smtClean="0"/>
              <a:t>с </a:t>
            </a:r>
            <a:r>
              <a:rPr lang="ru-RU" b="1" dirty="0"/>
              <a:t>РБ наступление клинической ремиссии после очередного рецидива болезни затягивалось почти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до </a:t>
            </a:r>
            <a:r>
              <a:rPr lang="ru-RU" b="1" dirty="0"/>
              <a:t>2-х месяцев. </a:t>
            </a:r>
            <a:endParaRPr lang="ru-RU" b="1" dirty="0" smtClean="0"/>
          </a:p>
          <a:p>
            <a:pPr lvl="0"/>
            <a:r>
              <a:rPr lang="ru-RU" b="1" dirty="0" smtClean="0"/>
              <a:t>У 42,3% </a:t>
            </a:r>
            <a:r>
              <a:rPr lang="ru-RU" b="1" dirty="0"/>
              <a:t>детей с РБ выявляли функциональные изменения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со </a:t>
            </a:r>
            <a:r>
              <a:rPr lang="ru-RU" b="1" dirty="0"/>
              <a:t>стороны сердечно-сосудистой системы: лабильность пульса, короткий систолический шум на верхушке сердца</a:t>
            </a:r>
            <a:r>
              <a:rPr lang="ru-RU" b="1" dirty="0" smtClean="0"/>
              <a:t>. </a:t>
            </a:r>
            <a:r>
              <a:rPr lang="ru-RU" b="1" dirty="0"/>
              <a:t>Данные ЭКГ </a:t>
            </a:r>
            <a:r>
              <a:rPr lang="ru-RU" b="1" dirty="0" smtClean="0"/>
              <a:t>свидетельствовали </a:t>
            </a:r>
            <a:r>
              <a:rPr lang="ru-RU" b="1" dirty="0"/>
              <a:t>об умеренных нарушениях обменных процессов в миокарде у 33,3% детей.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94043" y="205559"/>
            <a:ext cx="10692765" cy="64294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Патология внутренних органов у детей с РБ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5531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825" y="991377"/>
            <a:ext cx="10746983" cy="5453228"/>
          </a:xfrm>
        </p:spPr>
        <p:txBody>
          <a:bodyPr>
            <a:normAutofit/>
          </a:bodyPr>
          <a:lstStyle/>
          <a:p>
            <a:r>
              <a:rPr lang="ru-RU" b="1" dirty="0"/>
              <a:t>Нервно-психический статус у 57,7% детей с РБ характеризовался повышенной возбудимостью и быстрой сменой настроения. </a:t>
            </a:r>
            <a:endParaRPr lang="ru-RU" b="1" dirty="0" smtClean="0"/>
          </a:p>
          <a:p>
            <a:r>
              <a:rPr lang="ru-RU" b="1" dirty="0" smtClean="0"/>
              <a:t>У </a:t>
            </a:r>
            <a:r>
              <a:rPr lang="ru-RU" b="1" dirty="0"/>
              <a:t>53,8 % детей диагностирована патология пищеварительного тракта: дискинезия желчевыводящих путей, функциональный запор, хронический гастрит. </a:t>
            </a:r>
            <a:endParaRPr lang="ru-RU" b="1" dirty="0" smtClean="0"/>
          </a:p>
          <a:p>
            <a:r>
              <a:rPr lang="ru-RU" b="1" dirty="0"/>
              <a:t>По результатам клинических анализов крови у 34,7% детей с РБ выявлена анемия легкой степени тяжести, </a:t>
            </a:r>
            <a:br>
              <a:rPr lang="ru-RU" b="1" dirty="0"/>
            </a:br>
            <a:r>
              <a:rPr lang="ru-RU" b="1" dirty="0"/>
              <a:t>а у 22,2% - умеренная </a:t>
            </a:r>
            <a:r>
              <a:rPr lang="ru-RU" b="1" dirty="0" err="1"/>
              <a:t>эозинофилия</a:t>
            </a:r>
            <a:r>
              <a:rPr lang="ru-RU" b="1" dirty="0"/>
              <a:t>.</a:t>
            </a:r>
          </a:p>
          <a:p>
            <a:pPr lvl="0"/>
            <a:r>
              <a:rPr lang="ru-RU" b="1" dirty="0" smtClean="0"/>
              <a:t>Изменения </a:t>
            </a:r>
            <a:r>
              <a:rPr lang="ru-RU" b="1" dirty="0"/>
              <a:t>со стороны </a:t>
            </a:r>
            <a:r>
              <a:rPr lang="ru-RU" b="1" dirty="0" smtClean="0"/>
              <a:t>органов и систем у </a:t>
            </a:r>
            <a:r>
              <a:rPr lang="ru-RU" b="1" dirty="0"/>
              <a:t>детей с РБ достоверно (Р&lt;0,01) чаще выявляли в сравнении с детьми группы контроля.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817" y="134121"/>
            <a:ext cx="10818991" cy="78581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Патология внутренних органов у детей с РБ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0203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97133296"/>
              </p:ext>
            </p:extLst>
          </p:nvPr>
        </p:nvGraphicFramePr>
        <p:xfrm>
          <a:off x="755849" y="110554"/>
          <a:ext cx="8328810" cy="6334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427448" y="2061661"/>
            <a:ext cx="342789" cy="4668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421514" y="3224458"/>
            <a:ext cx="342789" cy="4668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684840" y="2061661"/>
            <a:ext cx="2091775" cy="460489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РБ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770237" y="3075465"/>
            <a:ext cx="2046882" cy="1629618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 algn="ctr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пизо-дически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болеющие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24517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793" y="1044005"/>
            <a:ext cx="11449272" cy="54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Рост частоты регистрации рецидивирующего  бронхита (РБ) среди детей дошкольного возраста </a:t>
            </a:r>
            <a:r>
              <a:rPr lang="ru-RU" sz="2800" dirty="0" smtClean="0"/>
              <a:t>(Баранов А.А., </a:t>
            </a:r>
            <a:r>
              <a:rPr lang="ru-RU" sz="2800" dirty="0" err="1" smtClean="0"/>
              <a:t>Намазова</a:t>
            </a:r>
            <a:r>
              <a:rPr lang="ru-RU" sz="2800" dirty="0" smtClean="0"/>
              <a:t>-Баранова Л.С., 2015; Зайцева О.В., 2015);</a:t>
            </a:r>
            <a:endParaRPr lang="ru-RU" sz="2800" dirty="0"/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Частая регистрация затяжного </a:t>
            </a:r>
            <a:r>
              <a:rPr lang="ru-RU" sz="2800" b="1" dirty="0"/>
              <a:t>и </a:t>
            </a:r>
            <a:r>
              <a:rPr lang="ru-RU" sz="2800" b="1" dirty="0" smtClean="0"/>
              <a:t>осложненного течения </a:t>
            </a:r>
            <a:r>
              <a:rPr lang="ru-RU" sz="2800" b="1" dirty="0"/>
              <a:t>рецидивов острых </a:t>
            </a:r>
            <a:r>
              <a:rPr lang="ru-RU" sz="2800" b="1" dirty="0" smtClean="0"/>
              <a:t>бронх</a:t>
            </a:r>
            <a:r>
              <a:rPr lang="ru-RU" sz="2800" dirty="0" smtClean="0"/>
              <a:t>итов (</a:t>
            </a:r>
            <a:r>
              <a:rPr lang="ru-RU" sz="2800" dirty="0" err="1" smtClean="0"/>
              <a:t>Самсыгина</a:t>
            </a:r>
            <a:r>
              <a:rPr lang="ru-RU" sz="2800" dirty="0" smtClean="0"/>
              <a:t> Г.А., 2015);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Недооценка значимости сопутствующей патологии </a:t>
            </a:r>
            <a:br>
              <a:rPr lang="ru-RU" sz="2800" b="1" dirty="0" smtClean="0"/>
            </a:br>
            <a:r>
              <a:rPr lang="ru-RU" sz="2800" b="1" dirty="0" smtClean="0"/>
              <a:t>у детей с РБ</a:t>
            </a:r>
            <a:r>
              <a:rPr lang="ru-RU" sz="2800" dirty="0" smtClean="0"/>
              <a:t> (Нестеренко З.В., 2017);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Неоднозначность данных о состоянии иммунного статуса детей дошкольного возраста с РБ </a:t>
            </a:r>
            <a:r>
              <a:rPr lang="ru-RU" sz="2800" dirty="0" smtClean="0"/>
              <a:t>(</a:t>
            </a:r>
            <a:r>
              <a:rPr lang="ru-RU" sz="2800" dirty="0" err="1" smtClean="0"/>
              <a:t>Ахвердиева</a:t>
            </a:r>
            <a:r>
              <a:rPr lang="ru-RU" sz="2800" dirty="0" smtClean="0"/>
              <a:t> Т.Б. и др., 2014; Чеботарева Т.А., 2014; Мартынова Г.П., 2017).</a:t>
            </a:r>
            <a:endParaRPr lang="ru-RU" sz="2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841" y="179909"/>
            <a:ext cx="10602967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564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809" y="1692077"/>
            <a:ext cx="5472608" cy="4464496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sz="2800" b="1" dirty="0" smtClean="0">
                <a:solidFill>
                  <a:srgbClr val="CC0099"/>
                </a:solidFill>
              </a:rPr>
              <a:t>ХАРАКТЕРИСТИКА НАРУШЕНИЙ КЛЕТОЧНОГО ЗВЕНА ИММУНИТЕТА</a:t>
            </a:r>
            <a:r>
              <a:rPr lang="ru-RU" b="1" dirty="0" smtClean="0">
                <a:solidFill>
                  <a:srgbClr val="CC0099"/>
                </a:solidFill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У всех детей с РБ выявлен </a:t>
            </a:r>
            <a:r>
              <a:rPr lang="ru-RU" b="1" dirty="0" smtClean="0">
                <a:solidFill>
                  <a:srgbClr val="009900"/>
                </a:solidFill>
              </a:rPr>
              <a:t>дефицит СД3+лимфоцитов </a:t>
            </a:r>
            <a:br>
              <a:rPr lang="ru-RU" b="1" dirty="0" smtClean="0">
                <a:solidFill>
                  <a:srgbClr val="009900"/>
                </a:solidFill>
              </a:rPr>
            </a:br>
            <a:r>
              <a:rPr lang="ru-RU" b="1" dirty="0" smtClean="0">
                <a:solidFill>
                  <a:srgbClr val="009900"/>
                </a:solidFill>
              </a:rPr>
              <a:t>(Т-лимфоцитов)</a:t>
            </a:r>
            <a:r>
              <a:rPr lang="ru-RU" b="1" dirty="0" smtClean="0"/>
              <a:t>: у 64% детей дефицит Т-лимфоцитов соответствовал </a:t>
            </a:r>
            <a:r>
              <a:rPr lang="en-US" b="1" dirty="0" smtClean="0"/>
              <a:t>II</a:t>
            </a:r>
            <a:r>
              <a:rPr lang="ru-RU" b="1" dirty="0" smtClean="0"/>
              <a:t> степени </a:t>
            </a:r>
            <a:br>
              <a:rPr lang="ru-RU" b="1" dirty="0" smtClean="0"/>
            </a:br>
            <a:r>
              <a:rPr lang="ru-RU" b="1" dirty="0" smtClean="0"/>
              <a:t>и у 36% - </a:t>
            </a:r>
            <a:r>
              <a:rPr lang="en-US" b="1" dirty="0" smtClean="0"/>
              <a:t>I</a:t>
            </a:r>
            <a:r>
              <a:rPr lang="ru-RU" b="1" dirty="0" smtClean="0"/>
              <a:t> </a:t>
            </a:r>
            <a:r>
              <a:rPr lang="ru-RU" b="1" dirty="0"/>
              <a:t>степени </a:t>
            </a:r>
            <a:r>
              <a:rPr lang="ru-RU" b="1" dirty="0" smtClean="0"/>
              <a:t>иммунной недостаточности;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err="1" smtClean="0"/>
              <a:t>Субпопуляционный</a:t>
            </a:r>
            <a:r>
              <a:rPr lang="ru-RU" b="1" dirty="0" smtClean="0"/>
              <a:t> состав Т-лимфоцитов характеризовался преимущественным </a:t>
            </a:r>
            <a:r>
              <a:rPr lang="ru-RU" b="1" dirty="0" smtClean="0">
                <a:solidFill>
                  <a:srgbClr val="0066FF"/>
                </a:solidFill>
              </a:rPr>
              <a:t>дефицитом СД4+лимфоцитов (Т-хелперов)</a:t>
            </a:r>
            <a:endParaRPr lang="ru-RU" dirty="0">
              <a:solidFill>
                <a:srgbClr val="0066FF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Особенности иммунного статуса детей с РБ </a:t>
            </a:r>
            <a:b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межморбидный</a:t>
            </a:r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период</a:t>
            </a:r>
            <a:endParaRPr lang="ru-RU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15451482"/>
              </p:ext>
            </p:extLst>
          </p:nvPr>
        </p:nvGraphicFramePr>
        <p:xfrm>
          <a:off x="6300464" y="1476053"/>
          <a:ext cx="5246851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044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4044" y="1548061"/>
            <a:ext cx="5418389" cy="4443935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sz="2800" b="1" dirty="0" smtClean="0">
                <a:solidFill>
                  <a:srgbClr val="CC0099"/>
                </a:solidFill>
              </a:rPr>
              <a:t>ХАРАКТЕРИСТИКА НАРУШЕНИЙ ГУМОРАЛЬНОГО ЗВЕНА ИММУНИТЕТА:</a:t>
            </a:r>
          </a:p>
          <a:p>
            <a:r>
              <a:rPr lang="ru-RU" b="1" dirty="0" smtClean="0"/>
              <a:t>У всех детей выявлен дефицит СД22+лимфоцитов </a:t>
            </a:r>
            <a:br>
              <a:rPr lang="ru-RU" b="1" dirty="0" smtClean="0"/>
            </a:br>
            <a:r>
              <a:rPr lang="ru-RU" b="1" dirty="0" smtClean="0"/>
              <a:t>(В-лимфоцитов), который </a:t>
            </a:r>
            <a:r>
              <a:rPr lang="ru-RU" b="1" dirty="0"/>
              <a:t>соответствовал </a:t>
            </a:r>
            <a:r>
              <a:rPr lang="en-US" b="1" dirty="0" smtClean="0"/>
              <a:t>I</a:t>
            </a:r>
            <a:r>
              <a:rPr lang="ru-RU" b="1" dirty="0" smtClean="0"/>
              <a:t> </a:t>
            </a:r>
            <a:r>
              <a:rPr lang="ru-RU" b="1" dirty="0"/>
              <a:t>степени иммунной </a:t>
            </a:r>
            <a:r>
              <a:rPr lang="ru-RU" b="1" dirty="0" smtClean="0"/>
              <a:t>недостаточной;</a:t>
            </a:r>
            <a:endParaRPr lang="ru-RU" b="1" dirty="0"/>
          </a:p>
          <a:p>
            <a:r>
              <a:rPr lang="ru-RU" b="1" dirty="0" smtClean="0"/>
              <a:t>Наличие </a:t>
            </a:r>
            <a:r>
              <a:rPr lang="ru-RU" b="1" dirty="0" err="1" smtClean="0"/>
              <a:t>гипоиммуноглобулинемии</a:t>
            </a:r>
            <a:r>
              <a:rPr lang="ru-RU" b="1" dirty="0" smtClean="0"/>
              <a:t>, </a:t>
            </a:r>
            <a:r>
              <a:rPr lang="ru-RU" b="1" dirty="0" err="1" smtClean="0"/>
              <a:t>дисиммуноглобулинемии</a:t>
            </a:r>
            <a:r>
              <a:rPr lang="ru-RU" b="1" dirty="0" smtClean="0"/>
              <a:t> и </a:t>
            </a:r>
            <a:r>
              <a:rPr lang="ru-RU" b="1" dirty="0" smtClean="0">
                <a:solidFill>
                  <a:srgbClr val="FF0000"/>
                </a:solidFill>
              </a:rPr>
              <a:t>синдрома повышенного уровня ЦИК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Особенности иммунного статуса детей с РБ </a:t>
            </a:r>
            <a:b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межморбидный</a:t>
            </a:r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период</a:t>
            </a:r>
            <a:endParaRPr lang="ru-RU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18808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1480752"/>
              </p:ext>
            </p:extLst>
          </p:nvPr>
        </p:nvGraphicFramePr>
        <p:xfrm>
          <a:off x="5940425" y="899989"/>
          <a:ext cx="5400600" cy="5734435"/>
        </p:xfrm>
        <a:graphic>
          <a:graphicData uri="http://schemas.openxmlformats.org/presentationml/2006/ole">
            <p:oleObj spid="_x0000_s3079" name="Диаграмма" r:id="rId3" imgW="3124200" imgH="3371850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647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4043" y="1477557"/>
            <a:ext cx="6570518" cy="4514439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sz="2800" b="1" dirty="0">
                <a:solidFill>
                  <a:srgbClr val="CC0099"/>
                </a:solidFill>
              </a:rPr>
              <a:t>ХАРАКТЕРИСТИКА НАРУШЕНИЙ </a:t>
            </a:r>
            <a:r>
              <a:rPr lang="ru-RU" sz="2800" b="1" dirty="0" smtClean="0">
                <a:solidFill>
                  <a:srgbClr val="CC0099"/>
                </a:solidFill>
              </a:rPr>
              <a:t>ФУНКЦИОНАЛЬНОЙ АКТИВНОСТИ НЕЙТРОФИЛОВ:</a:t>
            </a:r>
          </a:p>
          <a:p>
            <a:r>
              <a:rPr lang="ru-RU" sz="2800" b="1" dirty="0" smtClean="0"/>
              <a:t>Выявлена низкая поглотительная способность </a:t>
            </a:r>
            <a:r>
              <a:rPr lang="ru-RU" sz="2800" b="1" dirty="0" err="1" smtClean="0"/>
              <a:t>нейтрофильных</a:t>
            </a:r>
            <a:r>
              <a:rPr lang="ru-RU" sz="2800" b="1" dirty="0" smtClean="0"/>
              <a:t> гранулоцитов (по фагоцитарному числу) при одновременно</a:t>
            </a:r>
            <a:r>
              <a:rPr lang="ru-RU" sz="2800" b="1" dirty="0"/>
              <a:t> </a:t>
            </a:r>
            <a:r>
              <a:rPr lang="ru-RU" sz="2800" b="1" dirty="0" smtClean="0"/>
              <a:t>повышенном их количестве </a:t>
            </a:r>
            <a:br>
              <a:rPr lang="ru-RU" sz="2800" b="1" dirty="0" smtClean="0"/>
            </a:br>
            <a:r>
              <a:rPr lang="ru-RU" sz="2800" b="1" dirty="0" smtClean="0"/>
              <a:t>(по проценту фагоцитоза);</a:t>
            </a:r>
          </a:p>
          <a:p>
            <a:r>
              <a:rPr lang="ru-RU" sz="2800" b="1" dirty="0" smtClean="0">
                <a:solidFill>
                  <a:srgbClr val="FF00FF"/>
                </a:solidFill>
              </a:rPr>
              <a:t>Повышение метаболической активности </a:t>
            </a:r>
            <a:r>
              <a:rPr lang="ru-RU" sz="2800" b="1" dirty="0" err="1">
                <a:solidFill>
                  <a:srgbClr val="FF00FF"/>
                </a:solidFill>
              </a:rPr>
              <a:t>нейтрофильных</a:t>
            </a:r>
            <a:r>
              <a:rPr lang="ru-RU" sz="2800" b="1" dirty="0">
                <a:solidFill>
                  <a:srgbClr val="FF00FF"/>
                </a:solidFill>
              </a:rPr>
              <a:t> </a:t>
            </a:r>
            <a:r>
              <a:rPr lang="ru-RU" sz="2800" b="1" dirty="0" smtClean="0">
                <a:solidFill>
                  <a:srgbClr val="FF00FF"/>
                </a:solidFill>
              </a:rPr>
              <a:t>гранулоцитов (по результатам НСТ-теста)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Особенности иммунного статуса детей с РБ </a:t>
            </a:r>
            <a:b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межморбидный</a:t>
            </a:r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период</a:t>
            </a:r>
            <a:endParaRPr lang="ru-RU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18808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87950987"/>
              </p:ext>
            </p:extLst>
          </p:nvPr>
        </p:nvGraphicFramePr>
        <p:xfrm>
          <a:off x="7380585" y="1044005"/>
          <a:ext cx="4083208" cy="5299482"/>
        </p:xfrm>
        <a:graphic>
          <a:graphicData uri="http://schemas.openxmlformats.org/presentationml/2006/ole">
            <p:oleObj spid="_x0000_s4101" name="Диаграмма" r:id="rId3" imgW="2695575" imgH="3495675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6667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68327" y="1062815"/>
            <a:ext cx="10858576" cy="550072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Дефицитность </a:t>
            </a:r>
            <a:r>
              <a:rPr lang="ru-RU" b="1" dirty="0" err="1" smtClean="0"/>
              <a:t>субпопуляционного</a:t>
            </a:r>
            <a:r>
              <a:rPr lang="ru-RU" b="1" dirty="0" smtClean="0"/>
              <a:t> состава лимфоцитов объясняют  «миграцией </a:t>
            </a:r>
            <a:r>
              <a:rPr lang="ru-RU" b="1" dirty="0" err="1" smtClean="0"/>
              <a:t>субпопуляций</a:t>
            </a:r>
            <a:r>
              <a:rPr lang="ru-RU" b="1" dirty="0" smtClean="0"/>
              <a:t> СД3+ и СД4+лимфоцитов в очаг воспаления </a:t>
            </a:r>
            <a:br>
              <a:rPr lang="ru-RU" b="1" dirty="0" smtClean="0"/>
            </a:br>
            <a:r>
              <a:rPr lang="ru-RU" b="1" dirty="0" smtClean="0"/>
              <a:t>для реализации своего </a:t>
            </a:r>
            <a:r>
              <a:rPr lang="ru-RU" b="1" dirty="0" err="1" smtClean="0"/>
              <a:t>эффекторного</a:t>
            </a:r>
            <a:r>
              <a:rPr lang="ru-RU" b="1" dirty="0" smtClean="0"/>
              <a:t> и регуляторного потенциала» (</a:t>
            </a:r>
            <a:r>
              <a:rPr lang="ru-RU" b="1" dirty="0" err="1" smtClean="0"/>
              <a:t>Лолора</a:t>
            </a:r>
            <a:r>
              <a:rPr lang="ru-RU" b="1" dirty="0" smtClean="0"/>
              <a:t> Г. и др., 2000), что может указывать на наличие воспалительных изменений в бронхах в </a:t>
            </a:r>
            <a:r>
              <a:rPr lang="ru-RU" b="1" dirty="0" err="1" smtClean="0"/>
              <a:t>межморбидный</a:t>
            </a:r>
            <a:r>
              <a:rPr lang="ru-RU" b="1" dirty="0" smtClean="0"/>
              <a:t> период у детей с РБ.</a:t>
            </a:r>
          </a:p>
          <a:p>
            <a:endParaRPr lang="ru-RU" b="1" dirty="0" smtClean="0"/>
          </a:p>
          <a:p>
            <a:r>
              <a:rPr lang="ru-RU" b="1" dirty="0" smtClean="0"/>
              <a:t>Дефицит СД4+лимфоцитов и низкий уровень основных классов сывороточных иммуноглобулинов может быть причиной формирования неполноценного </a:t>
            </a:r>
            <a:r>
              <a:rPr lang="ru-RU" b="1" dirty="0" err="1" smtClean="0"/>
              <a:t>противоинфекционного</a:t>
            </a:r>
            <a:r>
              <a:rPr lang="ru-RU" b="1" dirty="0" smtClean="0"/>
              <a:t> иммунитета у детей с РБ (</a:t>
            </a:r>
            <a:r>
              <a:rPr lang="ru-RU" b="1" dirty="0" err="1" smtClean="0"/>
              <a:t>Ахвердиева</a:t>
            </a:r>
            <a:r>
              <a:rPr lang="ru-RU" b="1" dirty="0" smtClean="0"/>
              <a:t> Т.Б. и др., 2014; Чеботарева Т.А., 2014), что будет предрасполагать к возникновению у них повторных эпизодов ОРВИ, которые являются основным триггером новых эпизодов острых бронхитов.</a:t>
            </a:r>
          </a:p>
          <a:p>
            <a:endParaRPr lang="ru-RU" b="1" dirty="0" smtClean="0"/>
          </a:p>
          <a:p>
            <a:r>
              <a:rPr lang="ru-RU" b="1" dirty="0" smtClean="0"/>
              <a:t>Повышенный уровень ЦИК и высокая метаболическая активность </a:t>
            </a:r>
            <a:r>
              <a:rPr lang="ru-RU" b="1" dirty="0" err="1" smtClean="0"/>
              <a:t>нейтрофильных</a:t>
            </a:r>
            <a:r>
              <a:rPr lang="ru-RU" b="1" dirty="0" smtClean="0"/>
              <a:t> гранулоцитов (по результатам </a:t>
            </a:r>
            <a:r>
              <a:rPr lang="ru-RU" b="1" dirty="0" err="1" smtClean="0"/>
              <a:t>НСТ-теста</a:t>
            </a:r>
            <a:r>
              <a:rPr lang="ru-RU" b="1" dirty="0" smtClean="0"/>
              <a:t>) в сыворотке </a:t>
            </a:r>
            <a:br>
              <a:rPr lang="ru-RU" b="1" dirty="0" smtClean="0"/>
            </a:br>
            <a:r>
              <a:rPr lang="ru-RU" b="1" dirty="0" smtClean="0"/>
              <a:t>крови детей с РБ может являться следствием возможной персистенции микробной флоры в организме детей с РБ (</a:t>
            </a:r>
            <a:r>
              <a:rPr lang="ru-RU" b="1" dirty="0" err="1" smtClean="0"/>
              <a:t>Лолора</a:t>
            </a:r>
            <a:r>
              <a:rPr lang="ru-RU" b="1" dirty="0" smtClean="0"/>
              <a:t> Г. и др., 2000; Новиков Д.К., 2002), что, в свою очередь, будет продолжать «истощать» иммунную систему детей в </a:t>
            </a:r>
            <a:r>
              <a:rPr lang="ru-RU" b="1" dirty="0" err="1" smtClean="0"/>
              <a:t>межморбидный</a:t>
            </a:r>
            <a:r>
              <a:rPr lang="ru-RU" b="1" dirty="0" smtClean="0"/>
              <a:t> период.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94043" y="134121"/>
            <a:ext cx="10692765" cy="71438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Особенности иммунного статуса детей с РБ </a:t>
            </a:r>
            <a:b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межморбидный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период. Резюме</a:t>
            </a:r>
            <a:endParaRPr lang="ru-R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817" y="1044005"/>
            <a:ext cx="11233248" cy="5472608"/>
          </a:xfrm>
        </p:spPr>
        <p:txBody>
          <a:bodyPr>
            <a:normAutofit fontScale="25000" lnSpcReduction="20000"/>
          </a:bodyPr>
          <a:lstStyle/>
          <a:p>
            <a:pPr marL="546100" lvl="4" indent="-457200">
              <a:spcBef>
                <a:spcPts val="1179"/>
              </a:spcBef>
              <a:buFont typeface="Wingdings" pitchFamily="2" charset="2"/>
              <a:buChar char="Ø"/>
              <a:tabLst>
                <a:tab pos="527292" algn="l"/>
                <a:tab pos="1673919" algn="l"/>
                <a:tab pos="6428910" algn="l"/>
              </a:tabLst>
            </a:pPr>
            <a:r>
              <a:rPr lang="ru-RU" sz="11200" b="1" dirty="0" smtClean="0">
                <a:cs typeface="Times New Roman" panose="02020603050405020304" pitchFamily="18" charset="0"/>
              </a:rPr>
              <a:t>Рецидивирующий </a:t>
            </a:r>
            <a:r>
              <a:rPr lang="ru-RU" sz="11200" b="1" dirty="0">
                <a:cs typeface="Times New Roman" panose="02020603050405020304" pitchFamily="18" charset="0"/>
              </a:rPr>
              <a:t>бронхит формируется как заболевание </a:t>
            </a:r>
            <a:r>
              <a:rPr lang="ru-RU" sz="11200" b="1" dirty="0" smtClean="0">
                <a:cs typeface="Times New Roman" panose="02020603050405020304" pitchFamily="18" charset="0"/>
              </a:rPr>
              <a:t>на </a:t>
            </a:r>
            <a:r>
              <a:rPr lang="ru-RU" sz="11200" b="1" dirty="0">
                <a:cs typeface="Times New Roman" panose="02020603050405020304" pitchFamily="18" charset="0"/>
              </a:rPr>
              <a:t>этапе  раннего детского возраста (в </a:t>
            </a:r>
            <a:r>
              <a:rPr lang="ru-RU" sz="11200" b="1" dirty="0" smtClean="0">
                <a:cs typeface="Times New Roman" panose="02020603050405020304" pitchFamily="18" charset="0"/>
              </a:rPr>
              <a:t>89,41 </a:t>
            </a:r>
            <a:r>
              <a:rPr lang="ru-RU" sz="11200" b="1" dirty="0">
                <a:cs typeface="Times New Roman" panose="02020603050405020304" pitchFamily="18" charset="0"/>
              </a:rPr>
              <a:t>случаев) </a:t>
            </a:r>
            <a:r>
              <a:rPr lang="ru-RU" sz="11200" b="1" dirty="0" smtClean="0">
                <a:cs typeface="Times New Roman" panose="02020603050405020304" pitchFamily="18" charset="0"/>
              </a:rPr>
              <a:t/>
            </a:r>
            <a:br>
              <a:rPr lang="ru-RU" sz="11200" b="1" dirty="0" smtClean="0">
                <a:cs typeface="Times New Roman" panose="02020603050405020304" pitchFamily="18" charset="0"/>
              </a:rPr>
            </a:br>
            <a:r>
              <a:rPr lang="ru-RU" sz="11200" b="1" dirty="0" smtClean="0">
                <a:cs typeface="Times New Roman" panose="02020603050405020304" pitchFamily="18" charset="0"/>
              </a:rPr>
              <a:t>и </a:t>
            </a:r>
            <a:r>
              <a:rPr lang="ru-RU" sz="11200" b="1" dirty="0">
                <a:cs typeface="Times New Roman" panose="02020603050405020304" pitchFamily="18" charset="0"/>
              </a:rPr>
              <a:t>продолжает рецидивировать в период дошкольного возраста. </a:t>
            </a:r>
            <a:endParaRPr lang="ru-RU" sz="11200" b="1" dirty="0" smtClean="0">
              <a:cs typeface="Times New Roman" panose="02020603050405020304" pitchFamily="18" charset="0"/>
            </a:endParaRPr>
          </a:p>
          <a:p>
            <a:pPr marL="530225" lvl="4" indent="0">
              <a:spcBef>
                <a:spcPts val="0"/>
              </a:spcBef>
              <a:buNone/>
              <a:tabLst>
                <a:tab pos="527292" algn="l"/>
                <a:tab pos="1843963" algn="l"/>
              </a:tabLst>
            </a:pPr>
            <a:endParaRPr lang="ru-RU" sz="11200" b="1" dirty="0" smtClean="0"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1200" b="1" dirty="0" smtClean="0">
                <a:cs typeface="Times New Roman" panose="02020603050405020304" pitchFamily="18" charset="0"/>
              </a:rPr>
              <a:t>Соматический </a:t>
            </a:r>
            <a:r>
              <a:rPr lang="ru-RU" sz="11200" b="1" dirty="0">
                <a:cs typeface="Times New Roman" panose="02020603050405020304" pitchFamily="18" charset="0"/>
              </a:rPr>
              <a:t>статус детей дошкольного </a:t>
            </a:r>
            <a:r>
              <a:rPr lang="ru-RU" sz="11200" b="1" dirty="0" smtClean="0">
                <a:cs typeface="Times New Roman" panose="02020603050405020304" pitchFamily="18" charset="0"/>
              </a:rPr>
              <a:t>возраста с РБ </a:t>
            </a:r>
            <a:br>
              <a:rPr lang="ru-RU" sz="11200" b="1" dirty="0" smtClean="0">
                <a:cs typeface="Times New Roman" panose="02020603050405020304" pitchFamily="18" charset="0"/>
              </a:rPr>
            </a:br>
            <a:r>
              <a:rPr lang="ru-RU" sz="11200" b="1" dirty="0" smtClean="0">
                <a:cs typeface="Times New Roman" panose="02020603050405020304" pitchFamily="18" charset="0"/>
              </a:rPr>
              <a:t>характеризуется </a:t>
            </a:r>
            <a:r>
              <a:rPr lang="ru-RU" sz="11200" b="1" dirty="0" smtClean="0"/>
              <a:t>морфофункциональными нарушениями </a:t>
            </a:r>
            <a:br>
              <a:rPr lang="ru-RU" sz="11200" b="1" dirty="0" smtClean="0"/>
            </a:br>
            <a:r>
              <a:rPr lang="ru-RU" sz="11200" b="1" dirty="0" smtClean="0"/>
              <a:t>со стороны различных органов и систем: дыхательной, </a:t>
            </a:r>
            <a:r>
              <a:rPr lang="ru-RU" sz="11200" b="1" dirty="0"/>
              <a:t>вегетативной </a:t>
            </a:r>
            <a:r>
              <a:rPr lang="ru-RU" sz="11200" b="1" dirty="0" smtClean="0"/>
              <a:t>нервной, </a:t>
            </a:r>
            <a:r>
              <a:rPr lang="ru-RU" sz="11200" b="1" dirty="0"/>
              <a:t>сердечно-сосудистой </a:t>
            </a:r>
            <a:r>
              <a:rPr lang="ru-RU" sz="11200" b="1" dirty="0" smtClean="0"/>
              <a:t>и других систем.</a:t>
            </a:r>
            <a:endParaRPr lang="ru-RU" sz="11200" b="1" dirty="0"/>
          </a:p>
          <a:p>
            <a:pPr lvl="0">
              <a:buFont typeface="Wingdings" pitchFamily="2" charset="2"/>
              <a:buChar char="Ø"/>
            </a:pPr>
            <a:endParaRPr lang="ru-RU" sz="11200" b="1" dirty="0" smtClean="0"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1200" b="1" dirty="0" smtClean="0">
                <a:cs typeface="Times New Roman" panose="02020603050405020304" pitchFamily="18" charset="0"/>
              </a:rPr>
              <a:t>Рецидивирующий </a:t>
            </a:r>
            <a:r>
              <a:rPr lang="ru-RU" sz="11200" b="1" dirty="0">
                <a:cs typeface="Times New Roman" panose="02020603050405020304" pitchFamily="18" charset="0"/>
              </a:rPr>
              <a:t>бронхит в дошкольном возрасте протекает </a:t>
            </a:r>
            <a:r>
              <a:rPr lang="ru-RU" sz="11200" b="1" dirty="0" smtClean="0">
                <a:cs typeface="Times New Roman" panose="02020603050405020304" pitchFamily="18" charset="0"/>
              </a:rPr>
              <a:t>на </a:t>
            </a:r>
            <a:r>
              <a:rPr lang="ru-RU" sz="11200" b="1" dirty="0">
                <a:cs typeface="Times New Roman" panose="02020603050405020304" pitchFamily="18" charset="0"/>
              </a:rPr>
              <a:t>фоне хронических очагов инфекции </a:t>
            </a:r>
            <a:r>
              <a:rPr lang="ru-RU" sz="11200" b="1" dirty="0" smtClean="0">
                <a:cs typeface="Times New Roman" panose="02020603050405020304" pitchFamily="18" charset="0"/>
              </a:rPr>
              <a:t/>
            </a:r>
            <a:br>
              <a:rPr lang="ru-RU" sz="11200" b="1" dirty="0" smtClean="0">
                <a:cs typeface="Times New Roman" panose="02020603050405020304" pitchFamily="18" charset="0"/>
              </a:rPr>
            </a:br>
            <a:r>
              <a:rPr lang="ru-RU" sz="11200" b="1" dirty="0" smtClean="0">
                <a:cs typeface="Times New Roman" panose="02020603050405020304" pitchFamily="18" charset="0"/>
              </a:rPr>
              <a:t>в </a:t>
            </a:r>
            <a:r>
              <a:rPr lang="ru-RU" sz="11200" b="1" dirty="0">
                <a:cs typeface="Times New Roman" panose="02020603050405020304" pitchFamily="18" charset="0"/>
              </a:rPr>
              <a:t>носоглотке и ротовой полости.</a:t>
            </a:r>
          </a:p>
          <a:p>
            <a:pPr lvl="0">
              <a:buFont typeface="Wingdings" pitchFamily="2" charset="2"/>
              <a:buChar char="Ø"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825" y="273939"/>
            <a:ext cx="10746983" cy="698058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93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785" y="971997"/>
            <a:ext cx="11521280" cy="5544616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800" b="1" dirty="0" err="1" smtClean="0">
                <a:cs typeface="Times New Roman" panose="02020603050405020304" pitchFamily="18" charset="0"/>
              </a:rPr>
              <a:t>Межморбидный</a:t>
            </a:r>
            <a:r>
              <a:rPr lang="ru-RU" sz="2800" b="1" dirty="0" smtClean="0">
                <a:cs typeface="Times New Roman" panose="02020603050405020304" pitchFamily="18" charset="0"/>
              </a:rPr>
              <a:t> период у детей дошкольного возраста с РБ протекает на фоне вторичной иммунной недостаточности </a:t>
            </a:r>
            <a:br>
              <a:rPr lang="ru-RU" sz="2800" b="1" dirty="0" smtClean="0">
                <a:cs typeface="Times New Roman" panose="02020603050405020304" pitchFamily="18" charset="0"/>
              </a:rPr>
            </a:br>
            <a:r>
              <a:rPr lang="ru-RU" sz="2800" b="1" dirty="0" smtClean="0">
                <a:cs typeface="Times New Roman" panose="02020603050405020304" pitchFamily="18" charset="0"/>
              </a:rPr>
              <a:t>с дисбалансом </a:t>
            </a:r>
            <a:r>
              <a:rPr lang="ru-RU" sz="2800" b="1" dirty="0" err="1" smtClean="0">
                <a:cs typeface="Times New Roman" panose="02020603050405020304" pitchFamily="18" charset="0"/>
              </a:rPr>
              <a:t>субпопуляционного</a:t>
            </a:r>
            <a:r>
              <a:rPr lang="ru-RU" sz="2800" b="1" dirty="0" smtClean="0">
                <a:cs typeface="Times New Roman" panose="02020603050405020304" pitchFamily="18" charset="0"/>
              </a:rPr>
              <a:t> состава лимфоцитов, основных классов сывороточных иммуноглобулинов </a:t>
            </a:r>
            <a:br>
              <a:rPr lang="ru-RU" sz="2800" b="1" dirty="0" smtClean="0">
                <a:cs typeface="Times New Roman" panose="02020603050405020304" pitchFamily="18" charset="0"/>
              </a:rPr>
            </a:br>
            <a:r>
              <a:rPr lang="ru-RU" sz="2800" b="1" dirty="0" smtClean="0">
                <a:cs typeface="Times New Roman" panose="02020603050405020304" pitchFamily="18" charset="0"/>
              </a:rPr>
              <a:t>и высокой метаболической активности </a:t>
            </a:r>
            <a:r>
              <a:rPr lang="ru-RU" sz="2800" b="1" dirty="0" err="1" smtClean="0">
                <a:cs typeface="Times New Roman" panose="02020603050405020304" pitchFamily="18" charset="0"/>
              </a:rPr>
              <a:t>нейтрофильных</a:t>
            </a:r>
            <a:r>
              <a:rPr lang="ru-RU" sz="2800" b="1" dirty="0" smtClean="0">
                <a:cs typeface="Times New Roman" panose="02020603050405020304" pitchFamily="18" charset="0"/>
              </a:rPr>
              <a:t> гранулоцитов.</a:t>
            </a:r>
          </a:p>
          <a:p>
            <a:pPr lvl="0">
              <a:buFont typeface="Wingdings" pitchFamily="2" charset="2"/>
              <a:buChar char="Ø"/>
            </a:pPr>
            <a:endParaRPr lang="ru-RU" sz="2800" b="1" dirty="0">
              <a:cs typeface="Times New Roman" panose="02020603050405020304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800" b="1" dirty="0" smtClean="0">
                <a:cs typeface="Times New Roman" panose="02020603050405020304" pitchFamily="18" charset="0"/>
              </a:rPr>
              <a:t>Результаты проведенного исследования морфофункционального и иммунного статуса детей с РБ диктуют необходимость повышения эффективности реабилитационных мероприятий этого контингента </a:t>
            </a:r>
            <a:r>
              <a:rPr lang="ru-RU" sz="2800" b="1" dirty="0">
                <a:cs typeface="Times New Roman" panose="02020603050405020304" pitchFamily="18" charset="0"/>
              </a:rPr>
              <a:t>детей.</a:t>
            </a:r>
            <a:endParaRPr lang="ru-RU" sz="2800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833" y="107901"/>
            <a:ext cx="10674975" cy="7920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6300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817" y="1332037"/>
            <a:ext cx="10818991" cy="4659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</a:t>
            </a:r>
            <a:r>
              <a:rPr lang="ru-RU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30225" indent="0">
              <a:buNone/>
            </a:pPr>
            <a: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</a:t>
            </a: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здоровья и особенности </a:t>
            </a:r>
            <a: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иммунного статуса в </a:t>
            </a:r>
            <a:r>
              <a:rPr lang="ru-RU" sz="40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межморбидный</a:t>
            </a:r>
            <a: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у </a:t>
            </a: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дошкольного возраста </a:t>
            </a:r>
            <a: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рецидивирующим </a:t>
            </a:r>
            <a: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бронхитом</a:t>
            </a:r>
            <a:endParaRPr lang="ru-RU" sz="54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rgbClr val="0000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817" y="273939"/>
            <a:ext cx="10945216" cy="626050"/>
          </a:xfrm>
        </p:spPr>
        <p:txBody>
          <a:bodyPr>
            <a:normAutofit fontScale="90000"/>
          </a:bodyPr>
          <a:lstStyle/>
          <a:p>
            <a:endParaRPr lang="ru-RU" sz="3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61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825" y="971997"/>
            <a:ext cx="11161240" cy="5256584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>
                <a:cs typeface="Times New Roman" pitchFamily="18" charset="0"/>
              </a:rPr>
              <a:t>Исследование проводилось на базе ГУ </a:t>
            </a:r>
            <a:r>
              <a:rPr lang="ru-RU" sz="2800" b="1" dirty="0" smtClean="0">
                <a:cs typeface="Times New Roman" pitchFamily="18" charset="0"/>
              </a:rPr>
              <a:t>«Детская </a:t>
            </a:r>
            <a:r>
              <a:rPr lang="ru-RU" sz="2800" b="1" dirty="0">
                <a:cs typeface="Times New Roman" pitchFamily="18" charset="0"/>
              </a:rPr>
              <a:t>городская поликлиника №2</a:t>
            </a:r>
            <a:r>
              <a:rPr lang="ru-RU" sz="2800" b="1" dirty="0" smtClean="0">
                <a:cs typeface="Times New Roman" pitchFamily="18" charset="0"/>
              </a:rPr>
              <a:t>» г. Луганска ЛНР</a:t>
            </a:r>
          </a:p>
          <a:p>
            <a:pPr marL="109728" indent="0">
              <a:buNone/>
            </a:pPr>
            <a:endParaRPr lang="ru-RU" sz="2800" b="1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>
                <a:cs typeface="Times New Roman" pitchFamily="18" charset="0"/>
              </a:rPr>
              <a:t>Ретроспективно проведен анализ 64 историй развития детей дошкольного возраста с </a:t>
            </a:r>
            <a:r>
              <a:rPr lang="ru-RU" sz="2800" b="1" dirty="0" smtClean="0">
                <a:cs typeface="Times New Roman" pitchFamily="18" charset="0"/>
              </a:rPr>
              <a:t>РБ;</a:t>
            </a:r>
            <a:endParaRPr lang="ru-RU" sz="2800" b="1" dirty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>
                <a:cs typeface="Times New Roman" pitchFamily="18" charset="0"/>
              </a:rPr>
              <a:t>Углубленное клинико-лабораторное обследование проведено </a:t>
            </a:r>
            <a:r>
              <a:rPr lang="ru-RU" sz="2800" b="1" dirty="0" smtClean="0">
                <a:cs typeface="Times New Roman" pitchFamily="18" charset="0"/>
              </a:rPr>
              <a:t/>
            </a:r>
            <a:br>
              <a:rPr lang="ru-RU" sz="2800" b="1" dirty="0" smtClean="0">
                <a:cs typeface="Times New Roman" pitchFamily="18" charset="0"/>
              </a:rPr>
            </a:br>
            <a:r>
              <a:rPr lang="ru-RU" sz="2800" b="1" dirty="0" smtClean="0">
                <a:cs typeface="Times New Roman" pitchFamily="18" charset="0"/>
              </a:rPr>
              <a:t>у </a:t>
            </a:r>
            <a:r>
              <a:rPr lang="ru-RU" sz="2800" b="1" dirty="0">
                <a:cs typeface="Times New Roman" pitchFamily="18" charset="0"/>
              </a:rPr>
              <a:t>26  детей с РБ </a:t>
            </a:r>
            <a:r>
              <a:rPr lang="ru-RU" sz="2800" b="1" i="1" u="sng" dirty="0">
                <a:cs typeface="Times New Roman" panose="02020603050405020304" pitchFamily="18" charset="0"/>
              </a:rPr>
              <a:t>(основная группа): </a:t>
            </a:r>
            <a:r>
              <a:rPr lang="ru-RU" sz="2800" b="1" dirty="0">
                <a:cs typeface="Times New Roman" panose="02020603050405020304" pitchFamily="18" charset="0"/>
              </a:rPr>
              <a:t>14 девочек и 12 мальчиков; статистически достоверных различий по полу у детей </a:t>
            </a:r>
            <a:r>
              <a:rPr lang="ru-RU" sz="2800" b="1" dirty="0" smtClean="0"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cs typeface="Times New Roman" panose="02020603050405020304" pitchFamily="18" charset="0"/>
              </a:rPr>
            </a:br>
            <a:r>
              <a:rPr lang="ru-RU" sz="2800" b="1" dirty="0" smtClean="0">
                <a:cs typeface="Times New Roman" panose="02020603050405020304" pitchFamily="18" charset="0"/>
              </a:rPr>
              <a:t>не </a:t>
            </a:r>
            <a:r>
              <a:rPr lang="ru-RU" sz="2800" b="1" dirty="0">
                <a:cs typeface="Times New Roman" panose="02020603050405020304" pitchFamily="18" charset="0"/>
              </a:rPr>
              <a:t>выявлено (Р</a:t>
            </a:r>
            <a:r>
              <a:rPr lang="en-US" sz="2800" b="1" dirty="0">
                <a:cs typeface="Times New Roman" panose="02020603050405020304" pitchFamily="18" charset="0"/>
              </a:rPr>
              <a:t>&lt;</a:t>
            </a:r>
            <a:r>
              <a:rPr lang="ru-RU" sz="2800" b="1" dirty="0">
                <a:cs typeface="Times New Roman" panose="02020603050405020304" pitchFamily="18" charset="0"/>
              </a:rPr>
              <a:t>0,05);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>
                <a:cs typeface="Times New Roman" panose="02020603050405020304" pitchFamily="18" charset="0"/>
              </a:rPr>
              <a:t>В качестве группы сравнения обследовано </a:t>
            </a:r>
            <a:r>
              <a:rPr lang="ru-RU" sz="2800" b="1" dirty="0" smtClean="0">
                <a:cs typeface="Times New Roman" panose="02020603050405020304" pitchFamily="18" charset="0"/>
              </a:rPr>
              <a:t>24 </a:t>
            </a:r>
            <a:r>
              <a:rPr lang="ru-RU" sz="2800" b="1" dirty="0">
                <a:cs typeface="Times New Roman" panose="02020603050405020304" pitchFamily="18" charset="0"/>
              </a:rPr>
              <a:t>эпизодически </a:t>
            </a:r>
            <a:r>
              <a:rPr lang="ru-RU" sz="2800" b="1" dirty="0" smtClean="0">
                <a:cs typeface="Times New Roman" panose="02020603050405020304" pitchFamily="18" charset="0"/>
              </a:rPr>
              <a:t>болеющих детей (ЭБД) в </a:t>
            </a:r>
            <a:r>
              <a:rPr lang="ru-RU" sz="2800" b="1" dirty="0">
                <a:cs typeface="Times New Roman" panose="02020603050405020304" pitchFamily="18" charset="0"/>
              </a:rPr>
              <a:t>возрасте </a:t>
            </a:r>
            <a:r>
              <a:rPr lang="ru-RU" sz="2800" b="1" dirty="0" smtClean="0"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cs typeface="Times New Roman" panose="02020603050405020304" pitchFamily="18" charset="0"/>
              </a:rPr>
              <a:t>3-х до 5-ти лет </a:t>
            </a:r>
            <a:r>
              <a:rPr lang="ru-RU" sz="2800" b="1" i="1" u="sng" dirty="0">
                <a:cs typeface="Times New Roman" panose="02020603050405020304" pitchFamily="18" charset="0"/>
              </a:rPr>
              <a:t>(контрольная группа).</a:t>
            </a:r>
            <a:endParaRPr lang="ru-RU" sz="2800" b="1" dirty="0"/>
          </a:p>
          <a:p>
            <a:pPr>
              <a:buFont typeface="Wingdings" pitchFamily="2" charset="2"/>
              <a:buChar char="Ø"/>
            </a:pPr>
            <a:endParaRPr lang="ru-RU" sz="2800" b="1" dirty="0" smtClean="0">
              <a:cs typeface="Times New Roman" pitchFamily="18" charset="0"/>
            </a:endParaRPr>
          </a:p>
          <a:p>
            <a:pPr marL="109728" indent="0">
              <a:buNone/>
            </a:pPr>
            <a:endParaRPr lang="ru-RU" sz="2800" b="1" dirty="0" smtClean="0"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841" y="179909"/>
            <a:ext cx="10602967" cy="720080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исследования</a:t>
            </a:r>
            <a:r>
              <a:rPr lang="ru-RU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5170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817" y="1188021"/>
            <a:ext cx="11017224" cy="51845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>
                <a:cs typeface="Times New Roman" panose="02020603050405020304" pitchFamily="18" charset="0"/>
              </a:rPr>
              <a:t>Углубленное клинико-лабораторное обследование детей с РБ проводили </a:t>
            </a:r>
            <a:r>
              <a:rPr lang="ru-RU" sz="2800" b="1" i="1" dirty="0" smtClean="0">
                <a:cs typeface="Times New Roman" panose="02020603050405020304" pitchFamily="18" charset="0"/>
              </a:rPr>
              <a:t>через </a:t>
            </a:r>
            <a:r>
              <a:rPr lang="ru-RU" sz="2800" b="1" i="1" dirty="0">
                <a:cs typeface="Times New Roman" panose="02020603050405020304" pitchFamily="18" charset="0"/>
              </a:rPr>
              <a:t>1 месяц после очередного рецидива бронхита; </a:t>
            </a:r>
            <a:endParaRPr lang="ru-RU" sz="2800" b="1" i="1" dirty="0" smtClean="0"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800" b="1" i="1" dirty="0" smtClean="0"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cs typeface="Times New Roman" pitchFamily="18" charset="0"/>
              </a:rPr>
              <a:t>Диагноз «Рецидивирующий бронхит» устанавливали согласно клиническим критериям этого заболевания: наличие повторных эпизодов острого бронхита </a:t>
            </a:r>
            <a:br>
              <a:rPr lang="ru-RU" sz="2800" b="1" dirty="0" smtClean="0">
                <a:cs typeface="Times New Roman" pitchFamily="18" charset="0"/>
              </a:rPr>
            </a:br>
            <a:r>
              <a:rPr lang="ru-RU" sz="2800" b="1" dirty="0" smtClean="0">
                <a:cs typeface="Times New Roman" pitchFamily="18" charset="0"/>
              </a:rPr>
              <a:t>не менее 2-х раз в течение календарного года </a:t>
            </a:r>
            <a:br>
              <a:rPr lang="ru-RU" sz="2800" b="1" dirty="0" smtClean="0">
                <a:cs typeface="Times New Roman" pitchFamily="18" charset="0"/>
              </a:rPr>
            </a:br>
            <a:r>
              <a:rPr lang="ru-RU" sz="2800" b="1" dirty="0" smtClean="0">
                <a:cs typeface="Times New Roman" pitchFamily="18" charset="0"/>
              </a:rPr>
              <a:t>на фоне ОРВИ </a:t>
            </a:r>
            <a:r>
              <a:rPr lang="ru-RU" sz="2800" dirty="0" smtClean="0">
                <a:cs typeface="Times New Roman" pitchFamily="18" charset="0"/>
              </a:rPr>
              <a:t>(</a:t>
            </a:r>
            <a:r>
              <a:rPr lang="ru-RU" sz="2800" dirty="0"/>
              <a:t>Баранов А.А., </a:t>
            </a:r>
            <a:r>
              <a:rPr lang="ru-RU" sz="2800" dirty="0" err="1"/>
              <a:t>Намазова</a:t>
            </a:r>
            <a:r>
              <a:rPr lang="ru-RU" sz="2800" dirty="0"/>
              <a:t>-Баранова Л.С., 2015</a:t>
            </a:r>
            <a:r>
              <a:rPr lang="ru-RU" sz="2800" dirty="0" smtClean="0"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ru-RU" sz="2800" b="1" i="1" dirty="0"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833" y="107901"/>
            <a:ext cx="10674975" cy="79208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исследования: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9810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793" y="827981"/>
            <a:ext cx="11377264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dirty="0" smtClean="0">
                <a:cs typeface="Times New Roman" panose="02020603050405020304" pitchFamily="18" charset="0"/>
              </a:rPr>
              <a:t>1. </a:t>
            </a:r>
            <a:r>
              <a:rPr lang="ru-RU" sz="2800" b="1" dirty="0" smtClean="0">
                <a:cs typeface="Times New Roman" panose="02020603050405020304" pitchFamily="18" charset="0"/>
              </a:rPr>
              <a:t>Опросно-статистический метод</a:t>
            </a:r>
            <a:r>
              <a:rPr lang="ru-RU" sz="2800" b="1" dirty="0">
                <a:cs typeface="Times New Roman" panose="02020603050405020304" pitchFamily="18" charset="0"/>
              </a:rPr>
              <a:t>;</a:t>
            </a:r>
            <a:endParaRPr lang="ru-RU" sz="2800" b="1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cs typeface="Times New Roman" panose="02020603050405020304" pitchFamily="18" charset="0"/>
              </a:rPr>
              <a:t>2. Метод </a:t>
            </a:r>
            <a:r>
              <a:rPr lang="ru-RU" sz="2800" b="1" dirty="0" err="1" smtClean="0">
                <a:cs typeface="Times New Roman" panose="02020603050405020304" pitchFamily="18" charset="0"/>
              </a:rPr>
              <a:t>выкопировки</a:t>
            </a:r>
            <a:r>
              <a:rPr lang="ru-RU" sz="2800" b="1" dirty="0" smtClean="0">
                <a:cs typeface="Times New Roman" panose="02020603050405020304" pitchFamily="18" charset="0"/>
              </a:rPr>
              <a:t>  индивидуальных карт развития</a:t>
            </a:r>
            <a:br>
              <a:rPr lang="ru-RU" sz="2800" b="1" dirty="0" smtClean="0">
                <a:cs typeface="Times New Roman" panose="02020603050405020304" pitchFamily="18" charset="0"/>
              </a:rPr>
            </a:br>
            <a:r>
              <a:rPr lang="ru-RU" sz="2800" b="1" dirty="0" smtClean="0">
                <a:cs typeface="Times New Roman" panose="02020603050405020304" pitchFamily="18" charset="0"/>
              </a:rPr>
              <a:t>    ребенка  </a:t>
            </a:r>
            <a:r>
              <a:rPr lang="ru-RU" sz="2800" dirty="0" smtClean="0">
                <a:cs typeface="Times New Roman" panose="02020603050405020304" pitchFamily="18" charset="0"/>
              </a:rPr>
              <a:t>(форма 112/у)</a:t>
            </a:r>
            <a:r>
              <a:rPr lang="ru-RU" sz="2800" b="1" dirty="0" smtClean="0"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800" b="1" dirty="0" smtClean="0">
                <a:cs typeface="Times New Roman" panose="02020603050405020304" pitchFamily="18" charset="0"/>
              </a:rPr>
              <a:t>3</a:t>
            </a:r>
            <a:r>
              <a:rPr lang="ru-RU" sz="2800" b="1" dirty="0">
                <a:cs typeface="Times New Roman" panose="02020603050405020304" pitchFamily="18" charset="0"/>
              </a:rPr>
              <a:t>. Методы клинического и лабораторно-инструментального</a:t>
            </a:r>
            <a:br>
              <a:rPr lang="ru-RU" sz="2800" b="1" dirty="0">
                <a:cs typeface="Times New Roman" panose="02020603050405020304" pitchFamily="18" charset="0"/>
              </a:rPr>
            </a:br>
            <a:r>
              <a:rPr lang="ru-RU" sz="2800" b="1" dirty="0">
                <a:cs typeface="Times New Roman" panose="02020603050405020304" pitchFamily="18" charset="0"/>
              </a:rPr>
              <a:t>    исследования:</a:t>
            </a:r>
          </a:p>
          <a:p>
            <a:r>
              <a:rPr lang="ru-RU" sz="2800" dirty="0" smtClean="0">
                <a:cs typeface="Times New Roman" panose="02020603050405020304" pitchFamily="18" charset="0"/>
              </a:rPr>
              <a:t>общеклинические (анализ крови, анализ мочи и др.); </a:t>
            </a:r>
          </a:p>
          <a:p>
            <a:r>
              <a:rPr lang="ru-RU" sz="2800" dirty="0" smtClean="0">
                <a:cs typeface="Times New Roman" panose="02020603050405020304" pitchFamily="18" charset="0"/>
              </a:rPr>
              <a:t>иммунологические (определение основных </a:t>
            </a:r>
            <a:r>
              <a:rPr lang="ru-RU" sz="2800" dirty="0" err="1" smtClean="0">
                <a:cs typeface="Times New Roman" panose="02020603050405020304" pitchFamily="18" charset="0"/>
              </a:rPr>
              <a:t>субпопуляций</a:t>
            </a:r>
            <a:r>
              <a:rPr lang="ru-RU" sz="2800" dirty="0" smtClean="0">
                <a:cs typeface="Times New Roman" panose="02020603050405020304" pitchFamily="18" charset="0"/>
              </a:rPr>
              <a:t> лимфоцитов СД3+, СД4+, СД8+, СД22+, уровней  иммуноглобулинов класса </a:t>
            </a:r>
            <a:r>
              <a:rPr lang="en-US" sz="2800" dirty="0" smtClean="0">
                <a:cs typeface="Times New Roman" panose="02020603050405020304" pitchFamily="18" charset="0"/>
              </a:rPr>
              <a:t>M, A, G,</a:t>
            </a:r>
            <a:r>
              <a:rPr lang="ru-RU" sz="2800" dirty="0" smtClean="0">
                <a:cs typeface="Times New Roman" panose="02020603050405020304" pitchFamily="18" charset="0"/>
              </a:rPr>
              <a:t> ЦИК, показателей  фагоцитарной активности </a:t>
            </a:r>
            <a:r>
              <a:rPr lang="ru-RU" sz="2800" dirty="0" err="1" smtClean="0">
                <a:cs typeface="Times New Roman" panose="02020603050405020304" pitchFamily="18" charset="0"/>
              </a:rPr>
              <a:t>нейтрофильных</a:t>
            </a:r>
            <a:r>
              <a:rPr lang="ru-RU" sz="2800" dirty="0" smtClean="0">
                <a:cs typeface="Times New Roman" panose="02020603050405020304" pitchFamily="18" charset="0"/>
              </a:rPr>
              <a:t> гранулоцитов и спонтанного НСТ-теста);</a:t>
            </a:r>
            <a:endParaRPr lang="ru-RU" sz="2800" dirty="0">
              <a:cs typeface="Times New Roman" panose="02020603050405020304" pitchFamily="18" charset="0"/>
            </a:endParaRPr>
          </a:p>
          <a:p>
            <a:r>
              <a:rPr lang="ru-RU" sz="2800" dirty="0"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cs typeface="Times New Roman" panose="02020603050405020304" pitchFamily="18" charset="0"/>
              </a:rPr>
              <a:t>УЗИ органов </a:t>
            </a:r>
            <a:r>
              <a:rPr lang="ru-RU" sz="2800" dirty="0">
                <a:cs typeface="Times New Roman" panose="02020603050405020304" pitchFamily="18" charset="0"/>
              </a:rPr>
              <a:t>брюшной </a:t>
            </a:r>
            <a:r>
              <a:rPr lang="ru-RU" sz="2800" dirty="0" smtClean="0">
                <a:cs typeface="Times New Roman" panose="02020603050405020304" pitchFamily="18" charset="0"/>
              </a:rPr>
              <a:t>полости и забрюшинного пространства; </a:t>
            </a:r>
            <a:endParaRPr lang="ru-RU" sz="2800" dirty="0">
              <a:cs typeface="Times New Roman" panose="02020603050405020304" pitchFamily="18" charset="0"/>
            </a:endParaRPr>
          </a:p>
          <a:p>
            <a:r>
              <a:rPr lang="ru-RU" sz="2800" dirty="0"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cs typeface="Times New Roman" panose="02020603050405020304" pitchFamily="18" charset="0"/>
              </a:rPr>
              <a:t>ЭКГ-метод; </a:t>
            </a:r>
            <a:endParaRPr lang="ru-RU" sz="2800" dirty="0">
              <a:cs typeface="Times New Roman" panose="02020603050405020304" pitchFamily="18" charset="0"/>
            </a:endParaRPr>
          </a:p>
          <a:p>
            <a:r>
              <a:rPr lang="ru-RU" sz="2800" dirty="0">
                <a:cs typeface="Times New Roman" panose="02020603050405020304" pitchFamily="18" charset="0"/>
              </a:rPr>
              <a:t> рентгенологическое исследование органов грудной </a:t>
            </a:r>
            <a:r>
              <a:rPr lang="ru-RU" sz="2800" dirty="0" smtClean="0">
                <a:cs typeface="Times New Roman" panose="02020603050405020304" pitchFamily="18" charset="0"/>
              </a:rPr>
              <a:t>полости;</a:t>
            </a:r>
          </a:p>
          <a:p>
            <a:pPr marL="109728" indent="0">
              <a:buNone/>
            </a:pPr>
            <a:r>
              <a:rPr lang="ru-RU" sz="2800" b="1" dirty="0" smtClean="0">
                <a:cs typeface="Times New Roman" panose="02020603050405020304" pitchFamily="18" charset="0"/>
              </a:rPr>
              <a:t>4. Консультация смежных специалистов: </a:t>
            </a:r>
            <a:r>
              <a:rPr lang="ru-RU" sz="2800" dirty="0" smtClean="0">
                <a:cs typeface="Times New Roman" panose="02020603050405020304" pitchFamily="18" charset="0"/>
              </a:rPr>
              <a:t>аллерголога, ЛОР-врача, </a:t>
            </a:r>
            <a:br>
              <a:rPr lang="ru-RU" sz="2800" dirty="0" smtClean="0">
                <a:cs typeface="Times New Roman" panose="02020603050405020304" pitchFamily="18" charset="0"/>
              </a:rPr>
            </a:br>
            <a:r>
              <a:rPr lang="ru-RU" sz="2800" dirty="0" smtClean="0">
                <a:cs typeface="Times New Roman" panose="02020603050405020304" pitchFamily="18" charset="0"/>
              </a:rPr>
              <a:t>                      пульмонолога, стоматолога, гастроэнтеролога и др.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825" y="107901"/>
            <a:ext cx="10746983" cy="57606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</a:t>
            </a:r>
            <a:r>
              <a:rPr lang="ru-RU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4043" y="1116013"/>
            <a:ext cx="10818990" cy="5256584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cs typeface="Times New Roman" pitchFamily="18" charset="0"/>
              </a:rPr>
              <a:t>Ретроспективное изучение историй развития </a:t>
            </a:r>
            <a:r>
              <a:rPr lang="ru-RU" b="1" dirty="0" smtClean="0">
                <a:cs typeface="Times New Roman" pitchFamily="18" charset="0"/>
              </a:rPr>
              <a:t>детей позволило выявить сроки формирования РБ: у 25% </a:t>
            </a:r>
            <a:r>
              <a:rPr lang="ru-RU" b="1" dirty="0">
                <a:cs typeface="Times New Roman" pitchFamily="18" charset="0"/>
              </a:rPr>
              <a:t>детей </a:t>
            </a:r>
            <a:r>
              <a:rPr lang="ru-RU" b="1" dirty="0" smtClean="0">
                <a:cs typeface="Times New Roman" pitchFamily="18" charset="0"/>
              </a:rPr>
              <a:t>повторные эпизоды острого бронхита регистрировали </a:t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уже </a:t>
            </a:r>
            <a:r>
              <a:rPr lang="ru-RU" b="1" dirty="0">
                <a:cs typeface="Times New Roman" pitchFamily="18" charset="0"/>
              </a:rPr>
              <a:t>на 2-м году жизни, </a:t>
            </a:r>
            <a:r>
              <a:rPr lang="ru-RU" b="1" dirty="0" smtClean="0">
                <a:cs typeface="Times New Roman" pitchFamily="18" charset="0"/>
              </a:rPr>
              <a:t>у 64,1% </a:t>
            </a:r>
            <a:r>
              <a:rPr lang="ru-RU" b="1" dirty="0">
                <a:cs typeface="Times New Roman" pitchFamily="18" charset="0"/>
              </a:rPr>
              <a:t>- на 3-м году </a:t>
            </a:r>
            <a:r>
              <a:rPr lang="ru-RU" b="1" dirty="0" smtClean="0">
                <a:cs typeface="Times New Roman" pitchFamily="18" charset="0"/>
              </a:rPr>
              <a:t>жизни </a:t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и лишь у 10,9% - на </a:t>
            </a:r>
            <a:r>
              <a:rPr lang="ru-RU" b="1" dirty="0">
                <a:cs typeface="Times New Roman" pitchFamily="18" charset="0"/>
              </a:rPr>
              <a:t>4-м году жизни, </a:t>
            </a:r>
            <a:r>
              <a:rPr lang="ru-RU" b="1" dirty="0" smtClean="0">
                <a:cs typeface="Times New Roman" pitchFamily="18" charset="0"/>
              </a:rPr>
              <a:t/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т</a:t>
            </a:r>
            <a:r>
              <a:rPr lang="ru-RU" b="1" dirty="0">
                <a:cs typeface="Times New Roman" pitchFamily="18" charset="0"/>
              </a:rPr>
              <a:t>. е. непосредственно в дошкольном </a:t>
            </a:r>
            <a:r>
              <a:rPr lang="ru-RU" b="1" dirty="0" smtClean="0">
                <a:cs typeface="Times New Roman" pitchFamily="18" charset="0"/>
              </a:rPr>
              <a:t>возрасте</a:t>
            </a:r>
            <a:r>
              <a:rPr lang="ru-RU" b="1" dirty="0">
                <a:cs typeface="Times New Roman" pitchFamily="18" charset="0"/>
              </a:rPr>
              <a:t>;</a:t>
            </a:r>
            <a:endParaRPr lang="ru-RU" b="1" dirty="0" smtClean="0">
              <a:cs typeface="Times New Roman" pitchFamily="18" charset="0"/>
            </a:endParaRPr>
          </a:p>
          <a:p>
            <a:r>
              <a:rPr lang="ru-RU" b="1" dirty="0" smtClean="0">
                <a:cs typeface="Times New Roman" pitchFamily="18" charset="0"/>
              </a:rPr>
              <a:t>В 84% случаев повторные эпизоды острых бронхитов  </a:t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не регистрировались врачами как «Рецидивирующий бронхит», в связи с чем имела место поздняя диагностика РБ у детей; </a:t>
            </a:r>
          </a:p>
          <a:p>
            <a:r>
              <a:rPr lang="ru-RU" b="1" dirty="0" smtClean="0">
                <a:cs typeface="Times New Roman" pitchFamily="18" charset="0"/>
              </a:rPr>
              <a:t>РБ, «сформировавшись» в раннем детском возрасте </a:t>
            </a:r>
            <a:r>
              <a:rPr lang="ru-RU" dirty="0" smtClean="0"/>
              <a:t>(</a:t>
            </a:r>
            <a:r>
              <a:rPr lang="ru-RU" dirty="0"/>
              <a:t>Р&lt;0,001</a:t>
            </a:r>
            <a:r>
              <a:rPr lang="ru-RU" dirty="0" smtClean="0"/>
              <a:t>)</a:t>
            </a:r>
            <a:r>
              <a:rPr lang="ru-RU" b="1" dirty="0" smtClean="0">
                <a:cs typeface="Times New Roman" pitchFamily="18" charset="0"/>
              </a:rPr>
              <a:t>,продолжал рецидивировать у детей</a:t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в дошкольном возрасте.</a:t>
            </a:r>
          </a:p>
          <a:p>
            <a:pPr marL="109728" indent="0">
              <a:buNone/>
            </a:pPr>
            <a:endParaRPr lang="ru-RU" b="1" dirty="0" smtClean="0">
              <a:cs typeface="Times New Roman" pitchFamily="18" charset="0"/>
            </a:endParaRPr>
          </a:p>
          <a:p>
            <a:endParaRPr lang="ru-RU" b="1" dirty="0"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94043" y="179909"/>
            <a:ext cx="10692765" cy="72008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Результаты исследования </a:t>
            </a:r>
            <a:endParaRPr lang="ru-RU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79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СРОКИ </a:t>
            </a:r>
            <a:r>
              <a:rPr lang="ru-RU" sz="3200" dirty="0">
                <a:effectLst/>
              </a:rPr>
              <a:t>РАЗВИТИЯ РЕЦИДИВИРУЮЩЕГО БРОНХИТА 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У ДЕТЕЙ ДОШКОЛЬНОГО ВОЗРАСТА</a:t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5849975"/>
              </p:ext>
            </p:extLst>
          </p:nvPr>
        </p:nvGraphicFramePr>
        <p:xfrm>
          <a:off x="323801" y="107901"/>
          <a:ext cx="11143045" cy="6048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34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873" y="2340149"/>
            <a:ext cx="10314935" cy="3744416"/>
          </a:xfrm>
        </p:spPr>
        <p:txBody>
          <a:bodyPr>
            <a:normAutofit fontScale="92500"/>
          </a:bodyPr>
          <a:lstStyle/>
          <a:p>
            <a:r>
              <a:rPr lang="ru-RU" sz="3200" b="1" dirty="0"/>
              <a:t>Клиническое обследование детей с РБ проводили через месяц после очередного рецидива </a:t>
            </a:r>
            <a:r>
              <a:rPr lang="ru-RU" sz="3200" b="1" dirty="0" smtClean="0"/>
              <a:t>бронхита и при отсутствии признаков ОРВИ.</a:t>
            </a:r>
          </a:p>
          <a:p>
            <a:r>
              <a:rPr lang="ru-RU" sz="3200" b="1" dirty="0" smtClean="0"/>
              <a:t>В </a:t>
            </a:r>
            <a:r>
              <a:rPr lang="ru-RU" sz="3200" b="1" dirty="0" err="1" smtClean="0"/>
              <a:t>межморбидный</a:t>
            </a:r>
            <a:r>
              <a:rPr lang="ru-RU" sz="3200" b="1" dirty="0" smtClean="0"/>
              <a:t> период были проанализированы выявленные жалобы, патологические изменения со стороны внутренних органов и систем, а также состояние иммунной системы у детей с РБ.</a:t>
            </a:r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825" y="273939"/>
            <a:ext cx="10746983" cy="17061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4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межморбидного</a:t>
            </a:r>
            <a:r>
              <a:rPr lang="ru-RU" sz="4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периода </a:t>
            </a:r>
            <a:r>
              <a:rPr lang="ru-RU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детей дошкольного возраста </a:t>
            </a:r>
            <a:r>
              <a:rPr lang="ru-RU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 РБ</a:t>
            </a:r>
            <a:endParaRPr lang="ru-RU" sz="4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661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689</TotalTime>
  <Words>731</Words>
  <Application>Microsoft Office PowerPoint</Application>
  <PresentationFormat>Произвольный</PresentationFormat>
  <Paragraphs>140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Открытая</vt:lpstr>
      <vt:lpstr>Диаграмма</vt:lpstr>
      <vt:lpstr>Слайд 1</vt:lpstr>
      <vt:lpstr> Актуальность проблемы </vt:lpstr>
      <vt:lpstr>Слайд 3</vt:lpstr>
      <vt:lpstr>Материал исследования: </vt:lpstr>
      <vt:lpstr>Материал исследования:</vt:lpstr>
      <vt:lpstr> Методы исследования: </vt:lpstr>
      <vt:lpstr>Результаты исследования </vt:lpstr>
      <vt:lpstr> СРОКИ РАЗВИТИЯ РЕЦИДИВИРУЮЩЕГО БРОНХИТА  У ДЕТЕЙ ДОШКОЛЬНОГО ВОЗРАСТА </vt:lpstr>
      <vt:lpstr>Особенности межморбидного периода  у детей дошкольного возраста с РБ</vt:lpstr>
      <vt:lpstr>Характеристика жалоб у детей с РБ  в межморбидный период</vt:lpstr>
      <vt:lpstr>Слайд 11</vt:lpstr>
      <vt:lpstr>Морфологический статус детей с РБ</vt:lpstr>
      <vt:lpstr>Слайд 13</vt:lpstr>
      <vt:lpstr>Патология носоглотки и ротовой полости у детей с РБ</vt:lpstr>
      <vt:lpstr>Слайд 15</vt:lpstr>
      <vt:lpstr>Слайд 16</vt:lpstr>
      <vt:lpstr>Патология внутренних органов у детей с РБ </vt:lpstr>
      <vt:lpstr>Патология внутренних органов у детей с РБ</vt:lpstr>
      <vt:lpstr>Слайд 19</vt:lpstr>
      <vt:lpstr>Особенности иммунного статуса детей с РБ  в межморбидный период</vt:lpstr>
      <vt:lpstr>Особенности иммунного статуса детей с РБ  в межморбидный период</vt:lpstr>
      <vt:lpstr>Особенности иммунного статуса детей с РБ  в межморбидный период</vt:lpstr>
      <vt:lpstr>Особенности иммунного статуса детей с РБ  в межморбидный период. Резюме</vt:lpstr>
      <vt:lpstr>Выводы: 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ВОВА</dc:creator>
  <cp:lastModifiedBy>Андрей</cp:lastModifiedBy>
  <cp:revision>92</cp:revision>
  <dcterms:created xsi:type="dcterms:W3CDTF">2020-10-26T17:49:39Z</dcterms:created>
  <dcterms:modified xsi:type="dcterms:W3CDTF">2020-10-28T10:12:18Z</dcterms:modified>
</cp:coreProperties>
</file>