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3" r:id="rId4"/>
    <p:sldId id="277" r:id="rId5"/>
    <p:sldId id="264" r:id="rId6"/>
    <p:sldId id="265" r:id="rId7"/>
    <p:sldId id="259" r:id="rId8"/>
    <p:sldId id="260" r:id="rId9"/>
    <p:sldId id="261" r:id="rId10"/>
    <p:sldId id="278" r:id="rId11"/>
    <p:sldId id="266" r:id="rId12"/>
    <p:sldId id="267" r:id="rId13"/>
    <p:sldId id="268" r:id="rId14"/>
    <p:sldId id="269" r:id="rId15"/>
    <p:sldId id="274" r:id="rId16"/>
    <p:sldId id="271" r:id="rId17"/>
    <p:sldId id="272" r:id="rId18"/>
    <p:sldId id="273" r:id="rId19"/>
    <p:sldId id="275" r:id="rId20"/>
    <p:sldId id="276" r:id="rId21"/>
    <p:sldId id="281" r:id="rId22"/>
    <p:sldId id="282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230" y="-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аменорея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txPr>
              <a:bodyPr/>
              <a:lstStyle/>
              <a:p>
                <a:pPr>
                  <a:defRPr sz="120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2013 г n=480</c:v>
                </c:pt>
                <c:pt idx="1">
                  <c:v>2014 г n=125</c:v>
                </c:pt>
                <c:pt idx="2">
                  <c:v>2015 г n=218</c:v>
                </c:pt>
                <c:pt idx="3">
                  <c:v>2016 г n=257</c:v>
                </c:pt>
                <c:pt idx="4">
                  <c:v>2017 г n=245</c:v>
                </c:pt>
                <c:pt idx="5">
                  <c:v>2018 г n=260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3.12</c:v>
                </c:pt>
                <c:pt idx="1">
                  <c:v>5.6</c:v>
                </c:pt>
                <c:pt idx="2">
                  <c:v>3.66</c:v>
                </c:pt>
                <c:pt idx="3">
                  <c:v>3.5</c:v>
                </c:pt>
                <c:pt idx="4">
                  <c:v>3.67</c:v>
                </c:pt>
                <c:pt idx="5">
                  <c:v>3.84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олигоменорея</c:v>
                </c:pt>
              </c:strCache>
            </c:strRef>
          </c:tx>
          <c:spPr>
            <a:solidFill>
              <a:schemeClr val="bg2">
                <a:lumMod val="25000"/>
              </a:schemeClr>
            </a:solidFill>
          </c:spPr>
          <c:invertIfNegative val="0"/>
          <c:dLbls>
            <c:spPr>
              <a:noFill/>
            </c:spPr>
            <c:txPr>
              <a:bodyPr/>
              <a:lstStyle/>
              <a:p>
                <a:pPr>
                  <a:defRPr sz="120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2013 г n=480</c:v>
                </c:pt>
                <c:pt idx="1">
                  <c:v>2014 г n=125</c:v>
                </c:pt>
                <c:pt idx="2">
                  <c:v>2015 г n=218</c:v>
                </c:pt>
                <c:pt idx="3">
                  <c:v>2016 г n=257</c:v>
                </c:pt>
                <c:pt idx="4">
                  <c:v>2017 г n=245</c:v>
                </c:pt>
                <c:pt idx="5">
                  <c:v>2018 г n=260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5.6199999999999992</c:v>
                </c:pt>
                <c:pt idx="1">
                  <c:v>16</c:v>
                </c:pt>
                <c:pt idx="2">
                  <c:v>13.3</c:v>
                </c:pt>
                <c:pt idx="3">
                  <c:v>10.89</c:v>
                </c:pt>
                <c:pt idx="4">
                  <c:v>7.34</c:v>
                </c:pt>
                <c:pt idx="5">
                  <c:v>6.54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гиперполименорея</c:v>
                </c:pt>
              </c:strCache>
            </c:strRef>
          </c:tx>
          <c:invertIfNegative val="0"/>
          <c:dLbls>
            <c:spPr>
              <a:noFill/>
            </c:spPr>
            <c:txPr>
              <a:bodyPr/>
              <a:lstStyle/>
              <a:p>
                <a:pPr>
                  <a:defRPr sz="120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2013 г n=480</c:v>
                </c:pt>
                <c:pt idx="1">
                  <c:v>2014 г n=125</c:v>
                </c:pt>
                <c:pt idx="2">
                  <c:v>2015 г n=218</c:v>
                </c:pt>
                <c:pt idx="3">
                  <c:v>2016 г n=257</c:v>
                </c:pt>
                <c:pt idx="4">
                  <c:v>2017 г n=245</c:v>
                </c:pt>
                <c:pt idx="5">
                  <c:v>2018 г n=260</c:v>
                </c:pt>
              </c:strCache>
            </c:strRef>
          </c:cat>
          <c:val>
            <c:numRef>
              <c:f>Лист1!$D$2:$D$7</c:f>
              <c:numCache>
                <c:formatCode>General</c:formatCode>
                <c:ptCount val="6"/>
                <c:pt idx="0">
                  <c:v>4.1599999999999993</c:v>
                </c:pt>
                <c:pt idx="1">
                  <c:v>14.4</c:v>
                </c:pt>
                <c:pt idx="2">
                  <c:v>9.17</c:v>
                </c:pt>
                <c:pt idx="3">
                  <c:v>9.33</c:v>
                </c:pt>
                <c:pt idx="4">
                  <c:v>5.31</c:v>
                </c:pt>
                <c:pt idx="5">
                  <c:v>5.38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аномальные кровотечения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spPr>
              <a:noFill/>
            </c:spPr>
            <c:txPr>
              <a:bodyPr/>
              <a:lstStyle/>
              <a:p>
                <a:pPr>
                  <a:defRPr sz="120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2013 г n=480</c:v>
                </c:pt>
                <c:pt idx="1">
                  <c:v>2014 г n=125</c:v>
                </c:pt>
                <c:pt idx="2">
                  <c:v>2015 г n=218</c:v>
                </c:pt>
                <c:pt idx="3">
                  <c:v>2016 г n=257</c:v>
                </c:pt>
                <c:pt idx="4">
                  <c:v>2017 г n=245</c:v>
                </c:pt>
                <c:pt idx="5">
                  <c:v>2018 г n=260</c:v>
                </c:pt>
              </c:strCache>
            </c:strRef>
          </c:cat>
          <c:val>
            <c:numRef>
              <c:f>Лист1!$E$2:$E$7</c:f>
              <c:numCache>
                <c:formatCode>General</c:formatCode>
                <c:ptCount val="6"/>
                <c:pt idx="0">
                  <c:v>2.5</c:v>
                </c:pt>
                <c:pt idx="1">
                  <c:v>9.6</c:v>
                </c:pt>
                <c:pt idx="2">
                  <c:v>6.42</c:v>
                </c:pt>
                <c:pt idx="3">
                  <c:v>5.4</c:v>
                </c:pt>
                <c:pt idx="4">
                  <c:v>4.88</c:v>
                </c:pt>
                <c:pt idx="5">
                  <c:v>5.38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нормальный цикл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spPr>
              <a:noFill/>
            </c:spPr>
            <c:txPr>
              <a:bodyPr/>
              <a:lstStyle/>
              <a:p>
                <a:pPr>
                  <a:defRPr sz="120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2013 г n=480</c:v>
                </c:pt>
                <c:pt idx="1">
                  <c:v>2014 г n=125</c:v>
                </c:pt>
                <c:pt idx="2">
                  <c:v>2015 г n=218</c:v>
                </c:pt>
                <c:pt idx="3">
                  <c:v>2016 г n=257</c:v>
                </c:pt>
                <c:pt idx="4">
                  <c:v>2017 г n=245</c:v>
                </c:pt>
                <c:pt idx="5">
                  <c:v>2018 г n=260</c:v>
                </c:pt>
              </c:strCache>
            </c:strRef>
          </c:cat>
          <c:val>
            <c:numRef>
              <c:f>Лист1!$F$2:$F$7</c:f>
              <c:numCache>
                <c:formatCode>General</c:formatCode>
                <c:ptCount val="6"/>
                <c:pt idx="0">
                  <c:v>84.5</c:v>
                </c:pt>
                <c:pt idx="1">
                  <c:v>54.4</c:v>
                </c:pt>
                <c:pt idx="2">
                  <c:v>67.45</c:v>
                </c:pt>
                <c:pt idx="3">
                  <c:v>70.8</c:v>
                </c:pt>
                <c:pt idx="4">
                  <c:v>77.8</c:v>
                </c:pt>
                <c:pt idx="5">
                  <c:v>75.900000000000006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4945280"/>
        <c:axId val="34955264"/>
        <c:axId val="0"/>
      </c:bar3DChart>
      <c:catAx>
        <c:axId val="34945280"/>
        <c:scaling>
          <c:orientation val="minMax"/>
        </c:scaling>
        <c:delete val="0"/>
        <c:axPos val="b"/>
        <c:majorTickMark val="out"/>
        <c:minorTickMark val="none"/>
        <c:tickLblPos val="nextTo"/>
        <c:crossAx val="34955264"/>
        <c:crosses val="autoZero"/>
        <c:auto val="1"/>
        <c:lblAlgn val="ctr"/>
        <c:lblOffset val="100"/>
        <c:noMultiLvlLbl val="0"/>
      </c:catAx>
      <c:valAx>
        <c:axId val="34955264"/>
        <c:scaling>
          <c:orientation val="minMax"/>
          <c:max val="6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494528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киста яичника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txPr>
              <a:bodyPr/>
              <a:lstStyle/>
              <a:p>
                <a:pPr>
                  <a:defRPr sz="120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2013 г n=480</c:v>
                </c:pt>
                <c:pt idx="1">
                  <c:v>2014 г n=125</c:v>
                </c:pt>
                <c:pt idx="2">
                  <c:v>2015 г n=218</c:v>
                </c:pt>
                <c:pt idx="3">
                  <c:v>2016 г n=257</c:v>
                </c:pt>
                <c:pt idx="4">
                  <c:v>2017 г n=245</c:v>
                </c:pt>
                <c:pt idx="5">
                  <c:v>2018 г n=260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10.6</c:v>
                </c:pt>
                <c:pt idx="1">
                  <c:v>32.800000000000011</c:v>
                </c:pt>
                <c:pt idx="2">
                  <c:v>20.2</c:v>
                </c:pt>
                <c:pt idx="3">
                  <c:v>10.5</c:v>
                </c:pt>
                <c:pt idx="4">
                  <c:v>10.61</c:v>
                </c:pt>
                <c:pt idx="5">
                  <c:v>10.3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миома матки</c:v>
                </c:pt>
              </c:strCache>
            </c:strRef>
          </c:tx>
          <c:spPr>
            <a:solidFill>
              <a:schemeClr val="bg2">
                <a:lumMod val="25000"/>
              </a:schemeClr>
            </a:solidFill>
          </c:spPr>
          <c:invertIfNegative val="0"/>
          <c:dLbls>
            <c:spPr>
              <a:noFill/>
            </c:spPr>
            <c:txPr>
              <a:bodyPr/>
              <a:lstStyle/>
              <a:p>
                <a:pPr>
                  <a:defRPr sz="120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2013 г n=480</c:v>
                </c:pt>
                <c:pt idx="1">
                  <c:v>2014 г n=125</c:v>
                </c:pt>
                <c:pt idx="2">
                  <c:v>2015 г n=218</c:v>
                </c:pt>
                <c:pt idx="3">
                  <c:v>2016 г n=257</c:v>
                </c:pt>
                <c:pt idx="4">
                  <c:v>2017 г n=245</c:v>
                </c:pt>
                <c:pt idx="5">
                  <c:v>2018 г n=260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7.7</c:v>
                </c:pt>
                <c:pt idx="1">
                  <c:v>9.6</c:v>
                </c:pt>
                <c:pt idx="2">
                  <c:v>7.79</c:v>
                </c:pt>
                <c:pt idx="3">
                  <c:v>7.39</c:v>
                </c:pt>
                <c:pt idx="4">
                  <c:v>11.42</c:v>
                </c:pt>
                <c:pt idx="5">
                  <c:v>11.83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ГПЭ</c:v>
                </c:pt>
              </c:strCache>
            </c:strRef>
          </c:tx>
          <c:invertIfNegative val="0"/>
          <c:dLbls>
            <c:spPr>
              <a:noFill/>
            </c:spPr>
            <c:txPr>
              <a:bodyPr/>
              <a:lstStyle/>
              <a:p>
                <a:pPr>
                  <a:defRPr sz="120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2013 г n=480</c:v>
                </c:pt>
                <c:pt idx="1">
                  <c:v>2014 г n=125</c:v>
                </c:pt>
                <c:pt idx="2">
                  <c:v>2015 г n=218</c:v>
                </c:pt>
                <c:pt idx="3">
                  <c:v>2016 г n=257</c:v>
                </c:pt>
                <c:pt idx="4">
                  <c:v>2017 г n=245</c:v>
                </c:pt>
                <c:pt idx="5">
                  <c:v>2018 г n=260</c:v>
                </c:pt>
              </c:strCache>
            </c:strRef>
          </c:cat>
          <c:val>
            <c:numRef>
              <c:f>Лист1!$D$2:$D$7</c:f>
              <c:numCache>
                <c:formatCode>General</c:formatCode>
                <c:ptCount val="6"/>
                <c:pt idx="0">
                  <c:v>5.6199999999999992</c:v>
                </c:pt>
                <c:pt idx="1">
                  <c:v>8.8000000000000007</c:v>
                </c:pt>
                <c:pt idx="2">
                  <c:v>5.35</c:v>
                </c:pt>
                <c:pt idx="3">
                  <c:v>5.83</c:v>
                </c:pt>
                <c:pt idx="4">
                  <c:v>10.61</c:v>
                </c:pt>
                <c:pt idx="5">
                  <c:v>10.76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цервицит и сальпингит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spPr>
              <a:noFill/>
            </c:spPr>
            <c:txPr>
              <a:bodyPr/>
              <a:lstStyle/>
              <a:p>
                <a:pPr>
                  <a:defRPr sz="120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2013 г n=480</c:v>
                </c:pt>
                <c:pt idx="1">
                  <c:v>2014 г n=125</c:v>
                </c:pt>
                <c:pt idx="2">
                  <c:v>2015 г n=218</c:v>
                </c:pt>
                <c:pt idx="3">
                  <c:v>2016 г n=257</c:v>
                </c:pt>
                <c:pt idx="4">
                  <c:v>2017 г n=245</c:v>
                </c:pt>
                <c:pt idx="5">
                  <c:v>2018 г n=260</c:v>
                </c:pt>
              </c:strCache>
            </c:strRef>
          </c:cat>
          <c:val>
            <c:numRef>
              <c:f>Лист1!$E$2:$E$7</c:f>
              <c:numCache>
                <c:formatCode>General</c:formatCode>
                <c:ptCount val="6"/>
                <c:pt idx="0">
                  <c:v>28.9</c:v>
                </c:pt>
                <c:pt idx="1">
                  <c:v>36.800000000000011</c:v>
                </c:pt>
                <c:pt idx="2">
                  <c:v>32.449999999999996</c:v>
                </c:pt>
                <c:pt idx="3">
                  <c:v>28.73</c:v>
                </c:pt>
                <c:pt idx="4">
                  <c:v>34.690000000000005</c:v>
                </c:pt>
                <c:pt idx="5">
                  <c:v>32.480000000000004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дисплазия шейки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spPr>
              <a:noFill/>
            </c:spPr>
            <c:txPr>
              <a:bodyPr/>
              <a:lstStyle/>
              <a:p>
                <a:pPr>
                  <a:defRPr sz="120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2013 г n=480</c:v>
                </c:pt>
                <c:pt idx="1">
                  <c:v>2014 г n=125</c:v>
                </c:pt>
                <c:pt idx="2">
                  <c:v>2015 г n=218</c:v>
                </c:pt>
                <c:pt idx="3">
                  <c:v>2016 г n=257</c:v>
                </c:pt>
                <c:pt idx="4">
                  <c:v>2017 г n=245</c:v>
                </c:pt>
                <c:pt idx="5">
                  <c:v>2018 г n=260</c:v>
                </c:pt>
              </c:strCache>
            </c:strRef>
          </c:cat>
          <c:val>
            <c:numRef>
              <c:f>Лист1!$F$2:$F$7</c:f>
              <c:numCache>
                <c:formatCode>General</c:formatCode>
                <c:ptCount val="6"/>
                <c:pt idx="0">
                  <c:v>3.9499999999999997</c:v>
                </c:pt>
                <c:pt idx="1">
                  <c:v>5.6</c:v>
                </c:pt>
                <c:pt idx="2">
                  <c:v>5.35</c:v>
                </c:pt>
                <c:pt idx="3">
                  <c:v>5.83</c:v>
                </c:pt>
                <c:pt idx="4">
                  <c:v>10.61</c:v>
                </c:pt>
                <c:pt idx="5">
                  <c:v>11.83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5399552"/>
        <c:axId val="35401088"/>
        <c:axId val="0"/>
      </c:bar3DChart>
      <c:catAx>
        <c:axId val="35399552"/>
        <c:scaling>
          <c:orientation val="minMax"/>
        </c:scaling>
        <c:delete val="0"/>
        <c:axPos val="b"/>
        <c:majorTickMark val="out"/>
        <c:minorTickMark val="none"/>
        <c:tickLblPos val="nextTo"/>
        <c:crossAx val="35401088"/>
        <c:crosses val="autoZero"/>
        <c:auto val="1"/>
        <c:lblAlgn val="ctr"/>
        <c:lblOffset val="100"/>
        <c:noMultiLvlLbl val="0"/>
      </c:catAx>
      <c:valAx>
        <c:axId val="354010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539955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0821368791897372E-2"/>
          <c:y val="3.3562705995630125E-2"/>
          <c:w val="0.86444017794319172"/>
          <c:h val="0.83990227937636563"/>
        </c:manualLayout>
      </c:layout>
      <c:line3D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кортизол, нмоль/л</c:v>
                </c:pt>
              </c:strCache>
            </c:strRef>
          </c:tx>
          <c:spPr>
            <a:solidFill>
              <a:srgbClr val="C00000"/>
            </a:solidFill>
          </c:spPr>
          <c:dLbls>
            <c:txPr>
              <a:bodyPr/>
              <a:lstStyle/>
              <a:p>
                <a:pPr>
                  <a:defRPr sz="120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2013 г n=480</c:v>
                </c:pt>
                <c:pt idx="1">
                  <c:v>2014 г n=125</c:v>
                </c:pt>
                <c:pt idx="2">
                  <c:v>2015 г n=218</c:v>
                </c:pt>
                <c:pt idx="3">
                  <c:v>2016 г n=257</c:v>
                </c:pt>
                <c:pt idx="4">
                  <c:v>2017 г n=245</c:v>
                </c:pt>
                <c:pt idx="5">
                  <c:v>2018 г n=260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356</c:v>
                </c:pt>
                <c:pt idx="1">
                  <c:v>1025</c:v>
                </c:pt>
                <c:pt idx="2">
                  <c:v>879</c:v>
                </c:pt>
                <c:pt idx="3">
                  <c:v>615</c:v>
                </c:pt>
                <c:pt idx="4">
                  <c:v>314</c:v>
                </c:pt>
                <c:pt idx="5">
                  <c:v>219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пролактин, мМЕ/л</c:v>
                </c:pt>
              </c:strCache>
            </c:strRef>
          </c:tx>
          <c:dLbls>
            <c:spPr>
              <a:noFill/>
            </c:spPr>
            <c:txPr>
              <a:bodyPr/>
              <a:lstStyle/>
              <a:p>
                <a:pPr>
                  <a:defRPr sz="120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2013 г n=480</c:v>
                </c:pt>
                <c:pt idx="1">
                  <c:v>2014 г n=125</c:v>
                </c:pt>
                <c:pt idx="2">
                  <c:v>2015 г n=218</c:v>
                </c:pt>
                <c:pt idx="3">
                  <c:v>2016 г n=257</c:v>
                </c:pt>
                <c:pt idx="4">
                  <c:v>2017 г n=245</c:v>
                </c:pt>
                <c:pt idx="5">
                  <c:v>2018 г n=260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296</c:v>
                </c:pt>
                <c:pt idx="1">
                  <c:v>807</c:v>
                </c:pt>
                <c:pt idx="2">
                  <c:v>519</c:v>
                </c:pt>
                <c:pt idx="3">
                  <c:v>459</c:v>
                </c:pt>
                <c:pt idx="4">
                  <c:v>265</c:v>
                </c:pt>
                <c:pt idx="5">
                  <c:v>146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1371136"/>
        <c:axId val="41372672"/>
        <c:axId val="34954752"/>
      </c:line3DChart>
      <c:catAx>
        <c:axId val="41371136"/>
        <c:scaling>
          <c:orientation val="minMax"/>
        </c:scaling>
        <c:delete val="0"/>
        <c:axPos val="b"/>
        <c:majorTickMark val="out"/>
        <c:minorTickMark val="none"/>
        <c:tickLblPos val="nextTo"/>
        <c:crossAx val="41372672"/>
        <c:crosses val="autoZero"/>
        <c:auto val="1"/>
        <c:lblAlgn val="ctr"/>
        <c:lblOffset val="100"/>
        <c:noMultiLvlLbl val="0"/>
      </c:catAx>
      <c:valAx>
        <c:axId val="41372672"/>
        <c:scaling>
          <c:orientation val="minMax"/>
          <c:max val="11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1371136"/>
        <c:crosses val="autoZero"/>
        <c:crossBetween val="between"/>
      </c:valAx>
      <c:serAx>
        <c:axId val="34954752"/>
        <c:scaling>
          <c:orientation val="minMax"/>
        </c:scaling>
        <c:delete val="1"/>
        <c:axPos val="b"/>
        <c:majorTickMark val="out"/>
        <c:minorTickMark val="none"/>
        <c:tickLblPos val="none"/>
        <c:crossAx val="41372672"/>
        <c:crosses val="autoZero"/>
      </c:serAx>
    </c:plotArea>
    <c:legend>
      <c:legendPos val="r"/>
      <c:layout>
        <c:manualLayout>
          <c:xMode val="edge"/>
          <c:yMode val="edge"/>
          <c:x val="0.18276952931304116"/>
          <c:y val="0.89862978187608789"/>
          <c:w val="0.78195672178357567"/>
          <c:h val="0.10137021812391216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7624852043588697E-2"/>
          <c:y val="3.4943719578785212E-2"/>
          <c:w val="0.93776774318558065"/>
          <c:h val="0.78417036305999011"/>
        </c:manualLayout>
      </c:layout>
      <c:line3D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ДГЭА-сульфат, мкг/мл</c:v>
                </c:pt>
              </c:strCache>
            </c:strRef>
          </c:tx>
          <c:spPr>
            <a:solidFill>
              <a:srgbClr val="C00000"/>
            </a:solidFill>
          </c:spPr>
          <c:dLbls>
            <c:txPr>
              <a:bodyPr/>
              <a:lstStyle/>
              <a:p>
                <a:pPr>
                  <a:defRPr sz="1200" b="1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2013 г n=480</c:v>
                </c:pt>
                <c:pt idx="1">
                  <c:v>2014 г n=125</c:v>
                </c:pt>
                <c:pt idx="2">
                  <c:v>2015 г n=218</c:v>
                </c:pt>
                <c:pt idx="3">
                  <c:v>2016 г n=257</c:v>
                </c:pt>
                <c:pt idx="4">
                  <c:v>2017 г n=245</c:v>
                </c:pt>
                <c:pt idx="5">
                  <c:v>2018 г n=260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2.1</c:v>
                </c:pt>
                <c:pt idx="1">
                  <c:v>3.4</c:v>
                </c:pt>
                <c:pt idx="2">
                  <c:v>3.9</c:v>
                </c:pt>
                <c:pt idx="3">
                  <c:v>3.8</c:v>
                </c:pt>
                <c:pt idx="4">
                  <c:v>3.9</c:v>
                </c:pt>
                <c:pt idx="5">
                  <c:v>3.7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тестостерон, нмоль/л</c:v>
                </c:pt>
              </c:strCache>
            </c:strRef>
          </c:tx>
          <c:dLbls>
            <c:spPr>
              <a:noFill/>
            </c:spPr>
            <c:txPr>
              <a:bodyPr/>
              <a:lstStyle/>
              <a:p>
                <a:pPr>
                  <a:defRPr sz="1200" b="1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2013 г n=480</c:v>
                </c:pt>
                <c:pt idx="1">
                  <c:v>2014 г n=125</c:v>
                </c:pt>
                <c:pt idx="2">
                  <c:v>2015 г n=218</c:v>
                </c:pt>
                <c:pt idx="3">
                  <c:v>2016 г n=257</c:v>
                </c:pt>
                <c:pt idx="4">
                  <c:v>2017 г n=245</c:v>
                </c:pt>
                <c:pt idx="5">
                  <c:v>2018 г n=260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1.9000000000000001</c:v>
                </c:pt>
                <c:pt idx="1">
                  <c:v>3.6</c:v>
                </c:pt>
                <c:pt idx="2">
                  <c:v>3.5</c:v>
                </c:pt>
                <c:pt idx="3">
                  <c:v>3.7</c:v>
                </c:pt>
                <c:pt idx="4">
                  <c:v>3.6</c:v>
                </c:pt>
                <c:pt idx="5">
                  <c:v>3.5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ТТГ, мкМЕ/мл</c:v>
                </c:pt>
              </c:strCache>
            </c:strRef>
          </c:tx>
          <c:dLbls>
            <c:spPr>
              <a:noFill/>
            </c:spPr>
            <c:txPr>
              <a:bodyPr/>
              <a:lstStyle/>
              <a:p>
                <a:pPr>
                  <a:defRPr sz="1200" b="1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2013 г n=480</c:v>
                </c:pt>
                <c:pt idx="1">
                  <c:v>2014 г n=125</c:v>
                </c:pt>
                <c:pt idx="2">
                  <c:v>2015 г n=218</c:v>
                </c:pt>
                <c:pt idx="3">
                  <c:v>2016 г n=257</c:v>
                </c:pt>
                <c:pt idx="4">
                  <c:v>2017 г n=245</c:v>
                </c:pt>
                <c:pt idx="5">
                  <c:v>2018 г n=260</c:v>
                </c:pt>
              </c:strCache>
            </c:strRef>
          </c:cat>
          <c:val>
            <c:numRef>
              <c:f>Лист1!$D$2:$D$7</c:f>
              <c:numCache>
                <c:formatCode>General</c:formatCode>
                <c:ptCount val="6"/>
                <c:pt idx="0">
                  <c:v>1.2</c:v>
                </c:pt>
                <c:pt idx="1">
                  <c:v>2.9</c:v>
                </c:pt>
                <c:pt idx="2">
                  <c:v>2.6</c:v>
                </c:pt>
                <c:pt idx="3">
                  <c:v>1.5</c:v>
                </c:pt>
                <c:pt idx="4">
                  <c:v>1.4</c:v>
                </c:pt>
                <c:pt idx="5">
                  <c:v>1.1000000000000001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1034112"/>
        <c:axId val="41035648"/>
        <c:axId val="35428096"/>
      </c:line3DChart>
      <c:catAx>
        <c:axId val="41034112"/>
        <c:scaling>
          <c:orientation val="minMax"/>
        </c:scaling>
        <c:delete val="0"/>
        <c:axPos val="b"/>
        <c:majorTickMark val="out"/>
        <c:minorTickMark val="none"/>
        <c:tickLblPos val="nextTo"/>
        <c:crossAx val="41035648"/>
        <c:crosses val="autoZero"/>
        <c:auto val="1"/>
        <c:lblAlgn val="ctr"/>
        <c:lblOffset val="100"/>
        <c:noMultiLvlLbl val="0"/>
      </c:catAx>
      <c:valAx>
        <c:axId val="4103564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1034112"/>
        <c:crosses val="autoZero"/>
        <c:crossBetween val="between"/>
      </c:valAx>
      <c:serAx>
        <c:axId val="35428096"/>
        <c:scaling>
          <c:orientation val="minMax"/>
        </c:scaling>
        <c:delete val="1"/>
        <c:axPos val="b"/>
        <c:majorTickMark val="out"/>
        <c:minorTickMark val="none"/>
        <c:tickLblPos val="none"/>
        <c:crossAx val="41035648"/>
        <c:crosses val="autoZero"/>
      </c:serAx>
    </c:plotArea>
    <c:legend>
      <c:legendPos val="r"/>
      <c:layout>
        <c:manualLayout>
          <c:xMode val="edge"/>
          <c:yMode val="edge"/>
          <c:x val="7.9712781801037746E-2"/>
          <c:y val="0.90056537100703737"/>
          <c:w val="0.88428978701452399"/>
          <c:h val="9.9434565730278784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уретропростатит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txPr>
              <a:bodyPr/>
              <a:lstStyle/>
              <a:p>
                <a:pPr>
                  <a:defRPr sz="120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2013 г n=340</c:v>
                </c:pt>
                <c:pt idx="1">
                  <c:v>2014 г n=187</c:v>
                </c:pt>
                <c:pt idx="2">
                  <c:v>2015 г n=232</c:v>
                </c:pt>
                <c:pt idx="3">
                  <c:v>2016 г n=282</c:v>
                </c:pt>
                <c:pt idx="4">
                  <c:v>2017 г n=276</c:v>
                </c:pt>
                <c:pt idx="5">
                  <c:v>2018 г n=260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29.7</c:v>
                </c:pt>
                <c:pt idx="1">
                  <c:v>49.2</c:v>
                </c:pt>
                <c:pt idx="2">
                  <c:v>42.1</c:v>
                </c:pt>
                <c:pt idx="3">
                  <c:v>36.200000000000003</c:v>
                </c:pt>
                <c:pt idx="4">
                  <c:v>32.9</c:v>
                </c:pt>
                <c:pt idx="5">
                  <c:v>36.4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охоэпидидимит</c:v>
                </c:pt>
              </c:strCache>
            </c:strRef>
          </c:tx>
          <c:spPr>
            <a:solidFill>
              <a:schemeClr val="bg2">
                <a:lumMod val="25000"/>
              </a:schemeClr>
            </a:solidFill>
          </c:spPr>
          <c:invertIfNegative val="0"/>
          <c:dLbls>
            <c:spPr>
              <a:noFill/>
            </c:spPr>
            <c:txPr>
              <a:bodyPr/>
              <a:lstStyle/>
              <a:p>
                <a:pPr>
                  <a:defRPr sz="120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2013 г n=340</c:v>
                </c:pt>
                <c:pt idx="1">
                  <c:v>2014 г n=187</c:v>
                </c:pt>
                <c:pt idx="2">
                  <c:v>2015 г n=232</c:v>
                </c:pt>
                <c:pt idx="3">
                  <c:v>2016 г n=282</c:v>
                </c:pt>
                <c:pt idx="4">
                  <c:v>2017 г n=276</c:v>
                </c:pt>
                <c:pt idx="5">
                  <c:v>2018 г n=260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26.2</c:v>
                </c:pt>
                <c:pt idx="1">
                  <c:v>32.6</c:v>
                </c:pt>
                <c:pt idx="2">
                  <c:v>30.6</c:v>
                </c:pt>
                <c:pt idx="3">
                  <c:v>35.1</c:v>
                </c:pt>
                <c:pt idx="4">
                  <c:v>31.9</c:v>
                </c:pt>
                <c:pt idx="5">
                  <c:v>30.4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бесплодие</c:v>
                </c:pt>
              </c:strCache>
            </c:strRef>
          </c:tx>
          <c:invertIfNegative val="0"/>
          <c:dLbls>
            <c:spPr>
              <a:noFill/>
            </c:spPr>
            <c:txPr>
              <a:bodyPr/>
              <a:lstStyle/>
              <a:p>
                <a:pPr>
                  <a:defRPr sz="120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2013 г n=340</c:v>
                </c:pt>
                <c:pt idx="1">
                  <c:v>2014 г n=187</c:v>
                </c:pt>
                <c:pt idx="2">
                  <c:v>2015 г n=232</c:v>
                </c:pt>
                <c:pt idx="3">
                  <c:v>2016 г n=282</c:v>
                </c:pt>
                <c:pt idx="4">
                  <c:v>2017 г n=276</c:v>
                </c:pt>
                <c:pt idx="5">
                  <c:v>2018 г n=260</c:v>
                </c:pt>
              </c:strCache>
            </c:strRef>
          </c:cat>
          <c:val>
            <c:numRef>
              <c:f>Лист1!$D$2:$D$7</c:f>
              <c:numCache>
                <c:formatCode>General</c:formatCode>
                <c:ptCount val="6"/>
                <c:pt idx="0">
                  <c:v>30</c:v>
                </c:pt>
                <c:pt idx="1">
                  <c:v>11.2</c:v>
                </c:pt>
                <c:pt idx="2">
                  <c:v>12.9</c:v>
                </c:pt>
                <c:pt idx="3">
                  <c:v>18.100000000000001</c:v>
                </c:pt>
                <c:pt idx="4">
                  <c:v>20.3</c:v>
                </c:pt>
                <c:pt idx="5">
                  <c:v>23.4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эректильная дисфункция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spPr>
              <a:noFill/>
            </c:spPr>
            <c:txPr>
              <a:bodyPr/>
              <a:lstStyle/>
              <a:p>
                <a:pPr>
                  <a:defRPr sz="120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2013 г n=340</c:v>
                </c:pt>
                <c:pt idx="1">
                  <c:v>2014 г n=187</c:v>
                </c:pt>
                <c:pt idx="2">
                  <c:v>2015 г n=232</c:v>
                </c:pt>
                <c:pt idx="3">
                  <c:v>2016 г n=282</c:v>
                </c:pt>
                <c:pt idx="4">
                  <c:v>2017 г n=276</c:v>
                </c:pt>
                <c:pt idx="5">
                  <c:v>2018 г n=260</c:v>
                </c:pt>
              </c:strCache>
            </c:strRef>
          </c:cat>
          <c:val>
            <c:numRef>
              <c:f>Лист1!$E$2:$E$7</c:f>
              <c:numCache>
                <c:formatCode>General</c:formatCode>
                <c:ptCount val="6"/>
                <c:pt idx="0">
                  <c:v>9.41</c:v>
                </c:pt>
                <c:pt idx="1">
                  <c:v>29.9</c:v>
                </c:pt>
                <c:pt idx="2">
                  <c:v>21.12</c:v>
                </c:pt>
                <c:pt idx="3">
                  <c:v>25.2</c:v>
                </c:pt>
                <c:pt idx="4">
                  <c:v>26.5</c:v>
                </c:pt>
                <c:pt idx="5">
                  <c:v>24.2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аденома простаты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spPr>
              <a:noFill/>
            </c:spPr>
            <c:txPr>
              <a:bodyPr/>
              <a:lstStyle/>
              <a:p>
                <a:pPr>
                  <a:defRPr sz="120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2013 г n=340</c:v>
                </c:pt>
                <c:pt idx="1">
                  <c:v>2014 г n=187</c:v>
                </c:pt>
                <c:pt idx="2">
                  <c:v>2015 г n=232</c:v>
                </c:pt>
                <c:pt idx="3">
                  <c:v>2016 г n=282</c:v>
                </c:pt>
                <c:pt idx="4">
                  <c:v>2017 г n=276</c:v>
                </c:pt>
                <c:pt idx="5">
                  <c:v>2018 г n=260</c:v>
                </c:pt>
              </c:strCache>
            </c:strRef>
          </c:cat>
          <c:val>
            <c:numRef>
              <c:f>Лист1!$F$2:$F$7</c:f>
              <c:numCache>
                <c:formatCode>General</c:formatCode>
                <c:ptCount val="6"/>
                <c:pt idx="0">
                  <c:v>7.1</c:v>
                </c:pt>
                <c:pt idx="1">
                  <c:v>8.6</c:v>
                </c:pt>
                <c:pt idx="2">
                  <c:v>9.0500000000000007</c:v>
                </c:pt>
                <c:pt idx="3">
                  <c:v>9.7800000000000011</c:v>
                </c:pt>
                <c:pt idx="4">
                  <c:v>9.7800000000000011</c:v>
                </c:pt>
                <c:pt idx="5">
                  <c:v>12.7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0768640"/>
        <c:axId val="40770176"/>
        <c:axId val="0"/>
      </c:bar3DChart>
      <c:catAx>
        <c:axId val="40768640"/>
        <c:scaling>
          <c:orientation val="minMax"/>
        </c:scaling>
        <c:delete val="0"/>
        <c:axPos val="b"/>
        <c:majorTickMark val="out"/>
        <c:minorTickMark val="none"/>
        <c:tickLblPos val="nextTo"/>
        <c:crossAx val="40770176"/>
        <c:crosses val="autoZero"/>
        <c:auto val="1"/>
        <c:lblAlgn val="ctr"/>
        <c:lblOffset val="100"/>
        <c:noMultiLvlLbl val="0"/>
      </c:catAx>
      <c:valAx>
        <c:axId val="4077017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076864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азооспермия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txPr>
              <a:bodyPr/>
              <a:lstStyle/>
              <a:p>
                <a:pPr>
                  <a:defRPr sz="120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2013 г n=96</c:v>
                </c:pt>
                <c:pt idx="1">
                  <c:v>2014 г n=32</c:v>
                </c:pt>
                <c:pt idx="2">
                  <c:v>2015 г n=42</c:v>
                </c:pt>
                <c:pt idx="3">
                  <c:v>2016 г n=47</c:v>
                </c:pt>
                <c:pt idx="4">
                  <c:v>2017 г n=84</c:v>
                </c:pt>
                <c:pt idx="5">
                  <c:v>2018 г n=76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2.1</c:v>
                </c:pt>
                <c:pt idx="1">
                  <c:v>3.1</c:v>
                </c:pt>
                <c:pt idx="2">
                  <c:v>2.4</c:v>
                </c:pt>
                <c:pt idx="3">
                  <c:v>2.1</c:v>
                </c:pt>
                <c:pt idx="4">
                  <c:v>2.4</c:v>
                </c:pt>
                <c:pt idx="5">
                  <c:v>2.6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тератоспермия</c:v>
                </c:pt>
              </c:strCache>
            </c:strRef>
          </c:tx>
          <c:spPr>
            <a:solidFill>
              <a:schemeClr val="bg2">
                <a:lumMod val="25000"/>
              </a:schemeClr>
            </a:solidFill>
          </c:spPr>
          <c:invertIfNegative val="0"/>
          <c:dLbls>
            <c:spPr>
              <a:noFill/>
            </c:spPr>
            <c:txPr>
              <a:bodyPr/>
              <a:lstStyle/>
              <a:p>
                <a:pPr>
                  <a:defRPr sz="120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2013 г n=96</c:v>
                </c:pt>
                <c:pt idx="1">
                  <c:v>2014 г n=32</c:v>
                </c:pt>
                <c:pt idx="2">
                  <c:v>2015 г n=42</c:v>
                </c:pt>
                <c:pt idx="3">
                  <c:v>2016 г n=47</c:v>
                </c:pt>
                <c:pt idx="4">
                  <c:v>2017 г n=84</c:v>
                </c:pt>
                <c:pt idx="5">
                  <c:v>2018 г n=76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10.4</c:v>
                </c:pt>
                <c:pt idx="1">
                  <c:v>15.6</c:v>
                </c:pt>
                <c:pt idx="2">
                  <c:v>11.9</c:v>
                </c:pt>
                <c:pt idx="3">
                  <c:v>10.6</c:v>
                </c:pt>
                <c:pt idx="4">
                  <c:v>10.7</c:v>
                </c:pt>
                <c:pt idx="5">
                  <c:v>16.5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астенозооспермия</c:v>
                </c:pt>
              </c:strCache>
            </c:strRef>
          </c:tx>
          <c:invertIfNegative val="0"/>
          <c:dLbls>
            <c:spPr>
              <a:noFill/>
            </c:spPr>
            <c:txPr>
              <a:bodyPr/>
              <a:lstStyle/>
              <a:p>
                <a:pPr>
                  <a:defRPr sz="120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2013 г n=96</c:v>
                </c:pt>
                <c:pt idx="1">
                  <c:v>2014 г n=32</c:v>
                </c:pt>
                <c:pt idx="2">
                  <c:v>2015 г n=42</c:v>
                </c:pt>
                <c:pt idx="3">
                  <c:v>2016 г n=47</c:v>
                </c:pt>
                <c:pt idx="4">
                  <c:v>2017 г n=84</c:v>
                </c:pt>
                <c:pt idx="5">
                  <c:v>2018 г n=76</c:v>
                </c:pt>
              </c:strCache>
            </c:strRef>
          </c:cat>
          <c:val>
            <c:numRef>
              <c:f>Лист1!$D$2:$D$7</c:f>
              <c:numCache>
                <c:formatCode>General</c:formatCode>
                <c:ptCount val="6"/>
                <c:pt idx="0">
                  <c:v>13.6</c:v>
                </c:pt>
                <c:pt idx="1">
                  <c:v>15.6</c:v>
                </c:pt>
                <c:pt idx="2">
                  <c:v>14.3</c:v>
                </c:pt>
                <c:pt idx="3">
                  <c:v>12.7</c:v>
                </c:pt>
                <c:pt idx="4">
                  <c:v>13.1</c:v>
                </c:pt>
                <c:pt idx="5">
                  <c:v>15.7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олигоспермия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spPr>
              <a:noFill/>
            </c:spPr>
            <c:txPr>
              <a:bodyPr/>
              <a:lstStyle/>
              <a:p>
                <a:pPr>
                  <a:defRPr sz="120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2013 г n=96</c:v>
                </c:pt>
                <c:pt idx="1">
                  <c:v>2014 г n=32</c:v>
                </c:pt>
                <c:pt idx="2">
                  <c:v>2015 г n=42</c:v>
                </c:pt>
                <c:pt idx="3">
                  <c:v>2016 г n=47</c:v>
                </c:pt>
                <c:pt idx="4">
                  <c:v>2017 г n=84</c:v>
                </c:pt>
                <c:pt idx="5">
                  <c:v>2018 г n=76</c:v>
                </c:pt>
              </c:strCache>
            </c:strRef>
          </c:cat>
          <c:val>
            <c:numRef>
              <c:f>Лист1!$E$2:$E$7</c:f>
              <c:numCache>
                <c:formatCode>General</c:formatCode>
                <c:ptCount val="6"/>
                <c:pt idx="0">
                  <c:v>27.1</c:v>
                </c:pt>
                <c:pt idx="1">
                  <c:v>28.1</c:v>
                </c:pt>
                <c:pt idx="2">
                  <c:v>28</c:v>
                </c:pt>
                <c:pt idx="3">
                  <c:v>21.3</c:v>
                </c:pt>
                <c:pt idx="4">
                  <c:v>22.6</c:v>
                </c:pt>
                <c:pt idx="5">
                  <c:v>25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сочетанные нарушения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spPr>
              <a:noFill/>
            </c:spPr>
            <c:txPr>
              <a:bodyPr/>
              <a:lstStyle/>
              <a:p>
                <a:pPr>
                  <a:defRPr sz="120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2013 г n=96</c:v>
                </c:pt>
                <c:pt idx="1">
                  <c:v>2014 г n=32</c:v>
                </c:pt>
                <c:pt idx="2">
                  <c:v>2015 г n=42</c:v>
                </c:pt>
                <c:pt idx="3">
                  <c:v>2016 г n=47</c:v>
                </c:pt>
                <c:pt idx="4">
                  <c:v>2017 г n=84</c:v>
                </c:pt>
                <c:pt idx="5">
                  <c:v>2018 г n=76</c:v>
                </c:pt>
              </c:strCache>
            </c:strRef>
          </c:cat>
          <c:val>
            <c:numRef>
              <c:f>Лист1!$F$2:$F$7</c:f>
              <c:numCache>
                <c:formatCode>General</c:formatCode>
                <c:ptCount val="6"/>
                <c:pt idx="0">
                  <c:v>18.7</c:v>
                </c:pt>
                <c:pt idx="1">
                  <c:v>28.2</c:v>
                </c:pt>
                <c:pt idx="2">
                  <c:v>24.5</c:v>
                </c:pt>
                <c:pt idx="3">
                  <c:v>31</c:v>
                </c:pt>
                <c:pt idx="4">
                  <c:v>31</c:v>
                </c:pt>
                <c:pt idx="5">
                  <c:v>19.2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нормозооспермия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dLbls>
            <c:txPr>
              <a:bodyPr/>
              <a:lstStyle/>
              <a:p>
                <a:pPr>
                  <a:defRPr sz="120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2013 г n=96</c:v>
                </c:pt>
                <c:pt idx="1">
                  <c:v>2014 г n=32</c:v>
                </c:pt>
                <c:pt idx="2">
                  <c:v>2015 г n=42</c:v>
                </c:pt>
                <c:pt idx="3">
                  <c:v>2016 г n=47</c:v>
                </c:pt>
                <c:pt idx="4">
                  <c:v>2017 г n=84</c:v>
                </c:pt>
                <c:pt idx="5">
                  <c:v>2018 г n=76</c:v>
                </c:pt>
              </c:strCache>
            </c:strRef>
          </c:cat>
          <c:val>
            <c:numRef>
              <c:f>Лист1!$G$2:$G$7</c:f>
              <c:numCache>
                <c:formatCode>General</c:formatCode>
                <c:ptCount val="6"/>
                <c:pt idx="0">
                  <c:v>28.1</c:v>
                </c:pt>
                <c:pt idx="1">
                  <c:v>9.4</c:v>
                </c:pt>
                <c:pt idx="2">
                  <c:v>18.8</c:v>
                </c:pt>
                <c:pt idx="3">
                  <c:v>22.3</c:v>
                </c:pt>
                <c:pt idx="4">
                  <c:v>20.2</c:v>
                </c:pt>
                <c:pt idx="5">
                  <c:v>21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0863616"/>
        <c:axId val="40865152"/>
        <c:axId val="0"/>
      </c:bar3DChart>
      <c:catAx>
        <c:axId val="40863616"/>
        <c:scaling>
          <c:orientation val="minMax"/>
        </c:scaling>
        <c:delete val="0"/>
        <c:axPos val="b"/>
        <c:majorTickMark val="out"/>
        <c:minorTickMark val="none"/>
        <c:tickLblPos val="nextTo"/>
        <c:crossAx val="40865152"/>
        <c:crosses val="autoZero"/>
        <c:auto val="1"/>
        <c:lblAlgn val="ctr"/>
        <c:lblOffset val="100"/>
        <c:noMultiLvlLbl val="0"/>
      </c:catAx>
      <c:valAx>
        <c:axId val="408651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086361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0821368791897372E-2"/>
          <c:y val="3.3562705995630125E-2"/>
          <c:w val="0.86444017794319172"/>
          <c:h val="0.83990227937636563"/>
        </c:manualLayout>
      </c:layout>
      <c:line3D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кортизол, нмоль/л</c:v>
                </c:pt>
              </c:strCache>
            </c:strRef>
          </c:tx>
          <c:spPr>
            <a:solidFill>
              <a:srgbClr val="C00000"/>
            </a:solidFill>
          </c:spPr>
          <c:dLbls>
            <c:txPr>
              <a:bodyPr/>
              <a:lstStyle/>
              <a:p>
                <a:pPr>
                  <a:defRPr sz="1200" b="1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2013 г n=340</c:v>
                </c:pt>
                <c:pt idx="1">
                  <c:v>2014 г n=187</c:v>
                </c:pt>
                <c:pt idx="2">
                  <c:v>2015 г n=232</c:v>
                </c:pt>
                <c:pt idx="3">
                  <c:v>2016 г n=282</c:v>
                </c:pt>
                <c:pt idx="4">
                  <c:v>2017 г n=276</c:v>
                </c:pt>
                <c:pt idx="5">
                  <c:v>2018 г n=233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453</c:v>
                </c:pt>
                <c:pt idx="1">
                  <c:v>1272</c:v>
                </c:pt>
                <c:pt idx="2">
                  <c:v>1086</c:v>
                </c:pt>
                <c:pt idx="3">
                  <c:v>713</c:v>
                </c:pt>
                <c:pt idx="4">
                  <c:v>342</c:v>
                </c:pt>
                <c:pt idx="5">
                  <c:v>310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пролактин, мМЕ/л</c:v>
                </c:pt>
              </c:strCache>
            </c:strRef>
          </c:tx>
          <c:dLbls>
            <c:spPr>
              <a:noFill/>
            </c:spPr>
            <c:txPr>
              <a:bodyPr/>
              <a:lstStyle/>
              <a:p>
                <a:pPr>
                  <a:defRPr sz="1200" b="1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2013 г n=340</c:v>
                </c:pt>
                <c:pt idx="1">
                  <c:v>2014 г n=187</c:v>
                </c:pt>
                <c:pt idx="2">
                  <c:v>2015 г n=232</c:v>
                </c:pt>
                <c:pt idx="3">
                  <c:v>2016 г n=282</c:v>
                </c:pt>
                <c:pt idx="4">
                  <c:v>2017 г n=276</c:v>
                </c:pt>
                <c:pt idx="5">
                  <c:v>2018 г n=233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185</c:v>
                </c:pt>
                <c:pt idx="1">
                  <c:v>590</c:v>
                </c:pt>
                <c:pt idx="2">
                  <c:v>440</c:v>
                </c:pt>
                <c:pt idx="3">
                  <c:v>386</c:v>
                </c:pt>
                <c:pt idx="4">
                  <c:v>279</c:v>
                </c:pt>
                <c:pt idx="5">
                  <c:v>218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0900480"/>
        <c:axId val="40902016"/>
        <c:axId val="40834368"/>
      </c:line3DChart>
      <c:catAx>
        <c:axId val="40900480"/>
        <c:scaling>
          <c:orientation val="minMax"/>
        </c:scaling>
        <c:delete val="0"/>
        <c:axPos val="b"/>
        <c:majorTickMark val="out"/>
        <c:minorTickMark val="none"/>
        <c:tickLblPos val="nextTo"/>
        <c:crossAx val="40902016"/>
        <c:crosses val="autoZero"/>
        <c:auto val="1"/>
        <c:lblAlgn val="ctr"/>
        <c:lblOffset val="100"/>
        <c:noMultiLvlLbl val="0"/>
      </c:catAx>
      <c:valAx>
        <c:axId val="40902016"/>
        <c:scaling>
          <c:orientation val="minMax"/>
          <c:max val="13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0900480"/>
        <c:crosses val="autoZero"/>
        <c:crossBetween val="between"/>
      </c:valAx>
      <c:serAx>
        <c:axId val="40834368"/>
        <c:scaling>
          <c:orientation val="minMax"/>
        </c:scaling>
        <c:delete val="1"/>
        <c:axPos val="b"/>
        <c:majorTickMark val="out"/>
        <c:minorTickMark val="none"/>
        <c:tickLblPos val="none"/>
        <c:crossAx val="40902016"/>
        <c:crosses val="autoZero"/>
      </c:serAx>
    </c:plotArea>
    <c:legend>
      <c:legendPos val="r"/>
      <c:layout>
        <c:manualLayout>
          <c:xMode val="edge"/>
          <c:yMode val="edge"/>
          <c:x val="0.18276952931304116"/>
          <c:y val="0.89862978187608789"/>
          <c:w val="0.78195672178357567"/>
          <c:h val="0.10137021812391216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7624852043588697E-2"/>
          <c:y val="3.4943719578785212E-2"/>
          <c:w val="0.93776774318558065"/>
          <c:h val="0.78417036305999011"/>
        </c:manualLayout>
      </c:layout>
      <c:line3D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тестостерон, нмоль/л</c:v>
                </c:pt>
              </c:strCache>
            </c:strRef>
          </c:tx>
          <c:spPr>
            <a:solidFill>
              <a:srgbClr val="C00000"/>
            </a:solidFill>
          </c:spPr>
          <c:dLbls>
            <c:txPr>
              <a:bodyPr/>
              <a:lstStyle/>
              <a:p>
                <a:pPr>
                  <a:defRPr sz="120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2013 г n=340</c:v>
                </c:pt>
                <c:pt idx="1">
                  <c:v>2014 г n=187</c:v>
                </c:pt>
                <c:pt idx="2">
                  <c:v>2015 г n=232</c:v>
                </c:pt>
                <c:pt idx="3">
                  <c:v>2016 г n=282</c:v>
                </c:pt>
                <c:pt idx="4">
                  <c:v>2017 г n=276</c:v>
                </c:pt>
                <c:pt idx="5">
                  <c:v>2018 г n=233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23.6</c:v>
                </c:pt>
                <c:pt idx="1">
                  <c:v>27.3</c:v>
                </c:pt>
                <c:pt idx="2">
                  <c:v>19.399999999999999</c:v>
                </c:pt>
                <c:pt idx="3">
                  <c:v>18.399999999999999</c:v>
                </c:pt>
                <c:pt idx="4">
                  <c:v>19.100000000000001</c:v>
                </c:pt>
                <c:pt idx="5">
                  <c:v>19.3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ТТГ, мкМЕ/мл</c:v>
                </c:pt>
              </c:strCache>
            </c:strRef>
          </c:tx>
          <c:dLbls>
            <c:spPr>
              <a:noFill/>
            </c:spPr>
            <c:txPr>
              <a:bodyPr/>
              <a:lstStyle/>
              <a:p>
                <a:pPr>
                  <a:defRPr sz="120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2013 г n=340</c:v>
                </c:pt>
                <c:pt idx="1">
                  <c:v>2014 г n=187</c:v>
                </c:pt>
                <c:pt idx="2">
                  <c:v>2015 г n=232</c:v>
                </c:pt>
                <c:pt idx="3">
                  <c:v>2016 г n=282</c:v>
                </c:pt>
                <c:pt idx="4">
                  <c:v>2017 г n=276</c:v>
                </c:pt>
                <c:pt idx="5">
                  <c:v>2018 г n=233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1.9000000000000001</c:v>
                </c:pt>
                <c:pt idx="1">
                  <c:v>2.9</c:v>
                </c:pt>
                <c:pt idx="2">
                  <c:v>2.1</c:v>
                </c:pt>
                <c:pt idx="3">
                  <c:v>1.9000000000000001</c:v>
                </c:pt>
                <c:pt idx="4">
                  <c:v>1.8</c:v>
                </c:pt>
                <c:pt idx="5">
                  <c:v>1.7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0963456"/>
        <c:axId val="40989824"/>
        <c:axId val="40836160"/>
      </c:line3DChart>
      <c:catAx>
        <c:axId val="40963456"/>
        <c:scaling>
          <c:orientation val="minMax"/>
        </c:scaling>
        <c:delete val="0"/>
        <c:axPos val="b"/>
        <c:majorTickMark val="out"/>
        <c:minorTickMark val="none"/>
        <c:tickLblPos val="nextTo"/>
        <c:crossAx val="40989824"/>
        <c:crosses val="autoZero"/>
        <c:auto val="1"/>
        <c:lblAlgn val="ctr"/>
        <c:lblOffset val="100"/>
        <c:noMultiLvlLbl val="0"/>
      </c:catAx>
      <c:valAx>
        <c:axId val="409898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0963456"/>
        <c:crosses val="autoZero"/>
        <c:crossBetween val="between"/>
      </c:valAx>
      <c:serAx>
        <c:axId val="40836160"/>
        <c:scaling>
          <c:orientation val="minMax"/>
        </c:scaling>
        <c:delete val="1"/>
        <c:axPos val="b"/>
        <c:majorTickMark val="out"/>
        <c:minorTickMark val="none"/>
        <c:tickLblPos val="none"/>
        <c:crossAx val="40989824"/>
        <c:crosses val="autoZero"/>
      </c:serAx>
    </c:plotArea>
    <c:legend>
      <c:legendPos val="r"/>
      <c:layout>
        <c:manualLayout>
          <c:xMode val="edge"/>
          <c:yMode val="edge"/>
          <c:x val="7.9712781801037746E-2"/>
          <c:y val="0.90056537100703737"/>
          <c:w val="0.88428978701452399"/>
          <c:h val="9.9434565730278784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16632"/>
            <a:ext cx="7990656" cy="3339802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Динамика нарушений репродуктивного здоровья у жителей Донбасса на фоне хронического психоэмоционального стресса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2805" y="3501008"/>
            <a:ext cx="8177668" cy="2880320"/>
          </a:xfrm>
        </p:spPr>
        <p:txBody>
          <a:bodyPr>
            <a:noAutofit/>
          </a:bodyPr>
          <a:lstStyle/>
          <a:p>
            <a:pPr algn="l"/>
            <a:r>
              <a:rPr lang="ru-RU" sz="1800" b="1" dirty="0" smtClean="0"/>
              <a:t>Д.мед.н</a:t>
            </a:r>
            <a:r>
              <a:rPr lang="ru-RU" sz="1800" b="1" dirty="0" smtClean="0"/>
              <a:t>., врач акушер-гинеколог </a:t>
            </a:r>
            <a:r>
              <a:rPr lang="ru-RU" sz="1800" b="1" u="sng" dirty="0" smtClean="0"/>
              <a:t>Богослав </a:t>
            </a:r>
            <a:r>
              <a:rPr lang="ru-RU" sz="1800" b="1" u="sng" dirty="0"/>
              <a:t>Ю.П</a:t>
            </a:r>
            <a:r>
              <a:rPr lang="ru-RU" sz="1800" b="1" dirty="0"/>
              <a:t>., </a:t>
            </a:r>
            <a:endParaRPr lang="ru-RU" sz="1800" b="1" dirty="0" smtClean="0"/>
          </a:p>
          <a:p>
            <a:pPr algn="l"/>
            <a:r>
              <a:rPr lang="ru-RU" sz="1800" b="1" dirty="0" smtClean="0"/>
              <a:t>зав. ОРРФЧ, врач-уролог  Черноус </a:t>
            </a:r>
            <a:r>
              <a:rPr lang="ru-RU" sz="1800" b="1" dirty="0"/>
              <a:t>В.А., </a:t>
            </a:r>
            <a:endParaRPr lang="ru-RU" sz="1800" b="1" dirty="0" smtClean="0"/>
          </a:p>
          <a:p>
            <a:pPr algn="l"/>
            <a:r>
              <a:rPr lang="ru-RU" sz="1800" b="1" dirty="0" smtClean="0"/>
              <a:t>К.мед.н, врач акушер-гинеколог Фролов С. С.,</a:t>
            </a:r>
            <a:endParaRPr lang="ru-RU" sz="1800" b="1" dirty="0" smtClean="0"/>
          </a:p>
          <a:p>
            <a:pPr algn="l"/>
            <a:r>
              <a:rPr lang="ru-RU" sz="1800" b="1" dirty="0" smtClean="0"/>
              <a:t>Врач-дерматовенеролог </a:t>
            </a:r>
            <a:r>
              <a:rPr lang="ru-RU" sz="1800" b="1" dirty="0" smtClean="0"/>
              <a:t>Черноус </a:t>
            </a:r>
            <a:r>
              <a:rPr lang="ru-RU" sz="1800" b="1" dirty="0"/>
              <a:t>В.В</a:t>
            </a:r>
            <a:r>
              <a:rPr lang="ru-RU" sz="1800" b="1" dirty="0" smtClean="0"/>
              <a:t>.</a:t>
            </a:r>
            <a:endParaRPr lang="ru-RU" sz="1800" b="1" dirty="0"/>
          </a:p>
          <a:p>
            <a:pPr algn="l"/>
            <a:r>
              <a:rPr lang="ru-RU" sz="1800" b="1" dirty="0"/>
              <a:t>ГОО ВПО «ДОНЕЦКОГО НАЦИОНАЛЬНОГО МЕДИЦИНСКОГО УНИВЕРСИТЕТА ИМЕНИ. М. </a:t>
            </a:r>
            <a:r>
              <a:rPr lang="ru-RU" sz="1800" b="1" dirty="0" smtClean="0"/>
              <a:t>ГОРЬКОГО, НИИ РДЗПиМ»</a:t>
            </a:r>
            <a:endParaRPr lang="ru-RU" sz="1800" b="1" dirty="0"/>
          </a:p>
          <a:p>
            <a:pPr algn="l"/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1506602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2780928"/>
            <a:ext cx="8229600" cy="1252728"/>
          </a:xfrm>
        </p:spPr>
        <p:txBody>
          <a:bodyPr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Результаты и их обсуждение</a:t>
            </a:r>
          </a:p>
        </p:txBody>
      </p:sp>
    </p:spTree>
    <p:extLst>
      <p:ext uri="{BB962C8B-B14F-4D97-AF65-F5344CB8AC3E}">
        <p14:creationId xmlns:p14="http://schemas.microsoft.com/office/powerpoint/2010/main" val="1642221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83075787"/>
              </p:ext>
            </p:extLst>
          </p:nvPr>
        </p:nvGraphicFramePr>
        <p:xfrm>
          <a:off x="251520" y="1556792"/>
          <a:ext cx="8712968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Показатели менструальной функции у обследованных женщин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726644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7963588"/>
              </p:ext>
            </p:extLst>
          </p:nvPr>
        </p:nvGraphicFramePr>
        <p:xfrm>
          <a:off x="251520" y="1556792"/>
          <a:ext cx="8712968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Структура гинекологических заболеваний у обследованных женщин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5943652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1700808"/>
            <a:ext cx="8568951" cy="496855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/>
              <a:t>Динамика некоторых показателей гормонального профиля у обследованных женщин</a:t>
            </a:r>
            <a:endParaRPr lang="ru-RU" sz="3200" b="1" dirty="0"/>
          </a:p>
        </p:txBody>
      </p:sp>
      <p:graphicFrame>
        <p:nvGraphicFramePr>
          <p:cNvPr id="5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75088039"/>
              </p:ext>
            </p:extLst>
          </p:nvPr>
        </p:nvGraphicFramePr>
        <p:xfrm>
          <a:off x="503040" y="1772816"/>
          <a:ext cx="8389440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186127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58665188"/>
              </p:ext>
            </p:extLst>
          </p:nvPr>
        </p:nvGraphicFramePr>
        <p:xfrm>
          <a:off x="683568" y="1556792"/>
          <a:ext cx="7596832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/>
              <a:t>Динамика некоторых показателей гормонального профиля у обследованных женщин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1832210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23724095"/>
              </p:ext>
            </p:extLst>
          </p:nvPr>
        </p:nvGraphicFramePr>
        <p:xfrm>
          <a:off x="251520" y="1556792"/>
          <a:ext cx="8712968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/>
              <a:t>Структура заболеваний у обследованных мужчин (по данным обращаемости)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4167908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33269036"/>
              </p:ext>
            </p:extLst>
          </p:nvPr>
        </p:nvGraphicFramePr>
        <p:xfrm>
          <a:off x="251520" y="1556792"/>
          <a:ext cx="8712968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/>
              <a:t>Некоторые показатели спермограммы у обследованных мужчин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18807380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1700808"/>
            <a:ext cx="8568951" cy="496855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/>
              <a:t>Динамика некоторых показателей гормонального профиля у обследованных мужчин</a:t>
            </a:r>
            <a:endParaRPr lang="ru-RU" sz="3200" b="1" dirty="0"/>
          </a:p>
        </p:txBody>
      </p:sp>
      <p:graphicFrame>
        <p:nvGraphicFramePr>
          <p:cNvPr id="5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56031890"/>
              </p:ext>
            </p:extLst>
          </p:nvPr>
        </p:nvGraphicFramePr>
        <p:xfrm>
          <a:off x="503040" y="1772816"/>
          <a:ext cx="8389440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075925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54318565"/>
              </p:ext>
            </p:extLst>
          </p:nvPr>
        </p:nvGraphicFramePr>
        <p:xfrm>
          <a:off x="683568" y="1844824"/>
          <a:ext cx="7596832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91264" cy="1728192"/>
          </a:xfrm>
        </p:spPr>
        <p:txBody>
          <a:bodyPr>
            <a:noAutofit/>
          </a:bodyPr>
          <a:lstStyle/>
          <a:p>
            <a:r>
              <a:rPr lang="ru-RU" sz="3600" b="1" dirty="0"/>
              <a:t>Динамика некоторых показателей гормонального профиля у обследованных </a:t>
            </a:r>
            <a:r>
              <a:rPr lang="ru-RU" sz="3600" b="1" dirty="0" smtClean="0"/>
              <a:t>мужчин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6414349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916832"/>
            <a:ext cx="7408333" cy="4209331"/>
          </a:xfrm>
        </p:spPr>
        <p:txBody>
          <a:bodyPr>
            <a:normAutofit/>
          </a:bodyPr>
          <a:lstStyle/>
          <a:p>
            <a:r>
              <a:rPr lang="ru-RU" b="1" dirty="0" smtClean="0"/>
              <a:t>В первый год военных действий у </a:t>
            </a:r>
            <a:r>
              <a:rPr lang="ru-RU" b="1" dirty="0"/>
              <a:t>женщин </a:t>
            </a:r>
            <a:r>
              <a:rPr lang="ru-RU" b="1" dirty="0" smtClean="0"/>
              <a:t>было выявлено повышение </a:t>
            </a:r>
            <a:r>
              <a:rPr lang="ru-RU" b="1" dirty="0"/>
              <a:t>частоты нарушений менструального </a:t>
            </a:r>
            <a:r>
              <a:rPr lang="ru-RU" b="1" dirty="0" smtClean="0"/>
              <a:t>цикла по типу гиперполименореи и функциональных </a:t>
            </a:r>
            <a:r>
              <a:rPr lang="ru-RU" b="1" dirty="0"/>
              <a:t>кист яичников, </a:t>
            </a:r>
            <a:r>
              <a:rPr lang="ru-RU" b="1" dirty="0" smtClean="0"/>
              <a:t>повышение уровня кортизола, пролактина, тестостерона, ДГЭА-сульфата и ТТГ. </a:t>
            </a:r>
          </a:p>
          <a:p>
            <a:r>
              <a:rPr lang="ru-RU" b="1" dirty="0" smtClean="0"/>
              <a:t>У </a:t>
            </a:r>
            <a:r>
              <a:rPr lang="ru-RU" b="1" dirty="0"/>
              <a:t>мужчин повысилась частота эректильной дисфункции, </a:t>
            </a:r>
            <a:r>
              <a:rPr lang="ru-RU" b="1" dirty="0" smtClean="0"/>
              <a:t>воспалительных заболеваний половой сферы, отмечалось повышение уровня стрессовых гормонов и снижение тестостерона; снижение показателей </a:t>
            </a:r>
            <a:r>
              <a:rPr lang="ru-RU" b="1" dirty="0"/>
              <a:t>спермограммы.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Выводы: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29156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2067" y="1628800"/>
            <a:ext cx="7408333" cy="46805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Стрессовые </a:t>
            </a:r>
            <a:r>
              <a:rPr lang="ru-RU" dirty="0"/>
              <a:t>воздействия, продолжающиеся длительное время, оказывают существенное влияние на здоровье индивидуума, в том числе и на репродуктивную систему. Жители Донбасса в течении последних 5 лет находились под воздействием повторяющихся стрессовых факторов, обусловленных проведением боевых </a:t>
            </a:r>
            <a:r>
              <a:rPr lang="ru-RU" dirty="0" smtClean="0"/>
              <a:t>действий на </a:t>
            </a:r>
            <a:r>
              <a:rPr lang="ru-RU" dirty="0"/>
              <a:t>территории </a:t>
            </a:r>
            <a:r>
              <a:rPr lang="ru-RU" dirty="0" smtClean="0"/>
              <a:t>Донбасса и </a:t>
            </a:r>
            <a:r>
              <a:rPr lang="ru-RU" dirty="0"/>
              <a:t>социальной дезадаптации. Это делает актуальным изучение изменений структуры заболеваний репродуктивной системы по сравнению с мирным временем</a:t>
            </a:r>
            <a:r>
              <a:rPr lang="ru-RU" dirty="0" smtClean="0"/>
              <a:t>.</a:t>
            </a:r>
            <a:endParaRPr lang="ru-RU" dirty="0"/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Влияние острого и хронического стресса на индивидуум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861612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1484784"/>
            <a:ext cx="8712967" cy="4641379"/>
          </a:xfrm>
        </p:spPr>
        <p:txBody>
          <a:bodyPr>
            <a:normAutofit lnSpcReduction="10000"/>
          </a:bodyPr>
          <a:lstStyle/>
          <a:p>
            <a:r>
              <a:rPr lang="ru-RU" b="1" dirty="0" smtClean="0"/>
              <a:t>В последующий годы у </a:t>
            </a:r>
            <a:r>
              <a:rPr lang="ru-RU" b="1" dirty="0"/>
              <a:t>женщин </a:t>
            </a:r>
            <a:r>
              <a:rPr lang="ru-RU" b="1" dirty="0" smtClean="0"/>
              <a:t>отмечаласть стабилизация менструального цикла и показателей гормонального профиля, но отмечалось повышение </a:t>
            </a:r>
            <a:r>
              <a:rPr lang="ru-RU" b="1" dirty="0"/>
              <a:t>частоты </a:t>
            </a:r>
            <a:r>
              <a:rPr lang="ru-RU" b="1" dirty="0" smtClean="0"/>
              <a:t>гиперпластических процессов эндометрия и дисплазии шейки матки, отмечалась тенденция к снижению показателей стрессовых гормонов и формированию гиперандрогении. </a:t>
            </a:r>
          </a:p>
          <a:p>
            <a:r>
              <a:rPr lang="ru-RU" b="1" dirty="0" smtClean="0"/>
              <a:t>У </a:t>
            </a:r>
            <a:r>
              <a:rPr lang="ru-RU" b="1" dirty="0"/>
              <a:t>мужчин </a:t>
            </a:r>
            <a:r>
              <a:rPr lang="ru-RU" b="1" dirty="0" smtClean="0"/>
              <a:t>наметилась тенденция к снижению частоты воспалительных заболеваний и </a:t>
            </a:r>
            <a:r>
              <a:rPr lang="ru-RU" b="1" smtClean="0"/>
              <a:t>эректильной дисфункции (но не достигла довоенного уровня); возросла </a:t>
            </a:r>
            <a:r>
              <a:rPr lang="ru-RU" b="1" dirty="0" smtClean="0"/>
              <a:t>обращаемость по поводу бесплодия, стабилизировались показатели гормонального профиля; но показатели спермограммы оставались стабильно сниженными.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Выводы: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15056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939027"/>
            <a:ext cx="5856671" cy="390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32656"/>
            <a:ext cx="4849226" cy="3232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31387" y="2674938"/>
            <a:ext cx="4689164" cy="345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Благодарю за внимание!</a:t>
            </a: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68760"/>
            <a:ext cx="3217051" cy="1912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33705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4657700" cy="26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276872"/>
            <a:ext cx="5096993" cy="3391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3528" y="3429000"/>
            <a:ext cx="3600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Богослав Юлия Петровна</a:t>
            </a:r>
            <a:r>
              <a:rPr lang="en-US" sz="2000" b="1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000" b="1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доктор медицинских наук, врач акушер-гинеколог</a:t>
            </a:r>
          </a:p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+38 071 470 06 86</a:t>
            </a:r>
          </a:p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+38 050 471 17 98</a:t>
            </a:r>
          </a:p>
          <a:p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</a:rPr>
              <a:t>yulia_bogoslav@mail.ru</a:t>
            </a:r>
            <a:endParaRPr lang="ru-RU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57665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9" y="1340768"/>
            <a:ext cx="4104455" cy="3240360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Стресс есть неспецифический ответ организма на любое предъявление ему требования. […] С точки зрения стрессовой реакции не имеет значения, приятна или неприятна ситуация, с которой мы столкнулись. Имеет значение лишь интенсивность потребности в перестройке или в адаптации. </a:t>
            </a:r>
            <a:endParaRPr lang="ru-RU" dirty="0" smtClean="0"/>
          </a:p>
          <a:p>
            <a:pPr algn="r"/>
            <a:r>
              <a:rPr lang="ru-RU" dirty="0" smtClean="0"/>
              <a:t> </a:t>
            </a:r>
            <a:r>
              <a:rPr lang="ru-RU" sz="1800" i="1" dirty="0"/>
              <a:t>Ганс Селье, </a:t>
            </a:r>
            <a:r>
              <a:rPr lang="ru-RU" sz="1800" i="1" dirty="0" smtClean="0"/>
              <a:t>«Стресс жизни»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3816001" cy="1252728"/>
          </a:xfrm>
        </p:spPr>
        <p:txBody>
          <a:bodyPr/>
          <a:lstStyle/>
          <a:p>
            <a:r>
              <a:rPr lang="ru-RU" dirty="0" smtClean="0"/>
              <a:t>Стресс 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60648"/>
            <a:ext cx="4882140" cy="3284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46855" y="4437112"/>
            <a:ext cx="7785585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tx2"/>
                </a:solidFill>
              </a:rPr>
              <a:t>Развивая концепцию стресса, Г. Селье в 1938 г. предложил концепцию краткосрочной и среднесрочной адаптации (адаптации взрослых особей на временах, заметно меньших времени жизни либо сравнимых по продолжительности с временем жизни индивидуума</a:t>
            </a:r>
            <a:r>
              <a:rPr lang="ru-RU" sz="2000" dirty="0" smtClean="0">
                <a:solidFill>
                  <a:schemeClr val="tx2"/>
                </a:solidFill>
              </a:rPr>
              <a:t>), описал истощение реакций при длительном стрессе</a:t>
            </a:r>
            <a:endParaRPr lang="ru-RU" sz="2000" dirty="0">
              <a:solidFill>
                <a:schemeClr val="tx2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01483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9552" y="1772816"/>
            <a:ext cx="7848871" cy="4353347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/>
              <a:t>Стресс - это неспецифическая реакция организма, возникающая при действии различных экстремальных факторов, угрожающих нарушением гомеостаза, и характеризующаяся стереотипными изменениями функции нервной и эндокринной системы.</a:t>
            </a:r>
          </a:p>
          <a:p>
            <a:r>
              <a:rPr lang="ru-RU" dirty="0"/>
              <a:t>В эксперименте на животных Селье доказал, что независимо от вида стрессорного агента в их организме обнаруживались следующие однотипные изменения:</a:t>
            </a:r>
          </a:p>
          <a:p>
            <a:r>
              <a:rPr lang="ru-RU" b="1" dirty="0"/>
              <a:t>1. гипертрофия надпочечников;</a:t>
            </a:r>
          </a:p>
          <a:p>
            <a:r>
              <a:rPr lang="ru-RU" b="1" dirty="0"/>
              <a:t>2. инволюция тимуса и лимфоузлов с лимфопенией;</a:t>
            </a:r>
          </a:p>
          <a:p>
            <a:r>
              <a:rPr lang="ru-RU" b="1" dirty="0"/>
              <a:t>3. острые язвы по ходу желудочно-кишечного тракта.</a:t>
            </a:r>
          </a:p>
          <a:p>
            <a:r>
              <a:rPr lang="ru-RU" dirty="0"/>
              <a:t>Эти характерные проявления стресса известны в настоящее время как </a:t>
            </a:r>
            <a:r>
              <a:rPr lang="ru-RU" b="1" dirty="0"/>
              <a:t>“триада Селье”.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Стресс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45555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11560" y="1484784"/>
            <a:ext cx="8280919" cy="4968552"/>
          </a:xfrm>
        </p:spPr>
        <p:txBody>
          <a:bodyPr>
            <a:noAutofit/>
          </a:bodyPr>
          <a:lstStyle/>
          <a:p>
            <a:r>
              <a:rPr lang="ru-RU" sz="2800" dirty="0" smtClean="0"/>
              <a:t>Эмоциональный </a:t>
            </a:r>
            <a:r>
              <a:rPr lang="ru-RU" sz="2800" dirty="0"/>
              <a:t>стресс или эмоциональное перенапряжение – это </a:t>
            </a:r>
            <a:r>
              <a:rPr lang="ru-RU" sz="2800" dirty="0" smtClean="0"/>
              <a:t>состояние ярко </a:t>
            </a:r>
            <a:r>
              <a:rPr lang="ru-RU" sz="2800" dirty="0"/>
              <a:t>выраженного психоэмоционального переживания человеком конфликтных </a:t>
            </a:r>
            <a:r>
              <a:rPr lang="ru-RU" sz="2800" dirty="0" smtClean="0"/>
              <a:t>социальных </a:t>
            </a:r>
            <a:r>
              <a:rPr lang="ru-RU" sz="2800" dirty="0"/>
              <a:t>ситуаций, которые ограничивают удовлетворение его различных </a:t>
            </a:r>
            <a:r>
              <a:rPr lang="ru-RU" sz="2800" dirty="0" smtClean="0"/>
              <a:t>потребностей</a:t>
            </a:r>
            <a:r>
              <a:rPr lang="ru-RU" sz="2800" dirty="0"/>
              <a:t>. Эмоциональный стресс возникает при длительных непрерывно </a:t>
            </a:r>
            <a:r>
              <a:rPr lang="ru-RU" sz="2800" dirty="0" smtClean="0"/>
              <a:t>повторяющихся </a:t>
            </a:r>
            <a:r>
              <a:rPr lang="ru-RU" sz="2800" dirty="0"/>
              <a:t>отрицательных эмоциональных состояниях. </a:t>
            </a:r>
            <a:endParaRPr lang="ru-RU" sz="2800" dirty="0" smtClean="0"/>
          </a:p>
          <a:p>
            <a:r>
              <a:rPr lang="ru-RU" sz="1400" b="1" dirty="0"/>
              <a:t>Стресс и патология. Методическая разработка для самостоятельной работы </a:t>
            </a:r>
            <a:r>
              <a:rPr lang="ru-RU" sz="1400" b="1" dirty="0" smtClean="0"/>
              <a:t>студентов </a:t>
            </a:r>
            <a:r>
              <a:rPr lang="ru-RU" sz="1400" b="1" dirty="0"/>
              <a:t>лечебного и педиатрического </a:t>
            </a:r>
            <a:r>
              <a:rPr lang="ru-RU" sz="1400" b="1" dirty="0" err="1"/>
              <a:t>факультетов.Под</a:t>
            </a:r>
            <a:r>
              <a:rPr lang="ru-RU" sz="1400" b="1" dirty="0"/>
              <a:t> ред. проф. </a:t>
            </a:r>
            <a:r>
              <a:rPr lang="ru-RU" sz="1400" b="1" dirty="0" err="1"/>
              <a:t>Г.В.Порядина</a:t>
            </a:r>
            <a:r>
              <a:rPr lang="ru-RU" sz="1400" b="1" dirty="0"/>
              <a:t>. - М.: РГМУ, 2009, 23 с.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Эмоциональный стресс </a:t>
            </a:r>
          </a:p>
        </p:txBody>
      </p:sp>
    </p:spTree>
    <p:extLst>
      <p:ext uri="{BB962C8B-B14F-4D97-AF65-F5344CB8AC3E}">
        <p14:creationId xmlns:p14="http://schemas.microsoft.com/office/powerpoint/2010/main" val="23305396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Аменорея военного времени</a:t>
            </a:r>
          </a:p>
          <a:p>
            <a:r>
              <a:rPr lang="ru-RU" dirty="0" smtClean="0"/>
              <a:t>«стрессовые» задержки менструации</a:t>
            </a:r>
          </a:p>
          <a:p>
            <a:r>
              <a:rPr lang="ru-RU" dirty="0" smtClean="0"/>
              <a:t>Гиперпролактинемия</a:t>
            </a:r>
          </a:p>
          <a:p>
            <a:r>
              <a:rPr lang="ru-RU" dirty="0"/>
              <a:t>Повышение частоты циклических болей и кровотечения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Данные о влиянии стресса на репродуктивное здоровье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49347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2132856"/>
            <a:ext cx="7732381" cy="3993307"/>
          </a:xfrm>
        </p:spPr>
        <p:txBody>
          <a:bodyPr/>
          <a:lstStyle/>
          <a:p>
            <a:r>
              <a:rPr lang="ru-RU" b="1" dirty="0"/>
              <a:t>Целью исследования была оценка реакции репродуктивной системы </a:t>
            </a:r>
            <a:r>
              <a:rPr lang="ru-RU" b="1" dirty="0" smtClean="0"/>
              <a:t>женщин и мужчин на </a:t>
            </a:r>
            <a:r>
              <a:rPr lang="ru-RU" b="1" dirty="0"/>
              <a:t>хроническую стрессовую ситуацию с целью разработки лечебно-профилактических мероприятий, направленных на сохранение репродуктивного потенциала населения Донбасса.</a:t>
            </a:r>
          </a:p>
          <a:p>
            <a:endParaRPr lang="ru-RU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 исследования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557697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700808"/>
            <a:ext cx="7408333" cy="4752528"/>
          </a:xfrm>
        </p:spPr>
        <p:txBody>
          <a:bodyPr>
            <a:normAutofit/>
          </a:bodyPr>
          <a:lstStyle/>
          <a:p>
            <a:r>
              <a:rPr lang="ru-RU" b="1" dirty="0" smtClean="0"/>
              <a:t>в </a:t>
            </a:r>
            <a:r>
              <a:rPr lang="ru-RU" b="1" dirty="0"/>
              <a:t>основу исследования </a:t>
            </a:r>
            <a:r>
              <a:rPr lang="ru-RU" b="1" dirty="0" smtClean="0"/>
              <a:t>легли клинико-анамнестические  </a:t>
            </a:r>
            <a:r>
              <a:rPr lang="ru-RU" b="1" dirty="0"/>
              <a:t>данные 2315 жителей Донецкого региона (1105 женщин и 1210 мужчин), обратившихся на прием по поводу нарушений репродуктивного здоровья с 2014 по 2019 </a:t>
            </a:r>
            <a:r>
              <a:rPr lang="ru-RU" b="1" dirty="0" smtClean="0"/>
              <a:t>годы, составившие основную группу. </a:t>
            </a:r>
          </a:p>
          <a:p>
            <a:r>
              <a:rPr lang="ru-RU" b="1" dirty="0" smtClean="0"/>
              <a:t>В </a:t>
            </a:r>
            <a:r>
              <a:rPr lang="ru-RU" b="1" dirty="0"/>
              <a:t>качестве группы сравнения использовали данные 820 человек (480 женщин и 340 мужчин), проходивших обследование в 2013 г. </a:t>
            </a:r>
          </a:p>
          <a:p>
            <a:endParaRPr lang="ru-RU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Материал и методы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344713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1556792"/>
            <a:ext cx="8136903" cy="4680520"/>
          </a:xfrm>
        </p:spPr>
        <p:txBody>
          <a:bodyPr>
            <a:normAutofit lnSpcReduction="10000"/>
          </a:bodyPr>
          <a:lstStyle/>
          <a:p>
            <a:r>
              <a:rPr lang="ru-RU" b="1" dirty="0" smtClean="0"/>
              <a:t>оценивали </a:t>
            </a:r>
            <a:r>
              <a:rPr lang="ru-RU" b="1" dirty="0"/>
              <a:t>клинико-анамнестические данные, результаты гормональных исследований, функциональной диагностики (у женщин – изучали менструальную функцию по данным </a:t>
            </a:r>
            <a:r>
              <a:rPr lang="ru-RU" b="1" dirty="0" smtClean="0"/>
              <a:t>опроса, </a:t>
            </a:r>
            <a:r>
              <a:rPr lang="ru-RU" b="1" dirty="0"/>
              <a:t>УЗИ, кольпоскопическое и цитологическое исследование, результаты гормонального профиля; у мужчин – показатели сексуальной функции, УЗИ, гормонального профиля). </a:t>
            </a:r>
            <a:endParaRPr lang="ru-RU" b="1" dirty="0" smtClean="0"/>
          </a:p>
          <a:p>
            <a:r>
              <a:rPr lang="ru-RU" b="1" dirty="0" smtClean="0"/>
              <a:t>Оценку </a:t>
            </a:r>
            <a:r>
              <a:rPr lang="ru-RU" b="1" dirty="0"/>
              <a:t>показателей проводили за периоды времени в 1 год. </a:t>
            </a:r>
            <a:endParaRPr lang="ru-RU" b="1" dirty="0" smtClean="0"/>
          </a:p>
          <a:p>
            <a:r>
              <a:rPr lang="ru-RU" b="1" dirty="0" smtClean="0"/>
              <a:t>Полученные </a:t>
            </a:r>
            <a:r>
              <a:rPr lang="ru-RU" b="1" dirty="0"/>
              <a:t>результаты сравнивали с результатами, характерными для популяции Донецкого региона в довоенное </a:t>
            </a:r>
            <a:r>
              <a:rPr lang="ru-RU" b="1" dirty="0" smtClean="0"/>
              <a:t>время (2013 год). </a:t>
            </a:r>
          </a:p>
          <a:p>
            <a:endParaRPr lang="ru-RU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Материал и методы</a:t>
            </a:r>
          </a:p>
        </p:txBody>
      </p:sp>
    </p:spTree>
    <p:extLst>
      <p:ext uri="{BB962C8B-B14F-4D97-AF65-F5344CB8AC3E}">
        <p14:creationId xmlns:p14="http://schemas.microsoft.com/office/powerpoint/2010/main" val="39233779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6423</TotalTime>
  <Words>751</Words>
  <Application>Microsoft Office PowerPoint</Application>
  <PresentationFormat>Экран (4:3)</PresentationFormat>
  <Paragraphs>56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Волна</vt:lpstr>
      <vt:lpstr>Динамика нарушений репродуктивного здоровья у жителей Донбасса на фоне хронического психоэмоционального стресса</vt:lpstr>
      <vt:lpstr>Влияние острого и хронического стресса на индивидуум</vt:lpstr>
      <vt:lpstr>Стресс </vt:lpstr>
      <vt:lpstr>Стресс </vt:lpstr>
      <vt:lpstr>Эмоциональный стресс </vt:lpstr>
      <vt:lpstr>Данные о влиянии стресса на репродуктивное здоровье</vt:lpstr>
      <vt:lpstr>Цель исследования</vt:lpstr>
      <vt:lpstr>Материал и методы</vt:lpstr>
      <vt:lpstr>Материал и методы</vt:lpstr>
      <vt:lpstr>Результаты и их обсуждение</vt:lpstr>
      <vt:lpstr>Показатели менструальной функции у обследованных женщин</vt:lpstr>
      <vt:lpstr>Структура гинекологических заболеваний у обследованных женщин</vt:lpstr>
      <vt:lpstr>Динамика некоторых показателей гормонального профиля у обследованных женщин</vt:lpstr>
      <vt:lpstr>Динамика некоторых показателей гормонального профиля у обследованных женщин</vt:lpstr>
      <vt:lpstr>Структура заболеваний у обследованных мужчин (по данным обращаемости)</vt:lpstr>
      <vt:lpstr>Некоторые показатели спермограммы у обследованных мужчин</vt:lpstr>
      <vt:lpstr>Динамика некоторых показателей гормонального профиля у обследованных мужчин</vt:lpstr>
      <vt:lpstr>Динамика некоторых показателей гормонального профиля у обследованных мужчин</vt:lpstr>
      <vt:lpstr>Выводы:</vt:lpstr>
      <vt:lpstr>Выводы:</vt:lpstr>
      <vt:lpstr>Благодарю за внимание!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Динамика нарушений репродуктивного здоровья у жителей Донбасса на фоне хронического психоэмоционального стресса</dc:title>
  <dc:creator>1</dc:creator>
  <cp:lastModifiedBy>RePack by Diakov</cp:lastModifiedBy>
  <cp:revision>64</cp:revision>
  <dcterms:created xsi:type="dcterms:W3CDTF">2019-08-09T08:47:26Z</dcterms:created>
  <dcterms:modified xsi:type="dcterms:W3CDTF">2020-10-29T06:22:45Z</dcterms:modified>
</cp:coreProperties>
</file>