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rawings/drawing2.xml" ContentType="application/vnd.openxmlformats-officedocument.drawingml.chartshape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charts/chart1.xml" ContentType="application/vnd.openxmlformats-officedocument.drawingml.char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rawings/drawing1.xml" ContentType="application/vnd.openxmlformats-officedocument.drawingml.chartshape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08" r:id="rId2"/>
    <p:sldId id="306" r:id="rId3"/>
    <p:sldId id="347" r:id="rId4"/>
    <p:sldId id="258" r:id="rId5"/>
    <p:sldId id="348" r:id="rId6"/>
    <p:sldId id="349" r:id="rId7"/>
    <p:sldId id="305" r:id="rId8"/>
    <p:sldId id="351" r:id="rId9"/>
    <p:sldId id="354" r:id="rId10"/>
    <p:sldId id="309" r:id="rId11"/>
    <p:sldId id="310" r:id="rId12"/>
    <p:sldId id="337" r:id="rId13"/>
    <p:sldId id="313" r:id="rId14"/>
    <p:sldId id="276" r:id="rId15"/>
    <p:sldId id="353" r:id="rId16"/>
    <p:sldId id="352" r:id="rId17"/>
    <p:sldId id="314" r:id="rId18"/>
    <p:sldId id="343" r:id="rId19"/>
    <p:sldId id="345" r:id="rId20"/>
    <p:sldId id="302" r:id="rId21"/>
    <p:sldId id="339" r:id="rId22"/>
    <p:sldId id="340" r:id="rId23"/>
    <p:sldId id="346" r:id="rId24"/>
    <p:sldId id="34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7DF"/>
    <a:srgbClr val="214EC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213" autoAdjust="0"/>
    <p:restoredTop sz="94660"/>
  </p:normalViewPr>
  <p:slideViewPr>
    <p:cSldViewPr>
      <p:cViewPr varScale="1">
        <p:scale>
          <a:sx n="86" d="100"/>
          <a:sy n="86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3.9215686274509812E-3"/>
          <c:y val="7.8431372549019624E-3"/>
          <c:w val="0.99215686274509807"/>
          <c:h val="0.9921568627450980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9999FF"/>
            </a:solidFill>
            <a:ln w="17381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FFFFFF"/>
              </a:solidFill>
              <a:ln w="17381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C0C0C0"/>
              </a:solidFill>
              <a:ln w="17381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000000"/>
              </a:solidFill>
              <a:ln w="17381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2"/>
              <c:numFmt formatCode="0%" sourceLinked="0"/>
              <c:spPr>
                <a:noFill/>
                <a:ln w="34761">
                  <a:noFill/>
                </a:ln>
              </c:spPr>
              <c:txPr>
                <a:bodyPr/>
                <a:lstStyle/>
                <a:p>
                  <a:pPr>
                    <a:defRPr sz="1369" b="1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</c:dLbl>
            <c:numFmt formatCode="0%" sourceLinked="0"/>
            <c:spPr>
              <a:noFill/>
              <a:ln w="34761">
                <a:noFill/>
              </a:ln>
            </c:spPr>
            <c:txPr>
              <a:bodyPr/>
              <a:lstStyle/>
              <a:p>
                <a:pPr>
                  <a:defRPr sz="136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CatName val="1"/>
            <c:showPercent val="1"/>
          </c:dLbls>
          <c:cat>
            <c:strRef>
              <c:f>Sheet1!$A$2:$A$4</c:f>
              <c:strCache>
                <c:ptCount val="3"/>
                <c:pt idx="0">
                  <c:v>І</c:v>
                </c:pt>
                <c:pt idx="1">
                  <c:v>ІІ</c:v>
                </c:pt>
                <c:pt idx="2">
                  <c:v>ІІІ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13.8</c:v>
                </c:pt>
                <c:pt idx="1">
                  <c:v>51.7</c:v>
                </c:pt>
                <c:pt idx="2">
                  <c:v>34.5</c:v>
                </c:pt>
              </c:numCache>
            </c:numRef>
          </c:val>
        </c:ser>
        <c:dLbls>
          <c:showCatName val="1"/>
          <c:showPercent val="1"/>
        </c:dLbls>
        <c:firstSliceAng val="0"/>
        <c:holeSize val="50"/>
      </c:doughnutChart>
      <c:spPr>
        <a:noFill/>
        <a:ln w="34761">
          <a:noFill/>
        </a:ln>
      </c:spPr>
    </c:plotArea>
    <c:plotVisOnly val="1"/>
    <c:dispBlanksAs val="zero"/>
  </c:chart>
  <c:spPr>
    <a:solidFill>
      <a:srgbClr val="CCECFF"/>
    </a:solidFill>
    <a:ln>
      <a:noFill/>
    </a:ln>
  </c:spPr>
  <c:txPr>
    <a:bodyPr/>
    <a:lstStyle/>
    <a:p>
      <a:pPr>
        <a:defRPr sz="109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3.9215686274509812E-3"/>
          <c:y val="7.8431372549019624E-3"/>
          <c:w val="0.99215686274509807"/>
          <c:h val="0.9921568627450980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9999FF"/>
            </a:solidFill>
            <a:ln w="17389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FFFFFF"/>
              </a:solidFill>
              <a:ln w="17389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C0C0C0"/>
              </a:solidFill>
              <a:ln w="17389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000000"/>
              </a:solidFill>
              <a:ln w="17389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2"/>
              <c:numFmt formatCode="0%" sourceLinked="0"/>
              <c:spPr>
                <a:noFill/>
                <a:ln w="34777">
                  <a:noFill/>
                </a:ln>
              </c:spPr>
              <c:txPr>
                <a:bodyPr/>
                <a:lstStyle/>
                <a:p>
                  <a:pPr>
                    <a:defRPr sz="1369" b="1" i="0" u="none" strike="noStrike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</c:dLbl>
            <c:numFmt formatCode="0%" sourceLinked="0"/>
            <c:spPr>
              <a:noFill/>
              <a:ln w="34777">
                <a:noFill/>
              </a:ln>
            </c:spPr>
            <c:txPr>
              <a:bodyPr/>
              <a:lstStyle/>
              <a:p>
                <a:pPr>
                  <a:defRPr sz="136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CatName val="1"/>
            <c:showPercent val="1"/>
          </c:dLbls>
          <c:cat>
            <c:strRef>
              <c:f>Sheet1!$A$2:$A$4</c:f>
              <c:strCache>
                <c:ptCount val="3"/>
                <c:pt idx="0">
                  <c:v>І</c:v>
                </c:pt>
                <c:pt idx="1">
                  <c:v>ІІ</c:v>
                </c:pt>
                <c:pt idx="2">
                  <c:v>ІІІ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11.1</c:v>
                </c:pt>
                <c:pt idx="1">
                  <c:v>61.1</c:v>
                </c:pt>
                <c:pt idx="2">
                  <c:v>27.8</c:v>
                </c:pt>
              </c:numCache>
            </c:numRef>
          </c:val>
        </c:ser>
        <c:dLbls>
          <c:showCatName val="1"/>
          <c:showPercent val="1"/>
        </c:dLbls>
        <c:firstSliceAng val="0"/>
        <c:holeSize val="50"/>
      </c:doughnutChart>
      <c:spPr>
        <a:noFill/>
        <a:ln w="34777">
          <a:noFill/>
        </a:ln>
      </c:spPr>
    </c:plotArea>
    <c:plotVisOnly val="1"/>
    <c:dispBlanksAs val="zero"/>
  </c:chart>
  <c:spPr>
    <a:solidFill>
      <a:srgbClr val="CCECFF"/>
    </a:solidFill>
    <a:ln>
      <a:noFill/>
    </a:ln>
  </c:spPr>
  <c:txPr>
    <a:bodyPr/>
    <a:lstStyle/>
    <a:p>
      <a:pPr>
        <a:defRPr sz="109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400"/>
            </a:pPr>
            <a:r>
              <a:rPr lang="ru-RU" sz="2400" b="0" i="0" u="none" strike="noStrike" baseline="0" dirty="0">
                <a:solidFill>
                  <a:srgbClr val="0070C0"/>
                </a:solidFill>
                <a:latin typeface="+mj-lt"/>
                <a:ea typeface="Tahoma" pitchFamily="34" charset="0"/>
                <a:cs typeface="Tahoma" pitchFamily="34" charset="0"/>
              </a:rPr>
              <a:t>Структура пороков сердца у детей с ХРБС</a:t>
            </a:r>
            <a:endParaRPr lang="ru-RU" sz="2400" b="0" dirty="0">
              <a:solidFill>
                <a:srgbClr val="0070C0"/>
              </a:solidFill>
              <a:latin typeface="+mj-lt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0.15233216383987216"/>
          <c:y val="1.3084534852513083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5648802794087457E-3"/>
          <c:y val="0.16217199157438375"/>
          <c:w val="0.5954511123413927"/>
          <c:h val="0.7898513806330685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Недостаточность митрального клапана (МН)</c:v>
                </c:pt>
                <c:pt idx="1">
                  <c:v>Стеноз аортального клапана  (АС)</c:v>
                </c:pt>
                <c:pt idx="2">
                  <c:v>Пролапс митрального клапана  (ПМК)</c:v>
                </c:pt>
                <c:pt idx="3">
                  <c:v>Комбинированный порок МС+МН </c:v>
                </c:pt>
                <c:pt idx="4">
                  <c:v>Сочетанный порок МН+АН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81.400000000000006</c:v>
                </c:pt>
                <c:pt idx="1">
                  <c:v>1.6</c:v>
                </c:pt>
                <c:pt idx="2">
                  <c:v>4.5999999999999996</c:v>
                </c:pt>
                <c:pt idx="3">
                  <c:v>3.1</c:v>
                </c:pt>
                <c:pt idx="4">
                  <c:v>4.5999999999999996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C4-496C-BEF8-BD185782DD75}"/>
            </c:ext>
          </c:extLst>
        </c:ser>
      </c:pie3DChart>
      <c:spPr>
        <a:solidFill>
          <a:schemeClr val="accent2">
            <a:lumMod val="40000"/>
            <a:lumOff val="60000"/>
          </a:schemeClr>
        </a:solidFill>
      </c:spPr>
    </c:plotArea>
    <c:legend>
      <c:legendPos val="r"/>
      <c:layout>
        <c:manualLayout>
          <c:xMode val="edge"/>
          <c:yMode val="edge"/>
          <c:x val="0.59606227225919839"/>
          <c:y val="0.16784006783352556"/>
          <c:w val="0.39467848577048908"/>
          <c:h val="0.74144237936599766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73B4FA-9B46-4192-803E-AF2245CEE010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F8BFFD8-48D6-4135-83BC-68254C95F587}">
      <dgm:prSet/>
      <dgm:spPr/>
      <dgm:t>
        <a:bodyPr/>
        <a:lstStyle/>
        <a:p>
          <a:pPr algn="ctr" rtl="0"/>
          <a:r>
            <a:rPr lang="ru-RU" dirty="0" smtClean="0"/>
            <a:t>ЭВОЛЮЦИОННЫЕ ПРЕОБРАЗОВАНИЯ КЛИНИКО-МОРФОЛОГИЧЕСКИХ  ПРОЯВЛЕНИЙ РАЗНЫХ ФОРМ РЕВМАТИЗМА У ДЕТЕЙ  </a:t>
          </a:r>
          <a:endParaRPr lang="ru-RU" dirty="0"/>
        </a:p>
      </dgm:t>
    </dgm:pt>
    <dgm:pt modelId="{49E2A7B6-04EB-4E98-AECD-5CB346498471}" type="parTrans" cxnId="{7CB91965-539A-4448-8797-0F4D5ABC685F}">
      <dgm:prSet/>
      <dgm:spPr/>
      <dgm:t>
        <a:bodyPr/>
        <a:lstStyle/>
        <a:p>
          <a:endParaRPr lang="ru-RU"/>
        </a:p>
      </dgm:t>
    </dgm:pt>
    <dgm:pt modelId="{0559B83D-BEC5-44D4-BE62-9190E532AB4C}" type="sibTrans" cxnId="{7CB91965-539A-4448-8797-0F4D5ABC685F}">
      <dgm:prSet/>
      <dgm:spPr/>
      <dgm:t>
        <a:bodyPr/>
        <a:lstStyle/>
        <a:p>
          <a:endParaRPr lang="ru-RU"/>
        </a:p>
      </dgm:t>
    </dgm:pt>
    <dgm:pt modelId="{0D441F0A-36D3-4DAE-BDB6-B1BACA4B38EF}" type="pres">
      <dgm:prSet presAssocID="{1B73B4FA-9B46-4192-803E-AF2245CEE0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DE0665-CD1D-489D-A2C3-79CDD6468382}" type="pres">
      <dgm:prSet presAssocID="{5F8BFFD8-48D6-4135-83BC-68254C95F58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CE0799-799C-4ECB-9BE3-B22021D78A84}" type="presOf" srcId="{1B73B4FA-9B46-4192-803E-AF2245CEE010}" destId="{0D441F0A-36D3-4DAE-BDB6-B1BACA4B38EF}" srcOrd="0" destOrd="0" presId="urn:microsoft.com/office/officeart/2005/8/layout/vList2"/>
    <dgm:cxn modelId="{7CB91965-539A-4448-8797-0F4D5ABC685F}" srcId="{1B73B4FA-9B46-4192-803E-AF2245CEE010}" destId="{5F8BFFD8-48D6-4135-83BC-68254C95F587}" srcOrd="0" destOrd="0" parTransId="{49E2A7B6-04EB-4E98-AECD-5CB346498471}" sibTransId="{0559B83D-BEC5-44D4-BE62-9190E532AB4C}"/>
    <dgm:cxn modelId="{7EBB2C31-34B8-47E1-B972-3797CE81BFFA}" type="presOf" srcId="{5F8BFFD8-48D6-4135-83BC-68254C95F587}" destId="{56DE0665-CD1D-489D-A2C3-79CDD6468382}" srcOrd="0" destOrd="0" presId="urn:microsoft.com/office/officeart/2005/8/layout/vList2"/>
    <dgm:cxn modelId="{B8C1476D-E26D-4038-99D0-663112934D80}" type="presParOf" srcId="{0D441F0A-36D3-4DAE-BDB6-B1BACA4B38EF}" destId="{56DE0665-CD1D-489D-A2C3-79CDD64683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EDFDB5F-4D62-49C0-A85D-B7F90D5EA3C8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CFA668-FD56-4FF1-8AAF-B20B6B30A680}">
      <dgm:prSet custT="1"/>
      <dgm:spPr/>
      <dgm:t>
        <a:bodyPr/>
        <a:lstStyle/>
        <a:p>
          <a:pPr algn="ctr" rtl="0"/>
          <a:r>
            <a:rPr lang="ru-RU" sz="2000" dirty="0" smtClean="0"/>
            <a:t>194 ребенка от </a:t>
          </a:r>
          <a:r>
            <a:rPr lang="ru-RU" sz="2000" dirty="0" smtClean="0">
              <a:latin typeface="Tahoma" pitchFamily="34" charset="0"/>
              <a:ea typeface="Tahoma" pitchFamily="34" charset="0"/>
              <a:cs typeface="Tahoma" pitchFamily="34" charset="0"/>
            </a:rPr>
            <a:t>7 до 17 лет</a:t>
          </a:r>
        </a:p>
        <a:p>
          <a:pPr algn="ctr"/>
          <a:r>
            <a:rPr lang="ru-RU" sz="2000" dirty="0" smtClean="0">
              <a:latin typeface="Tahoma" pitchFamily="34" charset="0"/>
              <a:ea typeface="Tahoma" pitchFamily="34" charset="0"/>
              <a:cs typeface="Tahoma" pitchFamily="34" charset="0"/>
            </a:rPr>
            <a:t>(в среднем 12,6±3,12 лет) </a:t>
          </a:r>
          <a:endParaRPr lang="ru-RU" sz="2000" dirty="0"/>
        </a:p>
      </dgm:t>
    </dgm:pt>
    <dgm:pt modelId="{B6EE4545-456C-4CC7-911A-7950D77254A9}" type="parTrans" cxnId="{1217A7CF-8E4B-4CA1-BDBA-BD2032347EE5}">
      <dgm:prSet/>
      <dgm:spPr/>
      <dgm:t>
        <a:bodyPr/>
        <a:lstStyle/>
        <a:p>
          <a:endParaRPr lang="ru-RU" sz="1400"/>
        </a:p>
      </dgm:t>
    </dgm:pt>
    <dgm:pt modelId="{7459C1AE-16B3-401D-90B3-66818F7F7902}" type="sibTrans" cxnId="{1217A7CF-8E4B-4CA1-BDBA-BD2032347EE5}">
      <dgm:prSet/>
      <dgm:spPr/>
      <dgm:t>
        <a:bodyPr/>
        <a:lstStyle/>
        <a:p>
          <a:endParaRPr lang="ru-RU" sz="1400"/>
        </a:p>
      </dgm:t>
    </dgm:pt>
    <dgm:pt modelId="{6F4C1295-B60B-4A3E-AA3E-EB4F212F5452}" type="pres">
      <dgm:prSet presAssocID="{0EDFDB5F-4D62-49C0-A85D-B7F90D5EA3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EFDA45-DC77-4798-A8FD-3791BCF2671A}" type="pres">
      <dgm:prSet presAssocID="{C5CFA668-FD56-4FF1-8AAF-B20B6B30A680}" presName="parentText" presStyleLbl="node1" presStyleIdx="0" presStyleCnt="1" custLinFactNeighborY="-826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422D5A-A7A5-4541-8396-C5FD6C8F8B78}" type="presOf" srcId="{0EDFDB5F-4D62-49C0-A85D-B7F90D5EA3C8}" destId="{6F4C1295-B60B-4A3E-AA3E-EB4F212F5452}" srcOrd="0" destOrd="0" presId="urn:microsoft.com/office/officeart/2005/8/layout/vList2"/>
    <dgm:cxn modelId="{1217A7CF-8E4B-4CA1-BDBA-BD2032347EE5}" srcId="{0EDFDB5F-4D62-49C0-A85D-B7F90D5EA3C8}" destId="{C5CFA668-FD56-4FF1-8AAF-B20B6B30A680}" srcOrd="0" destOrd="0" parTransId="{B6EE4545-456C-4CC7-911A-7950D77254A9}" sibTransId="{7459C1AE-16B3-401D-90B3-66818F7F7902}"/>
    <dgm:cxn modelId="{026E17FB-F783-47C0-A874-D7A890A582BF}" type="presOf" srcId="{C5CFA668-FD56-4FF1-8AAF-B20B6B30A680}" destId="{9EEFDA45-DC77-4798-A8FD-3791BCF2671A}" srcOrd="0" destOrd="0" presId="urn:microsoft.com/office/officeart/2005/8/layout/vList2"/>
    <dgm:cxn modelId="{E7B588A3-35B4-4308-9477-BDCA6E8116FC}" type="presParOf" srcId="{6F4C1295-B60B-4A3E-AA3E-EB4F212F5452}" destId="{9EEFDA45-DC77-4798-A8FD-3791BCF267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FDCF5FA-F338-4BF2-8E5F-E539D1F4AC2E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4C4A4C-5D29-4A52-A7F0-29086177929C}">
      <dgm:prSet custT="1"/>
      <dgm:spPr/>
      <dgm:t>
        <a:bodyPr/>
        <a:lstStyle/>
        <a:p>
          <a:pPr algn="ctr" rtl="0"/>
          <a:r>
            <a:rPr lang="ru-RU" sz="2400" dirty="0" smtClean="0"/>
            <a:t>у </a:t>
          </a:r>
          <a:r>
            <a:rPr lang="ru-RU" sz="2400" b="1" dirty="0" smtClean="0"/>
            <a:t>26 </a:t>
          </a:r>
          <a:r>
            <a:rPr lang="ru-RU" sz="2400" b="1" dirty="0" smtClean="0">
              <a:solidFill>
                <a:srgbClr val="FFC000"/>
              </a:solidFill>
            </a:rPr>
            <a:t>(20,2%) </a:t>
          </a:r>
          <a:r>
            <a:rPr lang="ru-RU" sz="2400" b="1" dirty="0" smtClean="0"/>
            <a:t>перенесенная ОРЛ в анамнезе</a:t>
          </a:r>
          <a:endParaRPr lang="ru-RU" sz="2400" b="1" dirty="0"/>
        </a:p>
      </dgm:t>
    </dgm:pt>
    <dgm:pt modelId="{DB19033A-DC2B-470F-9606-DA9D2DC80EA3}" type="parTrans" cxnId="{A1DCD1A3-94BC-4A1E-AF19-9446B7C366DD}">
      <dgm:prSet/>
      <dgm:spPr/>
      <dgm:t>
        <a:bodyPr/>
        <a:lstStyle/>
        <a:p>
          <a:endParaRPr lang="ru-RU" sz="2000"/>
        </a:p>
      </dgm:t>
    </dgm:pt>
    <dgm:pt modelId="{CCE05EB7-39FE-471E-8A79-CAEB56674BBB}" type="sibTrans" cxnId="{A1DCD1A3-94BC-4A1E-AF19-9446B7C366DD}">
      <dgm:prSet/>
      <dgm:spPr/>
      <dgm:t>
        <a:bodyPr/>
        <a:lstStyle/>
        <a:p>
          <a:endParaRPr lang="ru-RU" sz="2000"/>
        </a:p>
      </dgm:t>
    </dgm:pt>
    <dgm:pt modelId="{BFACF8E3-1864-4627-BEB6-D3BD40DC824F}" type="pres">
      <dgm:prSet presAssocID="{3FDCF5FA-F338-4BF2-8E5F-E539D1F4AC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DFE1AE-8D27-470F-9F00-F37AE553867E}" type="pres">
      <dgm:prSet presAssocID="{EC4C4A4C-5D29-4A52-A7F0-29086177929C}" presName="parentText" presStyleLbl="node1" presStyleIdx="0" presStyleCnt="1" custScaleY="436372" custLinFactY="-371034" custLinFactNeighborX="24528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DCD1A3-94BC-4A1E-AF19-9446B7C366DD}" srcId="{3FDCF5FA-F338-4BF2-8E5F-E539D1F4AC2E}" destId="{EC4C4A4C-5D29-4A52-A7F0-29086177929C}" srcOrd="0" destOrd="0" parTransId="{DB19033A-DC2B-470F-9606-DA9D2DC80EA3}" sibTransId="{CCE05EB7-39FE-471E-8A79-CAEB56674BBB}"/>
    <dgm:cxn modelId="{3CC47651-D27E-4381-996A-F1C7E5A68C17}" type="presOf" srcId="{EC4C4A4C-5D29-4A52-A7F0-29086177929C}" destId="{AADFE1AE-8D27-470F-9F00-F37AE553867E}" srcOrd="0" destOrd="0" presId="urn:microsoft.com/office/officeart/2005/8/layout/vList2"/>
    <dgm:cxn modelId="{215E520F-3CB0-46B5-94D7-D6796EB5829E}" type="presOf" srcId="{3FDCF5FA-F338-4BF2-8E5F-E539D1F4AC2E}" destId="{BFACF8E3-1864-4627-BEB6-D3BD40DC824F}" srcOrd="0" destOrd="0" presId="urn:microsoft.com/office/officeart/2005/8/layout/vList2"/>
    <dgm:cxn modelId="{5D964A33-981D-4353-8C25-B688C6E31748}" type="presParOf" srcId="{BFACF8E3-1864-4627-BEB6-D3BD40DC824F}" destId="{AADFE1AE-8D27-470F-9F00-F37AE55386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BA61307-5540-46C9-836D-610F9690D7AB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26CDAC-B72C-422F-B0E6-42392E745C00}">
      <dgm:prSet custT="1"/>
      <dgm:spPr/>
      <dgm:t>
        <a:bodyPr/>
        <a:lstStyle/>
        <a:p>
          <a:pPr algn="ctr" rtl="0"/>
          <a:r>
            <a:rPr lang="ru-RU" sz="4000" dirty="0" smtClean="0"/>
            <a:t>ОРЛ 11,3±0,44 лет </a:t>
          </a:r>
          <a:endParaRPr lang="ru-RU" sz="4000" dirty="0"/>
        </a:p>
      </dgm:t>
    </dgm:pt>
    <dgm:pt modelId="{D0A40B81-BB73-434C-890C-F3BC69293407}" type="parTrans" cxnId="{0643ACE3-01D9-45E7-9621-75AB1FD4DECA}">
      <dgm:prSet/>
      <dgm:spPr/>
      <dgm:t>
        <a:bodyPr/>
        <a:lstStyle/>
        <a:p>
          <a:endParaRPr lang="ru-RU" sz="1100"/>
        </a:p>
      </dgm:t>
    </dgm:pt>
    <dgm:pt modelId="{5AD3492F-18FA-405D-ACAA-9D98B2EA631C}" type="sibTrans" cxnId="{0643ACE3-01D9-45E7-9621-75AB1FD4DECA}">
      <dgm:prSet/>
      <dgm:spPr/>
      <dgm:t>
        <a:bodyPr/>
        <a:lstStyle/>
        <a:p>
          <a:endParaRPr lang="ru-RU" sz="1100"/>
        </a:p>
      </dgm:t>
    </dgm:pt>
    <dgm:pt modelId="{75775CD5-7F0B-474B-A5DD-47D1076D7685}" type="pres">
      <dgm:prSet presAssocID="{1BA61307-5540-46C9-836D-610F9690D7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B85B59-B65A-423E-8F6D-BA21925A639F}" type="pres">
      <dgm:prSet presAssocID="{1726CDAC-B72C-422F-B0E6-42392E745C00}" presName="parentText" presStyleLbl="node1" presStyleIdx="0" presStyleCnt="1" custScaleY="1895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5A9CA3-DCF4-4888-957E-761B7AD2ED0B}" type="presOf" srcId="{1BA61307-5540-46C9-836D-610F9690D7AB}" destId="{75775CD5-7F0B-474B-A5DD-47D1076D7685}" srcOrd="0" destOrd="0" presId="urn:microsoft.com/office/officeart/2005/8/layout/vList2"/>
    <dgm:cxn modelId="{2845A947-FDDB-4D97-B46E-B1D89E5A93C9}" type="presOf" srcId="{1726CDAC-B72C-422F-B0E6-42392E745C00}" destId="{33B85B59-B65A-423E-8F6D-BA21925A639F}" srcOrd="0" destOrd="0" presId="urn:microsoft.com/office/officeart/2005/8/layout/vList2"/>
    <dgm:cxn modelId="{0643ACE3-01D9-45E7-9621-75AB1FD4DECA}" srcId="{1BA61307-5540-46C9-836D-610F9690D7AB}" destId="{1726CDAC-B72C-422F-B0E6-42392E745C00}" srcOrd="0" destOrd="0" parTransId="{D0A40B81-BB73-434C-890C-F3BC69293407}" sibTransId="{5AD3492F-18FA-405D-ACAA-9D98B2EA631C}"/>
    <dgm:cxn modelId="{C781D39F-96A8-464D-8144-932DB3E1393E}" type="presParOf" srcId="{75775CD5-7F0B-474B-A5DD-47D1076D7685}" destId="{33B85B59-B65A-423E-8F6D-BA21925A63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85F334A-B5D0-4A5F-B1AD-EB6A200389CA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8F50A4-10D8-4D6D-B31F-33A6F961A79D}">
      <dgm:prSet custT="1"/>
      <dgm:spPr/>
      <dgm:t>
        <a:bodyPr/>
        <a:lstStyle/>
        <a:p>
          <a:pPr algn="ctr" rtl="0"/>
          <a:r>
            <a:rPr lang="ru-RU" sz="4000" dirty="0" smtClean="0"/>
            <a:t>ХРБС 13,3±0,23 лет </a:t>
          </a:r>
        </a:p>
        <a:p>
          <a:pPr algn="l" rtl="0"/>
          <a:endParaRPr lang="ru-RU" sz="3400" dirty="0" smtClean="0"/>
        </a:p>
        <a:p>
          <a:pPr algn="l" rtl="0"/>
          <a:r>
            <a:rPr lang="ru-RU" sz="2800" dirty="0" smtClean="0"/>
            <a:t>На 2 года старше</a:t>
          </a:r>
          <a:endParaRPr lang="ru-RU" sz="2800" dirty="0"/>
        </a:p>
      </dgm:t>
    </dgm:pt>
    <dgm:pt modelId="{98BF4F41-0C2A-44F2-8D98-CA43F50C319F}" type="parTrans" cxnId="{6212666F-DA04-4C5A-8D4A-7750C63B36CF}">
      <dgm:prSet/>
      <dgm:spPr/>
      <dgm:t>
        <a:bodyPr/>
        <a:lstStyle/>
        <a:p>
          <a:endParaRPr lang="ru-RU"/>
        </a:p>
      </dgm:t>
    </dgm:pt>
    <dgm:pt modelId="{9F8E6081-89F6-4C0B-A885-A927FDED5CCE}" type="sibTrans" cxnId="{6212666F-DA04-4C5A-8D4A-7750C63B36CF}">
      <dgm:prSet/>
      <dgm:spPr/>
      <dgm:t>
        <a:bodyPr/>
        <a:lstStyle/>
        <a:p>
          <a:endParaRPr lang="ru-RU"/>
        </a:p>
      </dgm:t>
    </dgm:pt>
    <dgm:pt modelId="{602EAF09-9E51-488D-886D-B97754D1C13C}" type="pres">
      <dgm:prSet presAssocID="{F85F334A-B5D0-4A5F-B1AD-EB6A200389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FB105B-9F5C-4103-9137-B810AF0E1171}" type="pres">
      <dgm:prSet presAssocID="{348F50A4-10D8-4D6D-B31F-33A6F961A79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12666F-DA04-4C5A-8D4A-7750C63B36CF}" srcId="{F85F334A-B5D0-4A5F-B1AD-EB6A200389CA}" destId="{348F50A4-10D8-4D6D-B31F-33A6F961A79D}" srcOrd="0" destOrd="0" parTransId="{98BF4F41-0C2A-44F2-8D98-CA43F50C319F}" sibTransId="{9F8E6081-89F6-4C0B-A885-A927FDED5CCE}"/>
    <dgm:cxn modelId="{8DE2AA93-81BF-4D1D-B037-65A68C1D22F8}" type="presOf" srcId="{348F50A4-10D8-4D6D-B31F-33A6F961A79D}" destId="{71FB105B-9F5C-4103-9137-B810AF0E1171}" srcOrd="0" destOrd="0" presId="urn:microsoft.com/office/officeart/2005/8/layout/vList2"/>
    <dgm:cxn modelId="{E605A6AD-1CC9-4AF8-847D-622CF682166A}" type="presOf" srcId="{F85F334A-B5D0-4A5F-B1AD-EB6A200389CA}" destId="{602EAF09-9E51-488D-886D-B97754D1C13C}" srcOrd="0" destOrd="0" presId="urn:microsoft.com/office/officeart/2005/8/layout/vList2"/>
    <dgm:cxn modelId="{FBEFD7DA-7E09-4E64-A464-207122E8ED0E}" type="presParOf" srcId="{602EAF09-9E51-488D-886D-B97754D1C13C}" destId="{71FB105B-9F5C-4103-9137-B810AF0E117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3F2387F-50DC-4BFF-880F-B4EF14163C83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272101-503A-452A-B92B-7FB51F3D6B2B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800" dirty="0" smtClean="0"/>
            <a:t>В детском возрасте у 60,8% больных</a:t>
          </a:r>
          <a:endParaRPr lang="ru-RU" sz="2800" dirty="0"/>
        </a:p>
      </dgm:t>
    </dgm:pt>
    <dgm:pt modelId="{CDF58454-4397-49B8-9F32-5007FC7ACE47}" type="parTrans" cxnId="{3BE59222-3B7A-4D5D-B8EA-7E86035FF8C2}">
      <dgm:prSet/>
      <dgm:spPr/>
      <dgm:t>
        <a:bodyPr/>
        <a:lstStyle/>
        <a:p>
          <a:endParaRPr lang="ru-RU" sz="2400"/>
        </a:p>
      </dgm:t>
    </dgm:pt>
    <dgm:pt modelId="{30902F9D-03DD-4AAF-838D-B7A70A94101D}" type="sibTrans" cxnId="{3BE59222-3B7A-4D5D-B8EA-7E86035FF8C2}">
      <dgm:prSet/>
      <dgm:spPr/>
      <dgm:t>
        <a:bodyPr/>
        <a:lstStyle/>
        <a:p>
          <a:endParaRPr lang="ru-RU" sz="2400"/>
        </a:p>
      </dgm:t>
    </dgm:pt>
    <dgm:pt modelId="{24ABD792-ECDE-49EE-AE1A-A37116F0E9C8}">
      <dgm:prSet custT="1"/>
      <dgm:spPr/>
      <dgm:t>
        <a:bodyPr/>
        <a:lstStyle/>
        <a:p>
          <a:pPr rtl="0"/>
          <a:r>
            <a:rPr lang="ru-RU" sz="2000" dirty="0" smtClean="0"/>
            <a:t>у 40,7% мальчиков </a:t>
          </a:r>
          <a:endParaRPr lang="ru-RU" sz="2000" dirty="0"/>
        </a:p>
      </dgm:t>
    </dgm:pt>
    <dgm:pt modelId="{579B3265-FD21-428A-BF26-5F9BB807A40D}" type="parTrans" cxnId="{76E935AC-806E-4FEF-A77C-EEC8739A2A68}">
      <dgm:prSet/>
      <dgm:spPr/>
      <dgm:t>
        <a:bodyPr/>
        <a:lstStyle/>
        <a:p>
          <a:endParaRPr lang="ru-RU" sz="2400"/>
        </a:p>
      </dgm:t>
    </dgm:pt>
    <dgm:pt modelId="{EE82B14A-B0FF-4DEB-87F1-7349F14DB713}" type="sibTrans" cxnId="{76E935AC-806E-4FEF-A77C-EEC8739A2A68}">
      <dgm:prSet/>
      <dgm:spPr/>
      <dgm:t>
        <a:bodyPr/>
        <a:lstStyle/>
        <a:p>
          <a:endParaRPr lang="ru-RU" sz="2400"/>
        </a:p>
      </dgm:t>
    </dgm:pt>
    <dgm:pt modelId="{0609CE2F-8335-4D92-9742-90FE8561ABB4}">
      <dgm:prSet custT="1"/>
      <dgm:spPr/>
      <dgm:t>
        <a:bodyPr/>
        <a:lstStyle/>
        <a:p>
          <a:pPr rtl="0"/>
          <a:r>
            <a:rPr lang="ru-RU" sz="2000" dirty="0" smtClean="0"/>
            <a:t>59,3% девочек</a:t>
          </a:r>
          <a:endParaRPr lang="ru-RU" sz="2000" dirty="0"/>
        </a:p>
      </dgm:t>
    </dgm:pt>
    <dgm:pt modelId="{2B99EA6C-9EE4-40D5-87B0-1A6F5903BF0B}" type="parTrans" cxnId="{D920D342-D432-4F58-9DB1-AB117765CD51}">
      <dgm:prSet/>
      <dgm:spPr/>
      <dgm:t>
        <a:bodyPr/>
        <a:lstStyle/>
        <a:p>
          <a:endParaRPr lang="ru-RU" sz="2400"/>
        </a:p>
      </dgm:t>
    </dgm:pt>
    <dgm:pt modelId="{9062954E-F1B9-445F-821F-4318CD2052F4}" type="sibTrans" cxnId="{D920D342-D432-4F58-9DB1-AB117765CD51}">
      <dgm:prSet/>
      <dgm:spPr/>
      <dgm:t>
        <a:bodyPr/>
        <a:lstStyle/>
        <a:p>
          <a:endParaRPr lang="ru-RU" sz="2400"/>
        </a:p>
      </dgm:t>
    </dgm:pt>
    <dgm:pt modelId="{A28F492E-2780-42D5-93CD-5974CC82A5C2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800" dirty="0" smtClean="0"/>
            <a:t>Во взрослом - в 39,2% </a:t>
          </a:r>
          <a:endParaRPr lang="ru-RU" sz="2800" dirty="0"/>
        </a:p>
      </dgm:t>
    </dgm:pt>
    <dgm:pt modelId="{37314150-5F88-4798-AB3B-61D8B6E5C4A8}" type="parTrans" cxnId="{13FCFBEB-6DB8-4C85-BF46-D7CAF815C1B4}">
      <dgm:prSet/>
      <dgm:spPr/>
      <dgm:t>
        <a:bodyPr/>
        <a:lstStyle/>
        <a:p>
          <a:endParaRPr lang="ru-RU" sz="2400"/>
        </a:p>
      </dgm:t>
    </dgm:pt>
    <dgm:pt modelId="{C18E1905-887A-4F49-8462-EE644B1F9336}" type="sibTrans" cxnId="{13FCFBEB-6DB8-4C85-BF46-D7CAF815C1B4}">
      <dgm:prSet/>
      <dgm:spPr/>
      <dgm:t>
        <a:bodyPr/>
        <a:lstStyle/>
        <a:p>
          <a:endParaRPr lang="ru-RU" sz="2400"/>
        </a:p>
      </dgm:t>
    </dgm:pt>
    <dgm:pt modelId="{B370C3D1-47BB-4D66-84A0-4A584BE58CD0}">
      <dgm:prSet custT="1"/>
      <dgm:spPr/>
      <dgm:t>
        <a:bodyPr/>
        <a:lstStyle/>
        <a:p>
          <a:pPr rtl="0"/>
          <a:r>
            <a:rPr lang="ru-RU" sz="2000" dirty="0" smtClean="0"/>
            <a:t>15,8% мужчин </a:t>
          </a:r>
          <a:endParaRPr lang="ru-RU" sz="2000" dirty="0"/>
        </a:p>
      </dgm:t>
    </dgm:pt>
    <dgm:pt modelId="{AC372C59-C02F-4939-AC89-2328240C7AA3}" type="parTrans" cxnId="{D20864B9-4605-41C5-B5BD-E53554E426BC}">
      <dgm:prSet/>
      <dgm:spPr/>
      <dgm:t>
        <a:bodyPr/>
        <a:lstStyle/>
        <a:p>
          <a:endParaRPr lang="ru-RU" sz="2400"/>
        </a:p>
      </dgm:t>
    </dgm:pt>
    <dgm:pt modelId="{F418A412-048C-41B2-AFD2-69829164A7B2}" type="sibTrans" cxnId="{D20864B9-4605-41C5-B5BD-E53554E426BC}">
      <dgm:prSet/>
      <dgm:spPr/>
      <dgm:t>
        <a:bodyPr/>
        <a:lstStyle/>
        <a:p>
          <a:endParaRPr lang="ru-RU" sz="2400"/>
        </a:p>
      </dgm:t>
    </dgm:pt>
    <dgm:pt modelId="{D837DBAD-06F2-4243-B647-4D4ADD3BB47A}">
      <dgm:prSet custT="1"/>
      <dgm:spPr/>
      <dgm:t>
        <a:bodyPr/>
        <a:lstStyle/>
        <a:p>
          <a:pPr rtl="0"/>
          <a:r>
            <a:rPr lang="ru-RU" sz="2000" dirty="0" smtClean="0"/>
            <a:t>84,2% женщин.</a:t>
          </a:r>
          <a:endParaRPr lang="ru-RU" sz="2000" dirty="0"/>
        </a:p>
      </dgm:t>
    </dgm:pt>
    <dgm:pt modelId="{EF8DB11A-520D-436E-8298-D01814F43DDF}" type="parTrans" cxnId="{021F74FA-D2A3-4F74-BB18-01F207A802D7}">
      <dgm:prSet/>
      <dgm:spPr/>
      <dgm:t>
        <a:bodyPr/>
        <a:lstStyle/>
        <a:p>
          <a:endParaRPr lang="ru-RU" sz="2400"/>
        </a:p>
      </dgm:t>
    </dgm:pt>
    <dgm:pt modelId="{B27E2733-7949-4E38-95DD-D470F2BFC3AE}" type="sibTrans" cxnId="{021F74FA-D2A3-4F74-BB18-01F207A802D7}">
      <dgm:prSet/>
      <dgm:spPr/>
      <dgm:t>
        <a:bodyPr/>
        <a:lstStyle/>
        <a:p>
          <a:endParaRPr lang="ru-RU" sz="2400"/>
        </a:p>
      </dgm:t>
    </dgm:pt>
    <dgm:pt modelId="{4822FC63-B9AA-4BD8-AA01-97920DE9B640}" type="pres">
      <dgm:prSet presAssocID="{F3F2387F-50DC-4BFF-880F-B4EF14163C8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12A4EEF-60BF-44DE-8F58-5AFE5840348A}" type="pres">
      <dgm:prSet presAssocID="{8A272101-503A-452A-B92B-7FB51F3D6B2B}" presName="hierRoot1" presStyleCnt="0"/>
      <dgm:spPr/>
    </dgm:pt>
    <dgm:pt modelId="{335FA7AC-CE4F-48A5-A5E4-2297166D927A}" type="pres">
      <dgm:prSet presAssocID="{8A272101-503A-452A-B92B-7FB51F3D6B2B}" presName="composite" presStyleCnt="0"/>
      <dgm:spPr/>
    </dgm:pt>
    <dgm:pt modelId="{A899EC3E-1908-49CB-BA3B-8B6131640C85}" type="pres">
      <dgm:prSet presAssocID="{8A272101-503A-452A-B92B-7FB51F3D6B2B}" presName="background" presStyleLbl="node0" presStyleIdx="0" presStyleCnt="2"/>
      <dgm:spPr/>
    </dgm:pt>
    <dgm:pt modelId="{8C574671-C3B9-4EC3-BF10-E2E7448643DA}" type="pres">
      <dgm:prSet presAssocID="{8A272101-503A-452A-B92B-7FB51F3D6B2B}" presName="text" presStyleLbl="fgAcc0" presStyleIdx="0" presStyleCnt="2" custScaleX="184717" custScaleY="151545" custLinFactNeighborX="221" custLinFactNeighborY="-701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6028AD-02C0-46A5-A64F-1386B57063DA}" type="pres">
      <dgm:prSet presAssocID="{8A272101-503A-452A-B92B-7FB51F3D6B2B}" presName="hierChild2" presStyleCnt="0"/>
      <dgm:spPr/>
    </dgm:pt>
    <dgm:pt modelId="{AC46EF04-2962-4641-B794-C3FC477FB302}" type="pres">
      <dgm:prSet presAssocID="{579B3265-FD21-428A-BF26-5F9BB807A40D}" presName="Name10" presStyleLbl="parChTrans1D2" presStyleIdx="0" presStyleCnt="4"/>
      <dgm:spPr/>
      <dgm:t>
        <a:bodyPr/>
        <a:lstStyle/>
        <a:p>
          <a:endParaRPr lang="ru-RU"/>
        </a:p>
      </dgm:t>
    </dgm:pt>
    <dgm:pt modelId="{B6941C01-CDAD-44C2-8E12-77D17D8822F9}" type="pres">
      <dgm:prSet presAssocID="{24ABD792-ECDE-49EE-AE1A-A37116F0E9C8}" presName="hierRoot2" presStyleCnt="0"/>
      <dgm:spPr/>
    </dgm:pt>
    <dgm:pt modelId="{139CEC95-9AD6-4B14-8484-F66D4DAC41B7}" type="pres">
      <dgm:prSet presAssocID="{24ABD792-ECDE-49EE-AE1A-A37116F0E9C8}" presName="composite2" presStyleCnt="0"/>
      <dgm:spPr/>
    </dgm:pt>
    <dgm:pt modelId="{AE303D8B-F173-4DD9-AF9D-4C74503808E0}" type="pres">
      <dgm:prSet presAssocID="{24ABD792-ECDE-49EE-AE1A-A37116F0E9C8}" presName="background2" presStyleLbl="node2" presStyleIdx="0" presStyleCnt="4"/>
      <dgm:spPr/>
    </dgm:pt>
    <dgm:pt modelId="{7D3B9663-0325-411B-BE30-77FE8DEC0D71}" type="pres">
      <dgm:prSet presAssocID="{24ABD792-ECDE-49EE-AE1A-A37116F0E9C8}" presName="text2" presStyleLbl="fgAcc2" presStyleIdx="0" presStyleCnt="4" custLinFactNeighborX="221" custLinFactNeighborY="-701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6125A1-01EC-4469-AFC1-48675AC084E4}" type="pres">
      <dgm:prSet presAssocID="{24ABD792-ECDE-49EE-AE1A-A37116F0E9C8}" presName="hierChild3" presStyleCnt="0"/>
      <dgm:spPr/>
    </dgm:pt>
    <dgm:pt modelId="{30951673-CF5D-44E4-91A9-0439F8F56CEE}" type="pres">
      <dgm:prSet presAssocID="{2B99EA6C-9EE4-40D5-87B0-1A6F5903BF0B}" presName="Name10" presStyleLbl="parChTrans1D2" presStyleIdx="1" presStyleCnt="4"/>
      <dgm:spPr/>
      <dgm:t>
        <a:bodyPr/>
        <a:lstStyle/>
        <a:p>
          <a:endParaRPr lang="ru-RU"/>
        </a:p>
      </dgm:t>
    </dgm:pt>
    <dgm:pt modelId="{5DEF9E89-1184-4DAF-85C5-8BB0263D7D0D}" type="pres">
      <dgm:prSet presAssocID="{0609CE2F-8335-4D92-9742-90FE8561ABB4}" presName="hierRoot2" presStyleCnt="0"/>
      <dgm:spPr/>
    </dgm:pt>
    <dgm:pt modelId="{6BA185D6-C30E-4864-9943-6BF9DAFF003F}" type="pres">
      <dgm:prSet presAssocID="{0609CE2F-8335-4D92-9742-90FE8561ABB4}" presName="composite2" presStyleCnt="0"/>
      <dgm:spPr/>
    </dgm:pt>
    <dgm:pt modelId="{1694F8DF-2514-4AFC-B6FB-A746A85D0D03}" type="pres">
      <dgm:prSet presAssocID="{0609CE2F-8335-4D92-9742-90FE8561ABB4}" presName="background2" presStyleLbl="node2" presStyleIdx="1" presStyleCnt="4"/>
      <dgm:spPr/>
    </dgm:pt>
    <dgm:pt modelId="{8C4575EC-392D-4587-9C5B-34924D4191A9}" type="pres">
      <dgm:prSet presAssocID="{0609CE2F-8335-4D92-9742-90FE8561ABB4}" presName="text2" presStyleLbl="fgAcc2" presStyleIdx="1" presStyleCnt="4" custLinFactNeighborX="221" custLinFactNeighborY="-701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B5FB98-2A1D-4568-825E-908A66327B50}" type="pres">
      <dgm:prSet presAssocID="{0609CE2F-8335-4D92-9742-90FE8561ABB4}" presName="hierChild3" presStyleCnt="0"/>
      <dgm:spPr/>
    </dgm:pt>
    <dgm:pt modelId="{AFAE6F26-905D-4D87-9262-E1CB88C4E3BF}" type="pres">
      <dgm:prSet presAssocID="{A28F492E-2780-42D5-93CD-5974CC82A5C2}" presName="hierRoot1" presStyleCnt="0"/>
      <dgm:spPr/>
    </dgm:pt>
    <dgm:pt modelId="{11F820A0-09FA-4798-B46A-8F8939BBFF50}" type="pres">
      <dgm:prSet presAssocID="{A28F492E-2780-42D5-93CD-5974CC82A5C2}" presName="composite" presStyleCnt="0"/>
      <dgm:spPr/>
    </dgm:pt>
    <dgm:pt modelId="{6007905E-D3B3-40FB-998E-BC236165434A}" type="pres">
      <dgm:prSet presAssocID="{A28F492E-2780-42D5-93CD-5974CC82A5C2}" presName="background" presStyleLbl="node0" presStyleIdx="1" presStyleCnt="2"/>
      <dgm:spPr/>
    </dgm:pt>
    <dgm:pt modelId="{0D8FB240-A30E-4E8E-9C57-E3AEDB11EF54}" type="pres">
      <dgm:prSet presAssocID="{A28F492E-2780-42D5-93CD-5974CC82A5C2}" presName="text" presStyleLbl="fgAcc0" presStyleIdx="1" presStyleCnt="2" custScaleX="190092" custScaleY="138280" custLinFactNeighborY="732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43E05C-1CE5-4443-94A2-23F12C1FA87E}" type="pres">
      <dgm:prSet presAssocID="{A28F492E-2780-42D5-93CD-5974CC82A5C2}" presName="hierChild2" presStyleCnt="0"/>
      <dgm:spPr/>
    </dgm:pt>
    <dgm:pt modelId="{0114CA07-2E6A-4776-BAE0-BE2CD7483418}" type="pres">
      <dgm:prSet presAssocID="{AC372C59-C02F-4939-AC89-2328240C7AA3}" presName="Name10" presStyleLbl="parChTrans1D2" presStyleIdx="2" presStyleCnt="4"/>
      <dgm:spPr/>
      <dgm:t>
        <a:bodyPr/>
        <a:lstStyle/>
        <a:p>
          <a:endParaRPr lang="ru-RU"/>
        </a:p>
      </dgm:t>
    </dgm:pt>
    <dgm:pt modelId="{29465427-C16D-4CC4-8278-76FA2673AAA0}" type="pres">
      <dgm:prSet presAssocID="{B370C3D1-47BB-4D66-84A0-4A584BE58CD0}" presName="hierRoot2" presStyleCnt="0"/>
      <dgm:spPr/>
    </dgm:pt>
    <dgm:pt modelId="{D6865063-E88D-4BF0-B8C3-ECFBBD14BD80}" type="pres">
      <dgm:prSet presAssocID="{B370C3D1-47BB-4D66-84A0-4A584BE58CD0}" presName="composite2" presStyleCnt="0"/>
      <dgm:spPr/>
    </dgm:pt>
    <dgm:pt modelId="{ED53E6BE-8481-4B42-A664-D3D875E939E2}" type="pres">
      <dgm:prSet presAssocID="{B370C3D1-47BB-4D66-84A0-4A584BE58CD0}" presName="background2" presStyleLbl="node2" presStyleIdx="2" presStyleCnt="4"/>
      <dgm:spPr/>
    </dgm:pt>
    <dgm:pt modelId="{07201BAA-0F5A-4180-82E8-435941080F60}" type="pres">
      <dgm:prSet presAssocID="{B370C3D1-47BB-4D66-84A0-4A584BE58CD0}" presName="text2" presStyleLbl="fgAcc2" presStyleIdx="2" presStyleCnt="4" custLinFactNeighborY="732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1F217A-1266-4729-8B2B-C260E9503F7B}" type="pres">
      <dgm:prSet presAssocID="{B370C3D1-47BB-4D66-84A0-4A584BE58CD0}" presName="hierChild3" presStyleCnt="0"/>
      <dgm:spPr/>
    </dgm:pt>
    <dgm:pt modelId="{19FE1CB4-7650-4526-A69D-3E73FEF5B1C5}" type="pres">
      <dgm:prSet presAssocID="{EF8DB11A-520D-436E-8298-D01814F43DDF}" presName="Name10" presStyleLbl="parChTrans1D2" presStyleIdx="3" presStyleCnt="4"/>
      <dgm:spPr/>
      <dgm:t>
        <a:bodyPr/>
        <a:lstStyle/>
        <a:p>
          <a:endParaRPr lang="ru-RU"/>
        </a:p>
      </dgm:t>
    </dgm:pt>
    <dgm:pt modelId="{73AC7D02-2EE4-4A7A-B57B-05888DA734B2}" type="pres">
      <dgm:prSet presAssocID="{D837DBAD-06F2-4243-B647-4D4ADD3BB47A}" presName="hierRoot2" presStyleCnt="0"/>
      <dgm:spPr/>
    </dgm:pt>
    <dgm:pt modelId="{3A09E2B5-C3DB-40C1-AF82-3DD9341A20A2}" type="pres">
      <dgm:prSet presAssocID="{D837DBAD-06F2-4243-B647-4D4ADD3BB47A}" presName="composite2" presStyleCnt="0"/>
      <dgm:spPr/>
    </dgm:pt>
    <dgm:pt modelId="{3F013864-A50C-4740-A3DB-62E9A24C6DEB}" type="pres">
      <dgm:prSet presAssocID="{D837DBAD-06F2-4243-B647-4D4ADD3BB47A}" presName="background2" presStyleLbl="node2" presStyleIdx="3" presStyleCnt="4"/>
      <dgm:spPr/>
    </dgm:pt>
    <dgm:pt modelId="{E87088E9-02DF-4AD4-9199-103687BD7EAA}" type="pres">
      <dgm:prSet presAssocID="{D837DBAD-06F2-4243-B647-4D4ADD3BB47A}" presName="text2" presStyleLbl="fgAcc2" presStyleIdx="3" presStyleCnt="4" custLinFactNeighborY="732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88B4F7-F5D1-4155-AB6F-F7DAA0C189E3}" type="pres">
      <dgm:prSet presAssocID="{D837DBAD-06F2-4243-B647-4D4ADD3BB47A}" presName="hierChild3" presStyleCnt="0"/>
      <dgm:spPr/>
    </dgm:pt>
  </dgm:ptLst>
  <dgm:cxnLst>
    <dgm:cxn modelId="{690EB291-D15E-4F78-ABF6-E32B0F42D31A}" type="presOf" srcId="{2B99EA6C-9EE4-40D5-87B0-1A6F5903BF0B}" destId="{30951673-CF5D-44E4-91A9-0439F8F56CEE}" srcOrd="0" destOrd="0" presId="urn:microsoft.com/office/officeart/2005/8/layout/hierarchy1"/>
    <dgm:cxn modelId="{90BB49EF-935A-444E-A669-2C1941D27D9F}" type="presOf" srcId="{AC372C59-C02F-4939-AC89-2328240C7AA3}" destId="{0114CA07-2E6A-4776-BAE0-BE2CD7483418}" srcOrd="0" destOrd="0" presId="urn:microsoft.com/office/officeart/2005/8/layout/hierarchy1"/>
    <dgm:cxn modelId="{CB82ECC6-E262-42F2-8AC5-B7F6E52AD798}" type="presOf" srcId="{EF8DB11A-520D-436E-8298-D01814F43DDF}" destId="{19FE1CB4-7650-4526-A69D-3E73FEF5B1C5}" srcOrd="0" destOrd="0" presId="urn:microsoft.com/office/officeart/2005/8/layout/hierarchy1"/>
    <dgm:cxn modelId="{135EF6C6-A740-4A6D-9E13-0C600D1C4FBD}" type="presOf" srcId="{F3F2387F-50DC-4BFF-880F-B4EF14163C83}" destId="{4822FC63-B9AA-4BD8-AA01-97920DE9B640}" srcOrd="0" destOrd="0" presId="urn:microsoft.com/office/officeart/2005/8/layout/hierarchy1"/>
    <dgm:cxn modelId="{D920D342-D432-4F58-9DB1-AB117765CD51}" srcId="{8A272101-503A-452A-B92B-7FB51F3D6B2B}" destId="{0609CE2F-8335-4D92-9742-90FE8561ABB4}" srcOrd="1" destOrd="0" parTransId="{2B99EA6C-9EE4-40D5-87B0-1A6F5903BF0B}" sibTransId="{9062954E-F1B9-445F-821F-4318CD2052F4}"/>
    <dgm:cxn modelId="{A635EF61-253F-43C6-A454-1D2070F4965C}" type="presOf" srcId="{B370C3D1-47BB-4D66-84A0-4A584BE58CD0}" destId="{07201BAA-0F5A-4180-82E8-435941080F60}" srcOrd="0" destOrd="0" presId="urn:microsoft.com/office/officeart/2005/8/layout/hierarchy1"/>
    <dgm:cxn modelId="{6A957DB5-30DA-4F4E-BB47-A5799C5EEE75}" type="presOf" srcId="{D837DBAD-06F2-4243-B647-4D4ADD3BB47A}" destId="{E87088E9-02DF-4AD4-9199-103687BD7EAA}" srcOrd="0" destOrd="0" presId="urn:microsoft.com/office/officeart/2005/8/layout/hierarchy1"/>
    <dgm:cxn modelId="{F0D18192-FAF7-4192-BB08-CA66150FDEB5}" type="presOf" srcId="{A28F492E-2780-42D5-93CD-5974CC82A5C2}" destId="{0D8FB240-A30E-4E8E-9C57-E3AEDB11EF54}" srcOrd="0" destOrd="0" presId="urn:microsoft.com/office/officeart/2005/8/layout/hierarchy1"/>
    <dgm:cxn modelId="{76E935AC-806E-4FEF-A77C-EEC8739A2A68}" srcId="{8A272101-503A-452A-B92B-7FB51F3D6B2B}" destId="{24ABD792-ECDE-49EE-AE1A-A37116F0E9C8}" srcOrd="0" destOrd="0" parTransId="{579B3265-FD21-428A-BF26-5F9BB807A40D}" sibTransId="{EE82B14A-B0FF-4DEB-87F1-7349F14DB713}"/>
    <dgm:cxn modelId="{B7A0CC41-C663-48C0-B720-CC307F4B0C5C}" type="presOf" srcId="{8A272101-503A-452A-B92B-7FB51F3D6B2B}" destId="{8C574671-C3B9-4EC3-BF10-E2E7448643DA}" srcOrd="0" destOrd="0" presId="urn:microsoft.com/office/officeart/2005/8/layout/hierarchy1"/>
    <dgm:cxn modelId="{3BE59222-3B7A-4D5D-B8EA-7E86035FF8C2}" srcId="{F3F2387F-50DC-4BFF-880F-B4EF14163C83}" destId="{8A272101-503A-452A-B92B-7FB51F3D6B2B}" srcOrd="0" destOrd="0" parTransId="{CDF58454-4397-49B8-9F32-5007FC7ACE47}" sibTransId="{30902F9D-03DD-4AAF-838D-B7A70A94101D}"/>
    <dgm:cxn modelId="{1B7DB4F5-8F89-4B93-8C27-60B074359831}" type="presOf" srcId="{24ABD792-ECDE-49EE-AE1A-A37116F0E9C8}" destId="{7D3B9663-0325-411B-BE30-77FE8DEC0D71}" srcOrd="0" destOrd="0" presId="urn:microsoft.com/office/officeart/2005/8/layout/hierarchy1"/>
    <dgm:cxn modelId="{F88E2AD7-F6E5-4C54-8DE0-DB975C06452B}" type="presOf" srcId="{0609CE2F-8335-4D92-9742-90FE8561ABB4}" destId="{8C4575EC-392D-4587-9C5B-34924D4191A9}" srcOrd="0" destOrd="0" presId="urn:microsoft.com/office/officeart/2005/8/layout/hierarchy1"/>
    <dgm:cxn modelId="{13FCFBEB-6DB8-4C85-BF46-D7CAF815C1B4}" srcId="{F3F2387F-50DC-4BFF-880F-B4EF14163C83}" destId="{A28F492E-2780-42D5-93CD-5974CC82A5C2}" srcOrd="1" destOrd="0" parTransId="{37314150-5F88-4798-AB3B-61D8B6E5C4A8}" sibTransId="{C18E1905-887A-4F49-8462-EE644B1F9336}"/>
    <dgm:cxn modelId="{D20864B9-4605-41C5-B5BD-E53554E426BC}" srcId="{A28F492E-2780-42D5-93CD-5974CC82A5C2}" destId="{B370C3D1-47BB-4D66-84A0-4A584BE58CD0}" srcOrd="0" destOrd="0" parTransId="{AC372C59-C02F-4939-AC89-2328240C7AA3}" sibTransId="{F418A412-048C-41B2-AFD2-69829164A7B2}"/>
    <dgm:cxn modelId="{021F74FA-D2A3-4F74-BB18-01F207A802D7}" srcId="{A28F492E-2780-42D5-93CD-5974CC82A5C2}" destId="{D837DBAD-06F2-4243-B647-4D4ADD3BB47A}" srcOrd="1" destOrd="0" parTransId="{EF8DB11A-520D-436E-8298-D01814F43DDF}" sibTransId="{B27E2733-7949-4E38-95DD-D470F2BFC3AE}"/>
    <dgm:cxn modelId="{DDB73AD1-1458-4FD0-BB11-0085D071E89E}" type="presOf" srcId="{579B3265-FD21-428A-BF26-5F9BB807A40D}" destId="{AC46EF04-2962-4641-B794-C3FC477FB302}" srcOrd="0" destOrd="0" presId="urn:microsoft.com/office/officeart/2005/8/layout/hierarchy1"/>
    <dgm:cxn modelId="{FFAEDDB3-E10E-4A16-A3F7-353714EE14B7}" type="presParOf" srcId="{4822FC63-B9AA-4BD8-AA01-97920DE9B640}" destId="{E12A4EEF-60BF-44DE-8F58-5AFE5840348A}" srcOrd="0" destOrd="0" presId="urn:microsoft.com/office/officeart/2005/8/layout/hierarchy1"/>
    <dgm:cxn modelId="{71962AC8-89DA-43F4-AB0D-0CD562A1A7B1}" type="presParOf" srcId="{E12A4EEF-60BF-44DE-8F58-5AFE5840348A}" destId="{335FA7AC-CE4F-48A5-A5E4-2297166D927A}" srcOrd="0" destOrd="0" presId="urn:microsoft.com/office/officeart/2005/8/layout/hierarchy1"/>
    <dgm:cxn modelId="{96E72180-3D40-4106-94E2-71665C558362}" type="presParOf" srcId="{335FA7AC-CE4F-48A5-A5E4-2297166D927A}" destId="{A899EC3E-1908-49CB-BA3B-8B6131640C85}" srcOrd="0" destOrd="0" presId="urn:microsoft.com/office/officeart/2005/8/layout/hierarchy1"/>
    <dgm:cxn modelId="{8EE80C1B-1F41-42E1-ADC2-219DC45A0C5B}" type="presParOf" srcId="{335FA7AC-CE4F-48A5-A5E4-2297166D927A}" destId="{8C574671-C3B9-4EC3-BF10-E2E7448643DA}" srcOrd="1" destOrd="0" presId="urn:microsoft.com/office/officeart/2005/8/layout/hierarchy1"/>
    <dgm:cxn modelId="{3191FFFC-9239-4265-81E0-B571F37C1E67}" type="presParOf" srcId="{E12A4EEF-60BF-44DE-8F58-5AFE5840348A}" destId="{506028AD-02C0-46A5-A64F-1386B57063DA}" srcOrd="1" destOrd="0" presId="urn:microsoft.com/office/officeart/2005/8/layout/hierarchy1"/>
    <dgm:cxn modelId="{6F544698-CB3B-4195-9CD0-43554B318C91}" type="presParOf" srcId="{506028AD-02C0-46A5-A64F-1386B57063DA}" destId="{AC46EF04-2962-4641-B794-C3FC477FB302}" srcOrd="0" destOrd="0" presId="urn:microsoft.com/office/officeart/2005/8/layout/hierarchy1"/>
    <dgm:cxn modelId="{C2AEC1DE-8CDE-42A8-AC34-260CB2E92521}" type="presParOf" srcId="{506028AD-02C0-46A5-A64F-1386B57063DA}" destId="{B6941C01-CDAD-44C2-8E12-77D17D8822F9}" srcOrd="1" destOrd="0" presId="urn:microsoft.com/office/officeart/2005/8/layout/hierarchy1"/>
    <dgm:cxn modelId="{134A939D-5E5C-4876-BE65-AE3923C7DE7C}" type="presParOf" srcId="{B6941C01-CDAD-44C2-8E12-77D17D8822F9}" destId="{139CEC95-9AD6-4B14-8484-F66D4DAC41B7}" srcOrd="0" destOrd="0" presId="urn:microsoft.com/office/officeart/2005/8/layout/hierarchy1"/>
    <dgm:cxn modelId="{13881361-695B-42E3-966C-57E65AD4EABD}" type="presParOf" srcId="{139CEC95-9AD6-4B14-8484-F66D4DAC41B7}" destId="{AE303D8B-F173-4DD9-AF9D-4C74503808E0}" srcOrd="0" destOrd="0" presId="urn:microsoft.com/office/officeart/2005/8/layout/hierarchy1"/>
    <dgm:cxn modelId="{D2DAEA6F-8896-4CBD-A2AB-0C8810B73C97}" type="presParOf" srcId="{139CEC95-9AD6-4B14-8484-F66D4DAC41B7}" destId="{7D3B9663-0325-411B-BE30-77FE8DEC0D71}" srcOrd="1" destOrd="0" presId="urn:microsoft.com/office/officeart/2005/8/layout/hierarchy1"/>
    <dgm:cxn modelId="{A1FEEC4C-A1F9-422F-8E20-5115C3801306}" type="presParOf" srcId="{B6941C01-CDAD-44C2-8E12-77D17D8822F9}" destId="{C36125A1-01EC-4469-AFC1-48675AC084E4}" srcOrd="1" destOrd="0" presId="urn:microsoft.com/office/officeart/2005/8/layout/hierarchy1"/>
    <dgm:cxn modelId="{D2D9CC1E-3211-47F0-A334-5B2D8EA01D01}" type="presParOf" srcId="{506028AD-02C0-46A5-A64F-1386B57063DA}" destId="{30951673-CF5D-44E4-91A9-0439F8F56CEE}" srcOrd="2" destOrd="0" presId="urn:microsoft.com/office/officeart/2005/8/layout/hierarchy1"/>
    <dgm:cxn modelId="{6C0B9A3B-6D53-412E-850C-73F9AAA192AB}" type="presParOf" srcId="{506028AD-02C0-46A5-A64F-1386B57063DA}" destId="{5DEF9E89-1184-4DAF-85C5-8BB0263D7D0D}" srcOrd="3" destOrd="0" presId="urn:microsoft.com/office/officeart/2005/8/layout/hierarchy1"/>
    <dgm:cxn modelId="{ECF5D6EB-3330-4DDC-936D-A711328186FE}" type="presParOf" srcId="{5DEF9E89-1184-4DAF-85C5-8BB0263D7D0D}" destId="{6BA185D6-C30E-4864-9943-6BF9DAFF003F}" srcOrd="0" destOrd="0" presId="urn:microsoft.com/office/officeart/2005/8/layout/hierarchy1"/>
    <dgm:cxn modelId="{A70863C7-31EA-47D2-BA23-91E95F61D67B}" type="presParOf" srcId="{6BA185D6-C30E-4864-9943-6BF9DAFF003F}" destId="{1694F8DF-2514-4AFC-B6FB-A746A85D0D03}" srcOrd="0" destOrd="0" presId="urn:microsoft.com/office/officeart/2005/8/layout/hierarchy1"/>
    <dgm:cxn modelId="{B057BF46-4CED-424A-857C-86128F74415D}" type="presParOf" srcId="{6BA185D6-C30E-4864-9943-6BF9DAFF003F}" destId="{8C4575EC-392D-4587-9C5B-34924D4191A9}" srcOrd="1" destOrd="0" presId="urn:microsoft.com/office/officeart/2005/8/layout/hierarchy1"/>
    <dgm:cxn modelId="{9CFD2FD2-5030-4752-9751-6BA79BC9EE0B}" type="presParOf" srcId="{5DEF9E89-1184-4DAF-85C5-8BB0263D7D0D}" destId="{0FB5FB98-2A1D-4568-825E-908A66327B50}" srcOrd="1" destOrd="0" presId="urn:microsoft.com/office/officeart/2005/8/layout/hierarchy1"/>
    <dgm:cxn modelId="{61E66277-C665-427A-A162-920B0D551737}" type="presParOf" srcId="{4822FC63-B9AA-4BD8-AA01-97920DE9B640}" destId="{AFAE6F26-905D-4D87-9262-E1CB88C4E3BF}" srcOrd="1" destOrd="0" presId="urn:microsoft.com/office/officeart/2005/8/layout/hierarchy1"/>
    <dgm:cxn modelId="{5C2762F1-28C0-4C38-94C5-C0298C82D99C}" type="presParOf" srcId="{AFAE6F26-905D-4D87-9262-E1CB88C4E3BF}" destId="{11F820A0-09FA-4798-B46A-8F8939BBFF50}" srcOrd="0" destOrd="0" presId="urn:microsoft.com/office/officeart/2005/8/layout/hierarchy1"/>
    <dgm:cxn modelId="{E37EFA28-E2EA-410B-9BFC-C47D77C0ECB0}" type="presParOf" srcId="{11F820A0-09FA-4798-B46A-8F8939BBFF50}" destId="{6007905E-D3B3-40FB-998E-BC236165434A}" srcOrd="0" destOrd="0" presId="urn:microsoft.com/office/officeart/2005/8/layout/hierarchy1"/>
    <dgm:cxn modelId="{5D0A3976-89F1-47F5-92DA-EFD937D327E5}" type="presParOf" srcId="{11F820A0-09FA-4798-B46A-8F8939BBFF50}" destId="{0D8FB240-A30E-4E8E-9C57-E3AEDB11EF54}" srcOrd="1" destOrd="0" presId="urn:microsoft.com/office/officeart/2005/8/layout/hierarchy1"/>
    <dgm:cxn modelId="{D9532819-9DC5-4419-AA1D-D5D4D2B0EFFD}" type="presParOf" srcId="{AFAE6F26-905D-4D87-9262-E1CB88C4E3BF}" destId="{7D43E05C-1CE5-4443-94A2-23F12C1FA87E}" srcOrd="1" destOrd="0" presId="urn:microsoft.com/office/officeart/2005/8/layout/hierarchy1"/>
    <dgm:cxn modelId="{CF5687E7-C733-4FE8-8BF0-B22FC10BD1D4}" type="presParOf" srcId="{7D43E05C-1CE5-4443-94A2-23F12C1FA87E}" destId="{0114CA07-2E6A-4776-BAE0-BE2CD7483418}" srcOrd="0" destOrd="0" presId="urn:microsoft.com/office/officeart/2005/8/layout/hierarchy1"/>
    <dgm:cxn modelId="{7A062AF0-FE3E-40D1-B953-F82BE1E9AB77}" type="presParOf" srcId="{7D43E05C-1CE5-4443-94A2-23F12C1FA87E}" destId="{29465427-C16D-4CC4-8278-76FA2673AAA0}" srcOrd="1" destOrd="0" presId="urn:microsoft.com/office/officeart/2005/8/layout/hierarchy1"/>
    <dgm:cxn modelId="{56D20D3C-AB94-4E35-B3D6-83AF34F75E1A}" type="presParOf" srcId="{29465427-C16D-4CC4-8278-76FA2673AAA0}" destId="{D6865063-E88D-4BF0-B8C3-ECFBBD14BD80}" srcOrd="0" destOrd="0" presId="urn:microsoft.com/office/officeart/2005/8/layout/hierarchy1"/>
    <dgm:cxn modelId="{B205491F-2D18-4E88-B794-364E1E2F677F}" type="presParOf" srcId="{D6865063-E88D-4BF0-B8C3-ECFBBD14BD80}" destId="{ED53E6BE-8481-4B42-A664-D3D875E939E2}" srcOrd="0" destOrd="0" presId="urn:microsoft.com/office/officeart/2005/8/layout/hierarchy1"/>
    <dgm:cxn modelId="{203AA6D1-9BB1-464F-A094-90C22A33ACAB}" type="presParOf" srcId="{D6865063-E88D-4BF0-B8C3-ECFBBD14BD80}" destId="{07201BAA-0F5A-4180-82E8-435941080F60}" srcOrd="1" destOrd="0" presId="urn:microsoft.com/office/officeart/2005/8/layout/hierarchy1"/>
    <dgm:cxn modelId="{C2164DF1-72C5-4D2C-B232-0A8352A59701}" type="presParOf" srcId="{29465427-C16D-4CC4-8278-76FA2673AAA0}" destId="{0D1F217A-1266-4729-8B2B-C260E9503F7B}" srcOrd="1" destOrd="0" presId="urn:microsoft.com/office/officeart/2005/8/layout/hierarchy1"/>
    <dgm:cxn modelId="{1CB7D65C-14E1-498E-AE19-8FBC0A11969A}" type="presParOf" srcId="{7D43E05C-1CE5-4443-94A2-23F12C1FA87E}" destId="{19FE1CB4-7650-4526-A69D-3E73FEF5B1C5}" srcOrd="2" destOrd="0" presId="urn:microsoft.com/office/officeart/2005/8/layout/hierarchy1"/>
    <dgm:cxn modelId="{AEC0E6EA-8BFD-4870-99CC-CC2C5BF8E2D9}" type="presParOf" srcId="{7D43E05C-1CE5-4443-94A2-23F12C1FA87E}" destId="{73AC7D02-2EE4-4A7A-B57B-05888DA734B2}" srcOrd="3" destOrd="0" presId="urn:microsoft.com/office/officeart/2005/8/layout/hierarchy1"/>
    <dgm:cxn modelId="{19E1B603-C4BE-4207-A62C-77D35DFEAEA7}" type="presParOf" srcId="{73AC7D02-2EE4-4A7A-B57B-05888DA734B2}" destId="{3A09E2B5-C3DB-40C1-AF82-3DD9341A20A2}" srcOrd="0" destOrd="0" presId="urn:microsoft.com/office/officeart/2005/8/layout/hierarchy1"/>
    <dgm:cxn modelId="{C9A54E5A-7C32-4278-9069-157A4F94600C}" type="presParOf" srcId="{3A09E2B5-C3DB-40C1-AF82-3DD9341A20A2}" destId="{3F013864-A50C-4740-A3DB-62E9A24C6DEB}" srcOrd="0" destOrd="0" presId="urn:microsoft.com/office/officeart/2005/8/layout/hierarchy1"/>
    <dgm:cxn modelId="{99D69A61-1BE0-400D-9006-8233D9C24D17}" type="presParOf" srcId="{3A09E2B5-C3DB-40C1-AF82-3DD9341A20A2}" destId="{E87088E9-02DF-4AD4-9199-103687BD7EAA}" srcOrd="1" destOrd="0" presId="urn:microsoft.com/office/officeart/2005/8/layout/hierarchy1"/>
    <dgm:cxn modelId="{CBB032F1-4784-4F1F-90C9-7E37EB5C777B}" type="presParOf" srcId="{73AC7D02-2EE4-4A7A-B57B-05888DA734B2}" destId="{7C88B4F7-F5D1-4155-AB6F-F7DAA0C189E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4071AB-2EB6-47DF-8C5F-67A7D3582AC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DEB7BF-D275-4499-934C-11B44C5F5F8A}">
      <dgm:prSet custT="1"/>
      <dgm:spPr>
        <a:solidFill>
          <a:srgbClr val="5B97DF"/>
        </a:solidFill>
        <a:scene3d>
          <a:camera prst="orthographicFront"/>
          <a:lightRig rig="threePt" dir="t"/>
        </a:scene3d>
        <a:sp3d>
          <a:bevelT w="101600" prst="riblet"/>
        </a:sp3d>
      </dgm:spPr>
      <dgm:t>
        <a:bodyPr/>
        <a:lstStyle/>
        <a:p>
          <a:pPr rtl="0"/>
          <a:r>
            <a:rPr lang="ru-RU" sz="1800" b="1" dirty="0" smtClean="0"/>
            <a:t>IV МЕЖДУНАРОДНЫЙ МЕДИЦИНСКИЙ ФОРУМ ДОНБАССА «НАУКА ПОБЕЖДАТЬ… БОЛЕЗНЬ», посвященный 90-летию Донецкого национального медицинского университета имени М. Горького</a:t>
          </a:r>
          <a:endParaRPr lang="ru-RU" sz="1800" b="1" dirty="0"/>
        </a:p>
      </dgm:t>
    </dgm:pt>
    <dgm:pt modelId="{37604290-F6A2-47E1-B077-DF157596C816}" type="parTrans" cxnId="{9D43E4B1-C366-43E7-BB81-CEF9C28C43A4}">
      <dgm:prSet/>
      <dgm:spPr/>
      <dgm:t>
        <a:bodyPr/>
        <a:lstStyle/>
        <a:p>
          <a:endParaRPr lang="ru-RU" sz="3200"/>
        </a:p>
      </dgm:t>
    </dgm:pt>
    <dgm:pt modelId="{57026CBA-4E62-4622-ABDB-4160A0F0AADC}" type="sibTrans" cxnId="{9D43E4B1-C366-43E7-BB81-CEF9C28C43A4}">
      <dgm:prSet/>
      <dgm:spPr/>
      <dgm:t>
        <a:bodyPr/>
        <a:lstStyle/>
        <a:p>
          <a:endParaRPr lang="ru-RU" sz="3200"/>
        </a:p>
      </dgm:t>
    </dgm:pt>
    <dgm:pt modelId="{8C8E972C-F3BA-41CA-8E2A-B73D5FED08DE}" type="pres">
      <dgm:prSet presAssocID="{674071AB-2EB6-47DF-8C5F-67A7D3582AC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AA367C-9A52-43A5-9841-A6A05D5635E6}" type="pres">
      <dgm:prSet presAssocID="{58DEB7BF-D275-4499-934C-11B44C5F5F8A}" presName="parentLin" presStyleCnt="0"/>
      <dgm:spPr/>
    </dgm:pt>
    <dgm:pt modelId="{7F53E6B5-D16D-427D-B8F5-0E74E8A69391}" type="pres">
      <dgm:prSet presAssocID="{58DEB7BF-D275-4499-934C-11B44C5F5F8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72911D23-22B6-4AC9-B1A0-A1A4D7091A66}" type="pres">
      <dgm:prSet presAssocID="{58DEB7BF-D275-4499-934C-11B44C5F5F8A}" presName="parentText" presStyleLbl="node1" presStyleIdx="0" presStyleCnt="1" custScaleX="147214" custScaleY="174235" custLinFactX="1220" custLinFactNeighborX="100000" custLinFactNeighborY="-19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1E0393-8816-4437-8960-4F0510558601}" type="pres">
      <dgm:prSet presAssocID="{58DEB7BF-D275-4499-934C-11B44C5F5F8A}" presName="negativeSpace" presStyleCnt="0"/>
      <dgm:spPr/>
    </dgm:pt>
    <dgm:pt modelId="{14C8BB40-3BA1-48A1-8DE2-C6ACCC7A3AE2}" type="pres">
      <dgm:prSet presAssocID="{58DEB7BF-D275-4499-934C-11B44C5F5F8A}" presName="childText" presStyleLbl="conFgAcc1" presStyleIdx="0" presStyleCnt="1" custScaleX="85000" custLinFactNeighborX="1667" custLinFactNeighborY="-8378">
        <dgm:presLayoutVars>
          <dgm:bulletEnabled val="1"/>
        </dgm:presLayoutVars>
      </dgm:prSet>
      <dgm:spPr/>
    </dgm:pt>
  </dgm:ptLst>
  <dgm:cxnLst>
    <dgm:cxn modelId="{9D43E4B1-C366-43E7-BB81-CEF9C28C43A4}" srcId="{674071AB-2EB6-47DF-8C5F-67A7D3582AC7}" destId="{58DEB7BF-D275-4499-934C-11B44C5F5F8A}" srcOrd="0" destOrd="0" parTransId="{37604290-F6A2-47E1-B077-DF157596C816}" sibTransId="{57026CBA-4E62-4622-ABDB-4160A0F0AADC}"/>
    <dgm:cxn modelId="{E2E1C16C-F4D8-4520-BD4D-2A3F20794EA6}" type="presOf" srcId="{58DEB7BF-D275-4499-934C-11B44C5F5F8A}" destId="{7F53E6B5-D16D-427D-B8F5-0E74E8A69391}" srcOrd="0" destOrd="0" presId="urn:microsoft.com/office/officeart/2005/8/layout/list1"/>
    <dgm:cxn modelId="{195670F2-D888-445D-843C-591C57C07DBB}" type="presOf" srcId="{58DEB7BF-D275-4499-934C-11B44C5F5F8A}" destId="{72911D23-22B6-4AC9-B1A0-A1A4D7091A66}" srcOrd="1" destOrd="0" presId="urn:microsoft.com/office/officeart/2005/8/layout/list1"/>
    <dgm:cxn modelId="{C0874710-A8D7-458A-867C-38D6F0DF0945}" type="presOf" srcId="{674071AB-2EB6-47DF-8C5F-67A7D3582AC7}" destId="{8C8E972C-F3BA-41CA-8E2A-B73D5FED08DE}" srcOrd="0" destOrd="0" presId="urn:microsoft.com/office/officeart/2005/8/layout/list1"/>
    <dgm:cxn modelId="{E70B32C4-AE6B-440D-B803-74D1086128AC}" type="presParOf" srcId="{8C8E972C-F3BA-41CA-8E2A-B73D5FED08DE}" destId="{94AA367C-9A52-43A5-9841-A6A05D5635E6}" srcOrd="0" destOrd="0" presId="urn:microsoft.com/office/officeart/2005/8/layout/list1"/>
    <dgm:cxn modelId="{C05A1927-3A66-4CAA-8BB4-AB1100DD0D84}" type="presParOf" srcId="{94AA367C-9A52-43A5-9841-A6A05D5635E6}" destId="{7F53E6B5-D16D-427D-B8F5-0E74E8A69391}" srcOrd="0" destOrd="0" presId="urn:microsoft.com/office/officeart/2005/8/layout/list1"/>
    <dgm:cxn modelId="{0AF8EAAB-3642-48B2-829F-97820B1CC86D}" type="presParOf" srcId="{94AA367C-9A52-43A5-9841-A6A05D5635E6}" destId="{72911D23-22B6-4AC9-B1A0-A1A4D7091A66}" srcOrd="1" destOrd="0" presId="urn:microsoft.com/office/officeart/2005/8/layout/list1"/>
    <dgm:cxn modelId="{C931D319-CF02-46FA-B070-9A97D8D5C28E}" type="presParOf" srcId="{8C8E972C-F3BA-41CA-8E2A-B73D5FED08DE}" destId="{B91E0393-8816-4437-8960-4F0510558601}" srcOrd="1" destOrd="0" presId="urn:microsoft.com/office/officeart/2005/8/layout/list1"/>
    <dgm:cxn modelId="{40D6C6C2-077B-4306-B4F0-3AEBE7D36DF1}" type="presParOf" srcId="{8C8E972C-F3BA-41CA-8E2A-B73D5FED08DE}" destId="{14C8BB40-3BA1-48A1-8DE2-C6ACCC7A3AE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D9370C-1FAB-4FEA-AEBC-296F1D30DBFE}" type="doc">
      <dgm:prSet loTypeId="urn:microsoft.com/office/officeart/2005/8/layout/vList2" loCatId="list" qsTypeId="urn:microsoft.com/office/officeart/2005/8/quickstyle/3d2" qsCatId="3D" csTypeId="urn:microsoft.com/office/officeart/2005/8/colors/accent1_5" csCatId="accent1"/>
      <dgm:spPr/>
      <dgm:t>
        <a:bodyPr/>
        <a:lstStyle/>
        <a:p>
          <a:endParaRPr lang="ru-RU"/>
        </a:p>
      </dgm:t>
    </dgm:pt>
    <dgm:pt modelId="{A7EB0881-47DD-4F61-9F67-3FCCE69AEE64}">
      <dgm:prSet/>
      <dgm:spPr/>
      <dgm:t>
        <a:bodyPr/>
        <a:lstStyle/>
        <a:p>
          <a:pPr rtl="0"/>
          <a:r>
            <a:rPr lang="ru-RU" dirty="0" smtClean="0"/>
            <a:t>Изучить эволюционные преобразования клинико-морфологических проявлений различных форм ревматизма у детей.</a:t>
          </a:r>
          <a:endParaRPr lang="ru-RU" dirty="0"/>
        </a:p>
      </dgm:t>
    </dgm:pt>
    <dgm:pt modelId="{753BC7E7-CA65-4B8E-8AF8-5431057B9BEF}" type="parTrans" cxnId="{1AE4561C-B435-4724-BB48-B548EBA19D51}">
      <dgm:prSet/>
      <dgm:spPr/>
      <dgm:t>
        <a:bodyPr/>
        <a:lstStyle/>
        <a:p>
          <a:endParaRPr lang="ru-RU"/>
        </a:p>
      </dgm:t>
    </dgm:pt>
    <dgm:pt modelId="{96DB4824-6565-408B-A407-955911D6EA64}" type="sibTrans" cxnId="{1AE4561C-B435-4724-BB48-B548EBA19D51}">
      <dgm:prSet/>
      <dgm:spPr/>
      <dgm:t>
        <a:bodyPr/>
        <a:lstStyle/>
        <a:p>
          <a:endParaRPr lang="ru-RU"/>
        </a:p>
      </dgm:t>
    </dgm:pt>
    <dgm:pt modelId="{B578D11C-F678-431C-BB56-9D978437E48E}" type="pres">
      <dgm:prSet presAssocID="{FFD9370C-1FAB-4FEA-AEBC-296F1D30DB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CFFE85-2DB7-475F-8396-699846E5C924}" type="pres">
      <dgm:prSet presAssocID="{A7EB0881-47DD-4F61-9F67-3FCCE69AEE64}" presName="parentText" presStyleLbl="node1" presStyleIdx="0" presStyleCnt="1" custLinFactNeighborX="126" custLinFactNeighborY="-101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E4561C-B435-4724-BB48-B548EBA19D51}" srcId="{FFD9370C-1FAB-4FEA-AEBC-296F1D30DBFE}" destId="{A7EB0881-47DD-4F61-9F67-3FCCE69AEE64}" srcOrd="0" destOrd="0" parTransId="{753BC7E7-CA65-4B8E-8AF8-5431057B9BEF}" sibTransId="{96DB4824-6565-408B-A407-955911D6EA64}"/>
    <dgm:cxn modelId="{E6C2A7C6-3446-4CE2-95F2-7B1B4748EF07}" type="presOf" srcId="{A7EB0881-47DD-4F61-9F67-3FCCE69AEE64}" destId="{3BCFFE85-2DB7-475F-8396-699846E5C924}" srcOrd="0" destOrd="0" presId="urn:microsoft.com/office/officeart/2005/8/layout/vList2"/>
    <dgm:cxn modelId="{353E9EE9-63F5-4036-B063-5DB01564D684}" type="presOf" srcId="{FFD9370C-1FAB-4FEA-AEBC-296F1D30DBFE}" destId="{B578D11C-F678-431C-BB56-9D978437E48E}" srcOrd="0" destOrd="0" presId="urn:microsoft.com/office/officeart/2005/8/layout/vList2"/>
    <dgm:cxn modelId="{CAD70132-69CD-4A50-BA22-795C06C59C0B}" type="presParOf" srcId="{B578D11C-F678-431C-BB56-9D978437E48E}" destId="{3BCFFE85-2DB7-475F-8396-699846E5C9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4BD197-AA50-430D-B626-7AF3F8BB20F0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878DF8F-4176-4DB9-AFD4-98185B4EB1D0}">
      <dgm:prSet custT="1"/>
      <dgm:spPr/>
      <dgm:t>
        <a:bodyPr/>
        <a:lstStyle/>
        <a:p>
          <a:pPr rtl="0"/>
          <a:r>
            <a:rPr lang="ru-RU" sz="3600" dirty="0" smtClean="0"/>
            <a:t>194 ребенка с ОРЛ и ХРБС</a:t>
          </a:r>
          <a:endParaRPr lang="ru-RU" sz="3600" dirty="0"/>
        </a:p>
      </dgm:t>
    </dgm:pt>
    <dgm:pt modelId="{9FC691EB-DE6A-4995-8EE1-B1435E43590A}" type="parTrans" cxnId="{30FB1D08-2410-4B73-AD93-14CE63705BFD}">
      <dgm:prSet/>
      <dgm:spPr/>
      <dgm:t>
        <a:bodyPr/>
        <a:lstStyle/>
        <a:p>
          <a:endParaRPr lang="ru-RU"/>
        </a:p>
      </dgm:t>
    </dgm:pt>
    <dgm:pt modelId="{C730F78A-7AA3-4F43-BFEE-AFA660FE7404}" type="sibTrans" cxnId="{30FB1D08-2410-4B73-AD93-14CE63705BFD}">
      <dgm:prSet/>
      <dgm:spPr/>
      <dgm:t>
        <a:bodyPr/>
        <a:lstStyle/>
        <a:p>
          <a:endParaRPr lang="ru-RU"/>
        </a:p>
      </dgm:t>
    </dgm:pt>
    <dgm:pt modelId="{BA2E0AB5-8356-4167-B7B0-E8DB87005727}" type="pres">
      <dgm:prSet presAssocID="{B04BD197-AA50-430D-B626-7AF3F8BB20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44A111-32C2-410A-8DA9-EF68D8007BAE}" type="pres">
      <dgm:prSet presAssocID="{E878DF8F-4176-4DB9-AFD4-98185B4EB1D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FB1D08-2410-4B73-AD93-14CE63705BFD}" srcId="{B04BD197-AA50-430D-B626-7AF3F8BB20F0}" destId="{E878DF8F-4176-4DB9-AFD4-98185B4EB1D0}" srcOrd="0" destOrd="0" parTransId="{9FC691EB-DE6A-4995-8EE1-B1435E43590A}" sibTransId="{C730F78A-7AA3-4F43-BFEE-AFA660FE7404}"/>
    <dgm:cxn modelId="{0617DE54-9110-485F-B643-947588F0C211}" type="presOf" srcId="{E878DF8F-4176-4DB9-AFD4-98185B4EB1D0}" destId="{A744A111-32C2-410A-8DA9-EF68D8007BAE}" srcOrd="0" destOrd="0" presId="urn:microsoft.com/office/officeart/2005/8/layout/vList2"/>
    <dgm:cxn modelId="{A66FDD06-31D1-4C50-8725-F852F161D09E}" type="presOf" srcId="{B04BD197-AA50-430D-B626-7AF3F8BB20F0}" destId="{BA2E0AB5-8356-4167-B7B0-E8DB87005727}" srcOrd="0" destOrd="0" presId="urn:microsoft.com/office/officeart/2005/8/layout/vList2"/>
    <dgm:cxn modelId="{C58A4E93-AD6F-440C-91A0-51AE952DD75B}" type="presParOf" srcId="{BA2E0AB5-8356-4167-B7B0-E8DB87005727}" destId="{A744A111-32C2-410A-8DA9-EF68D8007BA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865DC9-FDD8-4790-B37E-6F23ABBBA5FD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EE1006D-C791-4D23-BDCB-B1B1D43E7512}">
      <dgm:prSet/>
      <dgm:spPr/>
      <dgm:t>
        <a:bodyPr/>
        <a:lstStyle/>
        <a:p>
          <a:pPr rtl="0"/>
          <a:r>
            <a:rPr lang="ru-RU" dirty="0" smtClean="0"/>
            <a:t>158 взрослых больных с  ХРБС</a:t>
          </a:r>
          <a:endParaRPr lang="ru-RU" dirty="0"/>
        </a:p>
      </dgm:t>
    </dgm:pt>
    <dgm:pt modelId="{FC7CD86D-7601-4393-9F41-E9F01B954D34}" type="parTrans" cxnId="{F94BD584-E928-4EDA-B283-576D856DD109}">
      <dgm:prSet/>
      <dgm:spPr/>
      <dgm:t>
        <a:bodyPr/>
        <a:lstStyle/>
        <a:p>
          <a:endParaRPr lang="ru-RU"/>
        </a:p>
      </dgm:t>
    </dgm:pt>
    <dgm:pt modelId="{BF5134E7-64B1-4826-8925-40A2F8AE33A3}" type="sibTrans" cxnId="{F94BD584-E928-4EDA-B283-576D856DD109}">
      <dgm:prSet/>
      <dgm:spPr/>
      <dgm:t>
        <a:bodyPr/>
        <a:lstStyle/>
        <a:p>
          <a:endParaRPr lang="ru-RU"/>
        </a:p>
      </dgm:t>
    </dgm:pt>
    <dgm:pt modelId="{827DF081-3BB3-416F-B907-13F62C8BCCDE}" type="pres">
      <dgm:prSet presAssocID="{1A865DC9-FDD8-4790-B37E-6F23ABBBA5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AEB8D1-64E2-4EEE-8B8D-8CDA0A2822C6}" type="pres">
      <dgm:prSet presAssocID="{3EE1006D-C791-4D23-BDCB-B1B1D43E751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532007-13FE-4CD8-91EC-461B89544617}" type="presOf" srcId="{1A865DC9-FDD8-4790-B37E-6F23ABBBA5FD}" destId="{827DF081-3BB3-416F-B907-13F62C8BCCDE}" srcOrd="0" destOrd="0" presId="urn:microsoft.com/office/officeart/2005/8/layout/vList2"/>
    <dgm:cxn modelId="{F94BD584-E928-4EDA-B283-576D856DD109}" srcId="{1A865DC9-FDD8-4790-B37E-6F23ABBBA5FD}" destId="{3EE1006D-C791-4D23-BDCB-B1B1D43E7512}" srcOrd="0" destOrd="0" parTransId="{FC7CD86D-7601-4393-9F41-E9F01B954D34}" sibTransId="{BF5134E7-64B1-4826-8925-40A2F8AE33A3}"/>
    <dgm:cxn modelId="{6509296B-F82D-409B-9F09-A089F86B0125}" type="presOf" srcId="{3EE1006D-C791-4D23-BDCB-B1B1D43E7512}" destId="{85AEB8D1-64E2-4EEE-8B8D-8CDA0A2822C6}" srcOrd="0" destOrd="0" presId="urn:microsoft.com/office/officeart/2005/8/layout/vList2"/>
    <dgm:cxn modelId="{A165314C-1CD4-40E5-A321-C7A882B967FA}" type="presParOf" srcId="{827DF081-3BB3-416F-B907-13F62C8BCCDE}" destId="{85AEB8D1-64E2-4EEE-8B8D-8CDA0A2822C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EDFDB5F-4D62-49C0-A85D-B7F90D5EA3C8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5CFA668-FD56-4FF1-8AAF-B20B6B30A680}">
      <dgm:prSet custT="1"/>
      <dgm:spPr/>
      <dgm:t>
        <a:bodyPr/>
        <a:lstStyle/>
        <a:p>
          <a:pPr algn="ctr" rtl="0"/>
          <a:r>
            <a:rPr lang="ru-RU" sz="2800" dirty="0" smtClean="0"/>
            <a:t>Всего 352 пациента</a:t>
          </a:r>
          <a:endParaRPr lang="ru-RU" sz="2800" dirty="0"/>
        </a:p>
      </dgm:t>
    </dgm:pt>
    <dgm:pt modelId="{B6EE4545-456C-4CC7-911A-7950D77254A9}" type="parTrans" cxnId="{1217A7CF-8E4B-4CA1-BDBA-BD2032347EE5}">
      <dgm:prSet/>
      <dgm:spPr/>
      <dgm:t>
        <a:bodyPr/>
        <a:lstStyle/>
        <a:p>
          <a:endParaRPr lang="ru-RU"/>
        </a:p>
      </dgm:t>
    </dgm:pt>
    <dgm:pt modelId="{7459C1AE-16B3-401D-90B3-66818F7F7902}" type="sibTrans" cxnId="{1217A7CF-8E4B-4CA1-BDBA-BD2032347EE5}">
      <dgm:prSet/>
      <dgm:spPr/>
      <dgm:t>
        <a:bodyPr/>
        <a:lstStyle/>
        <a:p>
          <a:endParaRPr lang="ru-RU"/>
        </a:p>
      </dgm:t>
    </dgm:pt>
    <dgm:pt modelId="{6F4C1295-B60B-4A3E-AA3E-EB4F212F5452}" type="pres">
      <dgm:prSet presAssocID="{0EDFDB5F-4D62-49C0-A85D-B7F90D5EA3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EFDA45-DC77-4798-A8FD-3791BCF2671A}" type="pres">
      <dgm:prSet presAssocID="{C5CFA668-FD56-4FF1-8AAF-B20B6B30A68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17A7CF-8E4B-4CA1-BDBA-BD2032347EE5}" srcId="{0EDFDB5F-4D62-49C0-A85D-B7F90D5EA3C8}" destId="{C5CFA668-FD56-4FF1-8AAF-B20B6B30A680}" srcOrd="0" destOrd="0" parTransId="{B6EE4545-456C-4CC7-911A-7950D77254A9}" sibTransId="{7459C1AE-16B3-401D-90B3-66818F7F7902}"/>
    <dgm:cxn modelId="{CB6FCB6C-1910-4D2D-A8C5-03F16ECBAC89}" type="presOf" srcId="{C5CFA668-FD56-4FF1-8AAF-B20B6B30A680}" destId="{9EEFDA45-DC77-4798-A8FD-3791BCF2671A}" srcOrd="0" destOrd="0" presId="urn:microsoft.com/office/officeart/2005/8/layout/vList2"/>
    <dgm:cxn modelId="{E36FEFD8-AD43-411A-BBC6-10A2EF457E4D}" type="presOf" srcId="{0EDFDB5F-4D62-49C0-A85D-B7F90D5EA3C8}" destId="{6F4C1295-B60B-4A3E-AA3E-EB4F212F5452}" srcOrd="0" destOrd="0" presId="urn:microsoft.com/office/officeart/2005/8/layout/vList2"/>
    <dgm:cxn modelId="{B454E350-5EEE-4A67-9057-6270A6DDB296}" type="presParOf" srcId="{6F4C1295-B60B-4A3E-AA3E-EB4F212F5452}" destId="{9EEFDA45-DC77-4798-A8FD-3791BCF267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C1F340-99DF-40A4-A2E3-F830722BDAD9}" type="doc">
      <dgm:prSet loTypeId="urn:microsoft.com/office/officeart/2005/8/layout/vList2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5142B8D2-8F2C-41BE-A64B-C5FCD5DAF2A5}">
      <dgm:prSet/>
      <dgm:spPr/>
      <dgm:t>
        <a:bodyPr/>
        <a:lstStyle/>
        <a:p>
          <a:pPr rtl="0"/>
          <a:r>
            <a:rPr lang="ru-RU" dirty="0" smtClean="0"/>
            <a:t>Диагноз ОРЛ и ХРБС устанавливали в соответствии с критериями Киселя–Джонса в модификации Ассоциации ревматологов России 2003 г. </a:t>
          </a:r>
          <a:endParaRPr lang="ru-RU" dirty="0"/>
        </a:p>
      </dgm:t>
    </dgm:pt>
    <dgm:pt modelId="{E5B5B122-03C4-468E-BC63-34BDB5B76365}" type="parTrans" cxnId="{A4A3E293-961F-4530-9BB7-2184A3FE44A8}">
      <dgm:prSet/>
      <dgm:spPr/>
      <dgm:t>
        <a:bodyPr/>
        <a:lstStyle/>
        <a:p>
          <a:endParaRPr lang="ru-RU"/>
        </a:p>
      </dgm:t>
    </dgm:pt>
    <dgm:pt modelId="{239C6537-4C24-4BAF-B283-F6CF98DA9F58}" type="sibTrans" cxnId="{A4A3E293-961F-4530-9BB7-2184A3FE44A8}">
      <dgm:prSet/>
      <dgm:spPr/>
      <dgm:t>
        <a:bodyPr/>
        <a:lstStyle/>
        <a:p>
          <a:endParaRPr lang="ru-RU"/>
        </a:p>
      </dgm:t>
    </dgm:pt>
    <dgm:pt modelId="{7EAB7BA7-6D16-4396-9D90-5132D82C0BAD}" type="pres">
      <dgm:prSet presAssocID="{A5C1F340-99DF-40A4-A2E3-F830722BDAD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FD88A5-5C71-4556-A030-0F253ED94D7D}" type="pres">
      <dgm:prSet presAssocID="{5142B8D2-8F2C-41BE-A64B-C5FCD5DAF2A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A3E293-961F-4530-9BB7-2184A3FE44A8}" srcId="{A5C1F340-99DF-40A4-A2E3-F830722BDAD9}" destId="{5142B8D2-8F2C-41BE-A64B-C5FCD5DAF2A5}" srcOrd="0" destOrd="0" parTransId="{E5B5B122-03C4-468E-BC63-34BDB5B76365}" sibTransId="{239C6537-4C24-4BAF-B283-F6CF98DA9F58}"/>
    <dgm:cxn modelId="{37A166AA-9367-4E4A-A074-798071E377E6}" type="presOf" srcId="{A5C1F340-99DF-40A4-A2E3-F830722BDAD9}" destId="{7EAB7BA7-6D16-4396-9D90-5132D82C0BAD}" srcOrd="0" destOrd="0" presId="urn:microsoft.com/office/officeart/2005/8/layout/vList2"/>
    <dgm:cxn modelId="{5DEA6A4E-DB22-46C9-B396-ADB340CB893D}" type="presOf" srcId="{5142B8D2-8F2C-41BE-A64B-C5FCD5DAF2A5}" destId="{61FD88A5-5C71-4556-A030-0F253ED94D7D}" srcOrd="0" destOrd="0" presId="urn:microsoft.com/office/officeart/2005/8/layout/vList2"/>
    <dgm:cxn modelId="{DCD89802-AE86-4CDA-AF7A-D35884EB30D6}" type="presParOf" srcId="{7EAB7BA7-6D16-4396-9D90-5132D82C0BAD}" destId="{61FD88A5-5C71-4556-A030-0F253ED94D7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B48E054-24CC-41C8-80DC-197D0974DE7F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01D070-A061-43BE-B47A-5D1EDF7CBB92}">
      <dgm:prSet/>
      <dgm:spPr/>
      <dgm:t>
        <a:bodyPr/>
        <a:lstStyle/>
        <a:p>
          <a:pPr rtl="0"/>
          <a:r>
            <a:rPr lang="ru-RU" dirty="0" smtClean="0"/>
            <a:t>ОРЛ у 65 </a:t>
          </a:r>
          <a:r>
            <a:rPr lang="ru-RU" b="0" dirty="0" smtClean="0">
              <a:solidFill>
                <a:srgbClr val="FFC000"/>
              </a:solidFill>
            </a:rPr>
            <a:t>(33,5%)</a:t>
          </a:r>
          <a:endParaRPr lang="ru-RU" b="0" dirty="0">
            <a:solidFill>
              <a:srgbClr val="FFC000"/>
            </a:solidFill>
          </a:endParaRPr>
        </a:p>
      </dgm:t>
    </dgm:pt>
    <dgm:pt modelId="{544B68E2-6358-49EC-8FC6-B900E7E03648}" type="parTrans" cxnId="{6CBEE62B-22EF-430E-8CB6-88E43147876D}">
      <dgm:prSet/>
      <dgm:spPr/>
      <dgm:t>
        <a:bodyPr/>
        <a:lstStyle/>
        <a:p>
          <a:endParaRPr lang="ru-RU"/>
        </a:p>
      </dgm:t>
    </dgm:pt>
    <dgm:pt modelId="{297D2BB5-E3E8-4EB1-A376-34711FDA4899}" type="sibTrans" cxnId="{6CBEE62B-22EF-430E-8CB6-88E43147876D}">
      <dgm:prSet/>
      <dgm:spPr/>
      <dgm:t>
        <a:bodyPr/>
        <a:lstStyle/>
        <a:p>
          <a:endParaRPr lang="ru-RU"/>
        </a:p>
      </dgm:t>
    </dgm:pt>
    <dgm:pt modelId="{6D79D438-0CA1-472D-A029-69D300CFDAF0}" type="pres">
      <dgm:prSet presAssocID="{7B48E054-24CC-41C8-80DC-197D0974DE7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041161-C756-4903-BF19-B42A844CFC72}" type="pres">
      <dgm:prSet presAssocID="{0801D070-A061-43BE-B47A-5D1EDF7CBB92}" presName="parentText" presStyleLbl="node1" presStyleIdx="0" presStyleCnt="1" custScaleY="151532" custLinFactNeighborX="-85246" custLinFactNeighborY="173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BEE62B-22EF-430E-8CB6-88E43147876D}" srcId="{7B48E054-24CC-41C8-80DC-197D0974DE7F}" destId="{0801D070-A061-43BE-B47A-5D1EDF7CBB92}" srcOrd="0" destOrd="0" parTransId="{544B68E2-6358-49EC-8FC6-B900E7E03648}" sibTransId="{297D2BB5-E3E8-4EB1-A376-34711FDA4899}"/>
    <dgm:cxn modelId="{6AD1A7A9-6636-4422-B562-2674FAFF56B8}" type="presOf" srcId="{0801D070-A061-43BE-B47A-5D1EDF7CBB92}" destId="{73041161-C756-4903-BF19-B42A844CFC72}" srcOrd="0" destOrd="0" presId="urn:microsoft.com/office/officeart/2005/8/layout/vList2"/>
    <dgm:cxn modelId="{078BB314-E22A-4FDA-9AC7-35846A93DBF5}" type="presOf" srcId="{7B48E054-24CC-41C8-80DC-197D0974DE7F}" destId="{6D79D438-0CA1-472D-A029-69D300CFDAF0}" srcOrd="0" destOrd="0" presId="urn:microsoft.com/office/officeart/2005/8/layout/vList2"/>
    <dgm:cxn modelId="{6547210F-69A3-456C-B23A-F7F2AC4F1C37}" type="presParOf" srcId="{6D79D438-0CA1-472D-A029-69D300CFDAF0}" destId="{73041161-C756-4903-BF19-B42A844CFC7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DCF5FA-F338-4BF2-8E5F-E539D1F4AC2E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4C4A4C-5D29-4A52-A7F0-29086177929C}">
      <dgm:prSet custT="1"/>
      <dgm:spPr/>
      <dgm:t>
        <a:bodyPr/>
        <a:lstStyle/>
        <a:p>
          <a:pPr algn="ctr" rtl="0"/>
          <a:r>
            <a:rPr lang="ru-RU" sz="2800" dirty="0" smtClean="0"/>
            <a:t>ХРБС у 129 </a:t>
          </a:r>
          <a:r>
            <a:rPr lang="ru-RU" sz="2800" dirty="0" smtClean="0">
              <a:solidFill>
                <a:srgbClr val="FFC000"/>
              </a:solidFill>
            </a:rPr>
            <a:t>(66,5%)</a:t>
          </a:r>
          <a:endParaRPr lang="ru-RU" sz="2800" b="1" dirty="0"/>
        </a:p>
      </dgm:t>
    </dgm:pt>
    <dgm:pt modelId="{DB19033A-DC2B-470F-9606-DA9D2DC80EA3}" type="parTrans" cxnId="{A1DCD1A3-94BC-4A1E-AF19-9446B7C366DD}">
      <dgm:prSet/>
      <dgm:spPr/>
      <dgm:t>
        <a:bodyPr/>
        <a:lstStyle/>
        <a:p>
          <a:pPr algn="ctr"/>
          <a:endParaRPr lang="ru-RU" sz="2400"/>
        </a:p>
      </dgm:t>
    </dgm:pt>
    <dgm:pt modelId="{CCE05EB7-39FE-471E-8A79-CAEB56674BBB}" type="sibTrans" cxnId="{A1DCD1A3-94BC-4A1E-AF19-9446B7C366DD}">
      <dgm:prSet/>
      <dgm:spPr/>
      <dgm:t>
        <a:bodyPr/>
        <a:lstStyle/>
        <a:p>
          <a:pPr algn="ctr"/>
          <a:endParaRPr lang="ru-RU" sz="2400"/>
        </a:p>
      </dgm:t>
    </dgm:pt>
    <dgm:pt modelId="{BFACF8E3-1864-4627-BEB6-D3BD40DC824F}" type="pres">
      <dgm:prSet presAssocID="{3FDCF5FA-F338-4BF2-8E5F-E539D1F4AC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DFE1AE-8D27-470F-9F00-F37AE553867E}" type="pres">
      <dgm:prSet presAssocID="{EC4C4A4C-5D29-4A52-A7F0-29086177929C}" presName="parentText" presStyleLbl="node1" presStyleIdx="0" presStyleCnt="1" custScaleY="436372" custLinFactY="-371034" custLinFactNeighborX="24528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DCD1A3-94BC-4A1E-AF19-9446B7C366DD}" srcId="{3FDCF5FA-F338-4BF2-8E5F-E539D1F4AC2E}" destId="{EC4C4A4C-5D29-4A52-A7F0-29086177929C}" srcOrd="0" destOrd="0" parTransId="{DB19033A-DC2B-470F-9606-DA9D2DC80EA3}" sibTransId="{CCE05EB7-39FE-471E-8A79-CAEB56674BBB}"/>
    <dgm:cxn modelId="{7051A4D0-7901-41A5-B3EB-97A4E80A7F0B}" type="presOf" srcId="{EC4C4A4C-5D29-4A52-A7F0-29086177929C}" destId="{AADFE1AE-8D27-470F-9F00-F37AE553867E}" srcOrd="0" destOrd="0" presId="urn:microsoft.com/office/officeart/2005/8/layout/vList2"/>
    <dgm:cxn modelId="{1409E0B9-A5B8-47EE-B518-7C7F14C48EB1}" type="presOf" srcId="{3FDCF5FA-F338-4BF2-8E5F-E539D1F4AC2E}" destId="{BFACF8E3-1864-4627-BEB6-D3BD40DC824F}" srcOrd="0" destOrd="0" presId="urn:microsoft.com/office/officeart/2005/8/layout/vList2"/>
    <dgm:cxn modelId="{A64A5CE3-EAFE-4AA0-B37D-797ACEC7A723}" type="presParOf" srcId="{BFACF8E3-1864-4627-BEB6-D3BD40DC824F}" destId="{AADFE1AE-8D27-470F-9F00-F37AE55386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DE0665-CD1D-489D-A2C3-79CDD6468382}">
      <dsp:nvSpPr>
        <dsp:cNvPr id="0" name=""/>
        <dsp:cNvSpPr/>
      </dsp:nvSpPr>
      <dsp:spPr>
        <a:xfrm>
          <a:off x="0" y="22067"/>
          <a:ext cx="8333326" cy="1900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ЭВОЛЮЦИОННЫЕ ПРЕОБРАЗОВАНИЯ КЛИНИКО-МОРФОЛОГИЧЕСКИХ  ПРОЯВЛЕНИЙ РАЗНЫХ ФОРМ РЕВМАТИЗМА У ДЕТЕЙ  </a:t>
          </a:r>
          <a:endParaRPr lang="ru-RU" sz="2800" kern="1200" dirty="0"/>
        </a:p>
      </dsp:txBody>
      <dsp:txXfrm>
        <a:off x="0" y="22067"/>
        <a:ext cx="8333326" cy="190008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EFDA45-DC77-4798-A8FD-3791BCF2671A}">
      <dsp:nvSpPr>
        <dsp:cNvPr id="0" name=""/>
        <dsp:cNvSpPr/>
      </dsp:nvSpPr>
      <dsp:spPr>
        <a:xfrm>
          <a:off x="0" y="0"/>
          <a:ext cx="3816424" cy="106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194 ребенка от </a:t>
          </a:r>
          <a:r>
            <a:rPr lang="ru-RU" sz="20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7 до 17 лет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(в среднем 12,6±3,12 лет) </a:t>
          </a:r>
          <a:endParaRPr lang="ru-RU" sz="2000" kern="1200" dirty="0"/>
        </a:p>
      </dsp:txBody>
      <dsp:txXfrm>
        <a:off x="0" y="0"/>
        <a:ext cx="3816424" cy="106704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DFE1AE-8D27-470F-9F00-F37AE553867E}">
      <dsp:nvSpPr>
        <dsp:cNvPr id="0" name=""/>
        <dsp:cNvSpPr/>
      </dsp:nvSpPr>
      <dsp:spPr>
        <a:xfrm>
          <a:off x="0" y="0"/>
          <a:ext cx="3816424" cy="12229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 </a:t>
          </a:r>
          <a:r>
            <a:rPr lang="ru-RU" sz="2400" b="1" kern="1200" dirty="0" smtClean="0"/>
            <a:t>26 </a:t>
          </a:r>
          <a:r>
            <a:rPr lang="ru-RU" sz="2400" b="1" kern="1200" dirty="0" smtClean="0">
              <a:solidFill>
                <a:srgbClr val="FFC000"/>
              </a:solidFill>
            </a:rPr>
            <a:t>(20,2%) </a:t>
          </a:r>
          <a:r>
            <a:rPr lang="ru-RU" sz="2400" b="1" kern="1200" dirty="0" smtClean="0"/>
            <a:t>перенесенная ОРЛ в анамнезе</a:t>
          </a:r>
          <a:endParaRPr lang="ru-RU" sz="2400" b="1" kern="1200" dirty="0"/>
        </a:p>
      </dsp:txBody>
      <dsp:txXfrm>
        <a:off x="0" y="0"/>
        <a:ext cx="3816424" cy="122294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B85B59-B65A-423E-8F6D-BA21925A639F}">
      <dsp:nvSpPr>
        <dsp:cNvPr id="0" name=""/>
        <dsp:cNvSpPr/>
      </dsp:nvSpPr>
      <dsp:spPr>
        <a:xfrm>
          <a:off x="0" y="68956"/>
          <a:ext cx="4041648" cy="28833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ОРЛ 11,3±0,44 лет </a:t>
          </a:r>
          <a:endParaRPr lang="ru-RU" sz="4000" kern="1200" dirty="0"/>
        </a:p>
      </dsp:txBody>
      <dsp:txXfrm>
        <a:off x="0" y="68956"/>
        <a:ext cx="4041648" cy="2883374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FB105B-9F5C-4103-9137-B810AF0E1171}">
      <dsp:nvSpPr>
        <dsp:cNvPr id="0" name=""/>
        <dsp:cNvSpPr/>
      </dsp:nvSpPr>
      <dsp:spPr>
        <a:xfrm>
          <a:off x="0" y="65694"/>
          <a:ext cx="4041648" cy="28898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ХРБС 13,3±0,23 лет </a:t>
          </a:r>
        </a:p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 smtClean="0"/>
        </a:p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На 2 года старше</a:t>
          </a:r>
          <a:endParaRPr lang="ru-RU" sz="2800" kern="1200" dirty="0"/>
        </a:p>
      </dsp:txBody>
      <dsp:txXfrm>
        <a:off x="0" y="65694"/>
        <a:ext cx="4041648" cy="2889899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FE1CB4-7650-4526-A69D-3E73FEF5B1C5}">
      <dsp:nvSpPr>
        <dsp:cNvPr id="0" name=""/>
        <dsp:cNvSpPr/>
      </dsp:nvSpPr>
      <dsp:spPr>
        <a:xfrm>
          <a:off x="6322091" y="3207383"/>
          <a:ext cx="1086181" cy="516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268"/>
              </a:lnTo>
              <a:lnTo>
                <a:pt x="1086181" y="352268"/>
              </a:lnTo>
              <a:lnTo>
                <a:pt x="1086181" y="51692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14CA07-2E6A-4776-BAE0-BE2CD7483418}">
      <dsp:nvSpPr>
        <dsp:cNvPr id="0" name=""/>
        <dsp:cNvSpPr/>
      </dsp:nvSpPr>
      <dsp:spPr>
        <a:xfrm>
          <a:off x="5235909" y="3207383"/>
          <a:ext cx="1086181" cy="516923"/>
        </a:xfrm>
        <a:custGeom>
          <a:avLst/>
          <a:gdLst/>
          <a:ahLst/>
          <a:cxnLst/>
          <a:rect l="0" t="0" r="0" b="0"/>
          <a:pathLst>
            <a:path>
              <a:moveTo>
                <a:pt x="1086181" y="0"/>
              </a:moveTo>
              <a:lnTo>
                <a:pt x="1086181" y="352268"/>
              </a:lnTo>
              <a:lnTo>
                <a:pt x="0" y="352268"/>
              </a:lnTo>
              <a:lnTo>
                <a:pt x="0" y="51692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951673-CF5D-44E4-91A9-0439F8F56CEE}">
      <dsp:nvSpPr>
        <dsp:cNvPr id="0" name=""/>
        <dsp:cNvSpPr/>
      </dsp:nvSpPr>
      <dsp:spPr>
        <a:xfrm>
          <a:off x="1981293" y="1738806"/>
          <a:ext cx="1086181" cy="516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268"/>
              </a:lnTo>
              <a:lnTo>
                <a:pt x="1086181" y="352268"/>
              </a:lnTo>
              <a:lnTo>
                <a:pt x="1086181" y="51692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6EF04-2962-4641-B794-C3FC477FB302}">
      <dsp:nvSpPr>
        <dsp:cNvPr id="0" name=""/>
        <dsp:cNvSpPr/>
      </dsp:nvSpPr>
      <dsp:spPr>
        <a:xfrm>
          <a:off x="895111" y="1738806"/>
          <a:ext cx="1086181" cy="516923"/>
        </a:xfrm>
        <a:custGeom>
          <a:avLst/>
          <a:gdLst/>
          <a:ahLst/>
          <a:cxnLst/>
          <a:rect l="0" t="0" r="0" b="0"/>
          <a:pathLst>
            <a:path>
              <a:moveTo>
                <a:pt x="1086181" y="0"/>
              </a:moveTo>
              <a:lnTo>
                <a:pt x="1086181" y="352268"/>
              </a:lnTo>
              <a:lnTo>
                <a:pt x="0" y="352268"/>
              </a:lnTo>
              <a:lnTo>
                <a:pt x="0" y="51692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99EC3E-1908-49CB-BA3B-8B6131640C85}">
      <dsp:nvSpPr>
        <dsp:cNvPr id="0" name=""/>
        <dsp:cNvSpPr/>
      </dsp:nvSpPr>
      <dsp:spPr>
        <a:xfrm>
          <a:off x="339724" y="28407"/>
          <a:ext cx="3283137" cy="1710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574671-C3B9-4EC3-BF10-E2E7448643DA}">
      <dsp:nvSpPr>
        <dsp:cNvPr id="0" name=""/>
        <dsp:cNvSpPr/>
      </dsp:nvSpPr>
      <dsp:spPr>
        <a:xfrm>
          <a:off x="537211" y="216020"/>
          <a:ext cx="3283137" cy="171039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45000"/>
                <a:satMod val="200000"/>
              </a:schemeClr>
            </a:gs>
            <a:gs pos="30000">
              <a:schemeClr val="accent2">
                <a:tint val="61000"/>
                <a:satMod val="200000"/>
              </a:schemeClr>
            </a:gs>
            <a:gs pos="45000">
              <a:schemeClr val="accent2">
                <a:tint val="66000"/>
                <a:satMod val="200000"/>
              </a:schemeClr>
            </a:gs>
            <a:gs pos="55000">
              <a:schemeClr val="accent2">
                <a:tint val="66000"/>
                <a:satMod val="200000"/>
              </a:schemeClr>
            </a:gs>
            <a:gs pos="73000">
              <a:schemeClr val="accent2">
                <a:tint val="61000"/>
                <a:satMod val="200000"/>
              </a:schemeClr>
            </a:gs>
            <a:gs pos="100000">
              <a:schemeClr val="accent2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 детском возрасте у 60,8% больных</a:t>
          </a:r>
          <a:endParaRPr lang="ru-RU" sz="2800" kern="1200" dirty="0"/>
        </a:p>
      </dsp:txBody>
      <dsp:txXfrm>
        <a:off x="537211" y="216020"/>
        <a:ext cx="3283137" cy="1710399"/>
      </dsp:txXfrm>
    </dsp:sp>
    <dsp:sp modelId="{AE303D8B-F173-4DD9-AF9D-4C74503808E0}">
      <dsp:nvSpPr>
        <dsp:cNvPr id="0" name=""/>
        <dsp:cNvSpPr/>
      </dsp:nvSpPr>
      <dsp:spPr>
        <a:xfrm>
          <a:off x="6417" y="2255730"/>
          <a:ext cx="1777388" cy="11286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3B9663-0325-411B-BE30-77FE8DEC0D71}">
      <dsp:nvSpPr>
        <dsp:cNvPr id="0" name=""/>
        <dsp:cNvSpPr/>
      </dsp:nvSpPr>
      <dsp:spPr>
        <a:xfrm>
          <a:off x="203904" y="2443343"/>
          <a:ext cx="1777388" cy="1128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 40,7% мальчиков </a:t>
          </a:r>
          <a:endParaRPr lang="ru-RU" sz="2000" kern="1200" dirty="0"/>
        </a:p>
      </dsp:txBody>
      <dsp:txXfrm>
        <a:off x="203904" y="2443343"/>
        <a:ext cx="1777388" cy="1128641"/>
      </dsp:txXfrm>
    </dsp:sp>
    <dsp:sp modelId="{1694F8DF-2514-4AFC-B6FB-A746A85D0D03}">
      <dsp:nvSpPr>
        <dsp:cNvPr id="0" name=""/>
        <dsp:cNvSpPr/>
      </dsp:nvSpPr>
      <dsp:spPr>
        <a:xfrm>
          <a:off x="2178780" y="2255730"/>
          <a:ext cx="1777388" cy="11286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4575EC-392D-4587-9C5B-34924D4191A9}">
      <dsp:nvSpPr>
        <dsp:cNvPr id="0" name=""/>
        <dsp:cNvSpPr/>
      </dsp:nvSpPr>
      <dsp:spPr>
        <a:xfrm>
          <a:off x="2376268" y="2443343"/>
          <a:ext cx="1777388" cy="1128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59,3% девочек</a:t>
          </a:r>
          <a:endParaRPr lang="ru-RU" sz="2000" kern="1200" dirty="0"/>
        </a:p>
      </dsp:txBody>
      <dsp:txXfrm>
        <a:off x="2376268" y="2443343"/>
        <a:ext cx="1777388" cy="1128641"/>
      </dsp:txXfrm>
    </dsp:sp>
    <dsp:sp modelId="{6007905E-D3B3-40FB-998E-BC236165434A}">
      <dsp:nvSpPr>
        <dsp:cNvPr id="0" name=""/>
        <dsp:cNvSpPr/>
      </dsp:nvSpPr>
      <dsp:spPr>
        <a:xfrm>
          <a:off x="4632755" y="1646698"/>
          <a:ext cx="3378672" cy="15606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8FB240-A30E-4E8E-9C57-E3AEDB11EF54}">
      <dsp:nvSpPr>
        <dsp:cNvPr id="0" name=""/>
        <dsp:cNvSpPr/>
      </dsp:nvSpPr>
      <dsp:spPr>
        <a:xfrm>
          <a:off x="4830242" y="1834311"/>
          <a:ext cx="3378672" cy="156068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45000"/>
                <a:satMod val="200000"/>
              </a:schemeClr>
            </a:gs>
            <a:gs pos="30000">
              <a:schemeClr val="accent2">
                <a:tint val="61000"/>
                <a:satMod val="200000"/>
              </a:schemeClr>
            </a:gs>
            <a:gs pos="45000">
              <a:schemeClr val="accent2">
                <a:tint val="66000"/>
                <a:satMod val="200000"/>
              </a:schemeClr>
            </a:gs>
            <a:gs pos="55000">
              <a:schemeClr val="accent2">
                <a:tint val="66000"/>
                <a:satMod val="200000"/>
              </a:schemeClr>
            </a:gs>
            <a:gs pos="73000">
              <a:schemeClr val="accent2">
                <a:tint val="61000"/>
                <a:satMod val="200000"/>
              </a:schemeClr>
            </a:gs>
            <a:gs pos="100000">
              <a:schemeClr val="accent2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Во взрослом - в 39,2% </a:t>
          </a:r>
          <a:endParaRPr lang="ru-RU" sz="2800" kern="1200" dirty="0"/>
        </a:p>
      </dsp:txBody>
      <dsp:txXfrm>
        <a:off x="4830242" y="1834311"/>
        <a:ext cx="3378672" cy="1560685"/>
      </dsp:txXfrm>
    </dsp:sp>
    <dsp:sp modelId="{ED53E6BE-8481-4B42-A664-D3D875E939E2}">
      <dsp:nvSpPr>
        <dsp:cNvPr id="0" name=""/>
        <dsp:cNvSpPr/>
      </dsp:nvSpPr>
      <dsp:spPr>
        <a:xfrm>
          <a:off x="4347215" y="3724307"/>
          <a:ext cx="1777388" cy="11286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201BAA-0F5A-4180-82E8-435941080F60}">
      <dsp:nvSpPr>
        <dsp:cNvPr id="0" name=""/>
        <dsp:cNvSpPr/>
      </dsp:nvSpPr>
      <dsp:spPr>
        <a:xfrm>
          <a:off x="4544703" y="3911920"/>
          <a:ext cx="1777388" cy="1128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15,8% мужчин </a:t>
          </a:r>
          <a:endParaRPr lang="ru-RU" sz="2000" kern="1200" dirty="0"/>
        </a:p>
      </dsp:txBody>
      <dsp:txXfrm>
        <a:off x="4544703" y="3911920"/>
        <a:ext cx="1777388" cy="1128641"/>
      </dsp:txXfrm>
    </dsp:sp>
    <dsp:sp modelId="{3F013864-A50C-4740-A3DB-62E9A24C6DEB}">
      <dsp:nvSpPr>
        <dsp:cNvPr id="0" name=""/>
        <dsp:cNvSpPr/>
      </dsp:nvSpPr>
      <dsp:spPr>
        <a:xfrm>
          <a:off x="6519579" y="3724307"/>
          <a:ext cx="1777388" cy="11286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7088E9-02DF-4AD4-9199-103687BD7EAA}">
      <dsp:nvSpPr>
        <dsp:cNvPr id="0" name=""/>
        <dsp:cNvSpPr/>
      </dsp:nvSpPr>
      <dsp:spPr>
        <a:xfrm>
          <a:off x="6717066" y="3911920"/>
          <a:ext cx="1777388" cy="1128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84,2% женщин.</a:t>
          </a:r>
          <a:endParaRPr lang="ru-RU" sz="2000" kern="1200" dirty="0"/>
        </a:p>
      </dsp:txBody>
      <dsp:txXfrm>
        <a:off x="6717066" y="3911920"/>
        <a:ext cx="1777388" cy="11286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C8BB40-3BA1-48A1-8DE2-C6ACCC7A3AE2}">
      <dsp:nvSpPr>
        <dsp:cNvPr id="0" name=""/>
        <dsp:cNvSpPr/>
      </dsp:nvSpPr>
      <dsp:spPr>
        <a:xfrm>
          <a:off x="144044" y="864095"/>
          <a:ext cx="7344816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11D23-22B6-4AC9-B1A0-A1A4D7091A66}">
      <dsp:nvSpPr>
        <dsp:cNvPr id="0" name=""/>
        <dsp:cNvSpPr/>
      </dsp:nvSpPr>
      <dsp:spPr>
        <a:xfrm>
          <a:off x="406044" y="0"/>
          <a:ext cx="8234915" cy="1234420"/>
        </a:xfrm>
        <a:prstGeom prst="roundRect">
          <a:avLst/>
        </a:prstGeom>
        <a:solidFill>
          <a:srgbClr val="5B97DF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IV МЕЖДУНАРОДНЫЙ МЕДИЦИНСКИЙ ФОРУМ ДОНБАССА «НАУКА ПОБЕЖДАТЬ… БОЛЕЗНЬ», посвященный 90-летию Донецкого национального медицинского университета имени М. Горького</a:t>
          </a:r>
          <a:endParaRPr lang="ru-RU" sz="1800" b="1" kern="1200" dirty="0"/>
        </a:p>
      </dsp:txBody>
      <dsp:txXfrm>
        <a:off x="406044" y="0"/>
        <a:ext cx="8234915" cy="12344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CFFE85-2DB7-475F-8396-699846E5C924}">
      <dsp:nvSpPr>
        <dsp:cNvPr id="0" name=""/>
        <dsp:cNvSpPr/>
      </dsp:nvSpPr>
      <dsp:spPr>
        <a:xfrm>
          <a:off x="0" y="0"/>
          <a:ext cx="8229600" cy="31122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alpha val="9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alpha val="9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alpha val="9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alpha val="9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Изучить эволюционные преобразования клинико-морфологических проявлений различных форм ревматизма у детей.</a:t>
          </a:r>
          <a:endParaRPr lang="ru-RU" sz="3800" kern="1200" dirty="0"/>
        </a:p>
      </dsp:txBody>
      <dsp:txXfrm>
        <a:off x="0" y="0"/>
        <a:ext cx="8229600" cy="3112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44A111-32C2-410A-8DA9-EF68D8007BAE}">
      <dsp:nvSpPr>
        <dsp:cNvPr id="0" name=""/>
        <dsp:cNvSpPr/>
      </dsp:nvSpPr>
      <dsp:spPr>
        <a:xfrm>
          <a:off x="0" y="179646"/>
          <a:ext cx="4041648" cy="13689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194 ребенка с ОРЛ и ХРБС</a:t>
          </a:r>
          <a:endParaRPr lang="ru-RU" sz="3600" kern="1200" dirty="0"/>
        </a:p>
      </dsp:txBody>
      <dsp:txXfrm>
        <a:off x="0" y="179646"/>
        <a:ext cx="4041648" cy="13689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AEB8D1-64E2-4EEE-8B8D-8CDA0A2822C6}">
      <dsp:nvSpPr>
        <dsp:cNvPr id="0" name=""/>
        <dsp:cNvSpPr/>
      </dsp:nvSpPr>
      <dsp:spPr>
        <a:xfrm>
          <a:off x="0" y="188421"/>
          <a:ext cx="4041648" cy="13513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158 взрослых больных с  ХРБС</a:t>
          </a:r>
          <a:endParaRPr lang="ru-RU" sz="3500" kern="1200" dirty="0"/>
        </a:p>
      </dsp:txBody>
      <dsp:txXfrm>
        <a:off x="0" y="188421"/>
        <a:ext cx="4041648" cy="135134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EFDA45-DC77-4798-A8FD-3791BCF2671A}">
      <dsp:nvSpPr>
        <dsp:cNvPr id="0" name=""/>
        <dsp:cNvSpPr/>
      </dsp:nvSpPr>
      <dsp:spPr>
        <a:xfrm>
          <a:off x="0" y="233"/>
          <a:ext cx="3816424" cy="5227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Всего 352 пациента</a:t>
          </a:r>
          <a:endParaRPr lang="ru-RU" sz="2800" kern="1200" dirty="0"/>
        </a:p>
      </dsp:txBody>
      <dsp:txXfrm>
        <a:off x="0" y="233"/>
        <a:ext cx="3816424" cy="52275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FD88A5-5C71-4556-A030-0F253ED94D7D}">
      <dsp:nvSpPr>
        <dsp:cNvPr id="0" name=""/>
        <dsp:cNvSpPr/>
      </dsp:nvSpPr>
      <dsp:spPr>
        <a:xfrm>
          <a:off x="0" y="14139"/>
          <a:ext cx="6048672" cy="89505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alpha val="9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alpha val="9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alpha val="9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alpha val="9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Диагноз ОРЛ и ХРБС устанавливали в соответствии с критериями Киселя–Джонса в модификации Ассоциации ревматологов России 2003 г. </a:t>
          </a:r>
          <a:endParaRPr lang="ru-RU" sz="1700" kern="1200" dirty="0"/>
        </a:p>
      </dsp:txBody>
      <dsp:txXfrm>
        <a:off x="0" y="14139"/>
        <a:ext cx="6048672" cy="89505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041161-C756-4903-BF19-B42A844CFC72}">
      <dsp:nvSpPr>
        <dsp:cNvPr id="0" name=""/>
        <dsp:cNvSpPr/>
      </dsp:nvSpPr>
      <dsp:spPr>
        <a:xfrm>
          <a:off x="0" y="54005"/>
          <a:ext cx="3744416" cy="11701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ОРЛ у 65 </a:t>
          </a:r>
          <a:r>
            <a:rPr lang="ru-RU" sz="3300" b="0" kern="1200" dirty="0" smtClean="0">
              <a:solidFill>
                <a:srgbClr val="FFC000"/>
              </a:solidFill>
            </a:rPr>
            <a:t>(33,5%)</a:t>
          </a:r>
          <a:endParaRPr lang="ru-RU" sz="3300" b="0" kern="1200" dirty="0">
            <a:solidFill>
              <a:srgbClr val="FFC000"/>
            </a:solidFill>
          </a:endParaRPr>
        </a:p>
      </dsp:txBody>
      <dsp:txXfrm>
        <a:off x="0" y="54005"/>
        <a:ext cx="3744416" cy="117013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DFE1AE-8D27-470F-9F00-F37AE553867E}">
      <dsp:nvSpPr>
        <dsp:cNvPr id="0" name=""/>
        <dsp:cNvSpPr/>
      </dsp:nvSpPr>
      <dsp:spPr>
        <a:xfrm>
          <a:off x="0" y="0"/>
          <a:ext cx="3816424" cy="12229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ХРБС у 129 </a:t>
          </a:r>
          <a:r>
            <a:rPr lang="ru-RU" sz="2800" kern="1200" dirty="0" smtClean="0">
              <a:solidFill>
                <a:srgbClr val="FFC000"/>
              </a:solidFill>
            </a:rPr>
            <a:t>(66,5%)</a:t>
          </a:r>
          <a:endParaRPr lang="ru-RU" sz="2800" b="1" kern="1200" dirty="0"/>
        </a:p>
      </dsp:txBody>
      <dsp:txXfrm>
        <a:off x="0" y="0"/>
        <a:ext cx="3816424" cy="1222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0.32829</cdr:x>
      <cdr:y>0.45707</cdr:y>
    </cdr:from>
    <cdr:to>
      <cdr:x>0.66875</cdr:x>
      <cdr:y>0.54652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01328" y="1533376"/>
          <a:ext cx="1142172" cy="3000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800" b="1" i="0" u="none" strike="noStrike" baseline="0" dirty="0">
              <a:solidFill>
                <a:srgbClr val="000000"/>
              </a:solidFill>
              <a:latin typeface="Arial Cyr"/>
              <a:cs typeface="Arial Cyr"/>
            </a:rPr>
            <a:t>мальчики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0.34975</cdr:x>
      <cdr:y>0.45707</cdr:y>
    </cdr:from>
    <cdr:to>
      <cdr:x>0.63861</cdr:x>
      <cdr:y>0.54652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73336" y="1533376"/>
          <a:ext cx="969048" cy="3000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800" b="1" i="0" u="none" strike="noStrike" baseline="0" dirty="0">
              <a:solidFill>
                <a:srgbClr val="000000"/>
              </a:solidFill>
              <a:latin typeface="Arial Cyr"/>
              <a:cs typeface="Arial Cyr"/>
            </a:rPr>
            <a:t>девочки</a:t>
          </a:r>
          <a:endParaRPr lang="ru-RU" sz="1400" b="1" i="0" u="none" strike="noStrike" baseline="0" dirty="0">
            <a:solidFill>
              <a:srgbClr val="000000"/>
            </a:solidFill>
            <a:latin typeface="Arial Cyr"/>
            <a:cs typeface="Arial Cyr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0C33298-4EE4-42E5-AB17-95E1B7D1B4D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C09B62-B03D-4468-89E8-2A4107666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randomBar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18" Type="http://schemas.openxmlformats.org/officeDocument/2006/relationships/diagramLayout" Target="../diagrams/layout7.xml"/><Relationship Id="rId3" Type="http://schemas.openxmlformats.org/officeDocument/2006/relationships/diagramLayout" Target="../diagrams/layout4.xml"/><Relationship Id="rId21" Type="http://schemas.microsoft.com/office/2007/relationships/diagramDrawing" Target="../diagrams/drawing7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diagramData" Target="../diagrams/data7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0" Type="http://schemas.openxmlformats.org/officeDocument/2006/relationships/diagramColors" Target="../diagrams/colors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19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18" Type="http://schemas.openxmlformats.org/officeDocument/2006/relationships/diagramLayout" Target="../diagrams/layout11.xml"/><Relationship Id="rId3" Type="http://schemas.openxmlformats.org/officeDocument/2006/relationships/diagramLayout" Target="../diagrams/layout8.xml"/><Relationship Id="rId21" Type="http://schemas.microsoft.com/office/2007/relationships/diagramDrawing" Target="../diagrams/drawing11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17" Type="http://schemas.openxmlformats.org/officeDocument/2006/relationships/diagramData" Target="../diagrams/data11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20" Type="http://schemas.openxmlformats.org/officeDocument/2006/relationships/diagramColors" Target="../diagrams/colors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19" Type="http://schemas.openxmlformats.org/officeDocument/2006/relationships/diagramQuickStyle" Target="../diagrams/quickStyle11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Схема 17"/>
          <p:cNvGraphicFramePr/>
          <p:nvPr/>
        </p:nvGraphicFramePr>
        <p:xfrm>
          <a:off x="467544" y="1052737"/>
          <a:ext cx="8333326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кутник 2">
            <a:extLst>
              <a:ext uri="{FF2B5EF4-FFF2-40B4-BE49-F238E27FC236}">
                <a16:creationId xmlns="" xmlns:a16="http://schemas.microsoft.com/office/drawing/2014/main" id="{7FF92843-55BF-42A2-A399-7D77FDBD7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5013176"/>
            <a:ext cx="84249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0" hangingPunct="0">
              <a:buClr>
                <a:srgbClr val="FFFFCC"/>
              </a:buClr>
              <a:buSzPct val="60000"/>
            </a:pPr>
            <a:r>
              <a:rPr lang="uk-UA" sz="2400" dirty="0" smtClean="0">
                <a:solidFill>
                  <a:srgbClr val="003366"/>
                </a:solidFill>
              </a:rPr>
              <a:t>ЧЕЛПАН </a:t>
            </a:r>
            <a:r>
              <a:rPr lang="uk-UA" sz="2400" dirty="0">
                <a:solidFill>
                  <a:srgbClr val="003366"/>
                </a:solidFill>
              </a:rPr>
              <a:t>Л.Л., </a:t>
            </a:r>
            <a:r>
              <a:rPr lang="uk-UA" sz="2400" dirty="0" smtClean="0">
                <a:solidFill>
                  <a:srgbClr val="003366"/>
                </a:solidFill>
              </a:rPr>
              <a:t>доцент  </a:t>
            </a:r>
            <a:r>
              <a:rPr lang="uk-UA" sz="2400" dirty="0" err="1">
                <a:solidFill>
                  <a:srgbClr val="003366"/>
                </a:solidFill>
              </a:rPr>
              <a:t>кафедры</a:t>
            </a:r>
            <a:r>
              <a:rPr lang="uk-UA" sz="2400" dirty="0">
                <a:solidFill>
                  <a:srgbClr val="003366"/>
                </a:solidFill>
              </a:rPr>
              <a:t> </a:t>
            </a:r>
            <a:r>
              <a:rPr lang="uk-UA" sz="2400" dirty="0" err="1">
                <a:solidFill>
                  <a:srgbClr val="003366"/>
                </a:solidFill>
              </a:rPr>
              <a:t>педиатрии</a:t>
            </a:r>
            <a:r>
              <a:rPr lang="uk-UA" sz="2400" dirty="0">
                <a:solidFill>
                  <a:srgbClr val="003366"/>
                </a:solidFill>
              </a:rPr>
              <a:t> № 1 ДонНМУ</a:t>
            </a:r>
            <a:endParaRPr lang="uk-UA" sz="24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AA229CC-A9F8-478E-BCDE-DADDB6DDEBB6}"/>
              </a:ext>
            </a:extLst>
          </p:cNvPr>
          <p:cNvSpPr txBox="1"/>
          <p:nvPr/>
        </p:nvSpPr>
        <p:spPr>
          <a:xfrm>
            <a:off x="3675592" y="627383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Заголовок 5">
            <a:extLst>
              <a:ext uri="{FF2B5EF4-FFF2-40B4-BE49-F238E27FC236}">
                <a16:creationId xmlns="" xmlns:a16="http://schemas.microsoft.com/office/drawing/2014/main" id="{D39C8BC1-3409-42E4-A6E3-582D4F1C6D6C}"/>
              </a:ext>
            </a:extLst>
          </p:cNvPr>
          <p:cNvSpPr txBox="1">
            <a:spLocks/>
          </p:cNvSpPr>
          <p:nvPr/>
        </p:nvSpPr>
        <p:spPr>
          <a:xfrm>
            <a:off x="179512" y="152400"/>
            <a:ext cx="8784976" cy="46828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ГОО ВПО «Донецкий национальный медицинский университет им. М. Горького»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Схема 18"/>
          <p:cNvGraphicFramePr/>
          <p:nvPr/>
        </p:nvGraphicFramePr>
        <p:xfrm>
          <a:off x="251520" y="3501008"/>
          <a:ext cx="8640960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1979712" y="59492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Донецк 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12-13 ноября 2020 года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007277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EA0F5-9E0D-46DD-910A-ABFCC0BC3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</a:rPr>
              <a:t>Клинические проявления ОРЛ в Москве </a:t>
            </a:r>
            <a:br>
              <a:rPr lang="ru-RU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</a:rPr>
              <a:t>в 1980—1990-х годах</a:t>
            </a:r>
            <a:endParaRPr lang="ru-RU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B24201EF-D2D9-4A5C-AF8A-53639BE43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51767588"/>
              </p:ext>
            </p:extLst>
          </p:nvPr>
        </p:nvGraphicFramePr>
        <p:xfrm>
          <a:off x="457200" y="1484785"/>
          <a:ext cx="8363271" cy="482453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06888">
                  <a:extLst>
                    <a:ext uri="{9D8B030D-6E8A-4147-A177-3AD203B41FA5}">
                      <a16:colId xmlns="" xmlns:a16="http://schemas.microsoft.com/office/drawing/2014/main" val="2741691437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513339900"/>
                    </a:ext>
                  </a:extLst>
                </a:gridCol>
                <a:gridCol w="1440159">
                  <a:extLst>
                    <a:ext uri="{9D8B030D-6E8A-4147-A177-3AD203B41FA5}">
                      <a16:colId xmlns="" xmlns:a16="http://schemas.microsoft.com/office/drawing/2014/main" val="4025860910"/>
                    </a:ext>
                  </a:extLst>
                </a:gridCol>
              </a:tblGrid>
              <a:tr h="689849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>
                          <a:effectLst/>
                        </a:rPr>
                        <a:t>Абс</a:t>
                      </a:r>
                      <a:r>
                        <a:rPr lang="ru-RU" sz="2400" dirty="0">
                          <a:effectLst/>
                        </a:rPr>
                        <a:t>. число</a:t>
                      </a:r>
                      <a:endParaRPr lang="ru-RU" sz="24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%</a:t>
                      </a:r>
                      <a:endParaRPr lang="ru-RU" sz="24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8331996"/>
                  </a:ext>
                </a:extLst>
              </a:tr>
              <a:tr h="551563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</a:rPr>
                        <a:t>Всего наблюдений 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highlight>
                            <a:srgbClr val="00FF00"/>
                          </a:highlight>
                        </a:rPr>
                        <a:t>103 </a:t>
                      </a:r>
                      <a:endParaRPr lang="ru-RU" sz="2800" b="1" dirty="0">
                        <a:highlight>
                          <a:srgbClr val="00FF00"/>
                        </a:highligh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>
                          <a:effectLst/>
                        </a:rPr>
                        <a:t>100</a:t>
                      </a:r>
                      <a:endParaRPr lang="ru-RU" sz="28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12409808"/>
                  </a:ext>
                </a:extLst>
              </a:tr>
              <a:tr h="551563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</a:rPr>
                        <a:t>Кардит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20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19,4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4858823"/>
                  </a:ext>
                </a:extLst>
              </a:tr>
              <a:tr h="551563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</a:rPr>
                        <a:t>Артрит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15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14,6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70164012"/>
                  </a:ext>
                </a:extLst>
              </a:tr>
              <a:tr h="551563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</a:rPr>
                        <a:t>Хорея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highlight>
                            <a:srgbClr val="00FF00"/>
                          </a:highlight>
                        </a:rPr>
                        <a:t>7</a:t>
                      </a:r>
                      <a:endParaRPr lang="ru-RU" sz="2800" b="1" dirty="0">
                        <a:highlight>
                          <a:srgbClr val="00FF00"/>
                        </a:highligh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6,8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57202210"/>
                  </a:ext>
                </a:extLst>
              </a:tr>
              <a:tr h="551563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</a:rPr>
                        <a:t>Кардит + полиартрит 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42 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40,8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1227738"/>
                  </a:ext>
                </a:extLst>
              </a:tr>
              <a:tr h="559962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</a:rPr>
                        <a:t>Кардит + артралгии 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13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12,6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13195784"/>
                  </a:ext>
                </a:extLst>
              </a:tr>
              <a:tr h="816910">
                <a:tc>
                  <a:txBody>
                    <a:bodyPr/>
                    <a:lstStyle/>
                    <a:p>
                      <a:r>
                        <a:rPr lang="ru-RU" sz="2800" dirty="0">
                          <a:effectLst/>
                        </a:rPr>
                        <a:t>Кардит + хорея 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  <a:highlight>
                            <a:srgbClr val="00FF00"/>
                          </a:highlight>
                        </a:rPr>
                        <a:t>6 </a:t>
                      </a:r>
                      <a:endParaRPr lang="ru-RU" sz="2800" b="1" dirty="0">
                        <a:highlight>
                          <a:srgbClr val="00FF00"/>
                        </a:highligh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effectLst/>
                        </a:rPr>
                        <a:t>5,8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172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9239121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0FDA8C59-1913-40A3-879D-748A85076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2400"/>
            <a:ext cx="8928992" cy="990600"/>
          </a:xfrm>
        </p:spPr>
        <p:txBody>
          <a:bodyPr>
            <a:no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9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</a:rPr>
              <a:t>Клинические проявления вспышки ОРЛ в </a:t>
            </a:r>
            <a:r>
              <a:rPr lang="ru-RU" sz="2900" b="1" dirty="0" smtClean="0">
                <a:solidFill>
                  <a:srgbClr val="0070C0"/>
                </a:solidFill>
                <a:latin typeface="+mn-lt"/>
                <a:ea typeface="Calibri" panose="020F0502020204030204" pitchFamily="34" charset="0"/>
              </a:rPr>
              <a:t>США  </a:t>
            </a:r>
            <a:r>
              <a:rPr lang="ru-RU" sz="2900" b="1" dirty="0">
                <a:solidFill>
                  <a:srgbClr val="0070C0"/>
                </a:solidFill>
                <a:latin typeface="+mn-lt"/>
                <a:ea typeface="Calibri" panose="020F0502020204030204" pitchFamily="34" charset="0"/>
              </a:rPr>
              <a:t>в 1985-1986 гг. (штат Юта)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BCD132AA-583B-48EE-BF80-8ABC6A15B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11881869"/>
              </p:ext>
            </p:extLst>
          </p:nvPr>
        </p:nvGraphicFramePr>
        <p:xfrm>
          <a:off x="396000" y="1440000"/>
          <a:ext cx="8229600" cy="446450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896080">
                  <a:extLst>
                    <a:ext uri="{9D8B030D-6E8A-4147-A177-3AD203B41FA5}">
                      <a16:colId xmlns="" xmlns:a16="http://schemas.microsoft.com/office/drawing/2014/main" val="1361948583"/>
                    </a:ext>
                  </a:extLst>
                </a:gridCol>
                <a:gridCol w="2171048">
                  <a:extLst>
                    <a:ext uri="{9D8B030D-6E8A-4147-A177-3AD203B41FA5}">
                      <a16:colId xmlns="" xmlns:a16="http://schemas.microsoft.com/office/drawing/2014/main" val="3257288377"/>
                    </a:ext>
                  </a:extLst>
                </a:gridCol>
                <a:gridCol w="1162472">
                  <a:extLst>
                    <a:ext uri="{9D8B030D-6E8A-4147-A177-3AD203B41FA5}">
                      <a16:colId xmlns="" xmlns:a16="http://schemas.microsoft.com/office/drawing/2014/main" val="3224482462"/>
                    </a:ext>
                  </a:extLst>
                </a:gridCol>
              </a:tblGrid>
              <a:tr h="49605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Абс</a:t>
                      </a:r>
                      <a:r>
                        <a:rPr lang="ru-RU" sz="2400" dirty="0">
                          <a:effectLst/>
                        </a:rPr>
                        <a:t>. число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11973970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Всего наблюдений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highlight>
                            <a:srgbClr val="00FF00"/>
                          </a:highlight>
                        </a:rPr>
                        <a:t> 99 </a:t>
                      </a:r>
                      <a:endParaRPr lang="ru-RU" sz="24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100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26231386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effectLst/>
                        </a:rPr>
                        <a:t>Кардит 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14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14,1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70101837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effectLst/>
                        </a:rPr>
                        <a:t>Полиартрит 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14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14,1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60853292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effectLst/>
                        </a:rPr>
                        <a:t>Хорея 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highlight>
                            <a:srgbClr val="00FF00"/>
                          </a:highlight>
                        </a:rPr>
                        <a:t>4 </a:t>
                      </a:r>
                      <a:endParaRPr lang="ru-RU" sz="24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4,0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806540943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effectLst/>
                        </a:rPr>
                        <a:t>Кардит + полиартрит 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43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43,4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563149680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1762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effectLst/>
                        </a:rPr>
                        <a:t>Кардит + хорея 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highlight>
                            <a:srgbClr val="00FF00"/>
                          </a:highlight>
                        </a:rPr>
                        <a:t>14</a:t>
                      </a:r>
                      <a:r>
                        <a:rPr lang="ru-RU" sz="2400" dirty="0">
                          <a:effectLst/>
                        </a:rPr>
                        <a:t>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14,1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55259825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effectLst/>
                        </a:rPr>
                        <a:t>Кардит + хорея +полиартрит 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6,1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29993408"/>
                  </a:ext>
                </a:extLst>
              </a:tr>
              <a:tr h="496056">
                <a:tc>
                  <a:txBody>
                    <a:bodyPr/>
                    <a:lstStyle/>
                    <a:p>
                      <a:pPr marL="0" indent="88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>
                          <a:effectLst/>
                        </a:rPr>
                        <a:t>Полиартрит + хорея 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highlight>
                            <a:srgbClr val="00FF00"/>
                          </a:highlight>
                        </a:rPr>
                        <a:t>4 </a:t>
                      </a:r>
                      <a:endParaRPr lang="ru-RU" sz="2400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4,0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85013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8868734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9E84075-F219-44F4-9DC4-0D1521C8C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D14AEC0-E56F-44C0-A59E-7E4A3EF3ABC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indent="265113">
              <a:buNone/>
            </a:pPr>
            <a:r>
              <a:rPr lang="ru-RU" dirty="0"/>
              <a:t>Как показывают представленные данные, основные клинические проявления ОРЛ в двух странах оказались вполне сопоставимыми. Исключение составляет малая хорея, которая в виде </a:t>
            </a:r>
            <a:r>
              <a:rPr lang="ru-RU" dirty="0" err="1"/>
              <a:t>моносиндрома</a:t>
            </a:r>
            <a:r>
              <a:rPr lang="ru-RU" dirty="0"/>
              <a:t> или в сочетании с другими клиническими проявлениями ОРЛ встречалась в американской популяции более </a:t>
            </a:r>
            <a:r>
              <a:rPr lang="ru-RU" b="1" dirty="0">
                <a:solidFill>
                  <a:srgbClr val="0070C0"/>
                </a:solidFill>
              </a:rPr>
              <a:t>чем в 2 раза чаще, чем в России (28,2 и 12,6% соответственно).</a:t>
            </a:r>
          </a:p>
        </p:txBody>
      </p:sp>
    </p:spTree>
    <p:extLst>
      <p:ext uri="{BB962C8B-B14F-4D97-AF65-F5344CB8AC3E}">
        <p14:creationId xmlns="" xmlns:p14="http://schemas.microsoft.com/office/powerpoint/2010/main" val="332015708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E65E7F-6571-4B34-9922-E96D56B8C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ВОЗРАСТ ПЕРЕНЕСШИХ ОРЛ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B89A25A2-A709-4E77-92BE-5761F0107D4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/>
          <a:srcRect l="-149" t="8981" r="651" b="-7023"/>
          <a:stretch/>
        </p:blipFill>
        <p:spPr>
          <a:xfrm>
            <a:off x="90000" y="1484784"/>
            <a:ext cx="8964000" cy="4896000"/>
          </a:xfrm>
        </p:spPr>
      </p:pic>
    </p:spTree>
    <p:extLst>
      <p:ext uri="{BB962C8B-B14F-4D97-AF65-F5344CB8AC3E}">
        <p14:creationId xmlns="" xmlns:p14="http://schemas.microsoft.com/office/powerpoint/2010/main" val="347305827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Object 20"/>
          <p:cNvGraphicFramePr>
            <a:graphicFrameLocks noChangeAspect="1"/>
          </p:cNvGraphicFramePr>
          <p:nvPr/>
        </p:nvGraphicFramePr>
        <p:xfrm>
          <a:off x="971600" y="2162448"/>
          <a:ext cx="3354784" cy="3354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Object 21"/>
          <p:cNvGraphicFramePr>
            <a:graphicFrameLocks noChangeAspect="1"/>
          </p:cNvGraphicFramePr>
          <p:nvPr/>
        </p:nvGraphicFramePr>
        <p:xfrm>
          <a:off x="5148064" y="2162448"/>
          <a:ext cx="3354784" cy="3354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67544" y="261230"/>
            <a:ext cx="8280920" cy="103105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Распределение больных детей разного пола по степеням активности ОРЛ</a:t>
            </a:r>
            <a:r>
              <a:rPr lang="ru-RU" sz="32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885028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КАРДИТ ПРИ ОРЛ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Облигатным клиническим проявлением ОРЛ у детей  является эндомиокардит (91%) с  субклиническим  течением,  достоверными </a:t>
            </a:r>
            <a:r>
              <a:rPr lang="ru-RU" dirty="0" err="1" smtClean="0"/>
              <a:t>эхографическими</a:t>
            </a:r>
            <a:r>
              <a:rPr lang="ru-RU" dirty="0" smtClean="0"/>
              <a:t> признаками вальвулита с клапанной регургитацией  (77,8%), в сочетании с утолщением створок клапанов (44,4%), чаще митрального (93,7%).</a:t>
            </a:r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Формирование порока сердца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95536" y="1124744"/>
          <a:ext cx="849694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87068951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B431FB-50D5-4637-8F86-0A0C7E3DD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ВОЗРАСТ ВЫЯВЛЕНИЯ ПОРОКА СЕРДЦА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78F87367-C736-4125-9CEE-CA2E0CA688E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l="-82" t="9642" r="84" b="-7500"/>
          <a:stretch/>
        </p:blipFill>
        <p:spPr>
          <a:xfrm>
            <a:off x="179512" y="1656000"/>
            <a:ext cx="8856000" cy="4932000"/>
          </a:xfrm>
        </p:spPr>
      </p:pic>
    </p:spTree>
    <p:extLst>
      <p:ext uri="{BB962C8B-B14F-4D97-AF65-F5344CB8AC3E}">
        <p14:creationId xmlns="" xmlns:p14="http://schemas.microsoft.com/office/powerpoint/2010/main" val="10713810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E38679-57AB-430D-AD6A-FBE1A6F50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КЛИНИКА ХОРЕИ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93E7183-2DC4-4645-B87A-2AE6EABE18D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 Преобладают девочки (9  из 13 детей).</a:t>
            </a:r>
          </a:p>
          <a:p>
            <a:r>
              <a:rPr lang="ru-RU" dirty="0"/>
              <a:t> Возраст </a:t>
            </a:r>
            <a:r>
              <a:rPr lang="ru-RU" dirty="0" smtClean="0"/>
              <a:t>составил </a:t>
            </a:r>
            <a:r>
              <a:rPr lang="ru-RU" dirty="0"/>
              <a:t>от 8 до 15 лет (9,7±2,1).</a:t>
            </a:r>
          </a:p>
          <a:p>
            <a:r>
              <a:rPr lang="ru-RU" dirty="0"/>
              <a:t> У детей с хореей достоверно чаще, чем у детей с ОРЛ без поражения нервной системы в перинатальном анамнезе выявлялись поражения ЦНС </a:t>
            </a:r>
            <a:r>
              <a:rPr lang="ru-RU" dirty="0" err="1"/>
              <a:t>гипоксически</a:t>
            </a:r>
            <a:r>
              <a:rPr lang="ru-RU" dirty="0"/>
              <a:t>-травматического характера (61 и 35% соответственно), патология родов у матерей (22 и 11%), а также достоверно чаще развивались состояния, требовавшие наблюдения ребенка неврологом в раннем и дошкольном возрасте (50 и 15% соответственно). </a:t>
            </a:r>
          </a:p>
        </p:txBody>
      </p:sp>
    </p:spTree>
    <p:extLst>
      <p:ext uri="{BB962C8B-B14F-4D97-AF65-F5344CB8AC3E}">
        <p14:creationId xmlns="" xmlns:p14="http://schemas.microsoft.com/office/powerpoint/2010/main" val="422860296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A43F5E-DC1B-4E28-BE7D-35818FCB7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КЛИНИКА ХОРЕИ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26A27F1-2356-4408-B2E7-FE0812BBB16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П</a:t>
            </a:r>
            <a:r>
              <a:rPr lang="ru-RU" dirty="0" smtClean="0"/>
              <a:t>реобладала </a:t>
            </a:r>
            <a:r>
              <a:rPr lang="ru-RU" dirty="0"/>
              <a:t>гемихорея (78%) с подострым началом (72%), постепенным нарастанием симптоматики: хореические гиперкинезы, мышечная гипотония от умеренной до выраженной, нарушение координации (у всех детей); у подавляющего большинства пациентов регистрировались нарушение почерка, гиперрефлексия, нарушение речи, эмоциональная лабильность. У 5 девочек малая хорея в дебюте заболевания была единственным проявлением болезни.</a:t>
            </a:r>
          </a:p>
        </p:txBody>
      </p:sp>
    </p:spTree>
    <p:extLst>
      <p:ext uri="{BB962C8B-B14F-4D97-AF65-F5344CB8AC3E}">
        <p14:creationId xmlns="" xmlns:p14="http://schemas.microsoft.com/office/powerpoint/2010/main" val="133156100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EA79DF-FE21-4576-9401-7DDF0B46A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8ECB0F1-F0FD-472E-AFD8-C524E64928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ОРЛ относится к заболеваниям, которые  неразрывно связаны с социальными проблемами общества.</a:t>
            </a:r>
          </a:p>
          <a:p>
            <a:r>
              <a:rPr lang="ru-RU" dirty="0"/>
              <a:t>При благоприятных социально-экономических условиях ее распространенность находится на стабильно низком уровне и составляет 5 -8 на 100 тысяч населения.</a:t>
            </a:r>
          </a:p>
          <a:p>
            <a:r>
              <a:rPr lang="ru-RU" b="1" dirty="0">
                <a:solidFill>
                  <a:srgbClr val="0070C0"/>
                </a:solidFill>
              </a:rPr>
              <a:t>Локальные конфликты и снижение жизненного уровня населения ведут к значительному росту заболеваемости ОРЛ (27-116 на 100 тысяч населения) </a:t>
            </a:r>
          </a:p>
        </p:txBody>
      </p:sp>
    </p:spTree>
    <p:extLst>
      <p:ext uri="{BB962C8B-B14F-4D97-AF65-F5344CB8AC3E}">
        <p14:creationId xmlns="" xmlns:p14="http://schemas.microsoft.com/office/powerpoint/2010/main" val="83840484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058445321"/>
              </p:ext>
            </p:extLst>
          </p:nvPr>
        </p:nvGraphicFramePr>
        <p:xfrm>
          <a:off x="467544" y="548680"/>
          <a:ext cx="8568952" cy="5823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1A23FFD-0D56-408E-8FB0-72A576BA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ВЫВОДЫ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C9A1B30-B04F-4A9A-8A66-69BDF1F6C7D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ОРЛ  болеют одинаково часто дети обоего пола</a:t>
            </a:r>
            <a:r>
              <a:rPr lang="ru-RU" dirty="0" smtClean="0"/>
              <a:t>.</a:t>
            </a:r>
          </a:p>
          <a:p>
            <a:endParaRPr lang="ru-RU" sz="2400" dirty="0" smtClean="0">
              <a:ea typeface="Times New Roman" panose="02020603050405020304" pitchFamily="18" charset="0"/>
            </a:endParaRPr>
          </a:p>
          <a:p>
            <a:r>
              <a:rPr lang="ru-RU" sz="2400" dirty="0" smtClean="0">
                <a:ea typeface="Times New Roman" panose="02020603050405020304" pitchFamily="18" charset="0"/>
              </a:rPr>
              <a:t>ХРБС чаще в 1,7 раза болеют  девочки, чем мальчики. В большинстве случаев ХРБС у детей развивается как первично хроническое заболевание (81,4%), и  только у каждого пятого (18,6%) болезнь  формируется  вследствие перенесенной ОРЛ.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Облигатным </a:t>
            </a:r>
            <a:r>
              <a:rPr lang="ru-RU" dirty="0"/>
              <a:t>клиническим проявлением ОРЛ у детей  является эндомиокардит (91</a:t>
            </a:r>
            <a:r>
              <a:rPr lang="ru-RU" dirty="0" smtClean="0"/>
              <a:t>%). </a:t>
            </a:r>
            <a:endParaRPr lang="ru-RU" dirty="0"/>
          </a:p>
        </p:txBody>
      </p:sp>
      <p:sp>
        <p:nvSpPr>
          <p:cNvPr id="94210" name="AutoShape 2" descr="поис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unname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5197482"/>
            <a:ext cx="1475656" cy="16605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2075932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BC25FA-ED9B-478B-9BC0-0CFD4B181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ВЫВОДЫ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3D2BEB-55E5-48C6-A678-6E529F5766E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/>
              <a:t>Среди внесердечных проявлений ОРЛ  наблюдается высокая частота  регистрации  суставного синдрома (55,4%), реже -    проявления малой хореи (18,5%),   кольцевидной эритемы (12,3%) и ревматических узелков (7,7% случаев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2f88c7a85280dd85de378f10201bcb0f-800x.jpg"/>
          <p:cNvPicPr>
            <a:picLocks noChangeAspect="1"/>
          </p:cNvPicPr>
          <p:nvPr/>
        </p:nvPicPr>
        <p:blipFill>
          <a:blip r:embed="rId2" cstate="print"/>
          <a:srcRect l="29268" t="21112" r="29268"/>
          <a:stretch>
            <a:fillRect/>
          </a:stretch>
        </p:blipFill>
        <p:spPr>
          <a:xfrm>
            <a:off x="539552" y="3933056"/>
            <a:ext cx="1224136" cy="1656184"/>
          </a:xfrm>
          <a:prstGeom prst="rect">
            <a:avLst/>
          </a:prstGeom>
        </p:spPr>
      </p:pic>
      <p:pic>
        <p:nvPicPr>
          <p:cNvPr id="5" name="Рисунок 4" descr="scale_12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4005064"/>
            <a:ext cx="1872208" cy="1380574"/>
          </a:xfrm>
          <a:prstGeom prst="rect">
            <a:avLst/>
          </a:prstGeom>
        </p:spPr>
      </p:pic>
      <p:pic>
        <p:nvPicPr>
          <p:cNvPr id="6" name="Рисунок 5" descr="harakteristi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4005064"/>
            <a:ext cx="1798712" cy="1339115"/>
          </a:xfrm>
          <a:prstGeom prst="rect">
            <a:avLst/>
          </a:prstGeom>
        </p:spPr>
      </p:pic>
      <p:pic>
        <p:nvPicPr>
          <p:cNvPr id="7" name="Рисунок 6" descr="156128924416493775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6" y="4005064"/>
            <a:ext cx="2050554" cy="13201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1196317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5FCBF4-1E48-4394-B16E-2BE5F16AB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ВЫВОДЫ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E743EE1-8381-4E12-86C8-28B2E9D7A4B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/>
              <a:t> </a:t>
            </a:r>
            <a:r>
              <a:rPr lang="ru-RU" dirty="0" err="1"/>
              <a:t>Нейроревматизм</a:t>
            </a:r>
            <a:r>
              <a:rPr lang="ru-RU" dirty="0"/>
              <a:t> у детей характеризуется ярким гиперкинетическим синдромом.  У 17% пациентов с хореей развивается выраженная мышечная гипотония по типу «гемипарезов». У детей с хореей в анамнезе отмечается концентрация неблагоприятных перинатальных факторов поражения ЦНС и связанных с этим состояний, требующих наблюдения невролога в раннем и дошкольном возрасте.</a:t>
            </a:r>
          </a:p>
        </p:txBody>
      </p:sp>
    </p:spTree>
    <p:extLst>
      <p:ext uri="{BB962C8B-B14F-4D97-AF65-F5344CB8AC3E}">
        <p14:creationId xmlns="" xmlns:p14="http://schemas.microsoft.com/office/powerpoint/2010/main" val="139620573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9795B55-0DDA-4FA3-95F7-EC7223A8EEB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В структуре приобретенных пороков сердца после перенесенной ОРЛ преобладает недостаточность митрального клапана. 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ea typeface="Times New Roman" panose="02020603050405020304" pitchFamily="18" charset="0"/>
              </a:rPr>
              <a:t>Для ХРБС в большей степени характерно развитие митральной недостаточности (МН) - 95,4%, а также ее сочетания с  аортальной недостаточностью (АН), которая выявляется   исключительно у  мальчиков (12%).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45FCBF4-1E48-4394-B16E-2BE5F16AB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ВЫВОДЫ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64573200"/>
      </p:ext>
    </p:extLst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4AB487-0678-44D8-958B-1EE1405E9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1E6756E-E0D9-45E4-865B-FCC620C8990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 </a:t>
            </a:r>
            <a:r>
              <a:rPr lang="ru-RU" dirty="0"/>
              <a:t>многих странах наряду с отмечаемой тенденцией к снижению общей заболеваемости ревматизмом обращает внимание остающаяся неизменной в 2005–2009 гг. частота встречаемости ревматических пороков сердца (11,6–10,9 на 100 000), которая у подростков даже имеет некоторый рост (26,8–29,8 на 100 000).  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="" xmlns:a16="http://schemas.microsoft.com/office/drawing/2014/main" id="{D8D69C9F-278B-43F4-94CD-4CA9634AF81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968174" y="4293096"/>
            <a:ext cx="2175826" cy="2423249"/>
            <a:chOff x="3312" y="1344"/>
            <a:chExt cx="1312" cy="1956"/>
          </a:xfrm>
        </p:grpSpPr>
        <p:sp>
          <p:nvSpPr>
            <p:cNvPr id="5" name="Rectangle 5">
              <a:extLst>
                <a:ext uri="{FF2B5EF4-FFF2-40B4-BE49-F238E27FC236}">
                  <a16:creationId xmlns="" xmlns:a16="http://schemas.microsoft.com/office/drawing/2014/main" id="{69B433B6-5273-44F6-AC04-287AABECA7E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0" y="1776"/>
              <a:ext cx="192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6" name="Rectangle 6">
              <a:extLst>
                <a:ext uri="{FF2B5EF4-FFF2-40B4-BE49-F238E27FC236}">
                  <a16:creationId xmlns="" xmlns:a16="http://schemas.microsoft.com/office/drawing/2014/main" id="{8D913519-FA2C-414B-ADD6-231058B7557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84" y="1824"/>
              <a:ext cx="192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7" name="Rectangle 7">
              <a:extLst>
                <a:ext uri="{FF2B5EF4-FFF2-40B4-BE49-F238E27FC236}">
                  <a16:creationId xmlns="" xmlns:a16="http://schemas.microsoft.com/office/drawing/2014/main" id="{FFC43577-54C1-4D25-A293-8DF01E9B014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36" y="2160"/>
              <a:ext cx="192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" name="Rectangle 8">
              <a:extLst>
                <a:ext uri="{FF2B5EF4-FFF2-40B4-BE49-F238E27FC236}">
                  <a16:creationId xmlns="" xmlns:a16="http://schemas.microsoft.com/office/drawing/2014/main" id="{293CBF6C-E465-446E-8556-1A1DD56A9D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587" y="1536"/>
              <a:ext cx="109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pic>
          <p:nvPicPr>
            <p:cNvPr id="9" name="Picture 9" descr="heartnoshadow">
              <a:extLst>
                <a:ext uri="{FF2B5EF4-FFF2-40B4-BE49-F238E27FC236}">
                  <a16:creationId xmlns="" xmlns:a16="http://schemas.microsoft.com/office/drawing/2014/main" id="{4475165D-1944-470D-BDAC-31E061AE99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1344"/>
              <a:ext cx="1312" cy="1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432860679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Цель исследования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1484784"/>
          <a:ext cx="822960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87F099A4-3256-4A24-8073-70A08B63D2D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2625" y="4725144"/>
            <a:ext cx="2791375" cy="19725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730485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D2D6E5-527D-4E98-840F-38CD0015F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МАТЕРИАЛЫ И МЕТОДЫ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839FD6F-2243-426D-89F7-C95CEBC1514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8229600" cy="493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Клинико-анамнестические</a:t>
            </a:r>
            <a:r>
              <a:rPr lang="ru-RU" dirty="0"/>
              <a:t>, лабораторные и инструментальные методы (ЭКГ, ЭХОКГ).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2. У </a:t>
            </a:r>
            <a:r>
              <a:rPr lang="ru-RU" dirty="0"/>
              <a:t>детей с хореей при отсутствии или слабой выраженности ревмокардита проводили обследование для исключения других причин гиперкинетических синдромов (КТ, МРТ головного мозга, ЭЭГ, электромиография, определение антител (АТ) к кардиолипинам, АНФ, </a:t>
            </a:r>
            <a:r>
              <a:rPr lang="ru-RU" dirty="0" err="1"/>
              <a:t>Mn</a:t>
            </a:r>
            <a:r>
              <a:rPr lang="ru-RU" dirty="0"/>
              <a:t>, </a:t>
            </a:r>
            <a:r>
              <a:rPr lang="ru-RU" dirty="0" err="1"/>
              <a:t>Fe</a:t>
            </a:r>
            <a:r>
              <a:rPr lang="ru-RU" dirty="0"/>
              <a:t>, церулоплазмин сыворотки крови и мочи, осмотр окулиста, невролога).</a:t>
            </a:r>
          </a:p>
        </p:txBody>
      </p:sp>
      <p:pic>
        <p:nvPicPr>
          <p:cNvPr id="4" name="Picture 3" descr="Jones-uac-osscillator 015">
            <a:extLst>
              <a:ext uri="{FF2B5EF4-FFF2-40B4-BE49-F238E27FC236}">
                <a16:creationId xmlns="" xmlns:a16="http://schemas.microsoft.com/office/drawing/2014/main" id="{CCA4CF10-BDA7-471B-8114-6C47D8DE3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3106" b="9450"/>
          <a:stretch>
            <a:fillRect/>
          </a:stretch>
        </p:blipFill>
        <p:spPr>
          <a:xfrm>
            <a:off x="6732240" y="4725144"/>
            <a:ext cx="2088604" cy="1887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7908177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1FCB9D-6436-4D8B-BD3E-F3E567871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МАТЕРИАЛЫ И МЕТОДЫ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B9E1A73-CD2A-4A0E-AF29-E9A3E82FECF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51405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3. Полученные </a:t>
            </a:r>
            <a:r>
              <a:rPr lang="ru-RU" dirty="0"/>
              <a:t>результаты анализа особенностей клинического течения ОРЛ у наблюдавшихся детей сравнивали с историческим контролем (данные по ОРЛ в Москве 80–90-х годов  и штате Юта в 1985–1986 гг</a:t>
            </a:r>
            <a:r>
              <a:rPr lang="ru-RU" dirty="0" smtClean="0"/>
              <a:t>.).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4. Статистическую </a:t>
            </a:r>
            <a:r>
              <a:rPr lang="ru-RU" dirty="0"/>
              <a:t>обработку результатов проводили с использованием программы </a:t>
            </a:r>
            <a:r>
              <a:rPr lang="ru-RU" dirty="0" smtClean="0"/>
              <a:t>STATISTICA</a:t>
            </a:r>
            <a:endParaRPr lang="ru-RU" dirty="0"/>
          </a:p>
        </p:txBody>
      </p:sp>
      <p:sp>
        <p:nvSpPr>
          <p:cNvPr id="65538" name="AutoShape 2" descr="STATISTICA скачать бесплатно на русском язык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4725144"/>
            <a:ext cx="2716560" cy="19419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667024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одержимое 11"/>
          <p:cNvGraphicFramePr>
            <a:graphicFrameLocks noGrp="1"/>
          </p:cNvGraphicFramePr>
          <p:nvPr>
            <p:ph sz="quarter" idx="1"/>
          </p:nvPr>
        </p:nvGraphicFramePr>
        <p:xfrm>
          <a:off x="457200" y="2495944"/>
          <a:ext cx="4041648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Содержимое 13"/>
          <p:cNvGraphicFramePr>
            <a:graphicFrameLocks noGrp="1"/>
          </p:cNvGraphicFramePr>
          <p:nvPr>
            <p:ph sz="quarter" idx="2"/>
          </p:nvPr>
        </p:nvGraphicFramePr>
        <p:xfrm>
          <a:off x="4644008" y="2492896"/>
          <a:ext cx="4041648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2699792" y="1412776"/>
          <a:ext cx="3816424" cy="523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/>
        </p:nvGraphicFramePr>
        <p:xfrm>
          <a:off x="1619672" y="5301208"/>
          <a:ext cx="6048672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151FCB9D-6436-4D8B-BD3E-F3E567871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МАТЕРИАЛЫ И МЕТОДЫ</a:t>
            </a:r>
            <a:endParaRPr lang="ru-RU" dirty="0"/>
          </a:p>
        </p:txBody>
      </p:sp>
      <p:sp>
        <p:nvSpPr>
          <p:cNvPr id="15" name="Штриховая стрелка вправо 14"/>
          <p:cNvSpPr/>
          <p:nvPr/>
        </p:nvSpPr>
        <p:spPr>
          <a:xfrm rot="7967726">
            <a:off x="1722254" y="1883233"/>
            <a:ext cx="1008112" cy="72008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Штриховая стрелка вправо 15"/>
          <p:cNvSpPr/>
          <p:nvPr/>
        </p:nvSpPr>
        <p:spPr>
          <a:xfrm rot="2487470">
            <a:off x="6474783" y="1883234"/>
            <a:ext cx="1008112" cy="72008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105489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Штриховая стрелка вправо 17"/>
          <p:cNvSpPr/>
          <p:nvPr/>
        </p:nvSpPr>
        <p:spPr>
          <a:xfrm rot="5400000">
            <a:off x="6408204" y="4617132"/>
            <a:ext cx="648072" cy="57606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Схема 10"/>
          <p:cNvGraphicFramePr/>
          <p:nvPr/>
        </p:nvGraphicFramePr>
        <p:xfrm>
          <a:off x="683568" y="3356992"/>
          <a:ext cx="3744416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/>
          <p:cNvGraphicFramePr/>
          <p:nvPr/>
        </p:nvGraphicFramePr>
        <p:xfrm>
          <a:off x="4716016" y="3429000"/>
          <a:ext cx="3816424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Схема 12"/>
          <p:cNvGraphicFramePr/>
          <p:nvPr/>
        </p:nvGraphicFramePr>
        <p:xfrm>
          <a:off x="2843808" y="1340768"/>
          <a:ext cx="3816424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4" name="Штриховая стрелка вправо 13"/>
          <p:cNvSpPr/>
          <p:nvPr/>
        </p:nvSpPr>
        <p:spPr>
          <a:xfrm rot="7967726">
            <a:off x="2658359" y="2598502"/>
            <a:ext cx="1008112" cy="72008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Штриховая стрелка вправо 14"/>
          <p:cNvSpPr/>
          <p:nvPr/>
        </p:nvSpPr>
        <p:spPr>
          <a:xfrm rot="2487470">
            <a:off x="5908212" y="2587579"/>
            <a:ext cx="1008112" cy="72008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аголовок 1">
            <a:extLst>
              <a:ext uri="{FF2B5EF4-FFF2-40B4-BE49-F238E27FC236}">
                <a16:creationId xmlns="" xmlns:a16="http://schemas.microsoft.com/office/drawing/2014/main" id="{151FCB9D-6436-4D8B-BD3E-F3E567871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МАТЕРИАЛЫ И МЕТОДЫ</a:t>
            </a:r>
            <a:endParaRPr lang="ru-RU" dirty="0"/>
          </a:p>
        </p:txBody>
      </p:sp>
      <p:graphicFrame>
        <p:nvGraphicFramePr>
          <p:cNvPr id="17" name="Схема 16"/>
          <p:cNvGraphicFramePr/>
          <p:nvPr/>
        </p:nvGraphicFramePr>
        <p:xfrm>
          <a:off x="4788024" y="5301208"/>
          <a:ext cx="3816424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="" xmlns:p14="http://schemas.microsoft.com/office/powerpoint/2010/main" val="58417159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Средний возраст больных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457200" y="1631848"/>
          <a:ext cx="4041648" cy="3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</p:nvPr>
        </p:nvGraphicFramePr>
        <p:xfrm>
          <a:off x="4632198" y="1628800"/>
          <a:ext cx="4041648" cy="3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="" xmlns:p14="http://schemas.microsoft.com/office/powerpoint/2010/main" val="2152671757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960</Words>
  <Application>Microsoft Office PowerPoint</Application>
  <PresentationFormat>Экран (4:3)</PresentationFormat>
  <Paragraphs>124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Начальная</vt:lpstr>
      <vt:lpstr>Слайд 1</vt:lpstr>
      <vt:lpstr>АКТУАЛЬНОСТЬ</vt:lpstr>
      <vt:lpstr>Слайд 3</vt:lpstr>
      <vt:lpstr>Цель исследования</vt:lpstr>
      <vt:lpstr>МАТЕРИАЛЫ И МЕТОДЫ</vt:lpstr>
      <vt:lpstr>МАТЕРИАЛЫ И МЕТОДЫ</vt:lpstr>
      <vt:lpstr>МАТЕРИАЛЫ И МЕТОДЫ</vt:lpstr>
      <vt:lpstr>МАТЕРИАЛЫ И МЕТОДЫ</vt:lpstr>
      <vt:lpstr>Средний возраст больных</vt:lpstr>
      <vt:lpstr>Клинические проявления ОРЛ в Москве  в 1980—1990-х годах</vt:lpstr>
      <vt:lpstr>Клинические проявления вспышки ОРЛ в США  в 1985-1986 гг. (штат Юта)</vt:lpstr>
      <vt:lpstr>Слайд 12</vt:lpstr>
      <vt:lpstr>ВОЗРАСТ ПЕРЕНЕСШИХ ОРЛ</vt:lpstr>
      <vt:lpstr>Слайд 14</vt:lpstr>
      <vt:lpstr>КАРДИТ ПРИ ОРЛ</vt:lpstr>
      <vt:lpstr>Формирование порока сердца</vt:lpstr>
      <vt:lpstr>ВОЗРАСТ ВЫЯВЛЕНИЯ ПОРОКА СЕРДЦА</vt:lpstr>
      <vt:lpstr>КЛИНИКА ХОРЕИ  </vt:lpstr>
      <vt:lpstr>КЛИНИКА ХОРЕИ </vt:lpstr>
      <vt:lpstr>Слайд 20</vt:lpstr>
      <vt:lpstr>ВЫВОДЫ </vt:lpstr>
      <vt:lpstr>ВЫВОДЫ </vt:lpstr>
      <vt:lpstr>ВЫВОДЫ </vt:lpstr>
      <vt:lpstr>ВЫВОДЫ 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Chelpan</dc:creator>
  <cp:lastModifiedBy>Андрей</cp:lastModifiedBy>
  <cp:revision>861</cp:revision>
  <dcterms:created xsi:type="dcterms:W3CDTF">2015-05-20T03:49:45Z</dcterms:created>
  <dcterms:modified xsi:type="dcterms:W3CDTF">2020-11-02T02:51:39Z</dcterms:modified>
</cp:coreProperties>
</file>