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</p:sldMasterIdLst>
  <p:notesMasterIdLst>
    <p:notesMasterId r:id="rId21"/>
  </p:notesMasterIdLst>
  <p:sldIdLst>
    <p:sldId id="256" r:id="rId7"/>
    <p:sldId id="271" r:id="rId8"/>
    <p:sldId id="270" r:id="rId9"/>
    <p:sldId id="274" r:id="rId10"/>
    <p:sldId id="275" r:id="rId11"/>
    <p:sldId id="280" r:id="rId12"/>
    <p:sldId id="277" r:id="rId13"/>
    <p:sldId id="276" r:id="rId14"/>
    <p:sldId id="278" r:id="rId15"/>
    <p:sldId id="279" r:id="rId16"/>
    <p:sldId id="282" r:id="rId17"/>
    <p:sldId id="284" r:id="rId18"/>
    <p:sldId id="283" r:id="rId19"/>
    <p:sldId id="286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7500000000003E-2"/>
          <c:y val="6.7830156735441988E-2"/>
          <c:w val="0.93512499999999998"/>
          <c:h val="0.79444841522044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 года</c:v>
                </c:pt>
              </c:strCache>
            </c:strRef>
          </c:tx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Лист1!$B$2:$B$6</c:f>
              <c:numCache>
                <c:formatCode>#,##0.00_ ;\-#,##0.00\ </c:formatCode>
                <c:ptCount val="5"/>
                <c:pt idx="0">
                  <c:v>9.0678784430147417</c:v>
                </c:pt>
                <c:pt idx="1">
                  <c:v>8.8263545493297091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1-4 года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Лист1!$C$2:$C$6</c:f>
              <c:numCache>
                <c:formatCode>#,##0.00_ ;\-#,##0.00\ </c:formatCode>
                <c:ptCount val="5"/>
                <c:pt idx="0">
                  <c:v>14.599854194719597</c:v>
                </c:pt>
                <c:pt idx="1">
                  <c:v>1.8199495781260899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5-9 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Лист1!$D$2:$D$6</c:f>
              <c:numCache>
                <c:formatCode>#,##0.00_ ;\-#,##0.00\ </c:formatCode>
                <c:ptCount val="5"/>
                <c:pt idx="0">
                  <c:v>7.8723746905103287</c:v>
                </c:pt>
                <c:pt idx="1">
                  <c:v>1.2429134384540506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10-14 л.</c:v>
                </c:pt>
              </c:strCache>
            </c:strRef>
          </c:tx>
          <c:spPr>
            <a:ln>
              <a:gradFill flip="none" rotWithShape="1">
                <a:gsLst>
                  <a:gs pos="0">
                    <a:schemeClr val="tx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Лист1!$E$2:$E$6</c:f>
              <c:numCache>
                <c:formatCode>#,##0.00_ ;\-#,##0.00\ </c:formatCode>
                <c:ptCount val="5"/>
                <c:pt idx="0">
                  <c:v>2.7573199394177417</c:v>
                </c:pt>
                <c:pt idx="1">
                  <c:v>1.244869183040973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15-17 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#,##0.00_ ;\-#,##0.00\ ">
                  <c:v>1.8359091514576218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18 лет и старше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2010-2014 гг.</c:v>
                </c:pt>
                <c:pt idx="1">
                  <c:v>2015-2019 гг.</c:v>
                </c:pt>
              </c:strCache>
            </c:strRef>
          </c:cat>
          <c:val>
            <c:numRef>
              <c:f>Лист1!$G$2:$G$6</c:f>
              <c:numCache>
                <c:formatCode>#,##0.00_ ;\-#,##0.00\ </c:formatCode>
                <c:ptCount val="5"/>
                <c:pt idx="0">
                  <c:v>0.45</c:v>
                </c:pt>
                <c:pt idx="1">
                  <c:v>3.0000000000000009E-2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0273920"/>
        <c:axId val="30275456"/>
      </c:barChart>
      <c:catAx>
        <c:axId val="302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275456"/>
        <c:crosses val="autoZero"/>
        <c:auto val="1"/>
        <c:lblAlgn val="ctr"/>
        <c:lblOffset val="100"/>
        <c:noMultiLvlLbl val="0"/>
      </c:catAx>
      <c:valAx>
        <c:axId val="30275456"/>
        <c:scaling>
          <c:orientation val="minMax"/>
        </c:scaling>
        <c:delete val="0"/>
        <c:axPos val="l"/>
        <c:majorGridlines/>
        <c:numFmt formatCode="#,##0.00_ ;\-#,##0.00\ 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0273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62549021245196E-2"/>
          <c:y val="0.11756904191947327"/>
          <c:w val="0.64250197252951147"/>
          <c:h val="0.8018859497247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Вакцинация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-2.7266530334015002E-3"/>
                  <c:y val="1.2746972594008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723244717109753E-2"/>
                  <c:y val="1.529636711281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Лист1!$B$2:$B$13</c:f>
              <c:numCache>
                <c:formatCode>0.0</c:formatCode>
                <c:ptCount val="12"/>
                <c:pt idx="0">
                  <c:v>98.252325429058033</c:v>
                </c:pt>
                <c:pt idx="1">
                  <c:v>99.893452396052467</c:v>
                </c:pt>
                <c:pt idx="2">
                  <c:v>62.423625254582475</c:v>
                </c:pt>
                <c:pt idx="3">
                  <c:v>83.33612540385306</c:v>
                </c:pt>
                <c:pt idx="4">
                  <c:v>86.472705458908209</c:v>
                </c:pt>
                <c:pt idx="5">
                  <c:v>81.624597992398378</c:v>
                </c:pt>
                <c:pt idx="6">
                  <c:v>64.998928647953733</c:v>
                </c:pt>
                <c:pt idx="7">
                  <c:v>100</c:v>
                </c:pt>
                <c:pt idx="8">
                  <c:v>59.390969917285709</c:v>
                </c:pt>
                <c:pt idx="9">
                  <c:v>75.141602494749577</c:v>
                </c:pt>
                <c:pt idx="10">
                  <c:v>75.39527179641604</c:v>
                </c:pt>
                <c:pt idx="11">
                  <c:v>74.367534683581852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Ревакцинация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8166325835037709E-3"/>
                  <c:y val="-1.019757807520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06612133605999E-2"/>
                  <c:y val="5.0987890376035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799591002045032E-3"/>
                  <c:y val="5.0987890376035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799591002045015E-3"/>
                  <c:y val="2.549394518801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799591002045032E-3"/>
                  <c:y val="2.5493945188018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988061479343106E-17"/>
                  <c:y val="-1.019757807520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799591002045032E-3"/>
                  <c:y val="2.5493945188018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166325835037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0899795501022507E-3"/>
                  <c:y val="2.549394518801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0899795501022516E-3"/>
                  <c:y val="2.5493945188018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4720356249223232E-3"/>
                  <c:y val="1.279949519132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Лист1!$C$2:$C$13</c:f>
              <c:numCache>
                <c:formatCode>0.0</c:formatCode>
                <c:ptCount val="12"/>
                <c:pt idx="0">
                  <c:v>98.508859495882206</c:v>
                </c:pt>
                <c:pt idx="1">
                  <c:v>95.299633347358295</c:v>
                </c:pt>
                <c:pt idx="2">
                  <c:v>60.055081091606972</c:v>
                </c:pt>
                <c:pt idx="3">
                  <c:v>51.999670610194606</c:v>
                </c:pt>
                <c:pt idx="4">
                  <c:v>82.841368165903603</c:v>
                </c:pt>
                <c:pt idx="5">
                  <c:v>84.282810253359088</c:v>
                </c:pt>
                <c:pt idx="6">
                  <c:v>57.991498405951106</c:v>
                </c:pt>
                <c:pt idx="7">
                  <c:v>50.326561866582544</c:v>
                </c:pt>
                <c:pt idx="8">
                  <c:v>41.950886766711989</c:v>
                </c:pt>
                <c:pt idx="9">
                  <c:v>79.373307182217218</c:v>
                </c:pt>
                <c:pt idx="10">
                  <c:v>74.220311875249848</c:v>
                </c:pt>
                <c:pt idx="11">
                  <c:v>71.732128263064283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07680"/>
        <c:axId val="6826060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Заболеваемость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5.99</c:v>
                </c:pt>
                <c:pt idx="1">
                  <c:v>2.79</c:v>
                </c:pt>
                <c:pt idx="2">
                  <c:v>1.81</c:v>
                </c:pt>
                <c:pt idx="3">
                  <c:v>2.25</c:v>
                </c:pt>
                <c:pt idx="4">
                  <c:v>1.29</c:v>
                </c:pt>
                <c:pt idx="5">
                  <c:v>1.6900000000000017</c:v>
                </c:pt>
                <c:pt idx="6">
                  <c:v>0.46</c:v>
                </c:pt>
                <c:pt idx="7">
                  <c:v>0.18000000000000022</c:v>
                </c:pt>
                <c:pt idx="8">
                  <c:v>0.17</c:v>
                </c:pt>
                <c:pt idx="9">
                  <c:v>0.22</c:v>
                </c:pt>
                <c:pt idx="10">
                  <c:v>0.31000000000000044</c:v>
                </c:pt>
                <c:pt idx="11">
                  <c:v>0.31000000000000044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68032"/>
        <c:axId val="68262144"/>
      </c:lineChart>
      <c:catAx>
        <c:axId val="304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260608"/>
        <c:crosses val="autoZero"/>
        <c:auto val="1"/>
        <c:lblAlgn val="ctr"/>
        <c:lblOffset val="100"/>
        <c:noMultiLvlLbl val="0"/>
      </c:catAx>
      <c:valAx>
        <c:axId val="68260608"/>
        <c:scaling>
          <c:orientation val="minMax"/>
          <c:max val="1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407680"/>
        <c:crosses val="autoZero"/>
        <c:crossBetween val="between"/>
      </c:valAx>
      <c:valAx>
        <c:axId val="68262144"/>
        <c:scaling>
          <c:orientation val="minMax"/>
          <c:max val="1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268032"/>
        <c:crosses val="max"/>
        <c:crossBetween val="between"/>
      </c:valAx>
      <c:catAx>
        <c:axId val="6826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2621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726835964310239"/>
          <c:y val="0.42367184040316774"/>
          <c:w val="0.15606039807824301"/>
          <c:h val="0.1475225345858420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0.02951</cdr:x>
      <cdr:y>0.00298</cdr:y>
    </cdr:from>
    <cdr:to>
      <cdr:x>0.16721</cdr:x>
      <cdr:y>0.04471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822" y="14991"/>
          <a:ext cx="1259174" cy="20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На 100 тыс. нас.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0.78155</cdr:x>
      <cdr:y>0.04697</cdr:y>
    </cdr:from>
    <cdr:to>
      <cdr:x>0.83245</cdr:x>
      <cdr:y>0.39922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19925" y="228600"/>
          <a:ext cx="457200" cy="171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0.70414</cdr:x>
      <cdr:y>0.0411</cdr:y>
    </cdr:from>
    <cdr:to>
      <cdr:x>0.78685</cdr:x>
      <cdr:y>0.13503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24600" y="200024"/>
          <a:ext cx="742950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buFont typeface="Arial" pitchFamily="34" charset="0"/>
            <a:buChar char="•"/>
          </a:pPr>
          <a:endParaRPr lang="ru-RU" sz="1100"/>
        </a:p>
      </cdr:txBody>
    </cdr:sp>
  </cdr:relSizeAnchor>
  <cdr:relSizeAnchor xmlns:cdr="http://schemas.openxmlformats.org/drawingml/2006/chartDrawing">
    <cdr:from>
      <cdr:x>0.68503</cdr:x>
      <cdr:y>0.05552</cdr:y>
    </cdr:from>
    <cdr:to>
      <cdr:x>0.82955</cdr:x>
      <cdr:y>0.15141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37859" y="274692"/>
          <a:ext cx="1337105" cy="474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На 100 тыс. нас</a:t>
          </a:r>
          <a:r>
            <a:rPr lang="ru-RU" sz="1000" b="1" dirty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0.06045</cdr:x>
      <cdr:y>0.04501</cdr:y>
    </cdr:from>
    <cdr:to>
      <cdr:x>0.17922</cdr:x>
      <cdr:y>0.12916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2925" y="219075"/>
          <a:ext cx="10668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0.04666</cdr:x>
      <cdr:y>0.03577</cdr:y>
    </cdr:from>
    <cdr:to>
      <cdr:x>0.19605</cdr:x>
      <cdr:y>0.1571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1696" y="176976"/>
          <a:ext cx="1382114" cy="600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Охват прививками, (%)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888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>
                <a:latin typeface="Arial" charset="0"/>
              </a:endParaRPr>
            </a:p>
          </p:txBody>
        </p:sp>
      </p:grpSp>
      <p:sp>
        <p:nvSpPr>
          <p:cNvPr id="169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9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F9B6-4885-4047-BC2B-D491E2108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1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8" name="Google Shape;8;p1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9" name="Google Shape;9;p1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0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2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79" name="Google Shape;79;p12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w="12700" cap="flat" cmpd="sng">
            <a:solidFill>
              <a:srgbClr val="E9E9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4751881" y="5053665"/>
            <a:ext cx="4392119" cy="109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Романенко Т.А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Аспирант Горохова А.А.</a:t>
            </a:r>
          </a:p>
          <a:p>
            <a:pPr algn="l"/>
            <a:endParaRPr sz="2000" b="0" i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Constantia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0" y="-1"/>
            <a:ext cx="9144000" cy="253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ЗДРАВООХРАНЕНИЯ ДОНЕЦКОЙ НАРОДНОЙ РЕСПУБЛИКИ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«ДОНЕЦКИЙ НАЦИОНАЛЬНЫЙ МЕДИЦИНСКИЙ УНИВЕРСИТЕТ ИМЕНИ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ГОРЬКО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гигиены и экологии</a:t>
            </a:r>
          </a:p>
          <a:p>
            <a:pPr algn="ctr"/>
            <a:endParaRPr sz="1800" b="0" i="0" u="none" dirty="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13416"/>
            <a:ext cx="9143999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синдрома врожденной краснухи: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мер среди лиц репродуктивного возраста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9802" y="1199212"/>
          <a:ext cx="8559385" cy="4152279"/>
        </p:xfrm>
        <a:graphic>
          <a:graphicData uri="http://schemas.openxmlformats.org/drawingml/2006/table">
            <a:tbl>
              <a:tblPr/>
              <a:tblGrid>
                <a:gridCol w="1061766"/>
                <a:gridCol w="887446"/>
                <a:gridCol w="662788"/>
                <a:gridCol w="660924"/>
                <a:gridCol w="660924"/>
                <a:gridCol w="660924"/>
                <a:gridCol w="660924"/>
                <a:gridCol w="660924"/>
                <a:gridCol w="660924"/>
                <a:gridCol w="660924"/>
                <a:gridCol w="660924"/>
                <a:gridCol w="659993"/>
              </a:tblGrid>
              <a:tr h="43073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Возраст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обследованных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Результат исследования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&lt;10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10-49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50-99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&lt;100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 с/н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1-&lt;10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18-27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28-37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38-47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 берем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полугодие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полугодие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апряженность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иммунитета против краснухи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была низкой, группой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риска являются младенцы первого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жизни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23,1-56,3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% серонегативных), женщины 28-37-лет (5,9 % серонегативных), беременные (5,3 % серонегативных).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51489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анализа свидетельствуют о недостаточном уровне противокраснушной защиты, получаемой новорожденными от матерей, а также об интенсивной потере иммунитета во втором полугодии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жизни. Дети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первого года жизни представляют группу повышенного риска заболеваемости краснухой.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1" y="734519"/>
            <a:ext cx="9144000" cy="612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just">
              <a:lnSpc>
                <a:spcPct val="90000"/>
              </a:lnSpc>
              <a:buSzPts val="2210"/>
            </a:pPr>
            <a:r>
              <a:rPr lang="ru-RU" sz="2600" b="0" i="0" u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nstantia"/>
              </a:rPr>
              <a:t>Определение анамнеза беременной в отношении краснухи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болела ли ранее женщина краснухой, какую схему прививок против краснухи получила, провести исследование напряженности иммунитета к краснухе</a:t>
            </a:r>
            <a:r>
              <a:rPr lang="ru-RU" sz="26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onstantia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just">
              <a:lnSpc>
                <a:spcPct val="90000"/>
              </a:lnSpc>
              <a:buSzPts val="2210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женщиной в течение всей беременности.</a:t>
            </a:r>
          </a:p>
          <a:p>
            <a:pPr marL="273050" lvl="0" indent="-273050" algn="just">
              <a:lnSpc>
                <a:spcPct val="90000"/>
              </a:lnSpc>
              <a:buSzPts val="221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Выявление у нее лихорадочных состояний и кожных высыпаний, подозрительных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краснуху/корь.</a:t>
            </a:r>
          </a:p>
          <a:p>
            <a:pPr marL="273050" lvl="0" indent="-273050" algn="just">
              <a:lnSpc>
                <a:spcPct val="90000"/>
              </a:lnSpc>
              <a:buSzPts val="221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Выявление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контактов с подозрительными или подтвержденными случаями заболевания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краснухой/корью.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lnSpc>
                <a:spcPct val="90000"/>
              </a:lnSpc>
              <a:buSzPts val="221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возникновении таких обстоятельств за беременной необходимо установить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медицинское наблюдение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провести обследование в ИФА для выявления специфических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M.</a:t>
            </a:r>
          </a:p>
          <a:p>
            <a:pPr marL="273050" lvl="0" indent="-273050" algn="just">
              <a:lnSpc>
                <a:spcPct val="90000"/>
              </a:lnSpc>
              <a:buSzPts val="2210"/>
              <a:buNone/>
            </a:pP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7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00000"/>
              </a:buClr>
              <a:buSzPts val="4800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мероприятий среди беременных женщин, чтобы выявить вероятность рождения ребенка с СВК:</a:t>
            </a:r>
            <a:endParaRPr lang="ru-RU" sz="2400" b="1" i="0" u="none" strike="noStrike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0" y="1573967"/>
            <a:ext cx="9144000" cy="528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 algn="just">
              <a:lnSpc>
                <a:spcPct val="90000"/>
              </a:lnSpc>
              <a:spcBef>
                <a:spcPts val="0"/>
              </a:spcBef>
              <a:buSzPts val="2210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Вакцинация женщин детородного возраста, не болевших краснухой и не привитых против нее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РФ одним из основных направлений профилактики врожденной краснухи является вакцинация девушек и женщин до 25 лет, которая была начата в рамках приоритетного национального проекта в сфере здравоохранения, а в настоящее время осуществляется в плановом порядке</a:t>
            </a:r>
          </a:p>
          <a:p>
            <a:pPr marL="273050" indent="-273050" algn="just">
              <a:lnSpc>
                <a:spcPct val="90000"/>
              </a:lnSpc>
              <a:spcBef>
                <a:spcPts val="0"/>
              </a:spcBef>
              <a:buSzPts val="2210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Санитарно-просветительская работа </a:t>
            </a:r>
            <a:r>
              <a:rPr lang="ru-RU" sz="2400" dirty="0" smtClean="0">
                <a:solidFill>
                  <a:schemeClr val="tx1"/>
                </a:solidFill>
              </a:rPr>
              <a:t>среди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медработников (врачей женских консультаций отделений патологии беременных, акушеров, участковых врачей) и населения (девушек детородного возраста, беременных)</a:t>
            </a: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09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ru-RU" sz="4800" b="1" i="0" u="none" strike="noStrike" cap="none" dirty="0" smtClean="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Профилактика</a:t>
            </a:r>
            <a:endParaRPr sz="4800" b="0" i="0" u="none" strike="noStrike" cap="none" dirty="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0" y="824459"/>
            <a:ext cx="9144000" cy="603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just">
              <a:lnSpc>
                <a:spcPct val="90000"/>
              </a:lnSpc>
              <a:spcBef>
                <a:spcPts val="0"/>
              </a:spcBef>
              <a:buSzPts val="2210"/>
            </a:pPr>
            <a:r>
              <a:rPr lang="ru-RU" sz="2400" dirty="0" smtClean="0">
                <a:solidFill>
                  <a:schemeClr val="tx1"/>
                </a:solidFill>
              </a:rPr>
              <a:t>Выявленный нами низкий уровень специфического иммунитета у младенцев и высокий уровень заболеваемости среди них в условиях недостаточного охвата прививками против краснухи опосредованно свидетельствуют о формировании новой группы эпидемического риска в отношении краснухи – женщин детородного возраста. </a:t>
            </a:r>
          </a:p>
          <a:p>
            <a:pPr marL="273050" lvl="0" indent="-273050" algn="just">
              <a:lnSpc>
                <a:spcPct val="90000"/>
              </a:lnSpc>
              <a:spcBef>
                <a:spcPts val="0"/>
              </a:spcBef>
              <a:buSzPts val="2210"/>
            </a:pPr>
            <a:r>
              <a:rPr lang="ru-RU" sz="2400" dirty="0" smtClean="0">
                <a:solidFill>
                  <a:schemeClr val="tx1"/>
                </a:solidFill>
              </a:rPr>
              <a:t>Опасность заключается не только в том, что их новорожденные получают слабый материнский иммунитет и слабо защищены против краснухи на первом году жизни, но и в том, что зараженные дети способны выделять вирус краснухи еще несколько месяцев после рождения, и представляют потенциальную эпидемиологическую опасность.</a:t>
            </a:r>
          </a:p>
          <a:p>
            <a:pPr marL="273050" lvl="0" indent="-273050" algn="just">
              <a:lnSpc>
                <a:spcPct val="90000"/>
              </a:lnSpc>
              <a:spcBef>
                <a:spcPts val="0"/>
              </a:spcBef>
              <a:buSzPts val="2210"/>
            </a:pPr>
            <a:r>
              <a:rPr lang="ru-RU" sz="2400" dirty="0" smtClean="0">
                <a:solidFill>
                  <a:schemeClr val="tx1"/>
                </a:solidFill>
              </a:rPr>
              <a:t>В сложившейся ситуации также возрастает угроза инфицирования женщин, которые могут переносить краснуху в легкой или бессимптомной форме. А при их заражении во время беременности создаются условия для возникновения СВК у их новорожденных.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294967295"/>
          </p:nvPr>
        </p:nvSpPr>
        <p:spPr>
          <a:xfrm>
            <a:off x="628650" y="1"/>
            <a:ext cx="7886700" cy="94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</a:pPr>
            <a:r>
              <a:rPr lang="ru-RU" sz="4800" b="1" i="0" u="none" strike="noStrike" cap="none" dirty="0" smtClean="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Выводы:</a:t>
            </a:r>
            <a:endParaRPr sz="4800" b="0" i="0" u="none" strike="noStrike" cap="none" dirty="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1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sz="3200" b="1" i="1" dirty="0" smtClean="0">
                <a:solidFill>
                  <a:srgbClr val="003399"/>
                </a:solidFill>
                <a:latin typeface="Times New Roman" pitchFamily="18" charset="0"/>
              </a:rPr>
              <a:t>Спасибо за внимание</a:t>
            </a:r>
            <a:r>
              <a:rPr lang="uk-UA" sz="3200" b="1" i="1" dirty="0" smtClean="0">
                <a:solidFill>
                  <a:srgbClr val="003399"/>
                </a:solidFill>
                <a:effectLst/>
                <a:latin typeface="Times New Roman" pitchFamily="18" charset="0"/>
              </a:rPr>
              <a:t>! .</a:t>
            </a:r>
            <a:endParaRPr lang="ru-RU" sz="3200" b="1" i="1" dirty="0" smtClean="0">
              <a:solidFill>
                <a:srgbClr val="0033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4995" name="Picture 6" descr="C:\Users\михаил\Desktop\демография\дети3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308725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554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  <a:buSzPts val="24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в 1998 г. Европейское региональное бюро Всемирной организации здравоохранения (ЕРБ ВОЗ) определило цели по девяти болезням, предупреждаемым вакцинацией, включая элиминацию кори в 2007 г. </a:t>
            </a:r>
          </a:p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Схожесть этиологических, эпидемиологических, клинических характеристик кори и краснухи была основанием для включения краснухи в программу Европейского регионального бюро ВОЗ (ЕРБ ВОЗ) по элиминации кори, так как в ходе проведение профилактических мероприятий в отношении кори можно достичь элиминации и краснухи. Однако краснуха имеет отличительные черты, которые нужно учитывать при организации надзора и контроля этой инфекции и при верификации достижения ее элиминации</a:t>
            </a:r>
            <a:r>
              <a:rPr lang="ru-RU" sz="2800" dirty="0" smtClean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 idx="4294967295"/>
          </p:nvPr>
        </p:nvSpPr>
        <p:spPr>
          <a:xfrm>
            <a:off x="0" y="123081"/>
            <a:ext cx="9147359" cy="8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20"/>
              <a:buFont typeface="Constantia"/>
              <a:buNone/>
            </a:pPr>
            <a:r>
              <a:rPr lang="ru-RU" sz="4320" b="1" i="0" u="none" strike="noStrike" cap="none" dirty="0" smtClean="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Краснуха</a:t>
            </a:r>
            <a:endParaRPr sz="4320" b="1" i="0" u="none" strike="noStrike" cap="none" dirty="0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0" y="944380"/>
            <a:ext cx="9144000" cy="591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Краснуха – это обычно неопасное острое вирусное заболевание, сопровождающееся появлением сыпи, которое затрагивает в основном детей. Ее значимость для общественного здоровья обусловлена тератогенным действием вируса краснухи на плод беременной женщины. Инфицирование женщины в период беременности может привести к выкидышу, гибели плода, мертворождению или врожденным порокам развития у младенца – синдрому врожденной краснухи (СВК)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02060"/>
              </a:buClr>
              <a:buSzPts val="2400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389744"/>
            <a:ext cx="9144000" cy="355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СКВ проявляется с различной частотой в зависимости от сроков беременности, в которые происходит заражение женщины.</a:t>
            </a:r>
          </a:p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Рождение ребенка с СВК наиболее вероятно у женщины, перенесшей краснуху на ранних сроках беременности (3-16 неделе). Частота инфицирования плода в первые 8 недель составляет 60-100 %, на 9-12 неделе – 15-50 %, после 12 недели – 7-12 %. </a:t>
            </a:r>
          </a:p>
          <a:p>
            <a:pPr lvl="0" algn="ctr">
              <a:buClr>
                <a:srgbClr val="002060"/>
              </a:buClr>
              <a:buSzPts val="2400"/>
            </a:pPr>
            <a:endParaRPr dirty="0"/>
          </a:p>
        </p:txBody>
      </p:sp>
      <p:pic>
        <p:nvPicPr>
          <p:cNvPr id="5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8710"/>
            <a:ext cx="9144000" cy="290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Клинически в 75 % случаев поражения при СВК носят множественный характер. Принято выделять основные (группа А) и дополнительные (группа В) клинические симптомы, которыми может проявляться СВК. </a:t>
            </a:r>
          </a:p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-группа А: поражение глаз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катаракта(ы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врожденная глаукома, пигментная ретинопатия), врожденный порок сердца, нарушение слуха – классическая триада Грегга.</a:t>
            </a:r>
          </a:p>
          <a:p>
            <a:pPr lvl="0" algn="just">
              <a:buClr>
                <a:srgbClr val="002060"/>
              </a:buClr>
              <a:buSzPts val="24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-группа В: тромбоцитопеническая пурпура, спленомегалия, микроцефалия, отставание физического и психомоторного развития и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17" y="3252865"/>
            <a:ext cx="4438650" cy="29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Картинки по запросу глаукома при краснух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10" y="209862"/>
            <a:ext cx="4377237" cy="282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descr="Картинки по запросу тромбоцитопеническая пурпура новорождённых"/>
          <p:cNvPicPr preferRelativeResize="0"/>
          <p:nvPr/>
        </p:nvPicPr>
        <p:blipFill rotWithShape="1">
          <a:blip r:embed="rId5">
            <a:alphaModFix/>
          </a:blip>
          <a:srcRect l="5132" r="10045" b="10213"/>
          <a:stretch/>
        </p:blipFill>
        <p:spPr>
          <a:xfrm>
            <a:off x="4963886" y="194872"/>
            <a:ext cx="3905794" cy="28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 descr="Картинки по запросу тромбоцитопеническая пурпура новорождённых"/>
          <p:cNvPicPr preferRelativeResize="0"/>
          <p:nvPr/>
        </p:nvPicPr>
        <p:blipFill rotWithShape="1">
          <a:blip r:embed="rId6">
            <a:alphaModFix/>
          </a:blip>
          <a:srcRect l="5575" t="1549" r="4494" b="8102"/>
          <a:stretch/>
        </p:blipFill>
        <p:spPr>
          <a:xfrm>
            <a:off x="4976734" y="3226525"/>
            <a:ext cx="4029438" cy="295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1289154"/>
            <a:ext cx="9144000" cy="556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виду того, что СВК является наиболее серьезным последствием краснухи, эпиднадзор за СВК занимает важное место в мониторинге результатов вакцинации против краснухи и прогресса в области достижения элиминации краснухи.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Поэтому нами был проведен анализ распространенности краснухи и эффективности профилактических мероприятий в современных условиях, а также разработаны основные направления мониторинга СВК в Донецком регионе.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Анализ возрастной структуры заболеваемости краснухой в Донецкой области за 2010-2014 гг. и в ДНР за 2015-2019 гг. показал что группой повышенного риска являются дети в возрасте до 1 года.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828799"/>
          <a:ext cx="914400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Иммунизация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единственным эффективным средством решения проблемы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СВК.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становлено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Донецком регионе с 2010 г. сохраняется низкий уровень охвата прививками против краснухи (52,0-86,5 %)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910383"/>
          <a:ext cx="9251950" cy="494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484</Words>
  <Application>Microsoft Office PowerPoint</Application>
  <PresentationFormat>Экран (4:3)</PresentationFormat>
  <Paragraphs>155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1_Бумажная</vt:lpstr>
      <vt:lpstr>Бумажная</vt:lpstr>
      <vt:lpstr>2_Бумажная</vt:lpstr>
      <vt:lpstr>3_Бумажная</vt:lpstr>
      <vt:lpstr>4_Бумажная</vt:lpstr>
      <vt:lpstr>5_Бумажная</vt:lpstr>
      <vt:lpstr>Презентация PowerPoint</vt:lpstr>
      <vt:lpstr>Презентация PowerPoint</vt:lpstr>
      <vt:lpstr>Краснуха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мероприятий среди беременных женщин, чтобы выявить вероятность рождения ребенка с СВК:</vt:lpstr>
      <vt:lpstr>Профилактика</vt:lpstr>
      <vt:lpstr>Выводы:</vt:lpstr>
      <vt:lpstr>Спасибо за внимание!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синдрома врожденной краснухи:  комплекс мер среди лиц репродуктивного возраста</dc:title>
  <dc:creator>Syst</dc:creator>
  <cp:lastModifiedBy>Syst</cp:lastModifiedBy>
  <cp:revision>54</cp:revision>
  <dcterms:modified xsi:type="dcterms:W3CDTF">2020-10-30T08:01:56Z</dcterms:modified>
</cp:coreProperties>
</file>