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16E3-DC68-48BB-B137-57BDE3B37B8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4D2E-DAEE-4154-BF3A-5E72DAF70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42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16E3-DC68-48BB-B137-57BDE3B37B8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4D2E-DAEE-4154-BF3A-5E72DAF70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99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16E3-DC68-48BB-B137-57BDE3B37B8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4D2E-DAEE-4154-BF3A-5E72DAF70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139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16E3-DC68-48BB-B137-57BDE3B37B8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4D2E-DAEE-4154-BF3A-5E72DAF702A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8930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16E3-DC68-48BB-B137-57BDE3B37B8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4D2E-DAEE-4154-BF3A-5E72DAF70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515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16E3-DC68-48BB-B137-57BDE3B37B8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4D2E-DAEE-4154-BF3A-5E72DAF70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11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16E3-DC68-48BB-B137-57BDE3B37B8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4D2E-DAEE-4154-BF3A-5E72DAF70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599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16E3-DC68-48BB-B137-57BDE3B37B8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4D2E-DAEE-4154-BF3A-5E72DAF70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665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16E3-DC68-48BB-B137-57BDE3B37B8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4D2E-DAEE-4154-BF3A-5E72DAF70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12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16E3-DC68-48BB-B137-57BDE3B37B8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4D2E-DAEE-4154-BF3A-5E72DAF70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34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16E3-DC68-48BB-B137-57BDE3B37B8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4D2E-DAEE-4154-BF3A-5E72DAF70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01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16E3-DC68-48BB-B137-57BDE3B37B8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4D2E-DAEE-4154-BF3A-5E72DAF70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46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16E3-DC68-48BB-B137-57BDE3B37B8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4D2E-DAEE-4154-BF3A-5E72DAF70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33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16E3-DC68-48BB-B137-57BDE3B37B8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4D2E-DAEE-4154-BF3A-5E72DAF70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02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16E3-DC68-48BB-B137-57BDE3B37B8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4D2E-DAEE-4154-BF3A-5E72DAF70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889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16E3-DC68-48BB-B137-57BDE3B37B8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4D2E-DAEE-4154-BF3A-5E72DAF70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00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16E3-DC68-48BB-B137-57BDE3B37B8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4D2E-DAEE-4154-BF3A-5E72DAF70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80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116E3-DC68-48BB-B137-57BDE3B37B8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A4D2E-DAEE-4154-BF3A-5E72DAF70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04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ПРОБЛЕМА САРКОИДОЗА В ГИНЕКОЛОГИИ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1" y="2268430"/>
            <a:ext cx="5936874" cy="395226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41440" y="4055614"/>
            <a:ext cx="5094154" cy="2165077"/>
          </a:xfrm>
        </p:spPr>
        <p:txBody>
          <a:bodyPr/>
          <a:lstStyle/>
          <a:p>
            <a:pPr lvl="0"/>
            <a:r>
              <a:rPr lang="ru-RU" sz="1600" u="sng" dirty="0">
                <a:solidFill>
                  <a:srgbClr val="FFFF00"/>
                </a:solidFill>
              </a:rPr>
              <a:t>Зейналова А.А., асс. каф. факультетской терапии им. </a:t>
            </a:r>
            <a:r>
              <a:rPr lang="ru-RU" sz="1600" u="sng" dirty="0" err="1">
                <a:solidFill>
                  <a:srgbClr val="FFFF00"/>
                </a:solidFill>
              </a:rPr>
              <a:t>А.Я.Губергрица</a:t>
            </a:r>
            <a:endParaRPr lang="ru-RU" sz="1600" u="sng" dirty="0">
              <a:solidFill>
                <a:srgbClr val="FFFF00"/>
              </a:solidFill>
            </a:endParaRPr>
          </a:p>
          <a:p>
            <a:pPr lvl="0"/>
            <a:r>
              <a:rPr lang="ru-RU" sz="1600" dirty="0" err="1" smtClean="0">
                <a:solidFill>
                  <a:srgbClr val="FFFF00"/>
                </a:solidFill>
              </a:rPr>
              <a:t>Голубова</a:t>
            </a:r>
            <a:r>
              <a:rPr lang="ru-RU" sz="1600" dirty="0" smtClean="0">
                <a:solidFill>
                  <a:srgbClr val="FFFF00"/>
                </a:solidFill>
              </a:rPr>
              <a:t> О.А., к.м.н., доцент каф</a:t>
            </a:r>
            <a:r>
              <a:rPr lang="ru-RU" sz="1600" dirty="0">
                <a:solidFill>
                  <a:srgbClr val="FFFF00"/>
                </a:solidFill>
              </a:rPr>
              <a:t>. факультетской терапии им. </a:t>
            </a:r>
            <a:r>
              <a:rPr lang="ru-RU" sz="1600" dirty="0" err="1" smtClean="0">
                <a:solidFill>
                  <a:srgbClr val="FFFF00"/>
                </a:solidFill>
              </a:rPr>
              <a:t>А.Я.Губергрица</a:t>
            </a:r>
            <a:endParaRPr lang="ru-RU" sz="1600" dirty="0" smtClean="0">
              <a:solidFill>
                <a:srgbClr val="FFFF00"/>
              </a:solidFill>
            </a:endParaRPr>
          </a:p>
          <a:p>
            <a:pPr lvl="0"/>
            <a:r>
              <a:rPr lang="ru-RU" sz="1600" dirty="0" smtClean="0">
                <a:solidFill>
                  <a:srgbClr val="FFFF00"/>
                </a:solidFill>
              </a:rPr>
              <a:t>Крюк М.А</a:t>
            </a:r>
            <a:r>
              <a:rPr lang="ru-RU" sz="1600" dirty="0">
                <a:solidFill>
                  <a:srgbClr val="FFFF00"/>
                </a:solidFill>
              </a:rPr>
              <a:t>., </a:t>
            </a:r>
            <a:r>
              <a:rPr lang="ru-RU" sz="1600" dirty="0" smtClean="0">
                <a:solidFill>
                  <a:srgbClr val="FFFF00"/>
                </a:solidFill>
              </a:rPr>
              <a:t>к.м.н., </a:t>
            </a:r>
            <a:r>
              <a:rPr lang="ru-RU" sz="1600" dirty="0">
                <a:solidFill>
                  <a:srgbClr val="FFFF00"/>
                </a:solidFill>
              </a:rPr>
              <a:t>доцент каф. факультетской терапии им. </a:t>
            </a:r>
            <a:r>
              <a:rPr lang="ru-RU" sz="1600" dirty="0" err="1">
                <a:solidFill>
                  <a:srgbClr val="FFFF00"/>
                </a:solidFill>
              </a:rPr>
              <a:t>А.Я.Губергрица</a:t>
            </a:r>
            <a:endParaRPr lang="ru-RU" sz="1600" dirty="0">
              <a:solidFill>
                <a:srgbClr val="FFFF00"/>
              </a:solidFill>
            </a:endParaRPr>
          </a:p>
          <a:p>
            <a:pPr lvl="0"/>
            <a:endParaRPr lang="ru-RU" sz="1700" dirty="0">
              <a:solidFill>
                <a:prstClr val="white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647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4865" y="831272"/>
            <a:ext cx="8157499" cy="623454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Саркоидоз молочной железы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894" y="2011290"/>
            <a:ext cx="4559589" cy="34196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7928" y="1664927"/>
            <a:ext cx="6650181" cy="4708164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rgbClr val="FFFF00"/>
                </a:solidFill>
                <a:effectLst/>
              </a:rPr>
              <a:t>Саркоидоз- </a:t>
            </a:r>
            <a:r>
              <a:rPr lang="ru-RU" sz="1800" dirty="0" err="1">
                <a:solidFill>
                  <a:srgbClr val="FFFF00"/>
                </a:solidFill>
                <a:effectLst/>
              </a:rPr>
              <a:t>мультисистемное</a:t>
            </a:r>
            <a:r>
              <a:rPr lang="ru-RU" sz="1800" dirty="0">
                <a:solidFill>
                  <a:srgbClr val="FFFF00"/>
                </a:solidFill>
                <a:effectLst/>
              </a:rPr>
              <a:t> заболевание, которое может поражать </a:t>
            </a:r>
            <a:r>
              <a:rPr lang="ru-RU" sz="1800" dirty="0" smtClean="0">
                <a:solidFill>
                  <a:srgbClr val="FFFF00"/>
                </a:solidFill>
                <a:effectLst/>
              </a:rPr>
              <a:t>паренхиму молочной </a:t>
            </a:r>
            <a:r>
              <a:rPr lang="ru-RU" sz="1800" dirty="0">
                <a:solidFill>
                  <a:srgbClr val="FFFF00"/>
                </a:solidFill>
                <a:effectLst/>
              </a:rPr>
              <a:t>железы, что может быть ошибочно принято за доброкачественную </a:t>
            </a:r>
            <a:r>
              <a:rPr lang="ru-RU" sz="1800" dirty="0" smtClean="0">
                <a:solidFill>
                  <a:srgbClr val="FFFF00"/>
                </a:solidFill>
                <a:effectLst/>
              </a:rPr>
              <a:t>или злокачественную </a:t>
            </a:r>
            <a:r>
              <a:rPr lang="ru-RU" sz="1800" dirty="0">
                <a:solidFill>
                  <a:srgbClr val="FFFF00"/>
                </a:solidFill>
                <a:effectLst/>
              </a:rPr>
              <a:t>опухоль</a:t>
            </a:r>
            <a:r>
              <a:rPr lang="ru-RU" sz="1800" dirty="0" smtClean="0">
                <a:solidFill>
                  <a:srgbClr val="FFFF00"/>
                </a:solidFill>
                <a:effectLst/>
              </a:rPr>
              <a:t>.</a:t>
            </a:r>
          </a:p>
          <a:p>
            <a:pPr algn="l"/>
            <a:r>
              <a:rPr lang="ru-RU" sz="1800" dirty="0">
                <a:solidFill>
                  <a:srgbClr val="FFFF00"/>
                </a:solidFill>
                <a:effectLst/>
              </a:rPr>
              <a:t>Несмотря на </a:t>
            </a:r>
            <a:r>
              <a:rPr lang="ru-RU" sz="1800" dirty="0" smtClean="0">
                <a:solidFill>
                  <a:srgbClr val="FFFF00"/>
                </a:solidFill>
                <a:effectLst/>
              </a:rPr>
              <a:t>то, </a:t>
            </a:r>
            <a:r>
              <a:rPr lang="ru-RU" sz="1800" dirty="0">
                <a:solidFill>
                  <a:srgbClr val="FFFF00"/>
                </a:solidFill>
                <a:effectLst/>
              </a:rPr>
              <a:t>что </a:t>
            </a:r>
            <a:r>
              <a:rPr lang="ru-RU" sz="1800" dirty="0" smtClean="0">
                <a:solidFill>
                  <a:srgbClr val="FFFF00"/>
                </a:solidFill>
                <a:effectLst/>
              </a:rPr>
              <a:t>саркоидоз молочной </a:t>
            </a:r>
            <a:r>
              <a:rPr lang="ru-RU" sz="1800" dirty="0">
                <a:solidFill>
                  <a:srgbClr val="FFFF00"/>
                </a:solidFill>
                <a:effectLst/>
              </a:rPr>
              <a:t>железы встречается редко, его следует иметь в виду при </a:t>
            </a:r>
            <a:r>
              <a:rPr lang="ru-RU" sz="1800" dirty="0" smtClean="0">
                <a:solidFill>
                  <a:srgbClr val="FFFF00"/>
                </a:solidFill>
                <a:effectLst/>
              </a:rPr>
              <a:t>дифференциальной </a:t>
            </a:r>
            <a:r>
              <a:rPr lang="ru-RU" sz="1800" dirty="0">
                <a:solidFill>
                  <a:srgbClr val="FFFF00"/>
                </a:solidFill>
                <a:effectLst/>
              </a:rPr>
              <a:t>диагностике рака, даже если </a:t>
            </a:r>
            <a:r>
              <a:rPr lang="ru-RU" sz="1800" dirty="0" smtClean="0">
                <a:solidFill>
                  <a:srgbClr val="FFFF00"/>
                </a:solidFill>
                <a:effectLst/>
              </a:rPr>
              <a:t>никаких других </a:t>
            </a:r>
            <a:r>
              <a:rPr lang="ru-RU" sz="1800" dirty="0">
                <a:solidFill>
                  <a:srgbClr val="FFFF00"/>
                </a:solidFill>
                <a:effectLst/>
              </a:rPr>
              <a:t>проявлений саркоидоза нет. </a:t>
            </a:r>
            <a:endParaRPr lang="ru-RU" sz="1800" dirty="0" smtClean="0">
              <a:solidFill>
                <a:srgbClr val="FFFF00"/>
              </a:solidFill>
              <a:effectLst/>
            </a:endParaRPr>
          </a:p>
          <a:p>
            <a:pPr algn="l"/>
            <a:r>
              <a:rPr lang="ru-RU" sz="1800" dirty="0" smtClean="0">
                <a:solidFill>
                  <a:srgbClr val="FFFF00"/>
                </a:solidFill>
                <a:effectLst/>
              </a:rPr>
              <a:t>Всем этим </a:t>
            </a:r>
            <a:r>
              <a:rPr lang="ru-RU" sz="1800" dirty="0">
                <a:solidFill>
                  <a:srgbClr val="FFFF00"/>
                </a:solidFill>
                <a:effectLst/>
              </a:rPr>
              <a:t>пациенткам следует проводить биопсию для исключения </a:t>
            </a:r>
            <a:r>
              <a:rPr lang="ru-RU" sz="1800" dirty="0" smtClean="0">
                <a:solidFill>
                  <a:srgbClr val="FFFF00"/>
                </a:solidFill>
                <a:effectLst/>
              </a:rPr>
              <a:t>злокачественного новообразования</a:t>
            </a:r>
            <a:r>
              <a:rPr lang="ru-RU" sz="1800" dirty="0">
                <a:solidFill>
                  <a:srgbClr val="FFFF00"/>
                </a:solidFill>
                <a:effectLst/>
              </a:rPr>
              <a:t>, поскольку клиническое обследование, маммография и УЗИ </a:t>
            </a:r>
            <a:r>
              <a:rPr lang="ru-RU" sz="1800" dirty="0" smtClean="0">
                <a:solidFill>
                  <a:srgbClr val="FFFF00"/>
                </a:solidFill>
                <a:effectLst/>
              </a:rPr>
              <a:t>не дают </a:t>
            </a:r>
            <a:r>
              <a:rPr lang="ru-RU" sz="1800" dirty="0">
                <a:solidFill>
                  <a:srgbClr val="FFFF00"/>
                </a:solidFill>
                <a:effectLst/>
              </a:rPr>
              <a:t>точной </a:t>
            </a:r>
            <a:r>
              <a:rPr lang="ru-RU" sz="1800" dirty="0" smtClean="0">
                <a:solidFill>
                  <a:srgbClr val="FFFF00"/>
                </a:solidFill>
                <a:effectLst/>
              </a:rPr>
              <a:t>информации. </a:t>
            </a:r>
            <a:endParaRPr lang="ru-RU" sz="180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9516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729" y="1714824"/>
            <a:ext cx="4741546" cy="32066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5745" y="969819"/>
            <a:ext cx="6456219" cy="4946072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rgbClr val="FFFF00"/>
                </a:solidFill>
                <a:effectLst/>
              </a:rPr>
              <a:t>Поражения </a:t>
            </a:r>
            <a:r>
              <a:rPr lang="ru-RU" sz="1800" dirty="0" smtClean="0">
                <a:solidFill>
                  <a:srgbClr val="FFFF00"/>
                </a:solidFill>
                <a:effectLst/>
              </a:rPr>
              <a:t>молочной железы при саркоидозе могут </a:t>
            </a:r>
            <a:r>
              <a:rPr lang="ru-RU" sz="1800" dirty="0">
                <a:solidFill>
                  <a:srgbClr val="FFFF00"/>
                </a:solidFill>
                <a:effectLst/>
              </a:rPr>
              <a:t>быть классифицированы </a:t>
            </a:r>
            <a:r>
              <a:rPr lang="ru-RU" sz="1800" dirty="0" smtClean="0">
                <a:solidFill>
                  <a:srgbClr val="FFFF00"/>
                </a:solidFill>
                <a:effectLst/>
              </a:rPr>
              <a:t>как гранулематозное </a:t>
            </a:r>
            <a:r>
              <a:rPr lang="ru-RU" sz="1800" dirty="0">
                <a:solidFill>
                  <a:srgbClr val="FFFF00"/>
                </a:solidFill>
                <a:effectLst/>
              </a:rPr>
              <a:t>поражение </a:t>
            </a:r>
            <a:r>
              <a:rPr lang="ru-RU" sz="1800" dirty="0" smtClean="0">
                <a:solidFill>
                  <a:srgbClr val="FFFF00"/>
                </a:solidFill>
                <a:effectLst/>
              </a:rPr>
              <a:t>молочной железы, </a:t>
            </a:r>
            <a:r>
              <a:rPr lang="ru-RU" sz="1800" dirty="0">
                <a:solidFill>
                  <a:srgbClr val="FFFF00"/>
                </a:solidFill>
                <a:effectLst/>
              </a:rPr>
              <a:t>саркоидоз при раке </a:t>
            </a:r>
            <a:r>
              <a:rPr lang="ru-RU" sz="1800" dirty="0" smtClean="0">
                <a:solidFill>
                  <a:srgbClr val="FFFF00"/>
                </a:solidFill>
                <a:effectLst/>
              </a:rPr>
              <a:t>молочной железы и рак молочной железы </a:t>
            </a:r>
            <a:r>
              <a:rPr lang="ru-RU" sz="1800" dirty="0">
                <a:solidFill>
                  <a:srgbClr val="FFFF00"/>
                </a:solidFill>
                <a:effectLst/>
              </a:rPr>
              <a:t>с </a:t>
            </a:r>
            <a:r>
              <a:rPr lang="ru-RU" sz="1800" dirty="0" err="1">
                <a:solidFill>
                  <a:srgbClr val="FFFF00"/>
                </a:solidFill>
                <a:effectLst/>
              </a:rPr>
              <a:t>саркоидной</a:t>
            </a:r>
            <a:r>
              <a:rPr lang="ru-RU" sz="1800" dirty="0">
                <a:solidFill>
                  <a:srgbClr val="FFFF00"/>
                </a:solidFill>
                <a:effectLst/>
              </a:rPr>
              <a:t> </a:t>
            </a:r>
            <a:r>
              <a:rPr lang="ru-RU" sz="1800" dirty="0" smtClean="0">
                <a:solidFill>
                  <a:srgbClr val="FFFF00"/>
                </a:solidFill>
                <a:effectLst/>
              </a:rPr>
              <a:t>реакцией в железе. </a:t>
            </a:r>
          </a:p>
          <a:p>
            <a:pPr algn="l"/>
            <a:r>
              <a:rPr lang="ru-RU" sz="1800" dirty="0" smtClean="0">
                <a:solidFill>
                  <a:srgbClr val="FFFF00"/>
                </a:solidFill>
                <a:effectLst/>
              </a:rPr>
              <a:t>У </a:t>
            </a:r>
            <a:r>
              <a:rPr lang="ru-RU" sz="1800" dirty="0">
                <a:solidFill>
                  <a:srgbClr val="FFFF00"/>
                </a:solidFill>
                <a:effectLst/>
              </a:rPr>
              <a:t>больных </a:t>
            </a:r>
            <a:r>
              <a:rPr lang="ru-RU" sz="1800" dirty="0" err="1">
                <a:solidFill>
                  <a:srgbClr val="FFFF00"/>
                </a:solidFill>
                <a:effectLst/>
              </a:rPr>
              <a:t>саркоидозом</a:t>
            </a:r>
            <a:r>
              <a:rPr lang="ru-RU" sz="1800" dirty="0">
                <a:solidFill>
                  <a:srgbClr val="FFFF00"/>
                </a:solidFill>
                <a:effectLst/>
              </a:rPr>
              <a:t> может развиваться рак </a:t>
            </a:r>
            <a:r>
              <a:rPr lang="ru-RU" sz="1800" dirty="0" smtClean="0">
                <a:solidFill>
                  <a:srgbClr val="FFFF00"/>
                </a:solidFill>
                <a:effectLst/>
              </a:rPr>
              <a:t>молочной железы </a:t>
            </a:r>
            <a:r>
              <a:rPr lang="ru-RU" sz="1800" dirty="0">
                <a:solidFill>
                  <a:srgbClr val="FFFF00"/>
                </a:solidFill>
                <a:effectLst/>
              </a:rPr>
              <a:t>как до, так и после возникновения саркоидоза</a:t>
            </a:r>
            <a:r>
              <a:rPr lang="ru-RU" sz="1800" dirty="0" smtClean="0">
                <a:solidFill>
                  <a:srgbClr val="FFFF00"/>
                </a:solidFill>
                <a:effectLst/>
              </a:rPr>
              <a:t>.</a:t>
            </a:r>
          </a:p>
          <a:p>
            <a:pPr algn="l"/>
            <a:r>
              <a:rPr lang="ru-RU" sz="1800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1800" dirty="0">
                <a:solidFill>
                  <a:srgbClr val="FFFF00"/>
                </a:solidFill>
                <a:effectLst/>
              </a:rPr>
              <a:t>Между стадией </a:t>
            </a:r>
            <a:r>
              <a:rPr lang="ru-RU" sz="1800" dirty="0" smtClean="0">
                <a:solidFill>
                  <a:srgbClr val="FFFF00"/>
                </a:solidFill>
                <a:effectLst/>
              </a:rPr>
              <a:t>саркоидоза или </a:t>
            </a:r>
            <a:r>
              <a:rPr lang="ru-RU" sz="1800" dirty="0">
                <a:solidFill>
                  <a:srgbClr val="FFFF00"/>
                </a:solidFill>
                <a:effectLst/>
              </a:rPr>
              <a:t>его лечением и развитием рака связи </a:t>
            </a:r>
            <a:r>
              <a:rPr lang="ru-RU" sz="1800" dirty="0" smtClean="0">
                <a:solidFill>
                  <a:srgbClr val="FFFF00"/>
                </a:solidFill>
                <a:effectLst/>
              </a:rPr>
              <a:t>не отмечено. </a:t>
            </a:r>
          </a:p>
          <a:p>
            <a:pPr algn="l"/>
            <a:r>
              <a:rPr lang="ru-RU" sz="1800" dirty="0" smtClean="0">
                <a:solidFill>
                  <a:srgbClr val="FFFF00"/>
                </a:solidFill>
                <a:effectLst/>
              </a:rPr>
              <a:t>Поскольку </a:t>
            </a:r>
            <a:r>
              <a:rPr lang="ru-RU" sz="1800" dirty="0" err="1">
                <a:solidFill>
                  <a:srgbClr val="FFFF00"/>
                </a:solidFill>
                <a:effectLst/>
              </a:rPr>
              <a:t>физикальное</a:t>
            </a:r>
            <a:r>
              <a:rPr lang="ru-RU" sz="1800" dirty="0">
                <a:solidFill>
                  <a:srgbClr val="FFFF00"/>
                </a:solidFill>
                <a:effectLst/>
              </a:rPr>
              <a:t> обследование и маммография не позволяют различать саркоидоз и </a:t>
            </a:r>
            <a:r>
              <a:rPr lang="ru-RU" sz="1800" dirty="0" smtClean="0">
                <a:solidFill>
                  <a:srgbClr val="FFFF00"/>
                </a:solidFill>
                <a:effectLst/>
              </a:rPr>
              <a:t>злокачественные опухоли, рекомендуется </a:t>
            </a:r>
            <a:r>
              <a:rPr lang="ru-RU" sz="1800" dirty="0">
                <a:solidFill>
                  <a:srgbClr val="FFFF00"/>
                </a:solidFill>
                <a:effectLst/>
              </a:rPr>
              <a:t>во всех этих случаях проводить </a:t>
            </a:r>
            <a:r>
              <a:rPr lang="ru-RU" sz="1800" dirty="0" smtClean="0">
                <a:solidFill>
                  <a:srgbClr val="FFFF00"/>
                </a:solidFill>
                <a:effectLst/>
              </a:rPr>
              <a:t>биопсию.</a:t>
            </a:r>
            <a:endParaRPr lang="ru-RU" sz="180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03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33" y="748146"/>
            <a:ext cx="4209531" cy="5181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7309" y="1052946"/>
            <a:ext cx="6317673" cy="48768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FF00"/>
                </a:solidFill>
                <a:effectLst/>
              </a:rPr>
              <a:t>Саркоидоз в гинекологической практике встречается редко и вызывает значительные трудности в дифференциальной диагностике </a:t>
            </a:r>
            <a:r>
              <a:rPr lang="ru-RU" sz="2400" dirty="0">
                <a:solidFill>
                  <a:srgbClr val="FFFF00"/>
                </a:solidFill>
                <a:effectLst/>
              </a:rPr>
              <a:t>с онкологическими 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>заболеваниями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.</a:t>
            </a:r>
          </a:p>
          <a:p>
            <a:pPr algn="l"/>
            <a:r>
              <a:rPr lang="ru-RU" sz="2200" dirty="0" smtClean="0">
                <a:solidFill>
                  <a:srgbClr val="FFFF00"/>
                </a:solidFill>
                <a:effectLst/>
              </a:rPr>
              <a:t>Резюмируя рассмотрение </a:t>
            </a:r>
            <a:r>
              <a:rPr lang="ru-RU" sz="2200" dirty="0">
                <a:solidFill>
                  <a:srgbClr val="FFFF00"/>
                </a:solidFill>
                <a:effectLst/>
              </a:rPr>
              <a:t>саркоидоза как </a:t>
            </a:r>
            <a:r>
              <a:rPr lang="ru-RU" sz="2200" dirty="0" smtClean="0">
                <a:solidFill>
                  <a:srgbClr val="FFFF00"/>
                </a:solidFill>
                <a:effectLst/>
              </a:rPr>
              <a:t>проблемы в акушерстве и гинекологии, следует </a:t>
            </a:r>
            <a:r>
              <a:rPr lang="ru-RU" sz="2200" dirty="0">
                <a:solidFill>
                  <a:srgbClr val="FFFF00"/>
                </a:solidFill>
                <a:effectLst/>
              </a:rPr>
              <a:t>подчеркнуть, что саркоидоз нельзя рассматривать как </a:t>
            </a:r>
            <a:r>
              <a:rPr lang="ru-RU" sz="2200" dirty="0" smtClean="0">
                <a:solidFill>
                  <a:srgbClr val="FFFF00"/>
                </a:solidFill>
                <a:effectLst/>
              </a:rPr>
              <a:t>противопоказание к беременности</a:t>
            </a:r>
            <a:r>
              <a:rPr lang="ru-RU" sz="2200" dirty="0">
                <a:solidFill>
                  <a:srgbClr val="FFFF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1056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Спасибо за внимание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309" y="1935921"/>
            <a:ext cx="7358731" cy="4333476"/>
          </a:xfrm>
        </p:spPr>
      </p:pic>
    </p:spTree>
    <p:extLst>
      <p:ext uri="{BB962C8B-B14F-4D97-AF65-F5344CB8AC3E}">
        <p14:creationId xmlns:p14="http://schemas.microsoft.com/office/powerpoint/2010/main" val="1359229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8109" y="678873"/>
            <a:ext cx="5722301" cy="1025236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C000"/>
                </a:solidFill>
              </a:rPr>
              <a:t>Саркоидоз</a:t>
            </a:r>
            <a:r>
              <a:rPr lang="ru-RU" sz="6000" dirty="0" smtClean="0"/>
              <a:t> 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9491" y="2362200"/>
            <a:ext cx="6691745" cy="3387436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</a:rPr>
              <a:t>— </a:t>
            </a:r>
            <a:r>
              <a:rPr lang="ru-RU" sz="2400" dirty="0">
                <a:solidFill>
                  <a:srgbClr val="FFFF00"/>
                </a:solidFill>
              </a:rPr>
              <a:t>это системное воспалительное заболевание неизвестной </a:t>
            </a:r>
            <a:r>
              <a:rPr lang="ru-RU" sz="2400" dirty="0" smtClean="0">
                <a:solidFill>
                  <a:srgbClr val="FFFF00"/>
                </a:solidFill>
              </a:rPr>
              <a:t>этиологии, характеризующимся </a:t>
            </a:r>
            <a:r>
              <a:rPr lang="ru-RU" sz="2400" dirty="0">
                <a:solidFill>
                  <a:srgbClr val="FFFF00"/>
                </a:solidFill>
              </a:rPr>
              <a:t>образованием </a:t>
            </a:r>
            <a:r>
              <a:rPr lang="ru-RU" sz="2400" dirty="0" err="1">
                <a:solidFill>
                  <a:srgbClr val="FFFF00"/>
                </a:solidFill>
              </a:rPr>
              <a:t>неказеифицирующихся</a:t>
            </a:r>
            <a:r>
              <a:rPr lang="ru-RU" sz="2400" dirty="0">
                <a:solidFill>
                  <a:srgbClr val="FFFF00"/>
                </a:solidFill>
              </a:rPr>
              <a:t> гранулём, </a:t>
            </a:r>
            <a:r>
              <a:rPr lang="ru-RU" sz="2400" dirty="0" err="1" smtClean="0">
                <a:solidFill>
                  <a:srgbClr val="FFFF00"/>
                </a:solidFill>
              </a:rPr>
              <a:t>мультисистемным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поражением </a:t>
            </a:r>
            <a:r>
              <a:rPr lang="ru-RU" sz="2400" dirty="0">
                <a:solidFill>
                  <a:srgbClr val="FFFF00"/>
                </a:solidFill>
              </a:rPr>
              <a:t>различных органов и активацией Т-клеток в месте </a:t>
            </a:r>
            <a:r>
              <a:rPr lang="ru-RU" sz="2400" dirty="0" err="1">
                <a:solidFill>
                  <a:srgbClr val="FFFF00"/>
                </a:solidFill>
              </a:rPr>
              <a:t>гранулёматозного</a:t>
            </a:r>
            <a:r>
              <a:rPr lang="ru-RU" sz="2400" dirty="0">
                <a:solidFill>
                  <a:srgbClr val="FFFF00"/>
                </a:solidFill>
              </a:rPr>
              <a:t> воспаления </a:t>
            </a:r>
            <a:r>
              <a:rPr lang="ru-RU" sz="2400" dirty="0" smtClean="0">
                <a:solidFill>
                  <a:srgbClr val="FFFF00"/>
                </a:solidFill>
              </a:rPr>
              <a:t>с высвобождением </a:t>
            </a:r>
            <a:r>
              <a:rPr lang="ru-RU" sz="2400" dirty="0">
                <a:solidFill>
                  <a:srgbClr val="FFFF00"/>
                </a:solidFill>
              </a:rPr>
              <a:t>различных </a:t>
            </a:r>
            <a:r>
              <a:rPr lang="ru-RU" sz="2400" dirty="0" err="1">
                <a:solidFill>
                  <a:srgbClr val="FFFF00"/>
                </a:solidFill>
              </a:rPr>
              <a:t>хемокинов</a:t>
            </a:r>
            <a:r>
              <a:rPr lang="ru-RU" sz="2400" dirty="0">
                <a:solidFill>
                  <a:srgbClr val="FFFF00"/>
                </a:solidFill>
              </a:rPr>
              <a:t> и цитокинов, включая фактор некроза опухоли (</a:t>
            </a:r>
            <a:r>
              <a:rPr lang="ru-RU" sz="2400" dirty="0" err="1">
                <a:solidFill>
                  <a:srgbClr val="FFFF00"/>
                </a:solidFill>
              </a:rPr>
              <a:t>TNFальфа</a:t>
            </a:r>
            <a:r>
              <a:rPr lang="ru-RU" sz="2400" dirty="0" smtClean="0">
                <a:solidFill>
                  <a:srgbClr val="FFFF00"/>
                </a:solidFill>
              </a:rPr>
              <a:t>). </a:t>
            </a:r>
            <a:endParaRPr lang="ru-RU" sz="24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739" y="2402271"/>
            <a:ext cx="4511431" cy="334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21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5" y="1247631"/>
            <a:ext cx="4088895" cy="40888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0217" y="1018307"/>
            <a:ext cx="6941127" cy="4779817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FF00"/>
                </a:solidFill>
                <a:effectLst/>
              </a:rPr>
              <a:t>Значимость влияния </a:t>
            </a:r>
            <a:r>
              <a:rPr lang="ru-RU" sz="2400" dirty="0">
                <a:solidFill>
                  <a:srgbClr val="FFFF00"/>
                </a:solidFill>
                <a:effectLst/>
              </a:rPr>
              <a:t>саркоидоза на состояние здоровья женщины и ее 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>способности к </a:t>
            </a:r>
            <a:r>
              <a:rPr lang="ru-RU" sz="2400" dirty="0">
                <a:solidFill>
                  <a:srgbClr val="FFFF00"/>
                </a:solidFill>
                <a:effectLst/>
              </a:rPr>
              <a:t>рождению 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>ребенка определяется эпидемиологией этого заболевания: 2/3 больных на момент постановки диагноза моложе 40 лет; женщины в структуре заболевших </a:t>
            </a:r>
            <a:r>
              <a:rPr lang="ru-RU" sz="2400" dirty="0">
                <a:solidFill>
                  <a:srgbClr val="FFFF00"/>
                </a:solidFill>
                <a:effectLst/>
              </a:rPr>
              <a:t>составляют от 53% в Литве, до 69,5% в 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>Венгрии. В </a:t>
            </a:r>
            <a:r>
              <a:rPr lang="ru-RU" sz="2400" dirty="0">
                <a:solidFill>
                  <a:srgbClr val="FFFF00"/>
                </a:solidFill>
                <a:effectLst/>
              </a:rPr>
              <a:t>России- 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>62,3%. В Испании соотношение </a:t>
            </a:r>
            <a:r>
              <a:rPr lang="ru-RU" sz="2400" dirty="0">
                <a:solidFill>
                  <a:srgbClr val="FFFF00"/>
                </a:solidFill>
                <a:effectLst/>
              </a:rPr>
              <a:t>женщин и мужчин среди страдающих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саркоидозом</a:t>
            </a:r>
            <a:r>
              <a:rPr lang="ru-RU" sz="2400" dirty="0">
                <a:solidFill>
                  <a:srgbClr val="FFFF00"/>
                </a:solidFill>
                <a:effectLst/>
              </a:rPr>
              <a:t> составляет 3 : 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>1. </a:t>
            </a:r>
            <a:endParaRPr lang="ru-RU" sz="240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25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429491"/>
            <a:ext cx="10353761" cy="1326321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Влияние СарК0иД03а </a:t>
            </a:r>
            <a:r>
              <a:rPr lang="ru-RU" dirty="0">
                <a:solidFill>
                  <a:srgbClr val="FFC000"/>
                </a:solidFill>
              </a:rPr>
              <a:t>на </a:t>
            </a:r>
            <a:r>
              <a:rPr lang="ru-RU" dirty="0" smtClean="0">
                <a:solidFill>
                  <a:srgbClr val="FFC000"/>
                </a:solidFill>
              </a:rPr>
              <a:t>Детородную </a:t>
            </a:r>
            <a:r>
              <a:rPr lang="ru-RU" dirty="0">
                <a:solidFill>
                  <a:srgbClr val="FFC000"/>
                </a:solidFill>
              </a:rPr>
              <a:t>функцию женщины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040646"/>
            <a:ext cx="10353762" cy="445713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rgbClr val="FFFF00"/>
                </a:solidFill>
                <a:effectLst/>
              </a:rPr>
              <a:t>снижение </a:t>
            </a:r>
            <a:r>
              <a:rPr lang="ru-RU" dirty="0">
                <a:solidFill>
                  <a:srgbClr val="FFFF00"/>
                </a:solidFill>
                <a:effectLst/>
              </a:rPr>
              <a:t>респираторной функции с развитием гипоксемии,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  <a:effectLst/>
              </a:rPr>
              <a:t>поражение </a:t>
            </a:r>
            <a:r>
              <a:rPr lang="ru-RU" dirty="0">
                <a:solidFill>
                  <a:srgbClr val="FFFF00"/>
                </a:solidFill>
                <a:effectLst/>
              </a:rPr>
              <a:t>детородных органов и молочных желез; 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  <a:effectLst/>
              </a:rPr>
              <a:t>поражение </a:t>
            </a:r>
            <a:r>
              <a:rPr lang="ru-RU" dirty="0">
                <a:solidFill>
                  <a:srgbClr val="FFFF00"/>
                </a:solidFill>
                <a:effectLst/>
              </a:rPr>
              <a:t>эндокринной системы с нарушением детородной функции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;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  <a:effectLst/>
              </a:rPr>
              <a:t>поражение </a:t>
            </a:r>
            <a:r>
              <a:rPr lang="ru-RU" dirty="0" err="1">
                <a:solidFill>
                  <a:srgbClr val="FFFF00"/>
                </a:solidFill>
                <a:effectLst/>
              </a:rPr>
              <a:t>саркоидозом</a:t>
            </a:r>
            <a:r>
              <a:rPr lang="ru-RU" dirty="0">
                <a:solidFill>
                  <a:srgbClr val="FFFF00"/>
                </a:solidFill>
                <a:effectLst/>
              </a:rPr>
              <a:t> других органов и систем, 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создающее угрозу здоровью женщины </a:t>
            </a:r>
            <a:r>
              <a:rPr lang="ru-RU" dirty="0">
                <a:solidFill>
                  <a:srgbClr val="FFFF00"/>
                </a:solidFill>
                <a:effectLst/>
              </a:rPr>
              <a:t>и плода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;</a:t>
            </a:r>
          </a:p>
          <a:p>
            <a:pPr algn="just"/>
            <a:r>
              <a:rPr lang="ru-RU" dirty="0">
                <a:solidFill>
                  <a:srgbClr val="FFFF00"/>
                </a:solidFill>
                <a:effectLst/>
              </a:rPr>
              <a:t>влияние беременности на течение 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саркоидоза посредством изменения уровня кортизола и </a:t>
            </a:r>
            <a:r>
              <a:rPr lang="ru-RU" dirty="0">
                <a:solidFill>
                  <a:srgbClr val="FFFF00"/>
                </a:solidFill>
                <a:effectLst/>
              </a:rPr>
              <a:t>состояния иммунной системы;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  <a:effectLst/>
              </a:rPr>
              <a:t>влияние </a:t>
            </a:r>
            <a:r>
              <a:rPr lang="ru-RU" dirty="0">
                <a:solidFill>
                  <a:srgbClr val="FFFF00"/>
                </a:solidFill>
                <a:effectLst/>
              </a:rPr>
              <a:t>саркоидоза на течение беременности,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  <a:effectLst/>
              </a:rPr>
              <a:t>влияние </a:t>
            </a:r>
            <a:r>
              <a:rPr lang="ru-RU" dirty="0">
                <a:solidFill>
                  <a:srgbClr val="FFFF00"/>
                </a:solidFill>
                <a:effectLst/>
              </a:rPr>
              <a:t>факторов, обусловленных лечением 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саркоидоза на женщину и плод;</a:t>
            </a:r>
            <a:endParaRPr lang="ru-RU" dirty="0">
              <a:solidFill>
                <a:srgbClr val="FFFF00"/>
              </a:solidFill>
              <a:effectLst/>
            </a:endParaRPr>
          </a:p>
          <a:p>
            <a:pPr algn="just"/>
            <a:r>
              <a:rPr lang="ru-RU" dirty="0" smtClean="0">
                <a:solidFill>
                  <a:srgbClr val="FFFF00"/>
                </a:solidFill>
                <a:effectLst/>
              </a:rPr>
              <a:t>влияние </a:t>
            </a:r>
            <a:r>
              <a:rPr lang="ru-RU" dirty="0">
                <a:solidFill>
                  <a:srgbClr val="FFFF00"/>
                </a:solidFill>
                <a:effectLst/>
              </a:rPr>
              <a:t>генетических факторов.</a:t>
            </a:r>
          </a:p>
        </p:txBody>
      </p:sp>
    </p:spTree>
    <p:extLst>
      <p:ext uri="{BB962C8B-B14F-4D97-AF65-F5344CB8AC3E}">
        <p14:creationId xmlns:p14="http://schemas.microsoft.com/office/powerpoint/2010/main" val="2784436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6828" y="665018"/>
            <a:ext cx="9404408" cy="568036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Саркоидоз мочевыводящих путей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714" y="1655618"/>
            <a:ext cx="3857218" cy="45927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2618" y="2092036"/>
            <a:ext cx="6650182" cy="3893128"/>
          </a:xfrm>
        </p:spPr>
        <p:txBody>
          <a:bodyPr>
            <a:noAutofit/>
          </a:bodyPr>
          <a:lstStyle/>
          <a:p>
            <a:pPr algn="l"/>
            <a:r>
              <a:rPr lang="ru-RU" sz="2000" i="1" u="sng" dirty="0">
                <a:solidFill>
                  <a:srgbClr val="FFFF00"/>
                </a:solidFill>
                <a:effectLst/>
              </a:rPr>
              <a:t>Саркоидоз уретры </a:t>
            </a:r>
            <a:r>
              <a:rPr lang="ru-RU" sz="2000" dirty="0">
                <a:solidFill>
                  <a:srgbClr val="FFFF00"/>
                </a:solidFill>
                <a:effectLst/>
              </a:rPr>
              <a:t>был обнаружен при </a:t>
            </a:r>
            <a:r>
              <a:rPr lang="ru-RU" sz="2000" dirty="0" err="1" smtClean="0">
                <a:solidFill>
                  <a:srgbClr val="FFFF00"/>
                </a:solidFill>
                <a:effectLst/>
              </a:rPr>
              <a:t>эндометриальном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/>
              </a:rPr>
              <a:t>кюретаже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2000" dirty="0">
                <a:solidFill>
                  <a:srgbClr val="FFFF00"/>
                </a:solidFill>
                <a:effectLst/>
              </a:rPr>
              <a:t>у 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39-летней </a:t>
            </a:r>
            <a:r>
              <a:rPr lang="ru-RU" sz="2000" dirty="0">
                <a:solidFill>
                  <a:srgbClr val="FFFF00"/>
                </a:solidFill>
                <a:effectLst/>
              </a:rPr>
              <a:t>женщины с </a:t>
            </a:r>
            <a:r>
              <a:rPr lang="ru-RU" sz="2000" dirty="0" err="1">
                <a:solidFill>
                  <a:srgbClr val="FFFF00"/>
                </a:solidFill>
                <a:effectLst/>
              </a:rPr>
              <a:t>менометроррагией</a:t>
            </a:r>
            <a:r>
              <a:rPr lang="ru-RU" sz="2000" dirty="0">
                <a:solidFill>
                  <a:srgbClr val="FFFF00"/>
                </a:solidFill>
                <a:effectLst/>
              </a:rPr>
              <a:t> в анамнезе 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и снижением силы струи мочи.</a:t>
            </a:r>
          </a:p>
          <a:p>
            <a:pPr algn="l"/>
            <a:r>
              <a:rPr lang="ru-RU" sz="2000" dirty="0" smtClean="0">
                <a:solidFill>
                  <a:srgbClr val="FFFF00"/>
                </a:solidFill>
                <a:effectLst/>
              </a:rPr>
              <a:t/>
            </a:r>
            <a:br>
              <a:rPr lang="ru-RU" sz="2000" dirty="0" smtClean="0">
                <a:solidFill>
                  <a:srgbClr val="FFFF00"/>
                </a:solidFill>
                <a:effectLst/>
              </a:rPr>
            </a:br>
            <a:r>
              <a:rPr lang="ru-RU" sz="2000" dirty="0" smtClean="0">
                <a:solidFill>
                  <a:srgbClr val="FFFF00"/>
                </a:solidFill>
                <a:effectLst/>
              </a:rPr>
              <a:t>Второй </a:t>
            </a:r>
            <a:r>
              <a:rPr lang="ru-RU" sz="2000" dirty="0">
                <a:solidFill>
                  <a:srgbClr val="FFFF00"/>
                </a:solidFill>
                <a:effectLst/>
              </a:rPr>
              <a:t>случай саркоидоза уретры был отмечен в 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отделении </a:t>
            </a:r>
            <a:r>
              <a:rPr lang="ru-RU" sz="2000" dirty="0">
                <a:solidFill>
                  <a:srgbClr val="FFFF00"/>
                </a:solidFill>
                <a:effectLst/>
              </a:rPr>
              <a:t>хирургии Университета Торонто (Онтарио, Канада), где наблюдали женщину 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с симптомами </a:t>
            </a:r>
            <a:r>
              <a:rPr lang="ru-RU" sz="2000" dirty="0">
                <a:solidFill>
                  <a:srgbClr val="FFFF00"/>
                </a:solidFill>
                <a:effectLst/>
              </a:rPr>
              <a:t>обструкции уретры при наличии предшествующего системного 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саркоидоза. </a:t>
            </a:r>
            <a:r>
              <a:rPr lang="ru-RU" sz="2000" dirty="0">
                <a:solidFill>
                  <a:srgbClr val="FFFF00"/>
                </a:solidFill>
                <a:effectLst/>
              </a:rPr>
              <a:t/>
            </a:r>
            <a:br>
              <a:rPr lang="ru-RU" sz="2000" dirty="0">
                <a:solidFill>
                  <a:srgbClr val="FFFF00"/>
                </a:solidFill>
                <a:effectLst/>
              </a:rPr>
            </a:b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98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719" y="678873"/>
            <a:ext cx="9418263" cy="67887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Саркоидоз наружных половых органов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45" y="2392529"/>
            <a:ext cx="4193630" cy="291806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3345" y="2161309"/>
            <a:ext cx="6677891" cy="3380508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FFFF00"/>
                </a:solidFill>
                <a:effectLst/>
              </a:rPr>
              <a:t>О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>чень редкое состояние, </a:t>
            </a:r>
            <a:r>
              <a:rPr lang="ru-RU" sz="2400" dirty="0">
                <a:solidFill>
                  <a:srgbClr val="FFFF00"/>
                </a:solidFill>
                <a:effectLst/>
              </a:rPr>
              <a:t>проявляется узелковыми изменениями вульвы и кожи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перианальной</a:t>
            </a:r>
            <a:r>
              <a:rPr lang="ru-RU" sz="2400" dirty="0">
                <a:solidFill>
                  <a:srgbClr val="FFFF00"/>
                </a:solidFill>
                <a:effectLst/>
              </a:rPr>
              <a:t> области</a:t>
            </a:r>
            <a:r>
              <a:rPr lang="ru-RU" sz="2400" b="1" dirty="0">
                <a:solidFill>
                  <a:srgbClr val="FFFF00"/>
                </a:solidFill>
                <a:effectLst/>
              </a:rPr>
              <a:t>.</a:t>
            </a:r>
            <a:r>
              <a:rPr lang="ru-RU" sz="2400" dirty="0">
                <a:solidFill>
                  <a:srgbClr val="FFFF00"/>
                </a:solidFill>
                <a:effectLst/>
              </a:rPr>
              <a:t/>
            </a:r>
            <a:br>
              <a:rPr lang="ru-RU" sz="2400" dirty="0">
                <a:solidFill>
                  <a:srgbClr val="FFFF00"/>
                </a:solidFill>
                <a:effectLst/>
              </a:rPr>
            </a:br>
            <a:endParaRPr lang="ru-RU" sz="2400" dirty="0">
              <a:solidFill>
                <a:srgbClr val="FFFF00"/>
              </a:solidFill>
              <a:effectLst/>
            </a:endParaRPr>
          </a:p>
          <a:p>
            <a:pPr algn="l"/>
            <a:r>
              <a:rPr lang="ru-RU" sz="2400" dirty="0" smtClean="0">
                <a:solidFill>
                  <a:srgbClr val="FFFF00"/>
                </a:solidFill>
                <a:effectLst/>
              </a:rPr>
              <a:t>Неказеифицирующиеся </a:t>
            </a:r>
            <a:r>
              <a:rPr lang="ru-RU" sz="2400" dirty="0">
                <a:solidFill>
                  <a:srgbClr val="FFFF00"/>
                </a:solidFill>
                <a:effectLst/>
              </a:rPr>
              <a:t>гранулематозные поражения наружных половых 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>органов </a:t>
            </a:r>
            <a:r>
              <a:rPr lang="ru-RU" sz="2400" dirty="0">
                <a:solidFill>
                  <a:srgbClr val="FFFF00"/>
                </a:solidFill>
                <a:effectLst/>
              </a:rPr>
              <a:t>часто расценивали 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>как идиопатические. </a:t>
            </a:r>
            <a:r>
              <a:rPr lang="ru-RU" sz="2400" dirty="0">
                <a:solidFill>
                  <a:srgbClr val="FFFF00"/>
                </a:solidFill>
                <a:effectLst/>
              </a:rPr>
              <a:t/>
            </a:r>
            <a:br>
              <a:rPr lang="ru-RU" sz="2400" dirty="0">
                <a:solidFill>
                  <a:srgbClr val="FFFF00"/>
                </a:solidFill>
                <a:effectLst/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228" y="526473"/>
            <a:ext cx="9639936" cy="477982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Саркоидоз яичников и матки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5528" y="1468581"/>
            <a:ext cx="6844145" cy="4710546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FFFF00"/>
                </a:solidFill>
                <a:effectLst/>
              </a:rPr>
              <a:t>Саркоидоз матки впервые описан H.G. </a:t>
            </a:r>
            <a:r>
              <a:rPr lang="ru-RU" dirty="0" err="1">
                <a:solidFill>
                  <a:srgbClr val="FFFF00"/>
                </a:solidFill>
                <a:effectLst/>
              </a:rPr>
              <a:t>Garland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и J.G</a:t>
            </a:r>
            <a:r>
              <a:rPr lang="ru-RU" dirty="0">
                <a:solidFill>
                  <a:srgbClr val="FFFF00"/>
                </a:solidFill>
                <a:effectLst/>
              </a:rPr>
              <a:t>. </a:t>
            </a:r>
            <a:r>
              <a:rPr lang="ru-RU" dirty="0" err="1">
                <a:solidFill>
                  <a:srgbClr val="FFFF00"/>
                </a:solidFill>
                <a:effectLst/>
              </a:rPr>
              <a:t>Thompson</a:t>
            </a:r>
            <a:r>
              <a:rPr lang="ru-RU" dirty="0">
                <a:solidFill>
                  <a:srgbClr val="FFFF00"/>
                </a:solidFill>
                <a:effectLst/>
              </a:rPr>
              <a:t> в 1933 г. у женщины 28 лет, умершей от </a:t>
            </a:r>
            <a:r>
              <a:rPr lang="ru-RU" dirty="0" err="1">
                <a:solidFill>
                  <a:srgbClr val="FFFF00"/>
                </a:solidFill>
                <a:effectLst/>
              </a:rPr>
              <a:t>генерализованного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процесса. </a:t>
            </a:r>
          </a:p>
          <a:p>
            <a:pPr algn="l"/>
            <a:r>
              <a:rPr lang="ru-RU" dirty="0">
                <a:solidFill>
                  <a:srgbClr val="FFFF00"/>
                </a:solidFill>
                <a:effectLst/>
              </a:rPr>
              <a:t>Диагноз ставится случайно после гистологического исследования материала, полученного при </a:t>
            </a:r>
            <a:r>
              <a:rPr lang="ru-RU" dirty="0" err="1">
                <a:solidFill>
                  <a:srgbClr val="FFFF00"/>
                </a:solidFill>
                <a:effectLst/>
              </a:rPr>
              <a:t>кюретаже</a:t>
            </a:r>
            <a:r>
              <a:rPr lang="ru-RU" dirty="0">
                <a:solidFill>
                  <a:srgbClr val="FFFF00"/>
                </a:solidFill>
                <a:effectLst/>
              </a:rPr>
              <a:t> или удалении матки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.</a:t>
            </a:r>
          </a:p>
          <a:p>
            <a:pPr algn="l"/>
            <a:r>
              <a:rPr lang="ru-RU" dirty="0" smtClean="0">
                <a:solidFill>
                  <a:srgbClr val="FFFF00"/>
                </a:solidFill>
                <a:effectLst/>
              </a:rPr>
              <a:t>Саркоидоз </a:t>
            </a:r>
            <a:r>
              <a:rPr lang="ru-RU" dirty="0">
                <a:solidFill>
                  <a:srgbClr val="FFFF00"/>
                </a:solidFill>
                <a:effectLst/>
              </a:rPr>
              <a:t>женской половой сферы своим наиболее опасным 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проявлением имеет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кровотечения </a:t>
            </a:r>
            <a:r>
              <a:rPr lang="ru-RU" dirty="0">
                <a:solidFill>
                  <a:srgbClr val="FFFF00"/>
                </a:solidFill>
                <a:effectLst/>
              </a:rPr>
              <a:t>в постменопаузе вследствие саркоидоза 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матки. </a:t>
            </a:r>
            <a:r>
              <a:rPr lang="ru-RU" dirty="0">
                <a:solidFill>
                  <a:srgbClr val="FFFF00"/>
                </a:solidFill>
                <a:effectLst/>
              </a:rPr>
              <a:t/>
            </a:r>
            <a:br>
              <a:rPr lang="ru-RU" dirty="0">
                <a:solidFill>
                  <a:srgbClr val="FFFF00"/>
                </a:solidFill>
                <a:effectLst/>
              </a:rPr>
            </a:br>
            <a:endParaRPr lang="ru-RU" dirty="0" smtClean="0">
              <a:solidFill>
                <a:srgbClr val="FFFF00"/>
              </a:solidFill>
              <a:effectLst/>
            </a:endParaRPr>
          </a:p>
          <a:p>
            <a:pPr algn="l"/>
            <a:r>
              <a:rPr lang="ru-RU" dirty="0" smtClean="0">
                <a:solidFill>
                  <a:srgbClr val="FFFF00"/>
                </a:solidFill>
                <a:effectLst/>
              </a:rPr>
              <a:t>По </a:t>
            </a:r>
            <a:r>
              <a:rPr lang="ru-RU" dirty="0">
                <a:solidFill>
                  <a:srgbClr val="FFFF00"/>
                </a:solidFill>
                <a:effectLst/>
              </a:rPr>
              <a:t>мнению клиницистов из Нью-Джерси (США), саркоидоз матки 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диагностируют </a:t>
            </a:r>
            <a:r>
              <a:rPr lang="ru-RU" dirty="0">
                <a:solidFill>
                  <a:srgbClr val="FFFF00"/>
                </a:solidFill>
                <a:effectLst/>
              </a:rPr>
              <a:t>чаще всего при обследовании в связи с маточными кровотечениями у 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пациенток с признаками саркоидоза другой </a:t>
            </a:r>
            <a:r>
              <a:rPr lang="ru-RU" dirty="0">
                <a:solidFill>
                  <a:srgbClr val="FFFF00"/>
                </a:solidFill>
                <a:effectLst/>
              </a:rPr>
              <a:t>локализации. 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Однако, </a:t>
            </a:r>
            <a:r>
              <a:rPr lang="ru-RU" dirty="0">
                <a:solidFill>
                  <a:srgbClr val="FFFF00"/>
                </a:solidFill>
                <a:effectLst/>
              </a:rPr>
              <a:t>в 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некоторых случаях </a:t>
            </a:r>
            <a:r>
              <a:rPr lang="ru-RU" dirty="0">
                <a:solidFill>
                  <a:srgbClr val="FFFF00"/>
                </a:solidFill>
                <a:effectLst/>
              </a:rPr>
              <a:t>матка 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является </a:t>
            </a:r>
            <a:r>
              <a:rPr lang="ru-RU" dirty="0">
                <a:solidFill>
                  <a:srgbClr val="FFFF00"/>
                </a:solidFill>
                <a:effectLst/>
              </a:rPr>
              <a:t>первым пораженным органом. </a:t>
            </a:r>
            <a:endParaRPr lang="ru-RU" dirty="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06" y="2040178"/>
            <a:ext cx="4631715" cy="2947458"/>
          </a:xfrm>
        </p:spPr>
      </p:pic>
    </p:spTree>
    <p:extLst>
      <p:ext uri="{BB962C8B-B14F-4D97-AF65-F5344CB8AC3E}">
        <p14:creationId xmlns:p14="http://schemas.microsoft.com/office/powerpoint/2010/main" val="2351002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27" y="1985531"/>
            <a:ext cx="4631227" cy="269730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3964" y="581891"/>
            <a:ext cx="7204363" cy="5791200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rgbClr val="FFFF00"/>
                </a:solidFill>
                <a:effectLst/>
              </a:rPr>
              <a:t>При </a:t>
            </a:r>
            <a:r>
              <a:rPr lang="ru-RU" sz="2000" dirty="0" err="1">
                <a:solidFill>
                  <a:srgbClr val="FFFF00"/>
                </a:solidFill>
                <a:effectLst/>
              </a:rPr>
              <a:t>гистерэктомии</a:t>
            </a:r>
            <a:r>
              <a:rPr lang="ru-RU" sz="2000" dirty="0">
                <a:solidFill>
                  <a:srgbClr val="FFFF00"/>
                </a:solidFill>
                <a:effectLst/>
              </a:rPr>
              <a:t>, проводимой женщинам с поражением эндометрия, </a:t>
            </a:r>
            <a:r>
              <a:rPr lang="ru-RU" sz="2000" dirty="0" err="1">
                <a:solidFill>
                  <a:srgbClr val="FFFF00"/>
                </a:solidFill>
                <a:effectLst/>
              </a:rPr>
              <a:t>бесказеозные</a:t>
            </a:r>
            <a:r>
              <a:rPr lang="ru-RU" sz="2000" dirty="0">
                <a:solidFill>
                  <a:srgbClr val="FFFF00"/>
                </a:solidFill>
                <a:effectLst/>
              </a:rPr>
              <a:t> гранулемы находят в </a:t>
            </a:r>
            <a:r>
              <a:rPr lang="ru-RU" sz="2000" dirty="0" err="1">
                <a:solidFill>
                  <a:srgbClr val="FFFF00"/>
                </a:solidFill>
                <a:effectLst/>
              </a:rPr>
              <a:t>миометрии</a:t>
            </a:r>
            <a:r>
              <a:rPr lang="ru-RU" sz="2000" dirty="0">
                <a:solidFill>
                  <a:srgbClr val="FFFF00"/>
                </a:solidFill>
                <a:effectLst/>
              </a:rPr>
              <a:t>. В отличие от саркоидоза при туберкулезе матки </a:t>
            </a:r>
            <a:r>
              <a:rPr lang="ru-RU" sz="2000" dirty="0" err="1">
                <a:solidFill>
                  <a:srgbClr val="FFFF00"/>
                </a:solidFill>
                <a:effectLst/>
              </a:rPr>
              <a:t>миометрий</a:t>
            </a:r>
            <a:r>
              <a:rPr lang="ru-RU" sz="2000" dirty="0">
                <a:solidFill>
                  <a:srgbClr val="FFFF00"/>
                </a:solidFill>
                <a:effectLst/>
              </a:rPr>
              <a:t> бывает не поражен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.</a:t>
            </a:r>
          </a:p>
          <a:p>
            <a:pPr algn="l"/>
            <a:r>
              <a:rPr lang="ru-RU" sz="2000" dirty="0" smtClean="0">
                <a:solidFill>
                  <a:srgbClr val="FFFF00"/>
                </a:solidFill>
                <a:effectLst/>
              </a:rPr>
              <a:t>Не во всех случаях саркоидоза матки требуется удаление органа.</a:t>
            </a:r>
          </a:p>
          <a:p>
            <a:pPr algn="l"/>
            <a:r>
              <a:rPr lang="ru-RU" sz="2000" dirty="0">
                <a:solidFill>
                  <a:srgbClr val="FFFF00"/>
                </a:solidFill>
                <a:effectLst/>
              </a:rPr>
              <a:t>Г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ранулемы </a:t>
            </a:r>
            <a:r>
              <a:rPr lang="ru-RU" sz="2000" dirty="0">
                <a:solidFill>
                  <a:srgbClr val="FFFF00"/>
                </a:solidFill>
                <a:effectLst/>
              </a:rPr>
              <a:t>матки 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встречаются </a:t>
            </a:r>
            <a:r>
              <a:rPr lang="ru-RU" sz="2000" dirty="0">
                <a:solidFill>
                  <a:srgbClr val="FFFF00"/>
                </a:solidFill>
                <a:effectLst/>
              </a:rPr>
              <a:t>редко, они могут быть как фокальными (в связи с проведенной биопсией 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или операцией</a:t>
            </a:r>
            <a:r>
              <a:rPr lang="ru-RU" sz="2000" dirty="0">
                <a:solidFill>
                  <a:srgbClr val="FFFF00"/>
                </a:solidFill>
                <a:effectLst/>
              </a:rPr>
              <a:t>), так и диффузными, отражающими локальную реакцию без 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очевидных причин</a:t>
            </a:r>
            <a:r>
              <a:rPr lang="ru-RU" sz="2000" dirty="0">
                <a:solidFill>
                  <a:srgbClr val="FFFF00"/>
                </a:solidFill>
                <a:effectLst/>
              </a:rPr>
              <a:t>. Связь с инфекцией или системным </a:t>
            </a:r>
            <a:r>
              <a:rPr lang="ru-RU" sz="2000" dirty="0" err="1">
                <a:solidFill>
                  <a:srgbClr val="FFFF00"/>
                </a:solidFill>
                <a:effectLst/>
              </a:rPr>
              <a:t>гранулематозом</a:t>
            </a:r>
            <a:r>
              <a:rPr lang="ru-RU" sz="2000" dirty="0">
                <a:solidFill>
                  <a:srgbClr val="FFFF00"/>
                </a:solidFill>
                <a:effectLst/>
              </a:rPr>
              <a:t> была 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нехарактерна.</a:t>
            </a:r>
          </a:p>
          <a:p>
            <a:pPr algn="l"/>
            <a:r>
              <a:rPr lang="ru-RU" sz="2000" dirty="0">
                <a:solidFill>
                  <a:srgbClr val="FFFF00"/>
                </a:solidFill>
                <a:effectLst/>
              </a:rPr>
              <a:t>Гранулемы тела матки описаны при различных патологических состояниях, но 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в гистопатологическом </a:t>
            </a:r>
            <a:r>
              <a:rPr lang="ru-RU" sz="2000" dirty="0">
                <a:solidFill>
                  <a:srgbClr val="FFFF00"/>
                </a:solidFill>
                <a:effectLst/>
              </a:rPr>
              <a:t>материале встречаются относительно редко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6455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9337" y="457200"/>
            <a:ext cx="7949681" cy="720436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Поражение фаллопиевых труб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19" y="1593995"/>
            <a:ext cx="3750192" cy="39895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4182" y="1884219"/>
            <a:ext cx="6830291" cy="381000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По </a:t>
            </a:r>
            <a:r>
              <a:rPr lang="ru-RU" sz="2000" dirty="0">
                <a:solidFill>
                  <a:srgbClr val="FFFF00"/>
                </a:solidFill>
                <a:effectLst/>
              </a:rPr>
              <a:t>мнению сотрудников 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медицинского </a:t>
            </a:r>
            <a:r>
              <a:rPr lang="ru-RU" sz="2000" dirty="0">
                <a:solidFill>
                  <a:srgbClr val="FFFF00"/>
                </a:solidFill>
                <a:effectLst/>
              </a:rPr>
              <a:t>центра Гарлема (Нью-Йорк, США), встречается редко (в 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литературе они нашли </a:t>
            </a:r>
            <a:r>
              <a:rPr lang="ru-RU" sz="2000" dirty="0">
                <a:solidFill>
                  <a:srgbClr val="FFFF00"/>
                </a:solidFill>
                <a:effectLst/>
              </a:rPr>
              <a:t>22 случая саркоидоза женской половой сферы, и только в 6 из них в процесс 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были вовлечены фаллопиевы трубы. </a:t>
            </a:r>
            <a:endParaRPr lang="ru-RU" sz="2000" dirty="0">
              <a:solidFill>
                <a:srgbClr val="FFFF00"/>
              </a:solidFill>
              <a:effectLst/>
            </a:endParaRPr>
          </a:p>
          <a:p>
            <a:pPr algn="just"/>
            <a:endParaRPr lang="ru-RU" sz="2000" dirty="0">
              <a:solidFill>
                <a:srgbClr val="FFFF00"/>
              </a:solidFill>
              <a:effectLst/>
            </a:endParaRPr>
          </a:p>
          <a:p>
            <a:pPr algn="just"/>
            <a:r>
              <a:rPr lang="ru-RU" sz="2000" dirty="0" smtClean="0">
                <a:solidFill>
                  <a:srgbClr val="FFFF00"/>
                </a:solidFill>
                <a:effectLst/>
              </a:rPr>
              <a:t>При диагностике саркоидоза важно </a:t>
            </a:r>
            <a:r>
              <a:rPr lang="ru-RU" sz="2000" dirty="0">
                <a:solidFill>
                  <a:srgbClr val="FFFF00"/>
                </a:solidFill>
                <a:effectLst/>
              </a:rPr>
              <a:t>полноценное морфологическое исследование всех 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выявленных образований </a:t>
            </a:r>
            <a:r>
              <a:rPr lang="ru-RU" sz="2000" dirty="0">
                <a:solidFill>
                  <a:srgbClr val="FFFF00"/>
                </a:solidFill>
                <a:effectLst/>
              </a:rPr>
              <a:t>как малого таза, так и легких. </a:t>
            </a:r>
          </a:p>
        </p:txBody>
      </p:sp>
    </p:spTree>
    <p:extLst>
      <p:ext uri="{BB962C8B-B14F-4D97-AF65-F5344CB8AC3E}">
        <p14:creationId xmlns:p14="http://schemas.microsoft.com/office/powerpoint/2010/main" val="3969526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309</TotalTime>
  <Words>674</Words>
  <Application>Microsoft Office PowerPoint</Application>
  <PresentationFormat>Широкоэкранный</PresentationFormat>
  <Paragraphs>46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Bookman Old Style</vt:lpstr>
      <vt:lpstr>Rockwell</vt:lpstr>
      <vt:lpstr>Damask</vt:lpstr>
      <vt:lpstr>ПРОБЛЕМА САРКОИДОЗА В ГИНЕКОЛОГИИ </vt:lpstr>
      <vt:lpstr>Саркоидоз </vt:lpstr>
      <vt:lpstr>Презентация PowerPoint</vt:lpstr>
      <vt:lpstr>Влияние СарК0иД03а на Детородную функцию женщины</vt:lpstr>
      <vt:lpstr>Саркоидоз мочевыводящих путей </vt:lpstr>
      <vt:lpstr>Саркоидоз наружных половых органов</vt:lpstr>
      <vt:lpstr>Саркоидоз яичников и матки </vt:lpstr>
      <vt:lpstr>Презентация PowerPoint</vt:lpstr>
      <vt:lpstr>Поражение фаллопиевых труб</vt:lpstr>
      <vt:lpstr>Саркоидоз молочной железы</vt:lpstr>
      <vt:lpstr>Презентация PowerPoint</vt:lpstr>
      <vt:lpstr>Презентация PowerPoint</vt:lpstr>
      <vt:lpstr>Спасибо за внимание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САРКОИДОЗА В ГИНЕКОЛОГИИ </dc:title>
  <dc:creator>Admin</dc:creator>
  <cp:lastModifiedBy>Admin</cp:lastModifiedBy>
  <cp:revision>24</cp:revision>
  <dcterms:created xsi:type="dcterms:W3CDTF">2020-11-05T18:53:57Z</dcterms:created>
  <dcterms:modified xsi:type="dcterms:W3CDTF">2020-11-06T00:03:26Z</dcterms:modified>
</cp:coreProperties>
</file>