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6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20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21.10.20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21.10.20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21.10.20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21.10.20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21.10.20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21.10.20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21.10.20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21.10.20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21.10.20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21.10.20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21.10.20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79BC7E7-EA8E-4DA7-915E-CC098D9BADCB}" type="datetimeFigureOut">
              <a:rPr lang="en-US" smtClean="0"/>
              <a:t>21.10.20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xmlns:p14="http://schemas.microsoft.com/office/powerpoint/2010/main" spd="slow">
    <p:push dir="u"/>
  </p:transition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57199" y="1020822"/>
            <a:ext cx="8228013" cy="1927225"/>
          </a:xfrm>
        </p:spPr>
        <p:txBody>
          <a:bodyPr/>
          <a:lstStyle/>
          <a:p>
            <a:r>
              <a:rPr lang="ru-RU" sz="2400" b="1" dirty="0">
                <a:latin typeface="Geneva CY"/>
                <a:cs typeface="Geneva CY"/>
              </a:rPr>
              <a:t>ОСОБЕННОСТИ ХИРУРГИЧЕСКОЙ ОБРАБОТКИ РАН ПРИ ОГНЕСТРЕЛЬНОЙ ТРАВМЕ</a:t>
            </a:r>
            <a:r>
              <a:rPr lang="ru-RU" b="1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199" y="3084882"/>
            <a:ext cx="8228013" cy="189183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ru-RU" sz="3100" b="1" dirty="0">
                <a:solidFill>
                  <a:srgbClr val="000000"/>
                </a:solidFill>
                <a:latin typeface="Times New Roman"/>
                <a:cs typeface="Times New Roman"/>
              </a:rPr>
              <a:t>Кравченко А.В.</a:t>
            </a:r>
            <a:r>
              <a:rPr lang="ru-RU" sz="3100" b="1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ru-RU" sz="3100" b="1" dirty="0">
                <a:solidFill>
                  <a:srgbClr val="000000"/>
                </a:solidFill>
                <a:latin typeface="Times New Roman"/>
                <a:cs typeface="Times New Roman"/>
              </a:rPr>
              <a:t>, Труфанов И.М.</a:t>
            </a:r>
            <a:r>
              <a:rPr lang="ru-RU" sz="3100" b="1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ru-RU" sz="3100" b="1" dirty="0">
                <a:solidFill>
                  <a:srgbClr val="000000"/>
                </a:solidFill>
                <a:latin typeface="Times New Roman"/>
                <a:cs typeface="Times New Roman"/>
              </a:rPr>
              <a:t>, Кирьякулова Т.Г.</a:t>
            </a:r>
            <a:r>
              <a:rPr lang="ru-RU" sz="3100" b="1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 2</a:t>
            </a:r>
            <a:r>
              <a:rPr lang="ru-RU" sz="3100" b="1" dirty="0">
                <a:solidFill>
                  <a:srgbClr val="000000"/>
                </a:solidFill>
                <a:latin typeface="Times New Roman"/>
                <a:cs typeface="Times New Roman"/>
              </a:rPr>
              <a:t>, Юрченко Н.Н.</a:t>
            </a:r>
            <a:r>
              <a:rPr lang="ru-RU" sz="3100" b="1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ru-RU" sz="3100" b="1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ru-RU" sz="31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Рудской</a:t>
            </a:r>
            <a:r>
              <a:rPr lang="ru-RU" sz="3100" b="1" dirty="0">
                <a:solidFill>
                  <a:srgbClr val="000000"/>
                </a:solidFill>
                <a:latin typeface="Times New Roman"/>
                <a:cs typeface="Times New Roman"/>
              </a:rPr>
              <a:t> С.А.</a:t>
            </a:r>
            <a:r>
              <a:rPr lang="ru-RU" sz="3100" b="1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endParaRPr lang="ru-RU" sz="31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ru-RU" sz="21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ru-RU" sz="2100" dirty="0">
                <a:solidFill>
                  <a:srgbClr val="000000"/>
                </a:solidFill>
                <a:latin typeface="Times New Roman"/>
                <a:cs typeface="Times New Roman"/>
              </a:rPr>
              <a:t>Республиканский травматологический центр</a:t>
            </a:r>
            <a:r>
              <a:rPr lang="ru-RU" sz="21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ru-RU" sz="21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г.Донецк</a:t>
            </a:r>
            <a:endParaRPr lang="ru-RU" sz="21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ru-RU" sz="21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ru-RU" sz="2100" dirty="0">
                <a:solidFill>
                  <a:srgbClr val="000000"/>
                </a:solidFill>
                <a:latin typeface="Times New Roman"/>
                <a:cs typeface="Times New Roman"/>
              </a:rPr>
              <a:t>ГОО ВПО «Донецкий национальный медицинский университет им </a:t>
            </a:r>
            <a:r>
              <a:rPr lang="ru-RU" sz="2100" dirty="0" err="1">
                <a:solidFill>
                  <a:srgbClr val="000000"/>
                </a:solidFill>
                <a:latin typeface="Times New Roman"/>
                <a:cs typeface="Times New Roman"/>
              </a:rPr>
              <a:t>М.Горького</a:t>
            </a:r>
            <a:r>
              <a:rPr lang="ru-RU" sz="2100" dirty="0">
                <a:solidFill>
                  <a:srgbClr val="000000"/>
                </a:solidFill>
                <a:latin typeface="Times New Roman"/>
                <a:cs typeface="Times New Roman"/>
              </a:rPr>
              <a:t>», </a:t>
            </a:r>
            <a:r>
              <a:rPr lang="ru-RU" sz="2100" dirty="0" err="1">
                <a:solidFill>
                  <a:srgbClr val="000000"/>
                </a:solidFill>
                <a:latin typeface="Times New Roman"/>
                <a:cs typeface="Times New Roman"/>
              </a:rPr>
              <a:t>г.Донецк</a:t>
            </a:r>
            <a:endParaRPr lang="ru-RU" sz="21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4" name="Изображение 3" descr="logo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4" y="4976716"/>
            <a:ext cx="1441757" cy="186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3628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9891" y="280907"/>
            <a:ext cx="6494128" cy="263858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Все огнестрельные раны контаминированы бактериями. Пули и осколки не подвергаются стерилизации перед пуском, а попав в цель, ранящий снаряд вносит бактерии в проделываемый им канал. </a:t>
            </a:r>
          </a:p>
        </p:txBody>
      </p:sp>
      <p:pic>
        <p:nvPicPr>
          <p:cNvPr id="4" name="Изображение 3" descr="вт 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70" y="1510176"/>
            <a:ext cx="3689098" cy="491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653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ru-RU" sz="2400" smtClean="0">
                <a:effectLst/>
              </a:rPr>
              <a:t>Немаловажную </a:t>
            </a:r>
            <a:r>
              <a:rPr lang="ru-RU" sz="2400" dirty="0">
                <a:effectLst/>
              </a:rPr>
              <a:t>роль в лечении огнестрельных ранений играет правильное назначение антибактериальной терапии в раннем послеоперационном периоде.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1" y="1943423"/>
            <a:ext cx="3747924" cy="32907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cs typeface="Times New Roman"/>
              </a:rPr>
              <a:t>Если имеется возможность, необходимо проводить посев бактериальной культуры для определения чувствительности микрофлоры к тому или иному антибактериальному средству. 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769" y="3986416"/>
            <a:ext cx="5071031" cy="273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593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/>
              <a:t>В Донецком регионе, наиболее часто огнестрельные раны контаминированы такими возбудителями как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8972"/>
            <a:ext cx="4554622" cy="2175239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Staphylococcus </a:t>
            </a:r>
            <a:r>
              <a:rPr lang="en-US" dirty="0" err="1">
                <a:solidFill>
                  <a:srgbClr val="000000"/>
                </a:solidFill>
              </a:rPr>
              <a:t>aureus</a:t>
            </a:r>
            <a:r>
              <a:rPr lang="ru-RU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ru-RU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saprophyticus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endParaRPr lang="ru-RU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epidermidis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endParaRPr lang="ru-RU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viridans</a:t>
            </a:r>
            <a:r>
              <a:rPr lang="ru-RU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66350" y="4427561"/>
            <a:ext cx="55953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</a:t>
            </a:r>
            <a:r>
              <a:rPr lang="ru-RU" sz="2400" dirty="0" smtClean="0"/>
              <a:t>ная </a:t>
            </a:r>
            <a:r>
              <a:rPr lang="ru-RU" sz="2400" dirty="0"/>
              <a:t>это, назначать антибиотикотерапию необходимо незамедлительно, до момента получения результатов посевов основываясь на эмпирический опыт. </a:t>
            </a:r>
          </a:p>
        </p:txBody>
      </p:sp>
    </p:spTree>
    <p:extLst>
      <p:ext uri="{BB962C8B-B14F-4D97-AF65-F5344CB8AC3E}">
        <p14:creationId xmlns:p14="http://schemas.microsoft.com/office/powerpoint/2010/main" val="66048741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72449"/>
            <a:ext cx="7987376" cy="286168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Подводя итоги необходимо отметить что особенностями хирургической обработки огнестрельных ранений является то, что основные этапы, такие так рассечение, иссечение и закрытие раны разнесены во времени и зачастую требуют неоднократного повторения через определённый период времени.</a:t>
            </a:r>
          </a:p>
          <a:p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889033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677129"/>
            <a:ext cx="8229600" cy="982401"/>
          </a:xfrm>
        </p:spPr>
        <p:txBody>
          <a:bodyPr/>
          <a:lstStyle/>
          <a:p>
            <a:r>
              <a:rPr lang="ru-RU" dirty="0" smtClean="0"/>
              <a:t>Благодарим за внимание</a:t>
            </a:r>
            <a:endParaRPr lang="ru-RU" dirty="0"/>
          </a:p>
        </p:txBody>
      </p:sp>
      <p:pic>
        <p:nvPicPr>
          <p:cNvPr id="4" name="Изображение 3" descr="logo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3123"/>
            <a:ext cx="1544740" cy="199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7723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вт6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03" y="1531832"/>
            <a:ext cx="3471749" cy="4628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77603" y="53943"/>
            <a:ext cx="85818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/>
                <a:cs typeface="Times New Roman"/>
              </a:rPr>
              <a:t>Опыт полученный врачами хирургических специальностей в условиях локальных конфликтов дал ясно понять, что существует весомая разница в тактике лечения больных с огнестрельными ранениями и пациентов с неогнестрельным характером травм.</a:t>
            </a:r>
            <a:endParaRPr lang="ru-RU" sz="2000" dirty="0">
              <a:effectLst/>
              <a:latin typeface="Times New Roman"/>
              <a:cs typeface="Times New Roman"/>
            </a:endParaRPr>
          </a:p>
        </p:txBody>
      </p:sp>
      <p:pic>
        <p:nvPicPr>
          <p:cNvPr id="10" name="Изображение 9" descr="быт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793" y="2029504"/>
            <a:ext cx="4501652" cy="33762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5206" y="6254848"/>
            <a:ext cx="2776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/>
                <a:cs typeface="Times New Roman"/>
              </a:rPr>
              <a:t>Огнестрельное ранение</a:t>
            </a:r>
            <a:endParaRPr lang="ru-RU" sz="2000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11823" y="5484370"/>
            <a:ext cx="3089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/>
                <a:cs typeface="Times New Roman"/>
              </a:rPr>
              <a:t>Травма острым предметом</a:t>
            </a:r>
            <a:endParaRPr lang="ru-RU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50309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вт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6" y="2659969"/>
            <a:ext cx="5079683" cy="3809762"/>
          </a:xfrm>
          <a:prstGeom prst="rect">
            <a:avLst/>
          </a:prstGeom>
        </p:spPr>
      </p:pic>
      <p:pic>
        <p:nvPicPr>
          <p:cNvPr id="6" name="Изображение 5" descr="вт 1.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82" y="2163664"/>
            <a:ext cx="3229551" cy="4306067"/>
          </a:xfrm>
          <a:prstGeom prst="rect">
            <a:avLst/>
          </a:prstGeom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636792" y="291739"/>
            <a:ext cx="8387061" cy="236823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Ранения, причинённые средствами ведения войны, носят совершенно иной характер. Степень разрушения и загрязнения тканей, наблюдаемая при ранениях военного времени, не имеет ничего общего с тем, что принято видеть в практике мирного времени.</a:t>
            </a:r>
          </a:p>
          <a:p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82863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latin typeface="Times New Roman"/>
                <a:cs typeface="Times New Roman"/>
              </a:rPr>
              <a:t>Этапы хирургической обработки огнестрельных ранений</a:t>
            </a:r>
            <a:endParaRPr lang="ru-RU" sz="4400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91939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-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Санация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и иссечение раны в пределах заведомо нежизнеспособных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тканей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- ОСТАВИТЬ РАНУ ОТКРЫТОЙ!!!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- Отсроченное закрытие раны через 4-7 дней, путем наложения непосредственного шва или использованием различных видов пластик.</a:t>
            </a:r>
            <a:endParaRPr lang="ru-RU" sz="2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598653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/>
                <a:cs typeface="Times New Roman"/>
              </a:rPr>
              <a:t>Иссечение </a:t>
            </a:r>
            <a:r>
              <a:rPr lang="ru-RU" sz="4000" dirty="0" smtClean="0">
                <a:latin typeface="Times New Roman"/>
                <a:cs typeface="Times New Roman"/>
              </a:rPr>
              <a:t>проводится </a:t>
            </a:r>
            <a:r>
              <a:rPr lang="ru-RU" sz="4000" dirty="0" smtClean="0">
                <a:latin typeface="Times New Roman"/>
                <a:cs typeface="Times New Roman"/>
              </a:rPr>
              <a:t>в пределах заведомо нежизнеспособных тканей</a:t>
            </a:r>
            <a:endParaRPr lang="ru-RU" sz="4000" dirty="0">
              <a:latin typeface="Times New Roman"/>
              <a:cs typeface="Times New Roman"/>
            </a:endParaRPr>
          </a:p>
        </p:txBody>
      </p:sp>
      <p:pic>
        <p:nvPicPr>
          <p:cNvPr id="4" name="Изображение 3" descr="вт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99" y="1901646"/>
            <a:ext cx="6082198" cy="456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4616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8948" y="4418282"/>
            <a:ext cx="3654151" cy="2464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cs typeface="Times New Roman"/>
              </a:rPr>
              <a:t>К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ак </a:t>
            </a:r>
            <a:r>
              <a:rPr lang="ru-RU" sz="2400" dirty="0">
                <a:solidFill>
                  <a:srgbClr val="000000"/>
                </a:solidFill>
                <a:latin typeface="Times New Roman"/>
                <a:cs typeface="Times New Roman"/>
              </a:rPr>
              <a:t>и в любой хирургической тактике, есть исключения. Особое внимание стоит обращать на огнестрельные ранения кисти. </a:t>
            </a:r>
          </a:p>
        </p:txBody>
      </p:sp>
      <p:pic>
        <p:nvPicPr>
          <p:cNvPr id="5" name="Изображение 4" descr="вт8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0" y="223094"/>
            <a:ext cx="5926298" cy="444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6080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6909" y="1278502"/>
            <a:ext cx="4308106" cy="5011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Times New Roman"/>
                <a:cs typeface="Times New Roman"/>
              </a:rPr>
              <a:t>Иссечение следует делать экономно, только в пределах нежизнеспособных тканей</a:t>
            </a:r>
            <a:r>
              <a:rPr lang="ru-RU" sz="3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6" name="Изображение 5" descr="вт 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2" y="1141213"/>
            <a:ext cx="3796891" cy="506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3206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428254" y="1149793"/>
            <a:ext cx="4474113" cy="490984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/>
                <a:cs typeface="Times New Roman"/>
              </a:rPr>
              <a:t>Тем не менее функционально значимые структуры кисти следует закрывать здоровой тканью посредством использования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кровоснабжаемых</a:t>
            </a:r>
            <a:r>
              <a:rPr lang="ru-RU" sz="2000" dirty="0">
                <a:solidFill>
                  <a:srgbClr val="000000"/>
                </a:solidFill>
                <a:latin typeface="Times New Roman"/>
                <a:cs typeface="Times New Roman"/>
              </a:rPr>
              <a:t> лоскутов так как в данном сегменте в подавляющем большинстве случаев возникают дефекты, особенно на ладонной поверхности, что обусловлено анатомическими особенностями мягких тканей. </a:t>
            </a:r>
          </a:p>
        </p:txBody>
      </p:sp>
      <p:pic>
        <p:nvPicPr>
          <p:cNvPr id="4" name="Изображение 3" descr="ВТ 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98" y="326060"/>
            <a:ext cx="4067064" cy="542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6756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вт 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75" y="224175"/>
            <a:ext cx="4148001" cy="5530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0084" y="5972060"/>
            <a:ext cx="7501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/>
                <a:cs typeface="Times New Roman"/>
              </a:rPr>
              <a:t>Закрытие мягкотканого дефекта при огнестрельном ранении кисти</a:t>
            </a:r>
          </a:p>
          <a:p>
            <a:pPr algn="ctr"/>
            <a:r>
              <a:rPr lang="ru-RU" sz="2000" dirty="0" err="1">
                <a:latin typeface="Times New Roman"/>
                <a:cs typeface="Times New Roman"/>
              </a:rPr>
              <a:t>к</a:t>
            </a:r>
            <a:r>
              <a:rPr lang="ru-RU" sz="2000" dirty="0" err="1" smtClean="0">
                <a:latin typeface="Times New Roman"/>
                <a:cs typeface="Times New Roman"/>
              </a:rPr>
              <a:t>ровоснабжаемым</a:t>
            </a:r>
            <a:r>
              <a:rPr lang="ru-RU" sz="2000" dirty="0" smtClean="0">
                <a:latin typeface="Times New Roman"/>
                <a:cs typeface="Times New Roman"/>
              </a:rPr>
              <a:t> карманным лоскутом</a:t>
            </a:r>
            <a:endParaRPr lang="ru-RU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441420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Исполнительная.thmx</Template>
  <TotalTime>327</TotalTime>
  <Words>382</Words>
  <Application>Microsoft Macintosh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ОСОБЕННОСТИ ХИРУРГИЧЕСКОЙ ОБРАБОТКИ РАН ПРИ ОГНЕСТРЕЛЬНОЙ ТРАВМЕ </vt:lpstr>
      <vt:lpstr>Презентация PowerPoint</vt:lpstr>
      <vt:lpstr>Презентация PowerPoint</vt:lpstr>
      <vt:lpstr>Этапы хирургической обработки огнестрельных ранений</vt:lpstr>
      <vt:lpstr>Иссечение проводится в пределах заведомо нежизнеспособных тканей</vt:lpstr>
      <vt:lpstr>Презентация PowerPoint</vt:lpstr>
      <vt:lpstr>Презентация PowerPoint</vt:lpstr>
      <vt:lpstr>Тем не менее функционально значимые структуры кисти следует закрывать здоровой тканью посредством использования кровоснабжаемых лоскутов так как в данном сегменте в подавляющем большинстве случаев возникают дефекты, особенно на ладонной поверхности, что обусловлено анатомическими особенностями мягких тканей. </vt:lpstr>
      <vt:lpstr>Презентация PowerPoint</vt:lpstr>
      <vt:lpstr>Презентация PowerPoint</vt:lpstr>
      <vt:lpstr>Немаловажную роль в лечении огнестрельных ранений играет правильное назначение антибактериальной терапии в раннем послеоперационном периоде. </vt:lpstr>
      <vt:lpstr>В Донецком регионе, наиболее часто огнестрельные раны контаминированы такими возбудителями как</vt:lpstr>
      <vt:lpstr>Вывод</vt:lpstr>
      <vt:lpstr>Благодарим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ХИРУРГИЧЕСКОЙ ОБРАБОТКИ РАН ПРИ ОГНЕСТРЕЛЬНОЙ ТРАВМЕ </dc:title>
  <dc:creator>Сергей</dc:creator>
  <cp:lastModifiedBy>Сергей</cp:lastModifiedBy>
  <cp:revision>12</cp:revision>
  <dcterms:created xsi:type="dcterms:W3CDTF">2020-10-20T10:36:12Z</dcterms:created>
  <dcterms:modified xsi:type="dcterms:W3CDTF">2020-10-21T11:35:42Z</dcterms:modified>
</cp:coreProperties>
</file>