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IO\Documents\1_LYUDMYLA\GRC%20&#1089;%20&#1057;&#1054;&#1053;&#1048;\KONFERENTIA%202020\2_&#1044;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5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6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6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7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7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8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8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9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9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IO\Documents\1_LYUDMYLA\GRC%20&#1089;%20&#1057;&#1054;&#1053;&#1048;\KONFERENTIA%202020\2_&#1044;%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IO\Documents\1_LYUDMYLA\GRC%20&#1089;%20&#1057;&#1054;&#1053;&#1048;\KONFERENTIA%202020\2_1_&#104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AIO\Documents\1_LYUDMYLA\GRC%20&#1089;%20&#1057;&#1054;&#1053;&#1048;\KONFERENTIA%202020\2_1_&#104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3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3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4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4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5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C00000"/>
                </a:solidFill>
              </a:rPr>
              <a:t>Основная группа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C8B-475A-84EA-B9AF0A333D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C8B-475A-84EA-B9AF0A333D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Лист1!$B$1:$C$1</c:f>
              <c:strCache>
                <c:ptCount val="2"/>
                <c:pt idx="0">
                  <c:v>Выявлены симптомы</c:v>
                </c:pt>
                <c:pt idx="1">
                  <c:v>Здоровы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320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8B-475A-84EA-B9AF0A333D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Группа сравнения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029-401B-B9FE-CCCEBA4741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029-401B-B9FE-CCCEBA47415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029-401B-B9FE-CCCEBA4741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Лист2!$A$1:$C$1</c:f>
              <c:strCache>
                <c:ptCount val="3"/>
                <c:pt idx="0">
                  <c:v>Преимущественно навязчивые мысли</c:v>
                </c:pt>
                <c:pt idx="1">
                  <c:v>Преимущественно навязчивые действия </c:v>
                </c:pt>
                <c:pt idx="2">
                  <c:v>Смешанные навязчивые мысли и действия</c:v>
                </c:pt>
              </c:strCache>
            </c:strRef>
          </c:cat>
          <c:val>
            <c:numRef>
              <c:f>Лист2!$A$2:$C$2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29-401B-B9FE-CCCEBA4741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>
                <a:solidFill>
                  <a:srgbClr val="002060"/>
                </a:solidFill>
              </a:rPr>
              <a:t>Основная группа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EFC-4A1D-A484-F9C134A2384F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EFC-4A1D-A484-F9C134A2384F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EFC-4A1D-A484-F9C134A2384F}"/>
              </c:ext>
            </c:extLst>
          </c:dPt>
          <c:dLbls>
            <c:dLbl>
              <c:idx val="0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FC-4A1D-A484-F9C134A2384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EFC-4A1D-A484-F9C134A238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Лист1!$A$1:$C$1</c:f>
              <c:strCache>
                <c:ptCount val="3"/>
                <c:pt idx="0">
                  <c:v>Острая стрессовая реакция</c:v>
                </c:pt>
                <c:pt idx="1">
                  <c:v>Посттравматическое стрессовое расстройство</c:v>
                </c:pt>
                <c:pt idx="2">
                  <c:v>Адаптационные расстройства</c:v>
                </c:pt>
              </c:strCache>
            </c:strRef>
          </c:cat>
          <c:val>
            <c:numRef>
              <c:f>Лист1!$A$2:$C$2</c:f>
              <c:numCache>
                <c:formatCode>General</c:formatCode>
                <c:ptCount val="3"/>
                <c:pt idx="0">
                  <c:v>4</c:v>
                </c:pt>
                <c:pt idx="1">
                  <c:v>20</c:v>
                </c:pt>
                <c:pt idx="2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EFC-4A1D-A484-F9C134A238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166666666666672"/>
          <c:y val="0.16384514435695541"/>
          <c:w val="0.34166666666666667"/>
          <c:h val="0.807934529017206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>
                <a:solidFill>
                  <a:schemeClr val="accent1">
                    <a:lumMod val="50000"/>
                  </a:schemeClr>
                </a:solidFill>
              </a:rPr>
              <a:t>Группа сравнения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D3A-42F9-9D27-F9902A643C4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D3A-42F9-9D27-F9902A643C4C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D3A-42F9-9D27-F9902A643C4C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D3A-42F9-9D27-F9902A643C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Лист2!$A$1:$C$1</c:f>
              <c:strCache>
                <c:ptCount val="3"/>
                <c:pt idx="0">
                  <c:v>Острая стрессовая реакция</c:v>
                </c:pt>
                <c:pt idx="1">
                  <c:v>Посттравматическое стрессовое расстройство</c:v>
                </c:pt>
                <c:pt idx="2">
                  <c:v>Адаптационные расстройства</c:v>
                </c:pt>
              </c:strCache>
            </c:strRef>
          </c:cat>
          <c:val>
            <c:numRef>
              <c:f>Лист2!$A$2:$C$2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3A-42F9-9D27-F9902A643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2400">
                <a:solidFill>
                  <a:schemeClr val="accent1">
                    <a:lumMod val="50000"/>
                  </a:schemeClr>
                </a:solidFill>
              </a:rPr>
              <a:t>Основная группа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06757815337529E-2"/>
          <c:y val="0.26535724701079033"/>
          <c:w val="0.73051611889505585"/>
          <c:h val="0.5070395888013998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41D-4BE8-8A12-63B21309C8C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41D-4BE8-8A12-63B21309C8C0}"/>
              </c:ext>
            </c:extLst>
          </c:dPt>
          <c:dLbls>
            <c:dLbl>
              <c:idx val="0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1D-4BE8-8A12-63B21309C8C0}"/>
                </c:ext>
              </c:extLst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1D-4BE8-8A12-63B21309C8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Лист1!$A$1:$B$1</c:f>
              <c:strCache>
                <c:ptCount val="2"/>
                <c:pt idx="0">
                  <c:v>Амнезия</c:v>
                </c:pt>
                <c:pt idx="1">
                  <c:v>Анестезия и потеря чувствительности </c:v>
                </c:pt>
              </c:strCache>
            </c:strRef>
          </c:cat>
          <c:val>
            <c:numRef>
              <c:f>Лист1!$A$2:$B$2</c:f>
              <c:numCache>
                <c:formatCode>General</c:formatCode>
                <c:ptCount val="2"/>
                <c:pt idx="0">
                  <c:v>1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1D-4BE8-8A12-63B21309C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080389739581277"/>
          <c:y val="0.1140563939924176"/>
          <c:w val="0.36040808508683114"/>
          <c:h val="0.874421843102945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>
                <a:solidFill>
                  <a:schemeClr val="accent1">
                    <a:lumMod val="50000"/>
                  </a:schemeClr>
                </a:solidFill>
              </a:rPr>
              <a:t>Группа сравнения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F97-40F9-AC72-4059382F91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F97-40F9-AC72-4059382F91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Лист2!$A$1:$B$1</c:f>
              <c:strCache>
                <c:ptCount val="2"/>
                <c:pt idx="0">
                  <c:v>Амнезия</c:v>
                </c:pt>
                <c:pt idx="1">
                  <c:v>Анестезия и потеря чувствительности </c:v>
                </c:pt>
              </c:strCache>
            </c:strRef>
          </c:cat>
          <c:val>
            <c:numRef>
              <c:f>Лист2!$A$2:$B$2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97-40F9-AC72-4059382F91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>
                <a:solidFill>
                  <a:schemeClr val="accent1">
                    <a:lumMod val="50000"/>
                  </a:schemeClr>
                </a:solidFill>
              </a:rPr>
              <a:t>Основная группа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5E-2"/>
          <c:y val="0.16967696214409456"/>
          <c:w val="0.56070668644829169"/>
          <c:h val="0.723841561251892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655-4393-A248-D8125C857E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655-4393-A248-D8125C857E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655-4393-A248-D8125C857EE5}"/>
              </c:ext>
            </c:extLst>
          </c:dPt>
          <c:dLbls>
            <c:dLbl>
              <c:idx val="1"/>
              <c:layout>
                <c:manualLayout>
                  <c:x val="-1.0936132983377078E-6"/>
                  <c:y val="-0.3178036599591717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55-4393-A248-D8125C857E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Лист1!$A$1:$C$1</c:f>
              <c:strCache>
                <c:ptCount val="3"/>
                <c:pt idx="0">
                  <c:v>Ипохондрическое</c:v>
                </c:pt>
                <c:pt idx="1">
                  <c:v>Вегетативная дисфункция</c:v>
                </c:pt>
                <c:pt idx="2">
                  <c:v>Хроническое болевое </c:v>
                </c:pt>
              </c:strCache>
            </c:strRef>
          </c:cat>
          <c:val>
            <c:numRef>
              <c:f>Лист1!$A$2:$C$2</c:f>
              <c:numCache>
                <c:formatCode>General</c:formatCode>
                <c:ptCount val="3"/>
                <c:pt idx="0">
                  <c:v>1</c:v>
                </c:pt>
                <c:pt idx="1">
                  <c:v>10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55-4393-A248-D8125C857E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449423528802803"/>
          <c:y val="0.14690871974336545"/>
          <c:w val="0.38883915921428153"/>
          <c:h val="0.840858121901428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>
                <a:solidFill>
                  <a:schemeClr val="accent1">
                    <a:lumMod val="50000"/>
                  </a:schemeClr>
                </a:solidFill>
              </a:rPr>
              <a:t>Группа сравнения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C7-4DBF-90B3-F382D14AC2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C7-4DBF-90B3-F382D14AC2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C7-4DBF-90B3-F382D14AC286}"/>
              </c:ext>
            </c:extLst>
          </c:dPt>
          <c:dLbls>
            <c:dLbl>
              <c:idx val="1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C7-4DBF-90B3-F382D14AC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Лист2!$A$1:$C$1</c:f>
              <c:strCache>
                <c:ptCount val="3"/>
                <c:pt idx="0">
                  <c:v>Ипохондрическое</c:v>
                </c:pt>
                <c:pt idx="1">
                  <c:v>Вегетативная дисфункция</c:v>
                </c:pt>
                <c:pt idx="2">
                  <c:v>Хроническое болевое </c:v>
                </c:pt>
              </c:strCache>
            </c:strRef>
          </c:cat>
          <c:val>
            <c:numRef>
              <c:f>Лист2!$A$2:$C$2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C7-4DBF-90B3-F382D14AC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>
                <a:solidFill>
                  <a:srgbClr val="002060"/>
                </a:solidFill>
              </a:rPr>
              <a:t>Основная группа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09B-4ED1-9981-9852DAC1EF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09B-4ED1-9981-9852DAC1EF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Лист1!$A$1:$B$1</c:f>
              <c:strCache>
                <c:ptCount val="2"/>
                <c:pt idx="0">
                  <c:v>Неврастения</c:v>
                </c:pt>
                <c:pt idx="1">
                  <c:v>Синдром деперсонализации-дереализации</c:v>
                </c:pt>
              </c:strCache>
            </c:strRef>
          </c:cat>
          <c:val>
            <c:numRef>
              <c:f>Лист1!$A$2:$B$2</c:f>
              <c:numCache>
                <c:formatCode>General</c:formatCode>
                <c:ptCount val="2"/>
                <c:pt idx="0">
                  <c:v>44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9B-4ED1-9981-9852DAC1E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5674978127734"/>
          <c:y val="0.18276939340915715"/>
          <c:w val="0.33765835520559928"/>
          <c:h val="0.797863808690580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>
                <a:solidFill>
                  <a:srgbClr val="002060"/>
                </a:solidFill>
              </a:rPr>
              <a:t>Группа сравнения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7BD-45CB-8D80-2D7ECEE2EF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7BD-45CB-8D80-2D7ECEE2EF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Лист2!$A$1:$B$1</c:f>
              <c:strCache>
                <c:ptCount val="2"/>
                <c:pt idx="0">
                  <c:v>Неврастения</c:v>
                </c:pt>
                <c:pt idx="1">
                  <c:v>Синдром деперсонализации-дереализации</c:v>
                </c:pt>
              </c:strCache>
            </c:strRef>
          </c:cat>
          <c:val>
            <c:numRef>
              <c:f>Лист2!$A$2:$B$2</c:f>
              <c:numCache>
                <c:formatCode>General</c:formatCode>
                <c:ptCount val="2"/>
                <c:pt idx="0">
                  <c:v>4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BD-45CB-8D80-2D7ECEE2E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C00000"/>
                </a:solidFill>
              </a:rPr>
              <a:t>Группа сравнения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F46-4308-8E64-94F0DE399B62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F46-4308-8E64-94F0DE399B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Лист2!$B$1:$C$1</c:f>
              <c:strCache>
                <c:ptCount val="2"/>
                <c:pt idx="0">
                  <c:v>Выявлены симптомы</c:v>
                </c:pt>
                <c:pt idx="1">
                  <c:v>Здоровы</c:v>
                </c:pt>
              </c:strCache>
            </c:strRef>
          </c:cat>
          <c:val>
            <c:numRef>
              <c:f>Лист2!$B$2:$C$2</c:f>
              <c:numCache>
                <c:formatCode>General</c:formatCode>
                <c:ptCount val="2"/>
                <c:pt idx="0">
                  <c:v>78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46-4308-8E64-94F0DE399B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>
                <a:solidFill>
                  <a:srgbClr val="002060"/>
                </a:solidFill>
              </a:rPr>
              <a:t>Основная группа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229-4DB0-A532-499E700C99D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7229-4DB0-A532-499E700C99D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7229-4DB0-A532-499E700C99D9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7229-4DB0-A532-499E700C99D9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7229-4DB0-A532-499E700C99D9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7229-4DB0-A532-499E700C99D9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7229-4DB0-A532-499E700C99D9}"/>
              </c:ext>
            </c:extLst>
          </c:dPt>
          <c:dLbls>
            <c:dLbl>
              <c:idx val="4"/>
              <c:spPr>
                <a:solidFill>
                  <a:srgbClr val="0070C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7229-4DB0-A532-499E700C99D9}"/>
                </c:ext>
              </c:extLst>
            </c:dLbl>
            <c:dLbl>
              <c:idx val="5"/>
              <c:spPr>
                <a:solidFill>
                  <a:srgbClr val="00B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7229-4DB0-A532-499E700C99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Лист1!$A$1:$G$1</c:f>
              <c:strCache>
                <c:ptCount val="7"/>
                <c:pt idx="0">
                  <c:v>F 40</c:v>
                </c:pt>
                <c:pt idx="1">
                  <c:v>F 41</c:v>
                </c:pt>
                <c:pt idx="2">
                  <c:v>F 42</c:v>
                </c:pt>
                <c:pt idx="3">
                  <c:v>F 43</c:v>
                </c:pt>
                <c:pt idx="4">
                  <c:v>F 44</c:v>
                </c:pt>
                <c:pt idx="5">
                  <c:v>F 45</c:v>
                </c:pt>
                <c:pt idx="6">
                  <c:v>F 48</c:v>
                </c:pt>
              </c:strCache>
            </c:strRef>
          </c:cat>
          <c:val>
            <c:numRef>
              <c:f>Лист1!$A$2:$G$2</c:f>
              <c:numCache>
                <c:formatCode>General</c:formatCode>
                <c:ptCount val="7"/>
                <c:pt idx="0">
                  <c:v>68</c:v>
                </c:pt>
                <c:pt idx="1">
                  <c:v>89</c:v>
                </c:pt>
                <c:pt idx="2">
                  <c:v>11</c:v>
                </c:pt>
                <c:pt idx="3">
                  <c:v>85</c:v>
                </c:pt>
                <c:pt idx="4">
                  <c:v>5</c:v>
                </c:pt>
                <c:pt idx="5">
                  <c:v>12</c:v>
                </c:pt>
                <c:pt idx="6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229-4DB0-A532-499E700C9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Группа сравнения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9F-477D-82B5-EF6E30B7CE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9F-477D-82B5-EF6E30B7CE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9F-477D-82B5-EF6E30B7CE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9F-477D-82B5-EF6E30B7CE6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9F-477D-82B5-EF6E30B7CE6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9F-477D-82B5-EF6E30B7CE6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49F-477D-82B5-EF6E30B7CE60}"/>
              </c:ext>
            </c:extLst>
          </c:dPt>
          <c:dLbls>
            <c:dLbl>
              <c:idx val="4"/>
              <c:spPr>
                <a:solidFill>
                  <a:srgbClr val="0070C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249F-477D-82B5-EF6E30B7CE60}"/>
                </c:ext>
              </c:extLst>
            </c:dLbl>
            <c:dLbl>
              <c:idx val="5"/>
              <c:spPr>
                <a:solidFill>
                  <a:srgbClr val="00B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249F-477D-82B5-EF6E30B7CE60}"/>
                </c:ext>
              </c:extLst>
            </c:dLbl>
            <c:dLbl>
              <c:idx val="6"/>
              <c:layout>
                <c:manualLayout>
                  <c:x val="-3.8694320818593329E-2"/>
                  <c:y val="-2.7408179715231674E-2"/>
                </c:manualLayout>
              </c:layout>
              <c:spPr>
                <a:solidFill>
                  <a:srgbClr val="00206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49F-477D-82B5-EF6E30B7C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Лист2!$A$1:$G$1</c:f>
              <c:strCache>
                <c:ptCount val="7"/>
                <c:pt idx="0">
                  <c:v>F 40</c:v>
                </c:pt>
                <c:pt idx="1">
                  <c:v>F 41</c:v>
                </c:pt>
                <c:pt idx="2">
                  <c:v>F 42</c:v>
                </c:pt>
                <c:pt idx="3">
                  <c:v>F 43</c:v>
                </c:pt>
                <c:pt idx="4">
                  <c:v>F 44</c:v>
                </c:pt>
                <c:pt idx="5">
                  <c:v>F 45</c:v>
                </c:pt>
                <c:pt idx="6">
                  <c:v>F 48</c:v>
                </c:pt>
              </c:strCache>
            </c:strRef>
          </c:cat>
          <c:val>
            <c:numRef>
              <c:f>Лист2!$A$2:$G$2</c:f>
              <c:numCache>
                <c:formatCode>General</c:formatCode>
                <c:ptCount val="7"/>
                <c:pt idx="0">
                  <c:v>21</c:v>
                </c:pt>
                <c:pt idx="1">
                  <c:v>8</c:v>
                </c:pt>
                <c:pt idx="2">
                  <c:v>9</c:v>
                </c:pt>
                <c:pt idx="3">
                  <c:v>24</c:v>
                </c:pt>
                <c:pt idx="4">
                  <c:v>4</c:v>
                </c:pt>
                <c:pt idx="5">
                  <c:v>7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49F-477D-82B5-EF6E30B7CE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Основная группа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E9-4319-9B39-94B892B6FDB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5E9-4319-9B39-94B892B6FDB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5E9-4319-9B39-94B892B6FDB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5E9-4319-9B39-94B892B6FD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Лист1!$A$1:$D$1</c:f>
              <c:strCache>
                <c:ptCount val="4"/>
                <c:pt idx="0">
                  <c:v>Агорафобии без панического расстройства</c:v>
                </c:pt>
                <c:pt idx="1">
                  <c:v>Агорафобии с паническим расстройством</c:v>
                </c:pt>
                <c:pt idx="2">
                  <c:v>Социальные фобии</c:v>
                </c:pt>
                <c:pt idx="3">
                  <c:v>Специфические фобии</c:v>
                </c:pt>
              </c:strCache>
            </c:strRef>
          </c:cat>
          <c:val>
            <c:numRef>
              <c:f>Лист1!$A$2:$D$2</c:f>
              <c:numCache>
                <c:formatCode>General</c:formatCode>
                <c:ptCount val="4"/>
                <c:pt idx="0">
                  <c:v>35</c:v>
                </c:pt>
                <c:pt idx="1">
                  <c:v>12</c:v>
                </c:pt>
                <c:pt idx="2">
                  <c:v>5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E9-4319-9B39-94B892B6FD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365266841644798"/>
          <c:y val="8.694006999125109E-2"/>
          <c:w val="0.34634730951454862"/>
          <c:h val="0.886721711869349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Группа сравнения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0FA-44D8-B625-BC3E913C56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0FA-44D8-B625-BC3E913C56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0FA-44D8-B625-BC3E913C56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0FA-44D8-B625-BC3E913C56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Лист2!$A$1:$D$1</c:f>
              <c:strCache>
                <c:ptCount val="4"/>
                <c:pt idx="0">
                  <c:v>Агорафобии без панического расстройства</c:v>
                </c:pt>
                <c:pt idx="1">
                  <c:v>Агорафобии с паническим расстройством</c:v>
                </c:pt>
                <c:pt idx="2">
                  <c:v>Социальные фобии</c:v>
                </c:pt>
                <c:pt idx="3">
                  <c:v>Специфические фобии</c:v>
                </c:pt>
              </c:strCache>
            </c:strRef>
          </c:cat>
          <c:val>
            <c:numRef>
              <c:f>Лист2!$A$2:$D$2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0FA-44D8-B625-BC3E913C5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Основная группа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47-490D-8458-7D04B4725E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147-490D-8458-7D04B4725EA1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47-490D-8458-7D04B4725EA1}"/>
              </c:ext>
            </c:extLst>
          </c:dPt>
          <c:dLbls>
            <c:dLbl>
              <c:idx val="0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47-490D-8458-7D04B4725EA1}"/>
                </c:ext>
              </c:extLst>
            </c:dLbl>
            <c:dLbl>
              <c:idx val="1"/>
              <c:layout>
                <c:manualLayout>
                  <c:x val="-9.8485572640808511E-2"/>
                  <c:y val="-2.1275582637415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833333333333331E-2"/>
                      <c:h val="0.10416666666666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47-490D-8458-7D04B4725EA1}"/>
                </c:ext>
              </c:extLst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47-490D-8458-7D04B4725E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Лист1!$A$1:$C$1</c:f>
              <c:strCache>
                <c:ptCount val="3"/>
                <c:pt idx="0">
                  <c:v>Паническое расстройство</c:v>
                </c:pt>
                <c:pt idx="1">
                  <c:v>Генерализованное тревожное расстройство</c:v>
                </c:pt>
                <c:pt idx="2">
                  <c:v>Смешанное тревожно-депрессивное расстройство</c:v>
                </c:pt>
              </c:strCache>
            </c:strRef>
          </c:cat>
          <c:val>
            <c:numRef>
              <c:f>Лист1!$A$2:$C$2</c:f>
              <c:numCache>
                <c:formatCode>General</c:formatCode>
                <c:ptCount val="3"/>
                <c:pt idx="0">
                  <c:v>23</c:v>
                </c:pt>
                <c:pt idx="1">
                  <c:v>4</c:v>
                </c:pt>
                <c:pt idx="2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47-490D-8458-7D04B4725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797736179845586"/>
          <c:y val="4.8373593847182469E-2"/>
          <c:w val="0.36535600774267551"/>
          <c:h val="0.951626406152817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Группа</a:t>
            </a:r>
            <a:r>
              <a:rPr lang="ru-RU" sz="2000" b="1" baseline="0" dirty="0">
                <a:solidFill>
                  <a:schemeClr val="accent1">
                    <a:lumMod val="50000"/>
                  </a:schemeClr>
                </a:solidFill>
              </a:rPr>
              <a:t> сравнения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316-43AC-92C1-4BC0E57F96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316-43AC-92C1-4BC0E57F9610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316-43AC-92C1-4BC0E57F9610}"/>
              </c:ext>
            </c:extLst>
          </c:dPt>
          <c:dLbls>
            <c:dLbl>
              <c:idx val="1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16-43AC-92C1-4BC0E57F9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Лист2!$A$1:$C$1</c:f>
              <c:strCache>
                <c:ptCount val="3"/>
                <c:pt idx="0">
                  <c:v>Паническое расстройство</c:v>
                </c:pt>
                <c:pt idx="1">
                  <c:v>Генерализованное тревожное расстройство</c:v>
                </c:pt>
                <c:pt idx="2">
                  <c:v>Смешанное тревожно-депрессивное расстройство</c:v>
                </c:pt>
              </c:strCache>
            </c:strRef>
          </c:cat>
          <c:val>
            <c:numRef>
              <c:f>Лист2!$A$2:$C$2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16-43AC-92C1-4BC0E57F96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Основная группа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0B7-4B82-BEA2-313ADC9D48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0B7-4B82-BEA2-313ADC9D48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0B7-4B82-BEA2-313ADC9D486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B7-4B82-BEA2-313ADC9D486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B7-4B82-BEA2-313ADC9D486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60B7-4B82-BEA2-313ADC9D486D}"/>
                </c:ext>
              </c:extLst>
            </c:dLbl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Лист1!$A$1:$C$1</c:f>
              <c:strCache>
                <c:ptCount val="3"/>
                <c:pt idx="0">
                  <c:v>Преимущественно навязчивые мысли</c:v>
                </c:pt>
                <c:pt idx="1">
                  <c:v>Преимущественно навязчивые действия </c:v>
                </c:pt>
                <c:pt idx="2">
                  <c:v>Смешанные навязчивые мысли и действия</c:v>
                </c:pt>
              </c:strCache>
            </c:strRef>
          </c:cat>
          <c:val>
            <c:numRef>
              <c:f>Лист1!$A$2:$C$2</c:f>
              <c:numCache>
                <c:formatCode>General</c:formatCode>
                <c:ptCount val="3"/>
                <c:pt idx="0">
                  <c:v>6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B7-4B82-BEA2-313ADC9D4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803893263342085"/>
          <c:y val="0.14727580927384076"/>
          <c:w val="0.32640551181102362"/>
          <c:h val="0.839591717701953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7AF267-57D1-4614-A5B0-AC81DBDB8B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372193-0F89-48B8-83ED-FBDF40937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F2AD24-9B88-4734-9175-F775ED11A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5F526B-DDC8-4112-A7BF-E7EF7696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6B145C-89A7-4DBD-857D-0EFC5AFC7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73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0DBF5A-1213-405C-808E-C672D6C20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AC772A-6399-48DA-AE91-039EA8BE79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4DF1C3-CF4C-4FE6-AB31-71E970E7A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0BCEB6-8A84-4151-B7BF-1503203DF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D799E6-FC99-4BAE-9DB7-29897CF4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619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9FC864-492A-4F8F-A8CF-6B24764F8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3E531A7-C2F1-4EC3-95BD-F0B285197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88D5BE-5626-4612-B16F-EEC6FFE5B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D7E3C1-74D4-4B03-BE6B-A92BBBB98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683759-9D92-4FD9-962B-77FABB299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17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E25A95-9CBB-41C0-9AF7-86CA3E901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1BCB43-A943-4CD2-B2CA-E49F94248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C120DF-452D-446D-AA75-2C48C36A2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40A694-324C-43F7-A1E6-D61B69F5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967E5D-8B6D-465F-9E1F-239603CCD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53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F28788-B27B-41E5-98C4-4D8324BA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3BAB2C-CDE4-45D2-BDC5-287BE45C5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CC6B87-B4B7-4A35-AD47-56F50A778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474110-4516-48F6-8971-982643BEB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4B5D6E-DBFE-4964-BFDA-D5BB933E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24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398CF7-A05C-4A38-A412-0380367FB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69414F-FF36-43AB-9A04-FD337552A4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1F7187-C440-4345-AD6C-40960939A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739485-A844-41F1-B187-0B191006A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A3840F-9AED-480D-977C-A7413DD6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9A7719-1E15-49CF-BFD0-8636C80B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81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4F5152-E3B5-42E3-822B-99060609A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697F4F-4E86-408B-801A-79CB3B23B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D29E08-D7A5-4BFC-8E22-7A39F9B68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D889C7-A096-4FAD-9ADA-C82F02FA4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5AE7EA6-3A40-4EDA-A553-A84518C694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DC4F4CB-C8C9-4B82-A067-8D686035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A5DA19F-96D1-406E-9BE8-DB5734B7D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0889D0D-FE5D-4429-A120-9B4195DB5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607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AF7F37-C208-4EA1-8E7F-F66880658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47321BC-3DE8-40F0-B6B5-C8D374D1C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8FA77A-364F-4905-9000-AF9A13B84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B9D96A9-E4BE-4647-8410-186F817D5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67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7C1804-A381-4216-BA6A-E222E88F3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3B6F9BA-3DB8-4C88-A28A-E24B937CF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8AD26DD-248A-443F-8FFA-9D786116E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66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FB2C2-F9E2-4FCD-BE77-279090192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72F9E1-6A0C-47CD-A7C9-EEF62A30E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611505-331F-4D79-8EFE-ACECFA7FD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865011-B6F0-4F90-959E-81B2D49BD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FCD6C29-A661-4467-AD37-BC7C07FBA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A4155E-1509-4F1C-90F2-E4B1BF553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2DF99-595F-40D7-9BD1-D7F51B2C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122DF5E-228A-408B-8D6D-3005884DD5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D9539C2-857B-44B8-A116-5595C6A36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59E748-FA76-40FE-9230-5CB9EA0CE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B04E90-AD68-42D8-BC08-7389249E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386157-D5F2-4519-9040-52E0E28C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83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D4F083-8FD9-49A2-8DF9-36CB83194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8DC57D-D060-4FE4-8D7B-B2331138B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7EFE57-0E06-4A1F-84BF-B80C1D0AB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A89B7-C732-42AE-AA52-1B50ACAA1FEB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7410D8-F00D-418D-BAC8-A2F4C9470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8E3F54-7063-45A2-A81F-4D704E7D8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0DE9E-7097-450E-B4FA-F16C511C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99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936019-B5F1-4419-A753-7BB7FD52A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49" y="485775"/>
            <a:ext cx="11553825" cy="3619500"/>
          </a:xfrm>
        </p:spPr>
        <p:txBody>
          <a:bodyPr>
            <a:normAutofit/>
          </a:bodyPr>
          <a:lstStyle/>
          <a:p>
            <a:r>
              <a:rPr lang="ru-RU" sz="44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«Структура невротических и связанных со стрессом расстройств у медицинского персонала в период локального военного конфликта»</a:t>
            </a:r>
            <a:br>
              <a:rPr lang="ru-RU" sz="44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</a:b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56F5CD-75BF-4301-80A6-950AB7ED3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983163"/>
            <a:ext cx="9144000" cy="1655762"/>
          </a:xfrm>
        </p:spPr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  <a:latin typeface="+mn-lt"/>
              </a:rPr>
              <a:t>к.м.н., доцент Л.А ГАШКОВА </a:t>
            </a:r>
          </a:p>
          <a:p>
            <a:r>
              <a:rPr lang="ru-RU" b="1" dirty="0">
                <a:solidFill>
                  <a:srgbClr val="002060"/>
                </a:solidFill>
              </a:rPr>
              <a:t>Кафедра психиатрии, психотерапии, медицинской психологии и наркологии ФИПО ГОО ВПО «</a:t>
            </a:r>
            <a:r>
              <a:rPr lang="ru-RU" b="1" dirty="0" err="1">
                <a:solidFill>
                  <a:srgbClr val="002060"/>
                </a:solidFill>
              </a:rPr>
              <a:t>ДонНМУ</a:t>
            </a:r>
            <a:r>
              <a:rPr lang="ru-RU" b="1" dirty="0">
                <a:solidFill>
                  <a:srgbClr val="002060"/>
                </a:solidFill>
              </a:rPr>
              <a:t>»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358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F7929-3D1A-4DEF-B269-7E4C425E2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91" y="1365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Реакция на тяжелый стресс и адаптационные расстройства </a:t>
            </a:r>
            <a:r>
              <a:rPr lang="en-US" sz="4000" b="1" dirty="0">
                <a:solidFill>
                  <a:srgbClr val="C00000"/>
                </a:solidFill>
              </a:rPr>
              <a:t>F 43</a:t>
            </a:r>
            <a:endParaRPr lang="ru-RU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C0F0D70-CBC5-4D6D-8236-58F8B269BB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730554"/>
              </p:ext>
            </p:extLst>
          </p:nvPr>
        </p:nvGraphicFramePr>
        <p:xfrm>
          <a:off x="-1" y="1411357"/>
          <a:ext cx="8120271" cy="5367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32880D11-DCC8-42C7-AD30-A9C882BB01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922083"/>
              </p:ext>
            </p:extLst>
          </p:nvPr>
        </p:nvGraphicFramePr>
        <p:xfrm>
          <a:off x="7348330" y="1480930"/>
          <a:ext cx="4572000" cy="33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854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E340AB-EE29-4947-8645-74E5920F8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713" y="285613"/>
            <a:ext cx="10515600" cy="718240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rgbClr val="C00000"/>
                </a:solidFill>
              </a:rPr>
              <a:t>Диссоциативные</a:t>
            </a:r>
            <a:r>
              <a:rPr lang="ru-RU" b="1" dirty="0">
                <a:solidFill>
                  <a:srgbClr val="C00000"/>
                </a:solidFill>
              </a:rPr>
              <a:t> расстройства </a:t>
            </a: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>
                <a:solidFill>
                  <a:srgbClr val="C00000"/>
                </a:solidFill>
              </a:rPr>
              <a:t>F </a:t>
            </a:r>
            <a:r>
              <a:rPr lang="ru-RU" sz="4400" b="1" dirty="0">
                <a:solidFill>
                  <a:srgbClr val="C00000"/>
                </a:solidFill>
              </a:rPr>
              <a:t>44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CBFB8E7-8788-4336-83E3-A1350AEE77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577165"/>
              </p:ext>
            </p:extLst>
          </p:nvPr>
        </p:nvGraphicFramePr>
        <p:xfrm>
          <a:off x="99390" y="1192696"/>
          <a:ext cx="9551506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159AF2E2-C6D3-4E78-A04A-764961CB88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138513"/>
              </p:ext>
            </p:extLst>
          </p:nvPr>
        </p:nvGraphicFramePr>
        <p:xfrm>
          <a:off x="7417904" y="127220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069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0DD3D9-CD38-4D98-9CF6-805FFC4FB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835" y="225977"/>
            <a:ext cx="10515600" cy="6387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rgbClr val="C00000"/>
                </a:solidFill>
              </a:rPr>
              <a:t>Соматоформные</a:t>
            </a:r>
            <a:r>
              <a:rPr lang="ru-RU" b="1" dirty="0">
                <a:solidFill>
                  <a:srgbClr val="C00000"/>
                </a:solidFill>
              </a:rPr>
              <a:t> расстройства </a:t>
            </a: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>
                <a:solidFill>
                  <a:srgbClr val="C00000"/>
                </a:solidFill>
              </a:rPr>
              <a:t>F </a:t>
            </a:r>
            <a:r>
              <a:rPr lang="ru-RU" sz="4400" b="1" dirty="0">
                <a:solidFill>
                  <a:srgbClr val="C00000"/>
                </a:solidFill>
              </a:rPr>
              <a:t>45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91438FC-7403-4392-8037-AAB6DE4B83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670819"/>
              </p:ext>
            </p:extLst>
          </p:nvPr>
        </p:nvGraphicFramePr>
        <p:xfrm>
          <a:off x="109330" y="934278"/>
          <a:ext cx="7901609" cy="5695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14F06BF6-5B6F-4A62-AAE8-AA5224D5A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936508"/>
              </p:ext>
            </p:extLst>
          </p:nvPr>
        </p:nvGraphicFramePr>
        <p:xfrm>
          <a:off x="7722703" y="934277"/>
          <a:ext cx="4297017" cy="5844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6982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399DBC-2680-4415-A19D-C0420932D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347" y="216039"/>
            <a:ext cx="10515600" cy="83751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Другие невротические расстройства </a:t>
            </a:r>
            <a:r>
              <a:rPr lang="en-US" sz="4400" b="1" dirty="0">
                <a:solidFill>
                  <a:srgbClr val="C00000"/>
                </a:solidFill>
              </a:rPr>
              <a:t>F </a:t>
            </a:r>
            <a:r>
              <a:rPr lang="ru-RU" sz="4400" b="1" dirty="0">
                <a:solidFill>
                  <a:srgbClr val="C00000"/>
                </a:solidFill>
              </a:rPr>
              <a:t>48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AE5E9C1-4184-41D3-8BA1-068E4BC4B6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462058"/>
              </p:ext>
            </p:extLst>
          </p:nvPr>
        </p:nvGraphicFramePr>
        <p:xfrm>
          <a:off x="129209" y="1262270"/>
          <a:ext cx="8935278" cy="5406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DDBC9FE5-F175-4E4F-8EF5-ADB7F1B6F6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591289"/>
              </p:ext>
            </p:extLst>
          </p:nvPr>
        </p:nvGraphicFramePr>
        <p:xfrm>
          <a:off x="7268818" y="122251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0277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29314C-1FC0-49D1-A4F0-7FBB25DB0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087"/>
            <a:ext cx="10515600" cy="10734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800" b="1" dirty="0">
                <a:solidFill>
                  <a:srgbClr val="C00000"/>
                </a:solidFill>
              </a:rPr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9168D6-DB81-4BDB-8208-64DC4ACEA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" y="1222513"/>
            <a:ext cx="11797748" cy="536713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dirty="0">
                <a:solidFill>
                  <a:srgbClr val="002060"/>
                </a:solidFill>
              </a:rPr>
              <a:t>У медицинских работников лечебных учреждений выявлен многочисленный (80%) и широкий спектр психических симптомов невротического регистра в период военного конфликта в регионе. Распространенность этих симптомов в группе сравнения (психологи ЛПУ) – аналогична (80%)</a:t>
            </a:r>
          </a:p>
          <a:p>
            <a:pPr>
              <a:lnSpc>
                <a:spcPct val="150000"/>
              </a:lnSpc>
            </a:pPr>
            <a:r>
              <a:rPr lang="ru-RU" sz="3200" dirty="0">
                <a:solidFill>
                  <a:srgbClr val="002060"/>
                </a:solidFill>
              </a:rPr>
              <a:t>Преобладающие расстройства у медперсонала – </a:t>
            </a:r>
            <a:r>
              <a:rPr lang="en-US" sz="3200" dirty="0">
                <a:solidFill>
                  <a:srgbClr val="002060"/>
                </a:solidFill>
              </a:rPr>
              <a:t>F 40, F 41</a:t>
            </a:r>
            <a:r>
              <a:rPr lang="ru-RU" sz="3200" dirty="0">
                <a:solidFill>
                  <a:srgbClr val="002060"/>
                </a:solidFill>
              </a:rPr>
              <a:t>, </a:t>
            </a:r>
            <a:r>
              <a:rPr lang="en-US" sz="3200" dirty="0">
                <a:solidFill>
                  <a:srgbClr val="002060"/>
                </a:solidFill>
              </a:rPr>
              <a:t>F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rgbClr val="002060"/>
                </a:solidFill>
              </a:rPr>
              <a:t>43 </a:t>
            </a:r>
            <a:r>
              <a:rPr lang="ru-RU" sz="3200" dirty="0">
                <a:solidFill>
                  <a:srgbClr val="002060"/>
                </a:solidFill>
              </a:rPr>
              <a:t>и </a:t>
            </a:r>
            <a:r>
              <a:rPr lang="en-US" sz="3200" dirty="0">
                <a:solidFill>
                  <a:srgbClr val="002060"/>
                </a:solidFill>
              </a:rPr>
              <a:t>F</a:t>
            </a:r>
            <a:r>
              <a:rPr lang="ru-RU" sz="3200" dirty="0">
                <a:solidFill>
                  <a:srgbClr val="002060"/>
                </a:solidFill>
              </a:rPr>
              <a:t> 48.  В группе психологов ЛПУ - </a:t>
            </a:r>
            <a:r>
              <a:rPr lang="en-US" sz="3200" dirty="0">
                <a:solidFill>
                  <a:srgbClr val="002060"/>
                </a:solidFill>
              </a:rPr>
              <a:t>F 40</a:t>
            </a:r>
            <a:r>
              <a:rPr lang="ru-RU" sz="3200" dirty="0">
                <a:solidFill>
                  <a:srgbClr val="002060"/>
                </a:solidFill>
              </a:rPr>
              <a:t> и </a:t>
            </a:r>
            <a:r>
              <a:rPr lang="en-US" sz="3200" dirty="0">
                <a:solidFill>
                  <a:srgbClr val="002060"/>
                </a:solidFill>
              </a:rPr>
              <a:t>F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rgbClr val="002060"/>
                </a:solidFill>
              </a:rPr>
              <a:t>43</a:t>
            </a:r>
            <a:endParaRPr lang="ru-RU" sz="3200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8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DC332E-6283-4560-818F-5BEAE450B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915650" cy="5033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>
                <a:solidFill>
                  <a:srgbClr val="C00000"/>
                </a:solidFill>
              </a:rPr>
              <a:t>Целью настоящего исследования </a:t>
            </a:r>
            <a:r>
              <a:rPr lang="ru-RU" sz="4800" dirty="0">
                <a:solidFill>
                  <a:schemeClr val="accent1">
                    <a:lumMod val="50000"/>
                  </a:schemeClr>
                </a:solidFill>
              </a:rPr>
              <a:t>было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800" dirty="0">
                <a:solidFill>
                  <a:schemeClr val="accent1">
                    <a:lumMod val="50000"/>
                  </a:schemeClr>
                </a:solidFill>
              </a:rPr>
              <a:t>выявление, изучение и определение структуры невротических и связанных со стрессом расстройств</a:t>
            </a:r>
          </a:p>
          <a:p>
            <a:pPr marL="0" indent="0">
              <a:buNone/>
            </a:pPr>
            <a:r>
              <a:rPr lang="ru-RU" sz="4800" dirty="0">
                <a:solidFill>
                  <a:schemeClr val="accent1">
                    <a:lumMod val="50000"/>
                  </a:schemeClr>
                </a:solidFill>
              </a:rPr>
              <a:t>у медицинского персонала в период длительного локального военного конфликта на Донбассе</a:t>
            </a:r>
          </a:p>
        </p:txBody>
      </p:sp>
    </p:spTree>
    <p:extLst>
      <p:ext uri="{BB962C8B-B14F-4D97-AF65-F5344CB8AC3E}">
        <p14:creationId xmlns:p14="http://schemas.microsoft.com/office/powerpoint/2010/main" val="237586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E75B7E-0A25-4706-AFCA-B76EDCE8A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6725"/>
            <a:ext cx="10515600" cy="57102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Исследование проводилось в период с 2015 по 2020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г.г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. в лечебно-профилактических учреждениях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г.Донецка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и на кафедре психиатрии ФИПО</a:t>
            </a:r>
          </a:p>
          <a:p>
            <a:pPr marL="0" indent="0">
              <a:buNone/>
            </a:pP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4000" b="1" i="1" dirty="0">
                <a:solidFill>
                  <a:srgbClr val="C00000"/>
                </a:solidFill>
              </a:rPr>
              <a:t>Основная группа (</a:t>
            </a:r>
            <a:r>
              <a:rPr lang="en-US" sz="4000" b="1" i="1" dirty="0">
                <a:solidFill>
                  <a:srgbClr val="C00000"/>
                </a:solidFill>
              </a:rPr>
              <a:t>n=400</a:t>
            </a:r>
            <a:r>
              <a:rPr lang="ru-RU" sz="4000" b="1" i="1" dirty="0">
                <a:solidFill>
                  <a:srgbClr val="C00000"/>
                </a:solidFill>
              </a:rPr>
              <a:t>) 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– медицинский персонал лечебных учреждений ДНР, представленный: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врачами,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средним  медицинским персоналом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младшим медицинским персоналом</a:t>
            </a:r>
          </a:p>
          <a:p>
            <a:pPr marL="0" indent="0">
              <a:buNone/>
            </a:pPr>
            <a:r>
              <a:rPr lang="ru-RU" sz="4000" b="1" i="1" dirty="0">
                <a:solidFill>
                  <a:srgbClr val="C00000"/>
                </a:solidFill>
              </a:rPr>
              <a:t>Контрольная группа</a:t>
            </a:r>
            <a:r>
              <a:rPr lang="en-US" sz="4000" b="1" i="1" dirty="0">
                <a:solidFill>
                  <a:srgbClr val="C00000"/>
                </a:solidFill>
              </a:rPr>
              <a:t> (n=104)</a:t>
            </a:r>
            <a:endParaRPr lang="ru-RU" sz="40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Практические психологи ЛПУ</a:t>
            </a:r>
          </a:p>
          <a:p>
            <a:pPr marL="0" indent="0">
              <a:buNone/>
            </a:pP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500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5D9334-7CA0-4EB7-B2FD-240E8A91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22" y="365125"/>
            <a:ext cx="11983278" cy="113568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Наличие симптомов психических расстройств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8E0C4B8E-5B6E-4440-87EA-B6D2CE157E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039833"/>
              </p:ext>
            </p:extLst>
          </p:nvPr>
        </p:nvGraphicFramePr>
        <p:xfrm>
          <a:off x="258417" y="1590675"/>
          <a:ext cx="5824332" cy="4362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7F105D12-BF59-467F-8BE6-F306469DFB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917170"/>
              </p:ext>
            </p:extLst>
          </p:nvPr>
        </p:nvGraphicFramePr>
        <p:xfrm>
          <a:off x="5764696" y="1649896"/>
          <a:ext cx="6261652" cy="4293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8825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0977F9-3143-4D3C-B263-5D3F8424F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48" y="129210"/>
            <a:ext cx="11907077" cy="117281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СТРУКТУРА ПСИХИЧЕСКИХ РАССТРОЙСТВ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2800" b="1" i="1" dirty="0">
                <a:solidFill>
                  <a:srgbClr val="C00000"/>
                </a:solidFill>
              </a:rPr>
              <a:t>(НЕВРОТИЧЕСКИХ И СВЯЗАННЫХ СО СТРЕССОМ)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A1F0CAA-AD01-452C-9664-2213BEB9A2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947097"/>
              </p:ext>
            </p:extLst>
          </p:nvPr>
        </p:nvGraphicFramePr>
        <p:xfrm>
          <a:off x="838200" y="1232452"/>
          <a:ext cx="10515600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8296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DE5E38-F374-4322-9898-0FC53A954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895" y="166343"/>
            <a:ext cx="10515600" cy="12748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СТРУКТУРА ПСИХИЧЕСКИХ РАССТРОЙСТВ 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2800" b="1" i="1" dirty="0">
                <a:solidFill>
                  <a:srgbClr val="C00000"/>
                </a:solidFill>
              </a:rPr>
              <a:t>(НЕВРОТИЧЕСКИХ И СВЯЗАННЫХ СО СТРЕССОМ)</a:t>
            </a:r>
            <a:endParaRPr lang="ru-RU" sz="2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EDD2E97-68B8-42C2-843F-20E86DD2A0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604334"/>
              </p:ext>
            </p:extLst>
          </p:nvPr>
        </p:nvGraphicFramePr>
        <p:xfrm>
          <a:off x="838200" y="1481138"/>
          <a:ext cx="10515600" cy="537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6443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172A19-D62A-4578-9A9D-9070B4D3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382" y="275673"/>
            <a:ext cx="10515600" cy="728179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Тревожно </a:t>
            </a:r>
            <a:r>
              <a:rPr lang="ru-RU" b="1" dirty="0" err="1">
                <a:solidFill>
                  <a:srgbClr val="C00000"/>
                </a:solidFill>
              </a:rPr>
              <a:t>фобические</a:t>
            </a:r>
            <a:r>
              <a:rPr lang="ru-RU" b="1" dirty="0">
                <a:solidFill>
                  <a:srgbClr val="C00000"/>
                </a:solidFill>
              </a:rPr>
              <a:t> расстройства </a:t>
            </a:r>
            <a:r>
              <a:rPr lang="en-US" b="1" dirty="0">
                <a:solidFill>
                  <a:srgbClr val="C00000"/>
                </a:solidFill>
              </a:rPr>
              <a:t>F 40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9A9DD85-8CFD-4353-BB3A-B7367402D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668413"/>
              </p:ext>
            </p:extLst>
          </p:nvPr>
        </p:nvGraphicFramePr>
        <p:xfrm>
          <a:off x="0" y="1302026"/>
          <a:ext cx="6967330" cy="54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198BCBA5-6DCB-4961-BE81-5D6C0A3BC5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673046"/>
              </p:ext>
            </p:extLst>
          </p:nvPr>
        </p:nvGraphicFramePr>
        <p:xfrm>
          <a:off x="6523383" y="1252330"/>
          <a:ext cx="5473147" cy="54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1266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CBBAF9-0CBA-4977-AAFE-229AED161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479"/>
            <a:ext cx="10515600" cy="61622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Другие тревожные расстройства </a:t>
            </a:r>
            <a:r>
              <a:rPr lang="en-US" b="1" dirty="0">
                <a:solidFill>
                  <a:srgbClr val="C00000"/>
                </a:solidFill>
              </a:rPr>
              <a:t>F 41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0582566-5ED6-4662-A997-0E9872C0E4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019076"/>
              </p:ext>
            </p:extLst>
          </p:nvPr>
        </p:nvGraphicFramePr>
        <p:xfrm>
          <a:off x="109331" y="1192696"/>
          <a:ext cx="7603434" cy="5575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A0BF7709-C232-41AA-8ABA-907FAD6669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6030645"/>
              </p:ext>
            </p:extLst>
          </p:nvPr>
        </p:nvGraphicFramePr>
        <p:xfrm>
          <a:off x="7620000" y="1152939"/>
          <a:ext cx="4572000" cy="38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6505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FCD9CE-A32E-46F1-9826-AF2CC2070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87" y="327991"/>
            <a:ext cx="11917017" cy="78519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Обсессивно-</a:t>
            </a:r>
            <a:r>
              <a:rPr lang="ru-RU" b="1" dirty="0" err="1">
                <a:solidFill>
                  <a:srgbClr val="C00000"/>
                </a:solidFill>
              </a:rPr>
              <a:t>компульсивное</a:t>
            </a:r>
            <a:r>
              <a:rPr lang="ru-RU" b="1" dirty="0">
                <a:solidFill>
                  <a:srgbClr val="C00000"/>
                </a:solidFill>
              </a:rPr>
              <a:t> расстройство </a:t>
            </a:r>
            <a:r>
              <a:rPr lang="en-US" b="1" dirty="0">
                <a:solidFill>
                  <a:srgbClr val="C00000"/>
                </a:solidFill>
              </a:rPr>
              <a:t>F 42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5E47EB3-C469-4B73-A633-B1A1406AD1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72681"/>
              </p:ext>
            </p:extLst>
          </p:nvPr>
        </p:nvGraphicFramePr>
        <p:xfrm>
          <a:off x="69574" y="1202635"/>
          <a:ext cx="7136296" cy="54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A54FF1D6-73EB-4E1C-84FF-F0BAF2E997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107483"/>
              </p:ext>
            </p:extLst>
          </p:nvPr>
        </p:nvGraphicFramePr>
        <p:xfrm>
          <a:off x="7477539" y="1133061"/>
          <a:ext cx="4572000" cy="563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66133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311</Words>
  <Application>Microsoft Office PowerPoint</Application>
  <PresentationFormat>Широкоэкранный</PresentationFormat>
  <Paragraphs>62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«Структура невротических и связанных со стрессом расстройств у медицинского персонала в период локального военного конфликта» </vt:lpstr>
      <vt:lpstr>Презентация PowerPoint</vt:lpstr>
      <vt:lpstr>Презентация PowerPoint</vt:lpstr>
      <vt:lpstr>Наличие симптомов психических расстройств</vt:lpstr>
      <vt:lpstr>СТРУКТУРА ПСИХИЧЕСКИХ РАССТРОЙСТВ  (НЕВРОТИЧЕСКИХ И СВЯЗАННЫХ СО СТРЕССОМ)</vt:lpstr>
      <vt:lpstr>СТРУКТУРА ПСИХИЧЕСКИХ РАССТРОЙСТВ  (НЕВРОТИЧЕСКИХ И СВЯЗАННЫХ СО СТРЕССОМ)</vt:lpstr>
      <vt:lpstr>Тревожно фобические расстройства F 40</vt:lpstr>
      <vt:lpstr>Другие тревожные расстройства F 41</vt:lpstr>
      <vt:lpstr>Обсессивно-компульсивное расстройство F 42</vt:lpstr>
      <vt:lpstr>Реакция на тяжелый стресс и адаптационные расстройства F 43</vt:lpstr>
      <vt:lpstr>Диссоциативные расстройства  F 44</vt:lpstr>
      <vt:lpstr>Соматоформные расстройства  F 45</vt:lpstr>
      <vt:lpstr>Другие невротические расстройства F 48</vt:lpstr>
      <vt:lpstr>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«Структура невротических и связанных со стрессом расстройств у медицинского персонала в период локального военного конфликта»</dc:title>
  <dc:creator>Lyudmyla Gashkova</dc:creator>
  <cp:lastModifiedBy>Lyudmyla Gashkova</cp:lastModifiedBy>
  <cp:revision>32</cp:revision>
  <dcterms:created xsi:type="dcterms:W3CDTF">2020-11-02T03:58:03Z</dcterms:created>
  <dcterms:modified xsi:type="dcterms:W3CDTF">2020-11-02T08:44:30Z</dcterms:modified>
</cp:coreProperties>
</file>