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81" r:id="rId4"/>
    <p:sldId id="258" r:id="rId5"/>
    <p:sldId id="282" r:id="rId6"/>
    <p:sldId id="283" r:id="rId7"/>
    <p:sldId id="284" r:id="rId8"/>
    <p:sldId id="290" r:id="rId9"/>
    <p:sldId id="285" r:id="rId10"/>
    <p:sldId id="286" r:id="rId11"/>
    <p:sldId id="287" r:id="rId12"/>
    <p:sldId id="289" r:id="rId13"/>
    <p:sldId id="295" r:id="rId14"/>
    <p:sldId id="298" r:id="rId15"/>
    <p:sldId id="299" r:id="rId16"/>
    <p:sldId id="300" r:id="rId17"/>
    <p:sldId id="296" r:id="rId18"/>
    <p:sldId id="297" r:id="rId19"/>
    <p:sldId id="302" r:id="rId20"/>
    <p:sldId id="291" r:id="rId21"/>
    <p:sldId id="292" r:id="rId22"/>
    <p:sldId id="293" r:id="rId23"/>
    <p:sldId id="288" r:id="rId24"/>
    <p:sldId id="294" r:id="rId25"/>
    <p:sldId id="303" r:id="rId26"/>
    <p:sldId id="304" r:id="rId27"/>
    <p:sldId id="305" r:id="rId2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11/2/2020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12192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Эндоскопическая тотальная </a:t>
            </a:r>
            <a:r>
              <a:rPr lang="ru-RU" sz="3200" dirty="0" err="1" smtClean="0"/>
              <a:t>экстраперитонеальная</a:t>
            </a:r>
            <a:r>
              <a:rPr lang="ru-RU" sz="3200" dirty="0" smtClean="0"/>
              <a:t> </a:t>
            </a:r>
            <a:r>
              <a:rPr lang="ru-RU" sz="3200" dirty="0" err="1" smtClean="0"/>
              <a:t>герниопластика</a:t>
            </a:r>
            <a:r>
              <a:rPr lang="ru-RU" sz="3200" dirty="0" smtClean="0"/>
              <a:t> паховых грыж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00600"/>
            <a:ext cx="7848600" cy="1905000"/>
          </a:xfrm>
        </p:spPr>
        <p:txBody>
          <a:bodyPr>
            <a:noAutofit/>
          </a:bodyPr>
          <a:lstStyle/>
          <a:p>
            <a:pPr algn="l"/>
            <a:r>
              <a:rPr lang="ru-RU" sz="1800" dirty="0"/>
              <a:t>Дегтярев </a:t>
            </a:r>
            <a:r>
              <a:rPr lang="ru-RU" sz="1800" dirty="0" smtClean="0"/>
              <a:t>О.Л.(1), </a:t>
            </a:r>
            <a:r>
              <a:rPr lang="ru-RU" sz="1800" dirty="0"/>
              <a:t>Шестаков </a:t>
            </a:r>
            <a:r>
              <a:rPr lang="ru-RU" sz="1800" dirty="0" smtClean="0">
                <a:solidFill>
                  <a:schemeClr val="tx1"/>
                </a:solidFill>
              </a:rPr>
              <a:t>А.М. (3), </a:t>
            </a:r>
            <a:r>
              <a:rPr lang="ru-RU" sz="1800" dirty="0" err="1" smtClean="0">
                <a:solidFill>
                  <a:schemeClr val="tx1"/>
                </a:solidFill>
              </a:rPr>
              <a:t>Красенков</a:t>
            </a:r>
            <a:r>
              <a:rPr lang="ru-RU" sz="1800" dirty="0" smtClean="0">
                <a:solidFill>
                  <a:schemeClr val="tx1"/>
                </a:solidFill>
              </a:rPr>
              <a:t> Ю.В.(</a:t>
            </a:r>
            <a:r>
              <a:rPr lang="ru-RU" sz="1800" dirty="0"/>
              <a:t>2</a:t>
            </a:r>
            <a:r>
              <a:rPr lang="ru-RU" sz="1800" dirty="0" smtClean="0">
                <a:solidFill>
                  <a:schemeClr val="tx1"/>
                </a:solidFill>
              </a:rPr>
              <a:t>), Кузнецов В.Д.</a:t>
            </a:r>
            <a:r>
              <a:rPr lang="ru-RU" sz="1800" dirty="0" smtClean="0"/>
              <a:t> (4)</a:t>
            </a:r>
          </a:p>
          <a:p>
            <a:pPr algn="l"/>
            <a:r>
              <a:rPr lang="ru-RU" sz="1800" dirty="0"/>
              <a:t>1 - </a:t>
            </a:r>
            <a:r>
              <a:rPr lang="ru-RU" sz="1800" dirty="0" err="1"/>
              <a:t>РостГМУ</a:t>
            </a:r>
            <a:r>
              <a:rPr lang="ru-RU" sz="1800" dirty="0"/>
              <a:t>, кафедра Хирургических болезней №4</a:t>
            </a:r>
          </a:p>
          <a:p>
            <a:pPr algn="l"/>
            <a:r>
              <a:rPr lang="ru-RU" sz="1800" dirty="0"/>
              <a:t>2 - </a:t>
            </a:r>
            <a:r>
              <a:rPr lang="ru-RU" sz="1800" dirty="0" err="1"/>
              <a:t>РостГМУ</a:t>
            </a:r>
            <a:r>
              <a:rPr lang="ru-RU" sz="1800" dirty="0"/>
              <a:t> кафедра Оперативной хирургии и клинической анатомии</a:t>
            </a:r>
          </a:p>
          <a:p>
            <a:pPr algn="l"/>
            <a:r>
              <a:rPr lang="ru-RU" sz="1800" dirty="0" smtClean="0"/>
              <a:t>3 - </a:t>
            </a:r>
            <a:r>
              <a:rPr lang="ru-RU" sz="1800" dirty="0"/>
              <a:t>МБУЗ ЦРБ Веселовского р-на Ростовской </a:t>
            </a:r>
            <a:r>
              <a:rPr lang="ru-RU" sz="1800" dirty="0" smtClean="0"/>
              <a:t>области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</a:rPr>
              <a:t>4 – МБУЗ «ЦРБ» </a:t>
            </a:r>
            <a:r>
              <a:rPr lang="ru-RU" sz="1800" dirty="0" err="1" smtClean="0">
                <a:solidFill>
                  <a:schemeClr val="tx1"/>
                </a:solidFill>
              </a:rPr>
              <a:t>Неклиновского</a:t>
            </a:r>
            <a:r>
              <a:rPr lang="ru-RU" sz="1800" dirty="0" smtClean="0">
                <a:solidFill>
                  <a:schemeClr val="tx1"/>
                </a:solidFill>
              </a:rPr>
              <a:t> р-на </a:t>
            </a:r>
            <a:r>
              <a:rPr lang="ru-RU" sz="1800" dirty="0" err="1" smtClean="0">
                <a:solidFill>
                  <a:schemeClr val="tx1"/>
                </a:solidFill>
              </a:rPr>
              <a:t>Роствоской</a:t>
            </a:r>
            <a:r>
              <a:rPr lang="ru-RU" sz="1800" dirty="0" smtClean="0">
                <a:solidFill>
                  <a:schemeClr val="tx1"/>
                </a:solidFill>
              </a:rPr>
              <a:t> области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63490" name="Picture 2" descr="http://pppkazan.ru/images/stories/new/dscn1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514600"/>
            <a:ext cx="2667000" cy="2047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Использование иглы </a:t>
            </a:r>
            <a:r>
              <a:rPr lang="ru-RU" sz="2400" dirty="0" err="1" smtClean="0"/>
              <a:t>Вереша</a:t>
            </a:r>
            <a:r>
              <a:rPr lang="ru-RU" sz="2400" dirty="0" smtClean="0"/>
              <a:t> в качестве проводника</a:t>
            </a:r>
            <a:endParaRPr lang="ru-RU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Собственный опыт ТЕР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sz="2300" dirty="0" smtClean="0"/>
              <a:t>За период с июля 2013 по август 2020 </a:t>
            </a:r>
            <a:r>
              <a:rPr lang="ru-RU" sz="2300" dirty="0" err="1" smtClean="0"/>
              <a:t>гг</a:t>
            </a:r>
            <a:r>
              <a:rPr lang="ru-RU" sz="2300" dirty="0" smtClean="0"/>
              <a:t> нами выполнено в условиях ЦРБ Веселовского района  40 операций ТЕР (4 женщины и 36 мужчин)</a:t>
            </a:r>
          </a:p>
          <a:p>
            <a:r>
              <a:rPr lang="ru-RU" sz="2300" dirty="0" smtClean="0"/>
              <a:t>Использованы полипропиленовые сетки фирмы «</a:t>
            </a:r>
            <a:r>
              <a:rPr lang="ru-RU" sz="2300" dirty="0" err="1" smtClean="0"/>
              <a:t>Линтекс</a:t>
            </a:r>
            <a:r>
              <a:rPr lang="ru-RU" sz="2300" dirty="0" smtClean="0"/>
              <a:t>» Санкт-Петербург</a:t>
            </a:r>
          </a:p>
          <a:p>
            <a:r>
              <a:rPr lang="ru-RU" sz="2300" dirty="0" smtClean="0"/>
              <a:t>Способ исполнения ТЕР операции варьировался: </a:t>
            </a:r>
          </a:p>
          <a:p>
            <a:pPr lvl="0">
              <a:buNone/>
            </a:pPr>
            <a:r>
              <a:rPr lang="ru-RU" sz="2300" b="1" dirty="0" smtClean="0"/>
              <a:t>Баллонный способ </a:t>
            </a:r>
            <a:r>
              <a:rPr lang="ru-RU" sz="2300" dirty="0" smtClean="0"/>
              <a:t>– 10 операций - с использованием баллона-диссектора </a:t>
            </a:r>
            <a:r>
              <a:rPr lang="en-US" sz="2300" dirty="0" err="1" smtClean="0"/>
              <a:t>Covidien</a:t>
            </a:r>
            <a:r>
              <a:rPr lang="en-US" sz="2300" dirty="0" smtClean="0"/>
              <a:t> </a:t>
            </a:r>
            <a:r>
              <a:rPr lang="en-US" sz="2300" dirty="0" err="1" smtClean="0"/>
              <a:t>Spacemaker</a:t>
            </a:r>
            <a:r>
              <a:rPr lang="en-US" sz="2300" dirty="0" smtClean="0"/>
              <a:t> Plus Auto Suture Dissector System</a:t>
            </a:r>
            <a:r>
              <a:rPr lang="ru-RU" sz="2300" dirty="0" smtClean="0"/>
              <a:t> – 5, с использованием баллона-диссектора </a:t>
            </a:r>
            <a:r>
              <a:rPr lang="en-US" sz="2300" dirty="0" err="1" smtClean="0"/>
              <a:t>Covidien</a:t>
            </a:r>
            <a:r>
              <a:rPr lang="en-US" sz="2300" dirty="0" smtClean="0"/>
              <a:t> OMS XB</a:t>
            </a:r>
            <a:r>
              <a:rPr lang="ru-RU" sz="2300" dirty="0" smtClean="0"/>
              <a:t>-2 – 5 операций</a:t>
            </a:r>
          </a:p>
          <a:p>
            <a:pPr lvl="0">
              <a:buNone/>
            </a:pPr>
            <a:r>
              <a:rPr lang="ru-RU" sz="2300" b="1" dirty="0" err="1" smtClean="0"/>
              <a:t>Безбаллонный</a:t>
            </a:r>
            <a:r>
              <a:rPr lang="ru-RU" sz="2300" b="1" dirty="0" smtClean="0"/>
              <a:t> способ </a:t>
            </a:r>
            <a:r>
              <a:rPr lang="ru-RU" sz="2300" dirty="0" smtClean="0"/>
              <a:t>– когда операционное пространство создавалось путем тупой </a:t>
            </a:r>
            <a:r>
              <a:rPr lang="ru-RU" sz="2300" dirty="0" err="1" smtClean="0"/>
              <a:t>диссекции</a:t>
            </a:r>
            <a:r>
              <a:rPr lang="ru-RU" sz="2300" dirty="0" smtClean="0"/>
              <a:t> </a:t>
            </a:r>
            <a:r>
              <a:rPr lang="ru-RU" sz="2300" dirty="0" err="1" smtClean="0"/>
              <a:t>лапароскопом</a:t>
            </a:r>
            <a:r>
              <a:rPr lang="ru-RU" sz="2300" dirty="0" smtClean="0"/>
              <a:t> 10 мм 30 </a:t>
            </a:r>
            <a:r>
              <a:rPr lang="ru-RU" sz="2300" dirty="0" err="1" smtClean="0"/>
              <a:t>гр</a:t>
            </a:r>
            <a:r>
              <a:rPr lang="ru-RU" sz="2300" dirty="0" smtClean="0"/>
              <a:t> – </a:t>
            </a:r>
            <a:r>
              <a:rPr lang="ru-RU" sz="2000" dirty="0" smtClean="0"/>
              <a:t>8 операций </a:t>
            </a:r>
            <a:endParaRPr lang="ru-RU" sz="2300" dirty="0" smtClean="0"/>
          </a:p>
          <a:p>
            <a:pPr>
              <a:buNone/>
            </a:pPr>
            <a:r>
              <a:rPr lang="ru-RU" sz="2300" dirty="0" smtClean="0"/>
              <a:t>22 операции, когда операционная полость создавалась с помощью </a:t>
            </a:r>
            <a:r>
              <a:rPr lang="ru-RU" sz="2300" b="1" dirty="0" smtClean="0"/>
              <a:t>запатентованного нами способа</a:t>
            </a:r>
            <a:r>
              <a:rPr lang="ru-RU" sz="2300" dirty="0" smtClean="0"/>
              <a:t>. Из них 6 операций выполнено методом </a:t>
            </a:r>
            <a:r>
              <a:rPr lang="en-US" sz="2300" dirty="0" smtClean="0"/>
              <a:t>SILS</a:t>
            </a:r>
            <a:r>
              <a:rPr lang="ru-RU" sz="2300" dirty="0" smtClean="0"/>
              <a:t>+1 </a:t>
            </a:r>
            <a:r>
              <a:rPr lang="en-US" sz="2300" dirty="0" smtClean="0"/>
              <a:t>TEP</a:t>
            </a:r>
            <a:r>
              <a:rPr lang="ru-RU" sz="2300" dirty="0" smtClean="0"/>
              <a:t> (дополнительный порт над лоном на 7 см по средней линии)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Первый опыт ТЕР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r>
              <a:rPr lang="ru-RU" sz="2400" dirty="0" smtClean="0"/>
              <a:t>Одна конверсия в ТАРР– причина конверсии – перфорация брюшины баллоном-диссектором</a:t>
            </a:r>
          </a:p>
          <a:p>
            <a:r>
              <a:rPr lang="ru-RU" sz="2400" dirty="0" smtClean="0"/>
              <a:t>Одна ТЕР, когда использовали </a:t>
            </a:r>
            <a:r>
              <a:rPr lang="ru-RU" sz="2400" dirty="0" err="1" smtClean="0"/>
              <a:t>лапароскоп</a:t>
            </a:r>
            <a:r>
              <a:rPr lang="ru-RU" sz="2400" dirty="0" smtClean="0"/>
              <a:t> ,протекала с техническими трудностями – первоначально </a:t>
            </a:r>
            <a:r>
              <a:rPr lang="ru-RU" sz="2400" dirty="0" err="1" smtClean="0"/>
              <a:t>диссекция</a:t>
            </a:r>
            <a:r>
              <a:rPr lang="ru-RU" sz="2400" dirty="0" smtClean="0"/>
              <a:t> выполнена в слое, </a:t>
            </a:r>
            <a:r>
              <a:rPr lang="ru-RU" sz="2400" dirty="0" err="1" smtClean="0"/>
              <a:t>поверхностнее</a:t>
            </a:r>
            <a:r>
              <a:rPr lang="ru-RU" sz="2400" dirty="0" smtClean="0"/>
              <a:t> нижних надчревных сосудов, однако, удалось вовремя увидеть ошибку и избежать травмы сосудов, операция завершена методом ТЕР. </a:t>
            </a:r>
          </a:p>
          <a:p>
            <a:r>
              <a:rPr lang="ru-RU" dirty="0" smtClean="0"/>
              <a:t>Эти неудачи заставили нас искать новый путь создания операционного пространства. </a:t>
            </a:r>
          </a:p>
          <a:p>
            <a:r>
              <a:rPr lang="ru-RU" dirty="0" smtClean="0"/>
              <a:t>Появилось понимание того, что прямые паховые грыжи оперировать ТЕР способом гораздо проще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Исследования на трупном материале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Мы выполняли </a:t>
            </a:r>
            <a:r>
              <a:rPr lang="ru-RU" sz="1400" dirty="0" err="1" smtClean="0"/>
              <a:t>диссекцию</a:t>
            </a:r>
            <a:r>
              <a:rPr lang="ru-RU" sz="1400" dirty="0" smtClean="0"/>
              <a:t> нижнего этажа передней стенки живота путем проведения подковообразного разреза (дуга открыта книзу)  от лонной кости до уровня пупочного кольца и к передней верхней ости подвздошной кости. Проводили послойную </a:t>
            </a:r>
            <a:r>
              <a:rPr lang="ru-RU" sz="1400" dirty="0" err="1" smtClean="0"/>
              <a:t>препаровку</a:t>
            </a:r>
            <a:r>
              <a:rPr lang="ru-RU" sz="1400" dirty="0" smtClean="0"/>
              <a:t>  тканей - первый лоскут - кожа и ПЖК; второй - мышечно-апоневротический. Оба лоскута отводились книзу, тем самым открывая </a:t>
            </a:r>
            <a:r>
              <a:rPr lang="ru-RU" sz="1400" dirty="0" err="1" smtClean="0"/>
              <a:t>предбрюшинное</a:t>
            </a:r>
            <a:r>
              <a:rPr lang="ru-RU" sz="1400" dirty="0" smtClean="0"/>
              <a:t> пространство.  Определялись основные анатомические элементы глубокого пахового региона. </a:t>
            </a:r>
          </a:p>
          <a:p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4214812" cy="299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Леша\Desktop\Диссертация\Camera\20160521_094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895600"/>
            <a:ext cx="46482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Наше исследование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Варианты </a:t>
            </a:r>
            <a:r>
              <a:rPr lang="en-US" sz="1600" dirty="0" smtClean="0"/>
              <a:t>SILS+1 TEP</a:t>
            </a:r>
            <a:r>
              <a:rPr lang="ru-RU" sz="1600" dirty="0" smtClean="0"/>
              <a:t>. Доступ в пространство </a:t>
            </a:r>
            <a:r>
              <a:rPr lang="ru-RU" sz="1600" dirty="0" err="1" smtClean="0"/>
              <a:t>Ретциуса</a:t>
            </a:r>
            <a:r>
              <a:rPr lang="ru-RU" sz="1600" dirty="0" smtClean="0"/>
              <a:t> и варианты создания первичной операционной полости.</a:t>
            </a:r>
            <a:endParaRPr lang="ru-RU" sz="1600" dirty="0"/>
          </a:p>
        </p:txBody>
      </p:sp>
      <p:pic>
        <p:nvPicPr>
          <p:cNvPr id="89090" name="Picture 2" descr="C:\Users\Леша\Desktop\Диссертация\Camera\20160528_110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2786063" cy="4953000"/>
          </a:xfrm>
          <a:prstGeom prst="rect">
            <a:avLst/>
          </a:prstGeom>
          <a:noFill/>
        </p:spPr>
      </p:pic>
      <p:pic>
        <p:nvPicPr>
          <p:cNvPr id="89091" name="Picture 3" descr="C:\Users\Леша\Desktop\Диссертация\Camera\20160528_105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752600"/>
            <a:ext cx="2786063" cy="4953000"/>
          </a:xfrm>
          <a:prstGeom prst="rect">
            <a:avLst/>
          </a:prstGeom>
          <a:noFill/>
        </p:spPr>
      </p:pic>
      <p:pic>
        <p:nvPicPr>
          <p:cNvPr id="89093" name="Picture 5" descr="C:\Users\Леша\Desktop\Диссертация\Camera\20160528_110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710268"/>
            <a:ext cx="2895600" cy="5147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Наше исследование</a:t>
            </a:r>
            <a:endParaRPr lang="ru-RU" sz="1800" dirty="0"/>
          </a:p>
        </p:txBody>
      </p:sp>
      <p:pic>
        <p:nvPicPr>
          <p:cNvPr id="90114" name="Picture 2" descr="C:\Users\Леша\Desktop\Диссертация\Camera\20160528_110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2700338" cy="4800600"/>
          </a:xfrm>
          <a:prstGeom prst="rect">
            <a:avLst/>
          </a:prstGeom>
          <a:noFill/>
        </p:spPr>
      </p:pic>
      <p:pic>
        <p:nvPicPr>
          <p:cNvPr id="90115" name="Picture 3" descr="C:\Users\Леша\Desktop\Диссертация\Camera\20160528_105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524000"/>
            <a:ext cx="2700338" cy="4800600"/>
          </a:xfrm>
          <a:prstGeom prst="rect">
            <a:avLst/>
          </a:prstGeom>
          <a:noFill/>
        </p:spPr>
      </p:pic>
      <p:pic>
        <p:nvPicPr>
          <p:cNvPr id="90116" name="Picture 4" descr="C:\Users\Леша\Desktop\Диссертация\Camera\20160528_11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524000"/>
            <a:ext cx="2700338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Наше исследование</a:t>
            </a:r>
            <a:endParaRPr lang="ru-RU" sz="1800" dirty="0"/>
          </a:p>
        </p:txBody>
      </p:sp>
      <p:pic>
        <p:nvPicPr>
          <p:cNvPr id="91138" name="Picture 2" descr="C:\Users\Леша\Desktop\Диссертация\Camera\20160528_11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47800"/>
            <a:ext cx="2743200" cy="4876800"/>
          </a:xfrm>
          <a:prstGeom prst="rect">
            <a:avLst/>
          </a:prstGeom>
          <a:noFill/>
        </p:spPr>
      </p:pic>
      <p:pic>
        <p:nvPicPr>
          <p:cNvPr id="91139" name="Picture 3" descr="C:\Users\Леша\Desktop\Диссертация\Camera\20160528_11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447800"/>
            <a:ext cx="2657475" cy="4876800"/>
          </a:xfrm>
          <a:prstGeom prst="rect">
            <a:avLst/>
          </a:prstGeom>
          <a:noFill/>
        </p:spPr>
      </p:pic>
      <p:pic>
        <p:nvPicPr>
          <p:cNvPr id="91140" name="Picture 4" descr="C:\Users\Леша\Desktop\Диссертация\Camera\20160528_111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447800"/>
            <a:ext cx="2957513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Наше исследование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Далее моделировали ТЕР операцию в различных вариантах – традиционный </a:t>
            </a:r>
            <a:r>
              <a:rPr lang="ru-RU" sz="1200" dirty="0" err="1" smtClean="0"/>
              <a:t>трехпортовой</a:t>
            </a:r>
            <a:r>
              <a:rPr lang="ru-RU" sz="1200" dirty="0" smtClean="0"/>
              <a:t> с расположением всех портов по средней линии, с расположением одного из 5 мм портов в подвздошной области,  </a:t>
            </a:r>
            <a:r>
              <a:rPr lang="ru-RU" sz="1200" dirty="0" err="1" smtClean="0"/>
              <a:t>однопортовые</a:t>
            </a:r>
            <a:r>
              <a:rPr lang="ru-RU" sz="1200" dirty="0" smtClean="0"/>
              <a:t> варианты – с использованием порта единого доступа ППП Казань и набором изогнутых инструментов, вариант с использованием </a:t>
            </a:r>
            <a:r>
              <a:rPr lang="en-US" sz="1200" dirty="0" smtClean="0"/>
              <a:t>SILS – </a:t>
            </a:r>
            <a:r>
              <a:rPr lang="en-US" sz="1200" dirty="0" err="1" smtClean="0"/>
              <a:t>Covidien</a:t>
            </a:r>
            <a:r>
              <a:rPr lang="ru-RU" sz="1200" dirty="0" smtClean="0"/>
              <a:t>, а так же  </a:t>
            </a:r>
            <a:r>
              <a:rPr lang="en-US" sz="1200" dirty="0" smtClean="0"/>
              <a:t>Reduced port TEP (SILS+1)</a:t>
            </a:r>
            <a:r>
              <a:rPr lang="ru-RU" sz="1200" dirty="0" smtClean="0"/>
              <a:t>. После чего мы старались расправить сетчатый протез так, как это принято в традиционной ТЕР, без </a:t>
            </a:r>
            <a:r>
              <a:rPr lang="ru-RU" sz="1200" dirty="0" err="1" smtClean="0"/>
              <a:t>раскраивания</a:t>
            </a:r>
            <a:r>
              <a:rPr lang="ru-RU" sz="1200" dirty="0" smtClean="0"/>
              <a:t> сетки.</a:t>
            </a:r>
          </a:p>
          <a:p>
            <a:endParaRPr lang="ru-RU" sz="1200" dirty="0"/>
          </a:p>
        </p:txBody>
      </p:sp>
      <p:pic>
        <p:nvPicPr>
          <p:cNvPr id="87042" name="Picture 2" descr="C:\Users\Леша\Desktop\Диссертация\Camera\20160528_104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45268"/>
            <a:ext cx="2538412" cy="4512732"/>
          </a:xfrm>
          <a:prstGeom prst="rect">
            <a:avLst/>
          </a:prstGeom>
          <a:noFill/>
        </p:spPr>
      </p:pic>
      <p:pic>
        <p:nvPicPr>
          <p:cNvPr id="87043" name="Picture 3" descr="C:\Users\Леша\Desktop\Диссертация\Camera\20160528_104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345266"/>
            <a:ext cx="2538413" cy="4512734"/>
          </a:xfrm>
          <a:prstGeom prst="rect">
            <a:avLst/>
          </a:prstGeom>
          <a:noFill/>
        </p:spPr>
      </p:pic>
      <p:pic>
        <p:nvPicPr>
          <p:cNvPr id="87045" name="Picture 5" descr="C:\Users\Леша\Desktop\Диссертация\Camera\20160528_11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362200"/>
            <a:ext cx="2528888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Наше исследование</a:t>
            </a:r>
            <a:endParaRPr lang="ru-RU" sz="1800" dirty="0"/>
          </a:p>
        </p:txBody>
      </p:sp>
      <p:pic>
        <p:nvPicPr>
          <p:cNvPr id="88066" name="Picture 2" descr="C:\Users\Леша\Desktop\Диссертация\Camera\20160528_105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2914650" cy="5181600"/>
          </a:xfrm>
          <a:prstGeom prst="rect">
            <a:avLst/>
          </a:prstGeom>
          <a:noFill/>
        </p:spPr>
      </p:pic>
      <p:pic>
        <p:nvPicPr>
          <p:cNvPr id="88067" name="Picture 3" descr="C:\Users\Леша\Desktop\Диссертация\Camera\20160528_105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143000"/>
            <a:ext cx="2914650" cy="5181600"/>
          </a:xfrm>
          <a:prstGeom prst="rect">
            <a:avLst/>
          </a:prstGeom>
          <a:noFill/>
        </p:spPr>
      </p:pic>
      <p:pic>
        <p:nvPicPr>
          <p:cNvPr id="88068" name="Picture 4" descr="C:\Users\Леша\Desktop\Диссертация\Camera\20160528_111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599" y="1143000"/>
            <a:ext cx="2914651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271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Наше исследование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плане предоперационной подготовки к </a:t>
            </a:r>
            <a:r>
              <a:rPr lang="en-US" sz="1800" dirty="0" smtClean="0"/>
              <a:t>TEP</a:t>
            </a:r>
            <a:r>
              <a:rPr lang="ru-RU" sz="1800" dirty="0" smtClean="0"/>
              <a:t> считаем важным выполнение УЗИ передней стенки живота и пахового региона. Обычный серо-шкальный режим, линейный высокочастотный датчик и программа исследования поверхностных тканей позволит определить характер грыжи. С ЦДК можно легко идентифицировать нижние надчревные сосуды и топографическую взаимосвязь с грыжевым выпячиванием. </a:t>
            </a:r>
          </a:p>
          <a:p>
            <a:endParaRPr lang="ru-RU" sz="1800" dirty="0"/>
          </a:p>
        </p:txBody>
      </p:sp>
      <p:pic>
        <p:nvPicPr>
          <p:cNvPr id="2050" name="Picture 2" descr="C:\Users\Леша\Desktop\Диссертация\Статьи\Фотки УЗИ и Геленжикская статья\20161030_124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3386667" cy="1905000"/>
          </a:xfrm>
          <a:prstGeom prst="rect">
            <a:avLst/>
          </a:prstGeom>
          <a:noFill/>
        </p:spPr>
      </p:pic>
      <p:pic>
        <p:nvPicPr>
          <p:cNvPr id="2051" name="Picture 3" descr="C:\Users\Леша\Desktop\Диссертация\Статьи\Фотки УЗИ и Геленжикская статья\20161030_131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648200"/>
            <a:ext cx="3429000" cy="1928813"/>
          </a:xfrm>
          <a:prstGeom prst="rect">
            <a:avLst/>
          </a:prstGeom>
          <a:noFill/>
        </p:spPr>
      </p:pic>
      <p:pic>
        <p:nvPicPr>
          <p:cNvPr id="4098" name="Picture 2" descr="I:\DSCN1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038600"/>
            <a:ext cx="28956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91439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Актуальность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    Эндоскопическая хирургия паховых грыж сегодня занимает все большую популярность у хирургов. В странах Европы и США на долю </a:t>
            </a:r>
            <a:r>
              <a:rPr lang="ru-RU" sz="1600" dirty="0" err="1" smtClean="0"/>
              <a:t>эндохирургических</a:t>
            </a:r>
            <a:r>
              <a:rPr lang="ru-RU" sz="1600" dirty="0" smtClean="0"/>
              <a:t> </a:t>
            </a:r>
            <a:r>
              <a:rPr lang="ru-RU" sz="1600" dirty="0" err="1" smtClean="0"/>
              <a:t>герниопластик</a:t>
            </a:r>
            <a:r>
              <a:rPr lang="ru-RU" sz="1600" dirty="0" smtClean="0"/>
              <a:t> приходится до 15% выполняемых при грыжах операций (</a:t>
            </a:r>
            <a:r>
              <a:rPr lang="en-US" sz="1600" dirty="0" err="1" smtClean="0"/>
              <a:t>Kingsnorth</a:t>
            </a:r>
            <a:r>
              <a:rPr lang="en-US" sz="1600" dirty="0" smtClean="0"/>
              <a:t> A., 2013)</a:t>
            </a:r>
            <a:r>
              <a:rPr lang="ru-RU" sz="1600" dirty="0" smtClean="0"/>
              <a:t>. Преимущества таких вмешательств давно определены и доказаны:</a:t>
            </a:r>
          </a:p>
          <a:p>
            <a:pPr>
              <a:buNone/>
            </a:pPr>
            <a:r>
              <a:rPr lang="ru-RU" sz="1600" dirty="0" smtClean="0"/>
              <a:t> - низкая частота рецидивов и риска раневой инфекции, образования гематом</a:t>
            </a:r>
          </a:p>
          <a:p>
            <a:pPr>
              <a:buNone/>
            </a:pPr>
            <a:r>
              <a:rPr lang="ru-RU" sz="1600" dirty="0" smtClean="0"/>
              <a:t> - быстрое выздоровление пациентов и возвращение к привычному образу жизни</a:t>
            </a:r>
          </a:p>
          <a:p>
            <a:pPr>
              <a:buNone/>
            </a:pPr>
            <a:r>
              <a:rPr lang="ru-RU" sz="1600" dirty="0" smtClean="0"/>
              <a:t> - низкая частота послеоперационных тазовых болей</a:t>
            </a:r>
          </a:p>
          <a:p>
            <a:pPr>
              <a:buNone/>
            </a:pPr>
            <a:r>
              <a:rPr lang="ru-RU" sz="1600" dirty="0" smtClean="0"/>
              <a:t> - преимущество с социально-экономической точки зрения</a:t>
            </a:r>
          </a:p>
          <a:p>
            <a:pPr>
              <a:buNone/>
            </a:pPr>
            <a:r>
              <a:rPr lang="ru-RU" sz="1600" dirty="0" smtClean="0"/>
              <a:t> - хороший косметический результат</a:t>
            </a:r>
            <a:r>
              <a:rPr lang="en-US" sz="1600" dirty="0" smtClean="0"/>
              <a:t> (Guidelines EHS, IEHS,</a:t>
            </a:r>
            <a:r>
              <a:rPr lang="ru-RU" sz="1600" dirty="0" smtClean="0"/>
              <a:t> </a:t>
            </a:r>
            <a:r>
              <a:rPr lang="en-US" sz="1600" dirty="0" smtClean="0"/>
              <a:t>EAES</a:t>
            </a:r>
            <a:r>
              <a:rPr lang="ru-RU" sz="1600" dirty="0" smtClean="0"/>
              <a:t>,</a:t>
            </a:r>
            <a:r>
              <a:rPr lang="en-US" sz="1600" dirty="0" smtClean="0"/>
              <a:t> APHERNIA </a:t>
            </a:r>
            <a:r>
              <a:rPr lang="ru-RU" sz="1600" dirty="0" smtClean="0"/>
              <a:t>и др.)</a:t>
            </a:r>
          </a:p>
          <a:p>
            <a:pPr>
              <a:buNone/>
            </a:pPr>
            <a:r>
              <a:rPr lang="ru-RU" sz="1600" dirty="0" smtClean="0"/>
              <a:t>    Говоря о ТЕР </a:t>
            </a:r>
            <a:r>
              <a:rPr lang="ru-RU" sz="1600" dirty="0" err="1" smtClean="0"/>
              <a:t>герниопластике</a:t>
            </a:r>
            <a:r>
              <a:rPr lang="ru-RU" sz="1600" dirty="0" smtClean="0"/>
              <a:t>, современные исследователи отмечают:</a:t>
            </a:r>
          </a:p>
          <a:p>
            <a:pPr>
              <a:buNone/>
            </a:pPr>
            <a:r>
              <a:rPr lang="ru-RU" sz="1600" dirty="0" smtClean="0"/>
              <a:t> ТЕР рекомендована пациентам женского пола</a:t>
            </a:r>
          </a:p>
          <a:p>
            <a:pPr>
              <a:buNone/>
            </a:pPr>
            <a:r>
              <a:rPr lang="ru-RU" sz="1600" dirty="0" smtClean="0"/>
              <a:t> ТЕР показана при двусторонних паховых грыжах</a:t>
            </a:r>
          </a:p>
          <a:p>
            <a:pPr>
              <a:buNone/>
            </a:pPr>
            <a:r>
              <a:rPr lang="ru-RU" sz="1600" dirty="0" smtClean="0"/>
              <a:t> При рецидивных грыжах после передней </a:t>
            </a:r>
            <a:r>
              <a:rPr lang="ru-RU" sz="1600" dirty="0" err="1" smtClean="0"/>
              <a:t>герниопластики</a:t>
            </a:r>
            <a:r>
              <a:rPr lang="ru-RU" sz="1600" dirty="0" smtClean="0"/>
              <a:t> </a:t>
            </a:r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1600" b="1" dirty="0" smtClean="0"/>
              <a:t>При эндоскопических операциях по поводу паховой грыжи рекомендуется использовать </a:t>
            </a:r>
            <a:r>
              <a:rPr lang="ru-RU" sz="1600" b="1" dirty="0" err="1" smtClean="0"/>
              <a:t>внебрюшинный</a:t>
            </a:r>
            <a:r>
              <a:rPr lang="ru-RU" sz="1600" b="1" dirty="0" smtClean="0"/>
              <a:t> доступ </a:t>
            </a:r>
            <a:r>
              <a:rPr lang="ru-RU" sz="1600" dirty="0" smtClean="0"/>
              <a:t>(Журнал </a:t>
            </a:r>
            <a:r>
              <a:rPr lang="en-US" sz="1600" dirty="0" smtClean="0"/>
              <a:t>Hernia – </a:t>
            </a:r>
            <a:r>
              <a:rPr lang="ru-RU" sz="1600" dirty="0" smtClean="0"/>
              <a:t>Руководство Европейского общества </a:t>
            </a:r>
            <a:r>
              <a:rPr lang="ru-RU" sz="1600" dirty="0" err="1" smtClean="0"/>
              <a:t>герниологов</a:t>
            </a:r>
            <a:r>
              <a:rPr lang="en-US" sz="1600" dirty="0" smtClean="0"/>
              <a:t>)</a:t>
            </a:r>
            <a:endParaRPr lang="ru-RU" sz="1600" b="1" dirty="0" smtClean="0"/>
          </a:p>
          <a:p>
            <a:pPr>
              <a:buNone/>
            </a:pPr>
            <a:r>
              <a:rPr lang="ru-RU" sz="2000" dirty="0" smtClean="0"/>
              <a:t>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Вариант создания операционного пространства с помощью </a:t>
            </a:r>
            <a:r>
              <a:rPr lang="ru-RU" sz="2400" dirty="0" err="1" smtClean="0"/>
              <a:t>ректороманоскопа</a:t>
            </a:r>
            <a:endParaRPr lang="ru-RU" sz="2400" dirty="0"/>
          </a:p>
        </p:txBody>
      </p:sp>
      <p:pic>
        <p:nvPicPr>
          <p:cNvPr id="4" name="Picture 2" descr="C:\Users\Леша\Desktop\Диссертация\Статьи\108D7000\DSC_35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975" y="1935163"/>
            <a:ext cx="6628050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Вариант создания операционного пространства с помощью </a:t>
            </a:r>
            <a:r>
              <a:rPr lang="ru-RU" sz="2400" dirty="0" err="1" smtClean="0"/>
              <a:t>ректороманоскопа</a:t>
            </a:r>
            <a:endParaRPr lang="ru-RU" sz="2400" dirty="0"/>
          </a:p>
        </p:txBody>
      </p:sp>
      <p:sp>
        <p:nvSpPr>
          <p:cNvPr id="4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r>
              <a:rPr lang="ru-RU" sz="1600" dirty="0" err="1" smtClean="0"/>
              <a:t>Гипоумбиликальный</a:t>
            </a:r>
            <a:r>
              <a:rPr lang="ru-RU" sz="1600" dirty="0" smtClean="0"/>
              <a:t> разрез на стороне грыжевого дефекта 2-3 см</a:t>
            </a:r>
          </a:p>
          <a:p>
            <a:r>
              <a:rPr lang="ru-RU" sz="1600" dirty="0" smtClean="0"/>
              <a:t>Поперечный разрез переднего листка влагалища прямой мышцы живота 2 см и отведение брюшка мышцы в сторону</a:t>
            </a:r>
          </a:p>
          <a:p>
            <a:r>
              <a:rPr lang="ru-RU" sz="1600" dirty="0" smtClean="0"/>
              <a:t>Визуализация заднего листка влагалища прямой мышцы живота</a:t>
            </a:r>
          </a:p>
          <a:p>
            <a:r>
              <a:rPr lang="ru-RU" sz="1600" dirty="0" smtClean="0"/>
              <a:t>Заведение тубуса РРС с оливой по касательной к заднему листку влагалища прямой мышцы живота</a:t>
            </a:r>
          </a:p>
          <a:p>
            <a:endParaRPr lang="ru-RU" dirty="0"/>
          </a:p>
        </p:txBody>
      </p:sp>
      <p:pic>
        <p:nvPicPr>
          <p:cNvPr id="5" name="Picture 2" descr="C:\Users\Леша\Desktop\Диссертация\Статьи\108D7000\DSC_3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81400"/>
            <a:ext cx="4071934" cy="2696995"/>
          </a:xfrm>
          <a:prstGeom prst="rect">
            <a:avLst/>
          </a:prstGeom>
          <a:noFill/>
        </p:spPr>
      </p:pic>
      <p:pic>
        <p:nvPicPr>
          <p:cNvPr id="6" name="Picture 3" descr="C:\Users\Леша\Desktop\Диссертация\Статьи\108D7000\DSC_3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81400"/>
            <a:ext cx="4143372" cy="2744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Вариант создания операционного пространства с помощью </a:t>
            </a:r>
            <a:r>
              <a:rPr lang="ru-RU" sz="2400" dirty="0" err="1" smtClean="0"/>
              <a:t>ректороманоскопа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Проведение РРС строго по средней линии каудально к  лонному симфизу </a:t>
            </a:r>
          </a:p>
          <a:p>
            <a:r>
              <a:rPr lang="ru-RU" sz="1600" dirty="0" smtClean="0"/>
              <a:t>Под мануальным контролем плавные маятниковые движения в стороны небольшой амплитуды</a:t>
            </a:r>
          </a:p>
          <a:p>
            <a:r>
              <a:rPr lang="ru-RU" sz="1600" dirty="0" smtClean="0"/>
              <a:t>Извлечение оливы и заведение </a:t>
            </a:r>
            <a:r>
              <a:rPr lang="ru-RU" sz="1600" dirty="0" err="1" smtClean="0"/>
              <a:t>лапароскопа</a:t>
            </a:r>
            <a:r>
              <a:rPr lang="ru-RU" sz="1600" dirty="0" smtClean="0"/>
              <a:t> (герметизация устья тубуса РРС стандартной резиновой прокладкой под 10 мм троакар)</a:t>
            </a:r>
          </a:p>
          <a:p>
            <a:r>
              <a:rPr lang="ru-RU" sz="1600" dirty="0" smtClean="0"/>
              <a:t>Нагнетание газа посредством вентиля РРС  и «зрячая» по средней линии </a:t>
            </a:r>
            <a:r>
              <a:rPr lang="ru-RU" sz="1600" dirty="0" err="1" smtClean="0"/>
              <a:t>диссекция</a:t>
            </a:r>
            <a:r>
              <a:rPr lang="ru-RU" sz="1600" dirty="0" smtClean="0"/>
              <a:t> </a:t>
            </a:r>
            <a:r>
              <a:rPr lang="ru-RU" sz="1600" dirty="0" err="1" smtClean="0"/>
              <a:t>лапароскопом</a:t>
            </a:r>
            <a:r>
              <a:rPr lang="ru-RU" sz="1600" dirty="0" smtClean="0"/>
              <a:t> для подготовки операционного пространства и постановки 5 мм рабочих троакаров, продолжение </a:t>
            </a:r>
            <a:r>
              <a:rPr lang="ru-RU" sz="1600" dirty="0" err="1" smtClean="0"/>
              <a:t>диссекции</a:t>
            </a:r>
            <a:r>
              <a:rPr lang="ru-RU" sz="1600" dirty="0" smtClean="0"/>
              <a:t> с помощью марлевого шарика</a:t>
            </a:r>
          </a:p>
          <a:p>
            <a:endParaRPr lang="ru-RU" sz="1600" dirty="0" smtClean="0"/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Запатентованная методика</a:t>
            </a:r>
            <a:endParaRPr lang="ru-RU" sz="2400" dirty="0"/>
          </a:p>
        </p:txBody>
      </p:sp>
      <p:pic>
        <p:nvPicPr>
          <p:cNvPr id="1026" name="Picture 2" descr="C:\Users\Леша\Desktop\20181010_075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057400"/>
            <a:ext cx="2469058" cy="4389437"/>
          </a:xfrm>
          <a:prstGeom prst="rect">
            <a:avLst/>
          </a:prstGeom>
          <a:noFill/>
        </p:spPr>
      </p:pic>
      <p:pic>
        <p:nvPicPr>
          <p:cNvPr id="1027" name="Picture 3" descr="C:\Users\Леша\Desktop\Диссертация\Статьи\108D7000\DSC_3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7130" y="2057400"/>
            <a:ext cx="506207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Использование марлевого шарика при проведении тупой </a:t>
            </a:r>
            <a:r>
              <a:rPr lang="ru-RU" sz="2400" dirty="0" err="1" smtClean="0"/>
              <a:t>диссекции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Леша\Desktop\2019-10-04_23-27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1200"/>
            <a:ext cx="4275297" cy="3581400"/>
          </a:xfrm>
          <a:prstGeom prst="rect">
            <a:avLst/>
          </a:prstGeom>
          <a:noFill/>
        </p:spPr>
      </p:pic>
      <p:pic>
        <p:nvPicPr>
          <p:cNvPr id="2051" name="Picture 3" descr="C:\Users\Леша\Desktop\2019-10-04_23-29-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05000"/>
            <a:ext cx="4210050" cy="3747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334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Результаты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В предоперационном периоде всем выполняли УЗИ паховой области для уточнения характера грыжи (прямая/косая). Использовали высокочастотный 7,5-12 МГц  линейный датчик  в серо-шкальном режиме (с пробой </a:t>
            </a:r>
            <a:r>
              <a:rPr lang="ru-RU" dirty="0" err="1" smtClean="0"/>
              <a:t>Вальсальвы</a:t>
            </a:r>
            <a:r>
              <a:rPr lang="ru-RU" dirty="0" smtClean="0"/>
              <a:t>) и ЦДК. Ориентировались на поток в нижней надчревной артерии, определяя характер грыжи. Для ТЕР операций отбирали пациентов преимущественно с прямыми первичными паховыми грыжами и небольшими косыми, не выходящими за пределы пахового канала грыжами (по классификации ЕН</a:t>
            </a:r>
            <a:r>
              <a:rPr lang="en-US" dirty="0" smtClean="0"/>
              <a:t>S</a:t>
            </a:r>
            <a:r>
              <a:rPr lang="ru-RU" dirty="0" smtClean="0"/>
              <a:t> – тип </a:t>
            </a:r>
            <a:r>
              <a:rPr lang="en-US" dirty="0" smtClean="0"/>
              <a:t>M 1 </a:t>
            </a:r>
            <a:r>
              <a:rPr lang="ru-RU" dirty="0" smtClean="0"/>
              <a:t>и </a:t>
            </a:r>
            <a:r>
              <a:rPr lang="en-US" dirty="0" smtClean="0"/>
              <a:t>M 2</a:t>
            </a:r>
            <a:r>
              <a:rPr lang="ru-RU" dirty="0" smtClean="0"/>
              <a:t>, тип </a:t>
            </a:r>
            <a:r>
              <a:rPr lang="en-US" dirty="0" smtClean="0"/>
              <a:t>L1</a:t>
            </a:r>
            <a:r>
              <a:rPr lang="ru-RU" dirty="0" smtClean="0"/>
              <a:t> и </a:t>
            </a:r>
            <a:r>
              <a:rPr lang="en-US" dirty="0" smtClean="0"/>
              <a:t>L2</a:t>
            </a:r>
            <a:r>
              <a:rPr lang="ru-RU" dirty="0" smtClean="0"/>
              <a:t>). Считаем УЗИ исследование необходимым при планировании ТЕР, т.к. этот метод имеет достаточно высокую чувствительность. </a:t>
            </a:r>
          </a:p>
          <a:p>
            <a:r>
              <a:rPr lang="ru-RU" dirty="0" smtClean="0"/>
              <a:t>Операции выполняли в условиях ЭТН. Сознательно отказывались от СМА из-за риска конверсии в ТАРР.</a:t>
            </a:r>
          </a:p>
          <a:p>
            <a:r>
              <a:rPr lang="ru-RU" dirty="0" smtClean="0"/>
              <a:t>Продолжительность операции 45-105 мин. Одна операция 105 мин. – двусторонняя прямая паховая грыжа, тип </a:t>
            </a:r>
            <a:r>
              <a:rPr lang="en-US" dirty="0" smtClean="0"/>
              <a:t>M2</a:t>
            </a:r>
            <a:r>
              <a:rPr lang="ru-RU" dirty="0" smtClean="0"/>
              <a:t> – выполнена пластика двумя полипропиленовыми сетками 10х15 см</a:t>
            </a:r>
          </a:p>
          <a:p>
            <a:r>
              <a:rPr lang="ru-RU" dirty="0" smtClean="0"/>
              <a:t>Одна конверсия в ТАРР– причина конверсии – перфорация брюшины баллоном-диссектором</a:t>
            </a:r>
          </a:p>
          <a:p>
            <a:r>
              <a:rPr lang="ru-RU" dirty="0" smtClean="0"/>
              <a:t>Одна ТЕР, когда использовали </a:t>
            </a:r>
            <a:r>
              <a:rPr lang="ru-RU" dirty="0" err="1" smtClean="0"/>
              <a:t>лапароскоп</a:t>
            </a:r>
            <a:r>
              <a:rPr lang="ru-RU" dirty="0" smtClean="0"/>
              <a:t> ,протекала с техническими трудностями – первоначально </a:t>
            </a:r>
            <a:r>
              <a:rPr lang="ru-RU" dirty="0" err="1" smtClean="0"/>
              <a:t>диссекиця</a:t>
            </a:r>
            <a:r>
              <a:rPr lang="ru-RU" dirty="0" smtClean="0"/>
              <a:t> выполнена в слое, </a:t>
            </a:r>
            <a:r>
              <a:rPr lang="ru-RU" dirty="0" err="1" smtClean="0"/>
              <a:t>поверхностнее</a:t>
            </a:r>
            <a:r>
              <a:rPr lang="ru-RU" dirty="0" smtClean="0"/>
              <a:t> нижних надчревных сосудов, однако, удалось вовремя увидеть ошибку и избежать травмы сосудов, операция завершена методом ТЕР. </a:t>
            </a:r>
          </a:p>
          <a:p>
            <a:r>
              <a:rPr lang="ru-RU" dirty="0" smtClean="0"/>
              <a:t>В ближайшем послеоперационном периоде нами осложнений отмечено не было. Пациенты находились на стационарном лечении от 3-х до 10 суток.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Выводы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ТЕР – операция выбора в случае первичной прямой паховой грыжи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баллона-диссектора удобно и быстро, но дорого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Безбаллонный вариант – операция для опытных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герниологов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вполне освоивших методику ТЕР операции с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PDB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-баллоном.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нашего метода облегчает доступ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предбрюшинное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пространство и, возможно, поможет хирургам на этапе освоения методики ТЕР </a:t>
            </a:r>
          </a:p>
          <a:p>
            <a:pPr algn="just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Диссекция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 помощью марлевого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тупфера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«шарик» позволяет безопасно провести необходимую мобилизацию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предбрюшинного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пространства, достаточную для расправления сетки. При этом нет риска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электротравмы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прилежащих структур (треугольник судьбы и боли), либо острой травмы при работе ножницами. Не ухудшается обзор операционного поля, как при работе электрохирургическим или ультразвуковым инструментом.</a:t>
            </a: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Спасибо за внимание</a:t>
            </a:r>
            <a:endParaRPr lang="ru-RU" sz="2400" dirty="0"/>
          </a:p>
        </p:txBody>
      </p:sp>
      <p:pic>
        <p:nvPicPr>
          <p:cNvPr id="4" name="Picture 2" descr="C:\Users\Леша\Desktop\Диссертация\Статьи\108D7000\DSC_35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6779" y="1935163"/>
            <a:ext cx="6630441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Актуальность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срезе страховой медицины: операции по поводу паховых грыж у взрослых, выполненные с использованием </a:t>
            </a:r>
            <a:r>
              <a:rPr lang="ru-RU" sz="2400" dirty="0" err="1" smtClean="0"/>
              <a:t>эндо-видеохирургической</a:t>
            </a:r>
            <a:r>
              <a:rPr lang="ru-RU" sz="2400" dirty="0" smtClean="0"/>
              <a:t> техники относятся к услуге 3 уровня, открытая </a:t>
            </a:r>
            <a:r>
              <a:rPr lang="ru-RU" sz="2400" dirty="0" err="1" smtClean="0"/>
              <a:t>герниопластика</a:t>
            </a:r>
            <a:r>
              <a:rPr lang="ru-RU" sz="2400" dirty="0" smtClean="0"/>
              <a:t> к 1 уровню. </a:t>
            </a:r>
          </a:p>
          <a:p>
            <a:r>
              <a:rPr lang="ru-RU" sz="2400" dirty="0" smtClean="0"/>
              <a:t>Тарифы фонда обязательного </a:t>
            </a:r>
            <a:r>
              <a:rPr lang="ru-RU" sz="2400" dirty="0" err="1" smtClean="0"/>
              <a:t>медицинсткого</a:t>
            </a:r>
            <a:r>
              <a:rPr lang="ru-RU" sz="2400" dirty="0" smtClean="0"/>
              <a:t> страхования следующие: услуга 1 </a:t>
            </a:r>
            <a:r>
              <a:rPr lang="ru-RU" sz="2400" dirty="0" err="1" smtClean="0"/>
              <a:t>уровеня</a:t>
            </a:r>
            <a:r>
              <a:rPr lang="ru-RU" sz="2400" dirty="0" smtClean="0"/>
              <a:t> – 18466,78 </a:t>
            </a:r>
            <a:r>
              <a:rPr lang="ru-RU" sz="2400" dirty="0" err="1" smtClean="0"/>
              <a:t>руб</a:t>
            </a:r>
            <a:r>
              <a:rPr lang="ru-RU" sz="2400" dirty="0" smtClean="0"/>
              <a:t>, 3 </a:t>
            </a:r>
            <a:r>
              <a:rPr lang="ru-RU" sz="2400" dirty="0" err="1" smtClean="0"/>
              <a:t>уровеня</a:t>
            </a:r>
            <a:r>
              <a:rPr lang="ru-RU" sz="2400" dirty="0" smtClean="0"/>
              <a:t> – 38221,94 руб.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История ТЕР </a:t>
            </a:r>
            <a:r>
              <a:rPr lang="ru-RU" sz="2400" dirty="0" err="1" smtClean="0"/>
              <a:t>герниопластики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ru-RU" sz="1800" dirty="0" smtClean="0"/>
              <a:t>Современные принципы </a:t>
            </a:r>
            <a:r>
              <a:rPr lang="ru-RU" sz="1800" dirty="0" err="1" smtClean="0"/>
              <a:t>преперитонаельной</a:t>
            </a:r>
            <a:r>
              <a:rPr lang="ru-RU" sz="1800" dirty="0" smtClean="0"/>
              <a:t> открытой </a:t>
            </a:r>
            <a:r>
              <a:rPr lang="ru-RU" sz="1800" dirty="0" err="1" smtClean="0"/>
              <a:t>герниопластики</a:t>
            </a:r>
            <a:r>
              <a:rPr lang="ru-RU" sz="1800" dirty="0" smtClean="0"/>
              <a:t> связаны с именами хирургов </a:t>
            </a:r>
            <a:r>
              <a:rPr lang="en-US" sz="1800" dirty="0" smtClean="0"/>
              <a:t>Rives </a:t>
            </a:r>
            <a:r>
              <a:rPr lang="ru-RU" sz="1800" dirty="0" smtClean="0"/>
              <a:t>и </a:t>
            </a:r>
            <a:r>
              <a:rPr lang="en-US" sz="1800" dirty="0" err="1" smtClean="0"/>
              <a:t>Stoppa</a:t>
            </a:r>
            <a:r>
              <a:rPr lang="ru-RU" sz="1800" dirty="0" smtClean="0"/>
              <a:t> – 1969 г</a:t>
            </a:r>
          </a:p>
          <a:p>
            <a:r>
              <a:rPr lang="ru-RU" sz="1800" dirty="0" smtClean="0"/>
              <a:t> 1979 г. – образование Европейского общества </a:t>
            </a:r>
            <a:r>
              <a:rPr lang="ru-RU" sz="1800" dirty="0" err="1" smtClean="0"/>
              <a:t>герниологов</a:t>
            </a:r>
            <a:r>
              <a:rPr lang="ru-RU" sz="1800" dirty="0" smtClean="0"/>
              <a:t>  - </a:t>
            </a:r>
            <a:r>
              <a:rPr lang="en-US" sz="1800" dirty="0" smtClean="0"/>
              <a:t>GREPA</a:t>
            </a:r>
            <a:r>
              <a:rPr lang="ru-RU" sz="1800" dirty="0" smtClean="0"/>
              <a:t> – современная </a:t>
            </a:r>
            <a:r>
              <a:rPr lang="en-US" sz="1800" dirty="0" smtClean="0"/>
              <a:t>EHS</a:t>
            </a:r>
            <a:r>
              <a:rPr lang="ru-RU" sz="1800" dirty="0" smtClean="0"/>
              <a:t>. </a:t>
            </a:r>
          </a:p>
          <a:p>
            <a:r>
              <a:rPr lang="ru-RU" sz="1800" dirty="0" smtClean="0"/>
              <a:t>1982 г. – </a:t>
            </a:r>
            <a:r>
              <a:rPr lang="en-US" sz="1800" dirty="0" smtClean="0"/>
              <a:t>Ger</a:t>
            </a:r>
            <a:r>
              <a:rPr lang="ru-RU" sz="1800" dirty="0" smtClean="0"/>
              <a:t> впервые </a:t>
            </a:r>
            <a:r>
              <a:rPr lang="ru-RU" sz="1800" dirty="0" err="1" smtClean="0"/>
              <a:t>клипировал</a:t>
            </a:r>
            <a:r>
              <a:rPr lang="ru-RU" sz="1800" dirty="0" smtClean="0"/>
              <a:t> расширенное внутреннее паховое кольцо </a:t>
            </a:r>
            <a:r>
              <a:rPr lang="ru-RU" sz="1800" dirty="0" err="1" smtClean="0"/>
              <a:t>мининвазивным</a:t>
            </a:r>
            <a:r>
              <a:rPr lang="ru-RU" sz="1800" dirty="0" smtClean="0"/>
              <a:t> доступом </a:t>
            </a:r>
          </a:p>
          <a:p>
            <a:r>
              <a:rPr lang="ru-RU" sz="1800" dirty="0" smtClean="0"/>
              <a:t>1989 г. – В</a:t>
            </a:r>
            <a:r>
              <a:rPr lang="en-US" sz="1800" dirty="0" err="1" smtClean="0"/>
              <a:t>ogojavlensky</a:t>
            </a:r>
            <a:r>
              <a:rPr lang="ru-RU" sz="1800" dirty="0" smtClean="0"/>
              <a:t> сообщил об устранении косой грыжи, путем постановки полипропиленовой «заплатки» вместе с </a:t>
            </a:r>
            <a:r>
              <a:rPr lang="ru-RU" sz="1800" dirty="0" err="1" smtClean="0"/>
              <a:t>лапарокопическим</a:t>
            </a:r>
            <a:r>
              <a:rPr lang="ru-RU" sz="1800" dirty="0" smtClean="0"/>
              <a:t> </a:t>
            </a:r>
            <a:r>
              <a:rPr lang="ru-RU" sz="1800" dirty="0" err="1" smtClean="0"/>
              <a:t>ушиванием</a:t>
            </a:r>
            <a:r>
              <a:rPr lang="ru-RU" sz="1800" dirty="0" smtClean="0"/>
              <a:t>  грыжевых ворот при косой грыже</a:t>
            </a:r>
          </a:p>
          <a:p>
            <a:r>
              <a:rPr lang="ru-RU" sz="1800" dirty="0" smtClean="0"/>
              <a:t>Начало 90-х гг. </a:t>
            </a:r>
            <a:r>
              <a:rPr lang="en-US" sz="1800" dirty="0" smtClean="0"/>
              <a:t>XX</a:t>
            </a:r>
            <a:r>
              <a:rPr lang="ru-RU" sz="1800" dirty="0" smtClean="0"/>
              <a:t> века – появление современных </a:t>
            </a:r>
            <a:r>
              <a:rPr lang="ru-RU" sz="1800" dirty="0" err="1" smtClean="0"/>
              <a:t>эндохирургических</a:t>
            </a:r>
            <a:r>
              <a:rPr lang="ru-RU" sz="1800" dirty="0" smtClean="0"/>
              <a:t> способов, основанных на принципах открытой </a:t>
            </a:r>
            <a:r>
              <a:rPr lang="ru-RU" sz="1800" dirty="0" err="1" smtClean="0"/>
              <a:t>предбрюшинной</a:t>
            </a:r>
            <a:r>
              <a:rPr lang="ru-RU" sz="1800" dirty="0" smtClean="0"/>
              <a:t> </a:t>
            </a:r>
            <a:r>
              <a:rPr lang="ru-RU" sz="1800" dirty="0" err="1" smtClean="0"/>
              <a:t>герниопластики</a:t>
            </a:r>
            <a:r>
              <a:rPr lang="ru-RU" sz="1800" dirty="0" smtClean="0"/>
              <a:t>, предложенной </a:t>
            </a:r>
            <a:r>
              <a:rPr lang="en-US" sz="1800" dirty="0" smtClean="0"/>
              <a:t>Rene </a:t>
            </a:r>
            <a:r>
              <a:rPr lang="en-US" sz="1800" dirty="0" err="1" smtClean="0"/>
              <a:t>Stoppa</a:t>
            </a:r>
            <a:endParaRPr lang="en-US" sz="1800" dirty="0" smtClean="0"/>
          </a:p>
          <a:p>
            <a:r>
              <a:rPr lang="ru-RU" sz="1800" dirty="0" smtClean="0"/>
              <a:t>Первая ТЕР выполнена в 1990 году </a:t>
            </a:r>
            <a:r>
              <a:rPr lang="en-US" sz="1800" dirty="0" smtClean="0"/>
              <a:t>Phillips</a:t>
            </a:r>
            <a:r>
              <a:rPr lang="ru-RU" sz="1800" dirty="0" smtClean="0"/>
              <a:t>. Автор показал метод </a:t>
            </a:r>
            <a:r>
              <a:rPr lang="ru-RU" sz="1800" dirty="0" err="1" smtClean="0"/>
              <a:t>преперитонеальной</a:t>
            </a:r>
            <a:r>
              <a:rPr lang="ru-RU" sz="1800" dirty="0" smtClean="0"/>
              <a:t> </a:t>
            </a:r>
            <a:r>
              <a:rPr lang="ru-RU" sz="1800" dirty="0" err="1" smtClean="0"/>
              <a:t>герниопластики</a:t>
            </a:r>
            <a:r>
              <a:rPr lang="ru-RU" sz="1800" dirty="0" smtClean="0"/>
              <a:t> сочетанный с перитонеоскопией </a:t>
            </a:r>
            <a:r>
              <a:rPr lang="en-US" sz="1800" dirty="0" smtClean="0"/>
              <a:t>(TEP with </a:t>
            </a:r>
            <a:r>
              <a:rPr lang="en-US" sz="1800" dirty="0" err="1" smtClean="0"/>
              <a:t>Peritoneoscope</a:t>
            </a:r>
            <a:r>
              <a:rPr lang="ru-RU" sz="1800" dirty="0" smtClean="0"/>
              <a:t>)</a:t>
            </a:r>
          </a:p>
          <a:p>
            <a:r>
              <a:rPr lang="ru-RU" sz="1800" dirty="0" smtClean="0"/>
              <a:t>1991 г. – </a:t>
            </a:r>
            <a:r>
              <a:rPr lang="en-US" sz="1800" dirty="0" err="1" smtClean="0"/>
              <a:t>Arregui</a:t>
            </a:r>
            <a:r>
              <a:rPr lang="ru-RU" sz="1800" dirty="0" smtClean="0"/>
              <a:t> выполняет ТАРР</a:t>
            </a:r>
          </a:p>
          <a:p>
            <a:r>
              <a:rPr lang="ru-RU" sz="1800" dirty="0" smtClean="0"/>
              <a:t>В 1993 г. </a:t>
            </a:r>
            <a:r>
              <a:rPr lang="en-US" sz="1800" dirty="0" err="1" smtClean="0"/>
              <a:t>McKernnan</a:t>
            </a:r>
            <a:r>
              <a:rPr lang="en-US" sz="1800" dirty="0" smtClean="0"/>
              <a:t> </a:t>
            </a:r>
            <a:r>
              <a:rPr lang="ru-RU" sz="1800" dirty="0" smtClean="0"/>
              <a:t>и </a:t>
            </a:r>
            <a:r>
              <a:rPr lang="en-US" sz="1800" dirty="0" smtClean="0"/>
              <a:t>Laws</a:t>
            </a:r>
            <a:r>
              <a:rPr lang="ru-RU" sz="1800" dirty="0" smtClean="0"/>
              <a:t> описали доступ в </a:t>
            </a:r>
            <a:r>
              <a:rPr lang="ru-RU" sz="1800" dirty="0" err="1" smtClean="0"/>
              <a:t>преперитонеальное</a:t>
            </a:r>
            <a:r>
              <a:rPr lang="ru-RU" sz="1800" dirty="0" smtClean="0"/>
              <a:t> пространство и технологию ТЕР без раскроя сетчатого имплантата, общепринятую сегодня. </a:t>
            </a:r>
          </a:p>
          <a:p>
            <a:r>
              <a:rPr lang="ru-RU" sz="1800" dirty="0" smtClean="0"/>
              <a:t>Накопленный опыт выполнения эндоскопических </a:t>
            </a:r>
            <a:r>
              <a:rPr lang="ru-RU" sz="1800" dirty="0" err="1" smtClean="0"/>
              <a:t>герниопластик</a:t>
            </a:r>
            <a:r>
              <a:rPr lang="ru-RU" sz="1800" dirty="0" smtClean="0"/>
              <a:t> потребовал систематизации и обобщения, анализа результатов проделанных операций - в 2000 году Европейские </a:t>
            </a:r>
            <a:r>
              <a:rPr lang="ru-RU" sz="1800" dirty="0" err="1" smtClean="0"/>
              <a:t>герниологи</a:t>
            </a:r>
            <a:r>
              <a:rPr lang="ru-RU" sz="1800" dirty="0" smtClean="0"/>
              <a:t> имели данные более 60 </a:t>
            </a:r>
            <a:r>
              <a:rPr lang="ru-RU" sz="1800" dirty="0" err="1" smtClean="0"/>
              <a:t>рандомизированных</a:t>
            </a:r>
            <a:r>
              <a:rPr lang="ru-RU" sz="1800" dirty="0" smtClean="0"/>
              <a:t> клинических исследований и более 12500 пациентов. 2001 г. – первый европейский </a:t>
            </a:r>
            <a:r>
              <a:rPr lang="ru-RU" sz="1800" dirty="0" err="1" smtClean="0"/>
              <a:t>гайдлайн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r>
              <a:rPr lang="ru-RU" sz="1800" dirty="0" smtClean="0"/>
              <a:t> 2003 г. – первый мета-анализ </a:t>
            </a:r>
            <a:r>
              <a:rPr lang="en-US" sz="1800" dirty="0" err="1" smtClean="0"/>
              <a:t>Memon’s</a:t>
            </a:r>
            <a:r>
              <a:rPr lang="ru-RU" sz="1800" dirty="0" smtClean="0"/>
              <a:t> – сравнение открытой и эндоскопической </a:t>
            </a:r>
            <a:r>
              <a:rPr lang="ru-RU" sz="1800" dirty="0" err="1" smtClean="0"/>
              <a:t>герниопластики</a:t>
            </a:r>
            <a:r>
              <a:rPr lang="ru-RU" sz="1800" dirty="0" smtClean="0"/>
              <a:t>. 2004 г. – </a:t>
            </a:r>
            <a:r>
              <a:rPr lang="en-US" sz="1800" dirty="0" err="1" smtClean="0"/>
              <a:t>Neumayer</a:t>
            </a:r>
            <a:r>
              <a:rPr lang="ru-RU" sz="1800" dirty="0" smtClean="0"/>
              <a:t>, 2005 г. </a:t>
            </a:r>
            <a:r>
              <a:rPr lang="en-US" sz="1800" dirty="0" smtClean="0"/>
              <a:t>McCormack, 2006 </a:t>
            </a:r>
            <a:r>
              <a:rPr lang="ru-RU" sz="1800" dirty="0" smtClean="0"/>
              <a:t>г. – </a:t>
            </a:r>
            <a:r>
              <a:rPr lang="en-US" sz="1800" dirty="0" smtClean="0"/>
              <a:t>Fingerhut, 2008 </a:t>
            </a:r>
            <a:r>
              <a:rPr lang="ru-RU" sz="1800" dirty="0" smtClean="0"/>
              <a:t>г. – </a:t>
            </a:r>
            <a:r>
              <a:rPr lang="en-US" sz="1800" dirty="0" smtClean="0"/>
              <a:t>Scott</a:t>
            </a:r>
            <a:r>
              <a:rPr lang="ru-RU" sz="1800" dirty="0" smtClean="0"/>
              <a:t>. и т.д.</a:t>
            </a:r>
          </a:p>
          <a:p>
            <a:endParaRPr lang="en-US" sz="1800" dirty="0" smtClean="0"/>
          </a:p>
          <a:p>
            <a:pPr algn="r">
              <a:buNone/>
            </a:pPr>
            <a:r>
              <a:rPr lang="ru-RU" sz="1800" dirty="0" smtClean="0"/>
              <a:t>по данным </a:t>
            </a:r>
            <a:r>
              <a:rPr lang="en-US" sz="1800" dirty="0" smtClean="0"/>
              <a:t>RK </a:t>
            </a:r>
            <a:r>
              <a:rPr lang="en-US" sz="1800" dirty="0" err="1" smtClean="0"/>
              <a:t>Mishra</a:t>
            </a:r>
            <a:r>
              <a:rPr lang="en-US" sz="1800" dirty="0" smtClean="0"/>
              <a:t>, Laparoscopic Hernia Repair 2013</a:t>
            </a:r>
            <a:r>
              <a:rPr lang="ru-RU" sz="1800" dirty="0" smtClean="0"/>
              <a:t> </a:t>
            </a:r>
            <a:endParaRPr lang="en-US" sz="1800" dirty="0" smtClean="0"/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2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Недостатки ТЕР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800" dirty="0" smtClean="0"/>
              <a:t>Дороговизна, особенно при использовании коммерческих баллонов-диссекторов и одноразовых клипс-аппликаторов</a:t>
            </a:r>
          </a:p>
          <a:p>
            <a:r>
              <a:rPr lang="ru-RU" sz="2800" dirty="0" smtClean="0"/>
              <a:t>Продолжительная кривая обучения – необходимо выполнить 30-50 операций, прежде чем в совершенстве освоить методику</a:t>
            </a:r>
          </a:p>
          <a:p>
            <a:r>
              <a:rPr lang="ru-RU" sz="2800" dirty="0" smtClean="0"/>
              <a:t>Риск перфорации брюшины – до 30% операций продолжаются конверсией в ТАРР или открытую, особенно на этапе освоения</a:t>
            </a:r>
          </a:p>
          <a:p>
            <a:r>
              <a:rPr lang="ru-RU" sz="2800" dirty="0" smtClean="0"/>
              <a:t>Риск повреждения стенки мочевого пузыря и нижних надчревных сосудов</a:t>
            </a:r>
          </a:p>
          <a:p>
            <a:r>
              <a:rPr lang="ru-RU" sz="2800" dirty="0" smtClean="0"/>
              <a:t>Малый объем операционного пространства</a:t>
            </a:r>
          </a:p>
          <a:p>
            <a:r>
              <a:rPr lang="ru-RU" sz="2800" dirty="0" smtClean="0"/>
              <a:t>Непривычная «задняя» анатомия пахового региона</a:t>
            </a:r>
          </a:p>
          <a:p>
            <a:r>
              <a:rPr lang="ru-RU" sz="2800" dirty="0" smtClean="0"/>
              <a:t>Ухудшение обзора операционного поля при использовании электрохирургического и ультразвукового инструмента (задымление, </a:t>
            </a:r>
            <a:r>
              <a:rPr lang="ru-RU" sz="2800" dirty="0" err="1" smtClean="0"/>
              <a:t>диспергированные</a:t>
            </a:r>
            <a:r>
              <a:rPr lang="ru-RU" sz="2800" dirty="0" smtClean="0"/>
              <a:t> частицы разъединяемой ткани)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Существенным этапом ТЕР считаем создание оперативного пространства</a:t>
            </a:r>
            <a:endParaRPr lang="ru-RU" sz="2400" dirty="0"/>
          </a:p>
        </p:txBody>
      </p:sp>
      <p:pic>
        <p:nvPicPr>
          <p:cNvPr id="4" name="Picture 3" descr="C:\Users\Леша\Desktop\Диссертация\Статьи\108D7000\DSC_35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975" y="1935163"/>
            <a:ext cx="6628050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Баллонный способ</a:t>
            </a:r>
            <a:endParaRPr lang="ru-RU" sz="2400" dirty="0"/>
          </a:p>
        </p:txBody>
      </p:sp>
      <p:pic>
        <p:nvPicPr>
          <p:cNvPr id="4" name="Picture 2" descr="C:\Users\Леша\Desktop\Диссертация\Статьи\PDBEXTRAVIEW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5108" y="2176275"/>
            <a:ext cx="6113783" cy="3907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Баллон-диссектор</a:t>
            </a:r>
            <a:endParaRPr lang="ru-RU" sz="24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828800"/>
            <a:ext cx="564929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Использование самодельного баллона диссектора</a:t>
            </a:r>
            <a:endParaRPr lang="ru-RU" sz="2400" dirty="0"/>
          </a:p>
        </p:txBody>
      </p:sp>
      <p:pic>
        <p:nvPicPr>
          <p:cNvPr id="4" name="Picture 2" descr="C:\Users\Леша\Desktop\Диссертация\Статьи\108D7000\DSC_3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755" y="1935163"/>
            <a:ext cx="6116490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1362</TotalTime>
  <Words>1507</Words>
  <Application>Microsoft Office PowerPoint</Application>
  <PresentationFormat>Экран (4:3)</PresentationFormat>
  <Paragraphs>98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Calibri</vt:lpstr>
      <vt:lpstr>Constantia</vt:lpstr>
      <vt:lpstr>Times New Roman</vt:lpstr>
      <vt:lpstr>Wingdings 2</vt:lpstr>
      <vt:lpstr>Поток</vt:lpstr>
      <vt:lpstr>Эндоскопическая тотальная экстраперитонеальная герниопластика паховых грыж</vt:lpstr>
      <vt:lpstr>Актуальность </vt:lpstr>
      <vt:lpstr>Актуальность </vt:lpstr>
      <vt:lpstr>История ТЕР герниопластики</vt:lpstr>
      <vt:lpstr>Недостатки ТЕР</vt:lpstr>
      <vt:lpstr>Существенным этапом ТЕР считаем создание оперативного пространства</vt:lpstr>
      <vt:lpstr>Баллонный способ</vt:lpstr>
      <vt:lpstr>Баллон-диссектор</vt:lpstr>
      <vt:lpstr>Использование самодельного баллона диссектора</vt:lpstr>
      <vt:lpstr>Использование иглы Вереша в качестве проводника</vt:lpstr>
      <vt:lpstr>Собственный опыт ТЕР</vt:lpstr>
      <vt:lpstr>Первый опыт ТЕР</vt:lpstr>
      <vt:lpstr>Исследования на трупном материале</vt:lpstr>
      <vt:lpstr>Наше исследование</vt:lpstr>
      <vt:lpstr>Наше исследование</vt:lpstr>
      <vt:lpstr>Наше исследование</vt:lpstr>
      <vt:lpstr>Наше исследование</vt:lpstr>
      <vt:lpstr>Наше исследование</vt:lpstr>
      <vt:lpstr>Наше исследование</vt:lpstr>
      <vt:lpstr>Вариант создания операционного пространства с помощью ректороманоскопа</vt:lpstr>
      <vt:lpstr>Вариант создания операционного пространства с помощью ректороманоскопа</vt:lpstr>
      <vt:lpstr>Вариант создания операционного пространства с помощью ректороманоскопа</vt:lpstr>
      <vt:lpstr>Запатентованная методика</vt:lpstr>
      <vt:lpstr>Использование марлевого шарика при проведении тупой диссекции</vt:lpstr>
      <vt:lpstr>Результаты</vt:lpstr>
      <vt:lpstr>Выводы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вариантов выполнения однопортовой (SILS) и «reduced port» эндоскопической тотальной экстраперитонеальной герниопластики (TEP) в эксперименте на секционном материале</dc:title>
  <dc:creator>Леша</dc:creator>
  <cp:lastModifiedBy>Пользователь</cp:lastModifiedBy>
  <cp:revision>77</cp:revision>
  <dcterms:created xsi:type="dcterms:W3CDTF">2016-11-01T15:47:39Z</dcterms:created>
  <dcterms:modified xsi:type="dcterms:W3CDTF">2020-11-02T11:08:59Z</dcterms:modified>
</cp:coreProperties>
</file>