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63" r:id="rId5"/>
    <p:sldId id="278" r:id="rId6"/>
    <p:sldId id="279" r:id="rId7"/>
    <p:sldId id="285" r:id="rId8"/>
    <p:sldId id="292" r:id="rId9"/>
    <p:sldId id="288" r:id="rId10"/>
    <p:sldId id="289" r:id="rId11"/>
    <p:sldId id="291" r:id="rId12"/>
    <p:sldId id="290" r:id="rId13"/>
    <p:sldId id="280" r:id="rId14"/>
    <p:sldId id="287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2946" autoAdjust="0"/>
  </p:normalViewPr>
  <p:slideViewPr>
    <p:cSldViewPr>
      <p:cViewPr varScale="1">
        <p:scale>
          <a:sx n="100" d="100"/>
          <a:sy n="100" d="100"/>
        </p:scale>
        <p:origin x="-2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B80D7-B06C-4C6A-B486-D8EB95397B8B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BC0D1-BDAC-4041-A30B-AA08A179D9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AC53E-2E22-4507-939D-B9B6F5AD7A4B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39445-2EC2-40D5-B1F1-4C2FA9377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A6A10-63BD-4D3B-BDA1-75D01449C7D9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E520B-9304-45FC-8BA5-DD0197B1B6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CD2C4-CFD0-439B-9858-418E05F23B26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6EDD2-5849-4FA2-8ADA-F33711C9CE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2FC39-051E-4018-8DED-031D037CA83D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6A1D8-197D-4B85-BE5B-2E24AD33A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2012F-9987-45ED-A2D1-6D96E1EE7C50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F1AFA-845B-404C-974C-4974F72B27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07CD0-C91C-451B-92B5-566D5119143B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A1A14-7D4F-4FC9-930C-AE9C77DE2B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D7741-415B-48BD-8BF6-5E617E02DDB5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D9187-FF8A-414C-A376-89769044A1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C74C6-C011-42FF-B5E7-A1D831E48EF4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D4254-9192-46B2-808E-BD3C5B6E0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F283C-9BC9-40B1-8A58-29E8596F4D52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C21D0-7977-45F4-865A-8CF8452911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0C886-7644-4F2D-A06C-B3A73A9E6C77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B46DE-02FA-4553-9FF7-F67D93235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845BCC-8642-498B-8ADC-C1E5DE5D1E1F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9B49E2-4D3C-450A-A16F-4607C14F7C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9" r:id="rId2"/>
    <p:sldLayoutId id="2147483841" r:id="rId3"/>
    <p:sldLayoutId id="2147483838" r:id="rId4"/>
    <p:sldLayoutId id="2147483837" r:id="rId5"/>
    <p:sldLayoutId id="2147483836" r:id="rId6"/>
    <p:sldLayoutId id="2147483835" r:id="rId7"/>
    <p:sldLayoutId id="2147483834" r:id="rId8"/>
    <p:sldLayoutId id="2147483842" r:id="rId9"/>
    <p:sldLayoutId id="2147483833" r:id="rId10"/>
    <p:sldLayoutId id="2147483832" r:id="rId11"/>
  </p:sldLayoutIdLst>
  <p:transition>
    <p:wheel spokes="3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50825" y="188913"/>
            <a:ext cx="8713788" cy="928687"/>
          </a:xfrm>
        </p:spPr>
        <p:txBody>
          <a:bodyPr>
            <a:spAutoFit/>
          </a:bodyPr>
          <a:lstStyle/>
          <a:p>
            <a:pPr marR="0" algn="ctr" eaLnBrk="1" hangingPunct="1"/>
            <a:r>
              <a:rPr lang="ru-RU" sz="1600" smtClean="0">
                <a:latin typeface="yandex-sans"/>
              </a:rPr>
              <a:t>Государственная образовательная организация высшего профессионального образования </a:t>
            </a:r>
          </a:p>
          <a:p>
            <a:pPr marR="0" algn="ctr" eaLnBrk="1" hangingPunct="1"/>
            <a:r>
              <a:rPr lang="ru-RU" sz="1600" smtClean="0">
                <a:latin typeface="yandex-sans"/>
              </a:rPr>
              <a:t>«Донецкий национальный медицинский университет имени М.Горького»,</a:t>
            </a:r>
          </a:p>
          <a:p>
            <a:pPr marR="0" algn="ctr" eaLnBrk="1" hangingPunct="1"/>
            <a:r>
              <a:rPr lang="ru-RU" sz="1600" smtClean="0">
                <a:latin typeface="yandex-sans"/>
              </a:rPr>
              <a:t>Донецкая Народная Республика, г. Донецк</a:t>
            </a:r>
          </a:p>
        </p:txBody>
      </p:sp>
      <p:sp>
        <p:nvSpPr>
          <p:cNvPr id="13314" name="Прямоугольник 6"/>
          <p:cNvSpPr>
            <a:spLocks noChangeArrowheads="1"/>
          </p:cNvSpPr>
          <p:nvPr/>
        </p:nvSpPr>
        <p:spPr bwMode="auto">
          <a:xfrm>
            <a:off x="0" y="5084763"/>
            <a:ext cx="8856663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IV МЕЖДУНАРОДНЫЙ МЕДИЦИНСКИЙ ФОРУМ ДОНБАССА</a:t>
            </a:r>
          </a:p>
          <a:p>
            <a:pPr algn="ctr"/>
            <a:r>
              <a:rPr lang="ru-RU"/>
              <a:t>«НАУКА ПОБЕЖДАТЬ… БОЛЕЗНЬ», посвященный 90-летию Донецкого национального медицинского университета имени М. Горького, </a:t>
            </a:r>
          </a:p>
          <a:p>
            <a:pPr algn="ctr"/>
            <a:r>
              <a:rPr lang="ru-RU"/>
              <a:t>Донецк, 12-13 ноября 2020 г.</a:t>
            </a:r>
          </a:p>
          <a:p>
            <a:pPr algn="ctr"/>
            <a:endParaRPr lang="ru-RU"/>
          </a:p>
        </p:txBody>
      </p:sp>
      <p:sp>
        <p:nvSpPr>
          <p:cNvPr id="13315" name="Прямоугольник 7"/>
          <p:cNvSpPr>
            <a:spLocks noChangeArrowheads="1"/>
          </p:cNvSpPr>
          <p:nvPr/>
        </p:nvSpPr>
        <p:spPr bwMode="auto">
          <a:xfrm>
            <a:off x="3924300" y="3357563"/>
            <a:ext cx="4851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u="sng">
                <a:latin typeface="yandex-sans"/>
              </a:rPr>
              <a:t>Докладчики:</a:t>
            </a:r>
          </a:p>
          <a:p>
            <a:pPr algn="ctr"/>
            <a:r>
              <a:rPr lang="ru-RU">
                <a:latin typeface="yandex-sans"/>
              </a:rPr>
              <a:t>зав. каф., доцент Беседина Е.И., </a:t>
            </a:r>
          </a:p>
          <a:p>
            <a:pPr algn="ctr"/>
            <a:r>
              <a:rPr lang="ru-RU">
                <a:latin typeface="yandex-sans"/>
              </a:rPr>
              <a:t>доцент Мельник В.А., </a:t>
            </a:r>
          </a:p>
          <a:p>
            <a:pPr algn="ctr"/>
            <a:r>
              <a:rPr lang="ru-RU">
                <a:latin typeface="yandex-sans"/>
              </a:rPr>
              <a:t>ассистент Демкович О.О.,</a:t>
            </a:r>
          </a:p>
          <a:p>
            <a:pPr algn="ctr"/>
            <a:r>
              <a:rPr lang="ru-RU">
                <a:latin typeface="yandex-sans"/>
              </a:rPr>
              <a:t>ассистент Лыгина Ю.А. </a:t>
            </a:r>
          </a:p>
          <a:p>
            <a:pPr algn="ctr"/>
            <a:endParaRPr lang="ru-RU">
              <a:latin typeface="yandex-sans"/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0" y="2286000"/>
            <a:ext cx="9144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/>
              <a:t>ОСОБЕННОСТИ ПОДГОТОВКИ СПЕЦИАЛИСТОВ НА ПОСЛЕДИПЛОМНОМ ЭТАПЕ ОБУЧЕНИЯ ПО АКТУАЛЬНЫМ ВОПРОСАМ НОВОЙ КОРОНАВИРУСНОЙ ИНФЕКЦИИ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843213" y="1557338"/>
            <a:ext cx="4321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400"/>
              <a:t>Кафедра организации высшего образования, </a:t>
            </a:r>
          </a:p>
          <a:p>
            <a:pPr algn="ctr"/>
            <a:r>
              <a:rPr lang="ru-RU" sz="1400"/>
              <a:t>управления здравоохранением и эпидемиологии</a:t>
            </a:r>
            <a:r>
              <a:rPr lang="ru-RU"/>
              <a:t> 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323850" y="2060575"/>
            <a:ext cx="8229600" cy="1143000"/>
          </a:xfrm>
        </p:spPr>
        <p:txBody>
          <a:bodyPr/>
          <a:lstStyle/>
          <a:p>
            <a:r>
              <a:rPr lang="ru-RU" sz="2000" smtClean="0"/>
              <a:t>Сотрудниками Государственной образовательной организации высшего профессионального образования «Донецкий национальный медицинский университет имени М. Горького» подготовлены научные публикации по проблеме </a:t>
            </a:r>
            <a:r>
              <a:rPr lang="en-US" sz="2000" smtClean="0"/>
              <a:t>COVID-19</a:t>
            </a:r>
            <a:r>
              <a:rPr lang="ru-RU" sz="2000" smtClean="0"/>
              <a:t>, освещающие различные аспекты эпидемиологии, профилактики, патогенеза, клинических проявлений, реабилитации после перенесенной коронавирусной инфекции. Эти публикации также размещены в материалах курса.</a:t>
            </a:r>
            <a:endParaRPr lang="ru-RU" sz="4600" smtClean="0"/>
          </a:p>
        </p:txBody>
      </p:sp>
      <p:pic>
        <p:nvPicPr>
          <p:cNvPr id="22530" name="Picture 4" descr="ковид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573463"/>
            <a:ext cx="8696325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 descr="ковид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205038"/>
            <a:ext cx="8496300" cy="193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6"/>
          <p:cNvSpPr>
            <a:spLocks noGrp="1"/>
          </p:cNvSpPr>
          <p:nvPr>
            <p:ph type="body" idx="1"/>
          </p:nvPr>
        </p:nvSpPr>
        <p:spPr>
          <a:xfrm>
            <a:off x="755650" y="476250"/>
            <a:ext cx="8158163" cy="1584325"/>
          </a:xfrm>
        </p:spPr>
        <p:txBody>
          <a:bodyPr/>
          <a:lstStyle/>
          <a:p>
            <a:r>
              <a:rPr lang="ru-RU" smtClean="0"/>
              <a:t>В материалах курса также предусмотрены видеофрагменты, посвященные использованию средств защиты медицинскими работниками.</a:t>
            </a:r>
          </a:p>
        </p:txBody>
      </p:sp>
    </p:spTree>
  </p:cSld>
  <p:clrMapOvr>
    <a:masterClrMapping/>
  </p:clrMapOvr>
  <p:transition>
    <p:wheel spokes="3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4" descr="ковид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" y="3141663"/>
            <a:ext cx="902970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6"/>
          <p:cNvSpPr>
            <a:spLocks noGrp="1"/>
          </p:cNvSpPr>
          <p:nvPr>
            <p:ph type="title"/>
          </p:nvPr>
        </p:nvSpPr>
        <p:spPr>
          <a:xfrm>
            <a:off x="395288" y="188913"/>
            <a:ext cx="8362950" cy="2652712"/>
          </a:xfrm>
        </p:spPr>
        <p:txBody>
          <a:bodyPr/>
          <a:lstStyle/>
          <a:p>
            <a:r>
              <a:rPr lang="ru-RU" sz="2400" smtClean="0"/>
              <a:t>Для обучения слушателей данного цикла использованы также материалы ВОЗ, </a:t>
            </a:r>
            <a:r>
              <a:rPr lang="en-US" sz="2400" smtClean="0"/>
              <a:t>CDC</a:t>
            </a:r>
            <a:r>
              <a:rPr lang="ru-RU" sz="2400" smtClean="0"/>
              <a:t> и Роспотребнадзора, которые наиболее полно соответствуют их запросам в отношении рекомендованных документов по </a:t>
            </a:r>
            <a:r>
              <a:rPr lang="en-US" sz="2400" smtClean="0"/>
              <a:t>COVID-19</a:t>
            </a:r>
            <a:r>
              <a:rPr lang="ru-RU" sz="2400" smtClean="0"/>
              <a:t> и отражают передовые тенденции по данным вопросам. Эти документы размещены в разделе «Методические рекомендации».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/>
          </p:cNvSpPr>
          <p:nvPr>
            <p:ph type="body" idx="1"/>
          </p:nvPr>
        </p:nvSpPr>
        <p:spPr>
          <a:xfrm>
            <a:off x="684213" y="692150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b="1" smtClean="0"/>
              <a:t>Выводы:</a:t>
            </a:r>
            <a:r>
              <a:rPr lang="uk-UA" smtClean="0"/>
              <a:t> </a:t>
            </a:r>
          </a:p>
          <a:p>
            <a:r>
              <a:rPr lang="uk-UA" smtClean="0"/>
              <a:t>На сегодняшний день нашей насущной задачей является подготовка слушателей эпидемиологов и дезинфектологов к </a:t>
            </a:r>
            <a:r>
              <a:rPr lang="ru-RU" smtClean="0"/>
              <a:t>тем </a:t>
            </a:r>
            <a:r>
              <a:rPr lang="uk-UA" smtClean="0"/>
              <a:t>вызовам, с которыми они могут столкнуться в реальности в рамках борьбы с пандемией </a:t>
            </a:r>
            <a:r>
              <a:rPr lang="en-US" smtClean="0"/>
              <a:t>COVID</a:t>
            </a:r>
            <a:r>
              <a:rPr lang="ru-RU" smtClean="0"/>
              <a:t>-19. Они должны будут справиться с </a:t>
            </a:r>
            <a:r>
              <a:rPr lang="uk-UA" smtClean="0"/>
              <a:t>различными проблемными ситуациями, находя обоснованное оптимальное решение этих проблем </a:t>
            </a:r>
            <a:endParaRPr lang="ru-RU" smtClean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mtClean="0"/>
              <a:t>Благодарим за внимание!</a:t>
            </a:r>
          </a:p>
        </p:txBody>
      </p:sp>
      <p:pic>
        <p:nvPicPr>
          <p:cNvPr id="26627" name="Picture 4" descr="s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971550" y="2924175"/>
            <a:ext cx="8039100" cy="3130550"/>
          </a:xfrm>
        </p:spPr>
        <p:txBody>
          <a:bodyPr/>
          <a:lstStyle/>
          <a:p>
            <a:pPr lvl="1" eaLnBrk="1" hangingPunct="1"/>
            <a:r>
              <a:rPr lang="uk-UA" sz="1800" smtClean="0"/>
              <a:t>С целью оптимизации проведения циклов повышения квалификации, профессиональной переподготовки и тематического усовершенствования для специалистов эпидемиологов и дезинфектологов сотрудниками кафедры организации высшего образования,    управления здравоохранением и эпидемиологии было разработана рабочая программа недельного (36 часов) цикла «Covid-19: эпидемиология, клиника, диагностика, лечение, меры общественной, индивидуальной профилактики и психологической защиты», предусматривающий формирование у обучающихся новых компетенций в ходе лекций, семинарских и практических занятий.</a:t>
            </a:r>
            <a:endParaRPr lang="ru-RU" sz="1800" smtClean="0"/>
          </a:p>
        </p:txBody>
      </p:sp>
      <p:pic>
        <p:nvPicPr>
          <p:cNvPr id="14338" name="Picture 4" descr="Ковид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260350"/>
            <a:ext cx="5113337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250825" y="4448175"/>
            <a:ext cx="8713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pic>
        <p:nvPicPr>
          <p:cNvPr id="15362" name="Picture 5" descr="ковид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981075"/>
            <a:ext cx="813752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ChangeArrowheads="1"/>
          </p:cNvSpPr>
          <p:nvPr/>
        </p:nvSpPr>
        <p:spPr bwMode="auto">
          <a:xfrm>
            <a:off x="323850" y="3933825"/>
            <a:ext cx="849788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endParaRPr lang="ru-RU"/>
          </a:p>
          <a:p>
            <a:pPr algn="just"/>
            <a:endParaRPr lang="ru-RU"/>
          </a:p>
          <a:p>
            <a:pPr algn="just"/>
            <a:endParaRPr lang="ru-RU"/>
          </a:p>
          <a:p>
            <a:pPr algn="just"/>
            <a:endParaRPr lang="ru-RU"/>
          </a:p>
          <a:p>
            <a:pPr algn="just"/>
            <a:endParaRPr lang="ru-RU"/>
          </a:p>
          <a:p>
            <a:pPr algn="just"/>
            <a:endParaRPr lang="ru-RU"/>
          </a:p>
        </p:txBody>
      </p:sp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23850" y="476250"/>
            <a:ext cx="8696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/>
              <a:t>Рабочая программа включает в себя лекционный блок</a:t>
            </a:r>
            <a:r>
              <a:rPr lang="ru-RU" sz="2400"/>
              <a:t>: </a:t>
            </a:r>
          </a:p>
        </p:txBody>
      </p:sp>
      <p:pic>
        <p:nvPicPr>
          <p:cNvPr id="16387" name="Picture 5" descr="ковид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225" y="1844675"/>
            <a:ext cx="8994775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smtClean="0"/>
              <a:t>Помимо лекционного курса слушателям предлагается освоить материал на 5 практических и семинарских занятиях:</a:t>
            </a:r>
          </a:p>
        </p:txBody>
      </p:sp>
      <p:pic>
        <p:nvPicPr>
          <p:cNvPr id="17410" name="Picture 5" descr="ковид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916113"/>
            <a:ext cx="8640762" cy="194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6" descr="ковид 5"/>
          <p:cNvPicPr>
            <a:picLocks noChangeAspect="1" noChangeArrowheads="1"/>
          </p:cNvPicPr>
          <p:nvPr>
            <p:ph type="body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23850" y="3860800"/>
            <a:ext cx="8218488" cy="1839913"/>
          </a:xfr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>
          <a:xfrm>
            <a:off x="468313" y="981075"/>
            <a:ext cx="8229600" cy="4389438"/>
          </a:xfrm>
        </p:spPr>
        <p:txBody>
          <a:bodyPr/>
          <a:lstStyle/>
          <a:p>
            <a:endParaRPr lang="ru-RU" sz="2400" smtClean="0"/>
          </a:p>
        </p:txBody>
      </p:sp>
      <p:pic>
        <p:nvPicPr>
          <p:cNvPr id="18434" name="Picture 5" descr="ковид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825" y="100013"/>
            <a:ext cx="8896350" cy="665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179388" y="260350"/>
            <a:ext cx="8713787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/>
              <a:t> Для обучения слушателей на соответствующих темах привлекаются сотрудники кафедр инфекционных болезней и психиатрии.</a:t>
            </a:r>
          </a:p>
          <a:p>
            <a:pPr>
              <a:buFontTx/>
              <a:buChar char="•"/>
            </a:pPr>
            <a:endParaRPr lang="ru-RU"/>
          </a:p>
          <a:p>
            <a:pPr>
              <a:buFontTx/>
              <a:buChar char="•"/>
            </a:pPr>
            <a:r>
              <a:rPr lang="ru-RU"/>
              <a:t> Учитывая, что в настоящее время занятия с курсантами в Государственной организации высшего профессионального образования имени М. Горького проводятся интерактивно, материалы курса нами были размещены в Информационно-образовательной среде (ИОС). Доступ к материалам курса слушатели получают сразу после их регистрации на кафедре.</a:t>
            </a:r>
          </a:p>
          <a:p>
            <a:pPr>
              <a:buFontTx/>
              <a:buChar char="•"/>
            </a:pPr>
            <a:endParaRPr lang="ru-RU"/>
          </a:p>
          <a:p>
            <a:pPr>
              <a:buFontTx/>
              <a:buChar char="•"/>
            </a:pPr>
            <a:r>
              <a:rPr lang="ru-RU"/>
              <a:t> Преподавателями кафедры осуществляется ежедневный контроль за образовательным процессом слушателей в рамках ИОС - успешностью освоения ими учебного материала, результатами промежуточного и итогового контроля.</a:t>
            </a:r>
          </a:p>
        </p:txBody>
      </p:sp>
      <p:pic>
        <p:nvPicPr>
          <p:cNvPr id="19458" name="Picture 5" descr="ковид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3933825"/>
            <a:ext cx="331152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/>
          </p:cNvSpPr>
          <p:nvPr>
            <p:ph type="body" idx="1"/>
          </p:nvPr>
        </p:nvSpPr>
        <p:spPr>
          <a:xfrm>
            <a:off x="539750" y="908050"/>
            <a:ext cx="8229600" cy="4389438"/>
          </a:xfrm>
        </p:spPr>
        <p:txBody>
          <a:bodyPr/>
          <a:lstStyle/>
          <a:p>
            <a:r>
              <a:rPr lang="ru-RU" sz="2200" smtClean="0"/>
              <a:t>При создании рабочей программы данного цикла дополнительного образования были использованы научно-практический опыт и информационные материалы кафедры психиатрии, психотерапии и медицинской психологии.</a:t>
            </a:r>
          </a:p>
          <a:p>
            <a:r>
              <a:rPr lang="ru-RU" sz="2200" smtClean="0"/>
              <a:t>Это связано с тем, что ситуация по коронавирусной инфекции вызывает психоэмоциональную напряженность в обществе.</a:t>
            </a:r>
          </a:p>
          <a:p>
            <a:r>
              <a:rPr lang="ru-RU" sz="2200" smtClean="0"/>
              <a:t>У заболевших коронавирусной инфекцией возможно прямое воздействие вируса на высшую нервную деятельность, проявляющееся в депрессивном синдроме на фоне постковидной астении. </a:t>
            </a:r>
          </a:p>
        </p:txBody>
      </p:sp>
    </p:spTree>
  </p:cSld>
  <p:clrMapOvr>
    <a:masterClrMapping/>
  </p:clrMapOvr>
  <p:transition>
    <p:wheel spokes="3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smtClean="0"/>
              <a:t>В Донецкой Народной Республике подготовлен целый комплекс нормативных документов по противодействию новой коронавирусной инфекции </a:t>
            </a:r>
            <a:r>
              <a:rPr lang="en-US" sz="1800" smtClean="0"/>
              <a:t>COVID-19</a:t>
            </a:r>
            <a:r>
              <a:rPr lang="ru-RU" sz="1800" smtClean="0"/>
              <a:t>, который постоянно корректируется в зависимости от текущей эпидемической ситуации по этой инфекции.</a:t>
            </a:r>
            <a:endParaRPr lang="ru-RU" sz="4600" smtClean="0"/>
          </a:p>
        </p:txBody>
      </p:sp>
      <p:pic>
        <p:nvPicPr>
          <p:cNvPr id="21506" name="Picture 4" descr="ковид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060575"/>
            <a:ext cx="8353425" cy="413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392</TotalTime>
  <Words>448</Words>
  <Application>Microsoft Office PowerPoint</Application>
  <PresentationFormat>Экран (4:3)</PresentationFormat>
  <Paragraphs>36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Constantia</vt:lpstr>
      <vt:lpstr>Wingdings 2</vt:lpstr>
      <vt:lpstr>yandex-sans</vt:lpstr>
      <vt:lpstr>Поток</vt:lpstr>
      <vt:lpstr>Поток</vt:lpstr>
      <vt:lpstr>Поток</vt:lpstr>
      <vt:lpstr>Поток</vt:lpstr>
      <vt:lpstr>Слайд 1</vt:lpstr>
      <vt:lpstr>Слайд 2</vt:lpstr>
      <vt:lpstr>Слайд 3</vt:lpstr>
      <vt:lpstr>Слайд 4</vt:lpstr>
      <vt:lpstr>Помимо лекционного курса слушателям предлагается освоить материал на 5 практических и семинарских занятиях:</vt:lpstr>
      <vt:lpstr>Слайд 6</vt:lpstr>
      <vt:lpstr>Слайд 7</vt:lpstr>
      <vt:lpstr>Слайд 8</vt:lpstr>
      <vt:lpstr>В Донецкой Народной Республике подготовлен целый комплекс нормативных документов по противодействию новой коронавирусной инфекции COVID-19, который постоянно корректируется в зависимости от текущей эпидемической ситуации по этой инфекции.</vt:lpstr>
      <vt:lpstr>Сотрудниками Государственной образовательной организации высшего профессионального образования «Донецкий национальный медицинский университет имени М. Горького» подготовлены научные публикации по проблеме COVID-19, освещающие различные аспекты эпидемиологии, профилактики, патогенеза, клинических проявлений, реабилитации после перенесенной коронавирусной инфекции. Эти публикации также размещены в материалах курса.</vt:lpstr>
      <vt:lpstr>Слайд 11</vt:lpstr>
      <vt:lpstr>Для обучения слушателей данного цикла использованы также материалы ВОЗ, CDC и Роспотребнадзора, которые наиболее полно соответствуют их запросам в отношении рекомендованных документов по COVID-19 и отражают передовые тенденции по данным вопросам. Эти документы размещены в разделе «Методические рекомендации».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Egoiste</dc:creator>
  <cp:lastModifiedBy>Пользователь Windows</cp:lastModifiedBy>
  <cp:revision>41</cp:revision>
  <dcterms:created xsi:type="dcterms:W3CDTF">2020-06-02T07:17:43Z</dcterms:created>
  <dcterms:modified xsi:type="dcterms:W3CDTF">2020-11-05T07:28:42Z</dcterms:modified>
</cp:coreProperties>
</file>