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6"/>
  </p:notesMasterIdLst>
  <p:sldIdLst>
    <p:sldId id="258" r:id="rId2"/>
    <p:sldId id="301" r:id="rId3"/>
    <p:sldId id="288" r:id="rId4"/>
    <p:sldId id="291" r:id="rId5"/>
    <p:sldId id="292" r:id="rId6"/>
    <p:sldId id="293" r:id="rId7"/>
    <p:sldId id="294" r:id="rId8"/>
    <p:sldId id="282" r:id="rId9"/>
    <p:sldId id="266" r:id="rId10"/>
    <p:sldId id="317" r:id="rId11"/>
    <p:sldId id="323" r:id="rId12"/>
    <p:sldId id="318" r:id="rId13"/>
    <p:sldId id="322" r:id="rId14"/>
    <p:sldId id="262" r:id="rId15"/>
    <p:sldId id="312" r:id="rId16"/>
    <p:sldId id="305" r:id="rId17"/>
    <p:sldId id="319" r:id="rId18"/>
    <p:sldId id="270" r:id="rId19"/>
    <p:sldId id="313" r:id="rId20"/>
    <p:sldId id="325" r:id="rId21"/>
    <p:sldId id="320" r:id="rId22"/>
    <p:sldId id="315" r:id="rId23"/>
    <p:sldId id="272" r:id="rId24"/>
    <p:sldId id="321"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61137-A930-445D-97DD-06CA344A51C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68450846-F69C-42B7-B82A-A40978545FE5}">
      <dgm:prSet/>
      <dgm:spPr/>
      <dgm:t>
        <a:bodyPr/>
        <a:lstStyle/>
        <a:p>
          <a:r>
            <a:rPr lang="ru-RU" smtClean="0"/>
            <a:t>Если нашли атеросклероз нижних конечностей, подумайте о каротидном </a:t>
          </a:r>
          <a:endParaRPr lang="ru-RU" dirty="0"/>
        </a:p>
      </dgm:t>
    </dgm:pt>
    <dgm:pt modelId="{E3216F74-4E0F-41CC-AA84-AC484105BCAF}" type="parTrans" cxnId="{79329310-3737-479C-BFE5-5D677A9031C9}">
      <dgm:prSet/>
      <dgm:spPr/>
      <dgm:t>
        <a:bodyPr/>
        <a:lstStyle/>
        <a:p>
          <a:endParaRPr lang="uk-UA"/>
        </a:p>
      </dgm:t>
    </dgm:pt>
    <dgm:pt modelId="{D3155C4F-9602-4760-BA28-03CC46828689}" type="sibTrans" cxnId="{79329310-3737-479C-BFE5-5D677A9031C9}">
      <dgm:prSet/>
      <dgm:spPr/>
      <dgm:t>
        <a:bodyPr/>
        <a:lstStyle/>
        <a:p>
          <a:endParaRPr lang="uk-UA"/>
        </a:p>
      </dgm:t>
    </dgm:pt>
    <dgm:pt modelId="{033870C6-41C0-4CF1-80DF-76A8A79AE4C4}">
      <dgm:prSet/>
      <dgm:spPr/>
      <dgm:t>
        <a:bodyPr/>
        <a:lstStyle/>
        <a:p>
          <a:r>
            <a:rPr lang="ru-RU" smtClean="0"/>
            <a:t>Если нашли каротидный атеросклероз, подумайте об атеросклерозе нижних конечностей</a:t>
          </a:r>
          <a:endParaRPr lang="ru-RU" dirty="0"/>
        </a:p>
      </dgm:t>
    </dgm:pt>
    <dgm:pt modelId="{C5C007DD-B75D-4320-ADD5-FE68E744DC5F}" type="parTrans" cxnId="{9089BFA4-B923-4879-9EBF-5F36E4172DC9}">
      <dgm:prSet/>
      <dgm:spPr/>
      <dgm:t>
        <a:bodyPr/>
        <a:lstStyle/>
        <a:p>
          <a:endParaRPr lang="uk-UA"/>
        </a:p>
      </dgm:t>
    </dgm:pt>
    <dgm:pt modelId="{B87F1A3D-7A1C-4860-9459-6996323FEDFC}" type="sibTrans" cxnId="{9089BFA4-B923-4879-9EBF-5F36E4172DC9}">
      <dgm:prSet/>
      <dgm:spPr/>
      <dgm:t>
        <a:bodyPr/>
        <a:lstStyle/>
        <a:p>
          <a:endParaRPr lang="uk-UA"/>
        </a:p>
      </dgm:t>
    </dgm:pt>
    <dgm:pt modelId="{CD6A12A2-3058-4127-A828-AFF02CD3F503}">
      <dgm:prSet/>
      <dgm:spPr/>
      <dgm:t>
        <a:bodyPr/>
        <a:lstStyle/>
        <a:p>
          <a:r>
            <a:rPr lang="ru-RU" dirty="0" smtClean="0"/>
            <a:t>Если нашли местные атеросклеротические изменения, не пропустите атеросклероз как системное заболевание</a:t>
          </a:r>
          <a:endParaRPr lang="ru-RU" dirty="0"/>
        </a:p>
      </dgm:t>
    </dgm:pt>
    <dgm:pt modelId="{C6B11B44-BA43-42CB-9867-9C475950D38F}" type="parTrans" cxnId="{2F8ACD96-F8CE-416C-A61C-921997CDF019}">
      <dgm:prSet/>
      <dgm:spPr/>
      <dgm:t>
        <a:bodyPr/>
        <a:lstStyle/>
        <a:p>
          <a:endParaRPr lang="uk-UA"/>
        </a:p>
      </dgm:t>
    </dgm:pt>
    <dgm:pt modelId="{C8858706-3265-4DDF-9C4A-DE2E4A6DCF48}" type="sibTrans" cxnId="{2F8ACD96-F8CE-416C-A61C-921997CDF019}">
      <dgm:prSet/>
      <dgm:spPr/>
      <dgm:t>
        <a:bodyPr/>
        <a:lstStyle/>
        <a:p>
          <a:endParaRPr lang="uk-UA"/>
        </a:p>
      </dgm:t>
    </dgm:pt>
    <dgm:pt modelId="{5AA268A2-0042-41FE-B2FB-DBD9C1CA9EDA}" type="pres">
      <dgm:prSet presAssocID="{91E61137-A930-445D-97DD-06CA344A51C8}" presName="Name0" presStyleCnt="0">
        <dgm:presLayoutVars>
          <dgm:chMax val="7"/>
          <dgm:chPref val="7"/>
          <dgm:dir/>
        </dgm:presLayoutVars>
      </dgm:prSet>
      <dgm:spPr/>
      <dgm:t>
        <a:bodyPr/>
        <a:lstStyle/>
        <a:p>
          <a:endParaRPr lang="uk-UA"/>
        </a:p>
      </dgm:t>
    </dgm:pt>
    <dgm:pt modelId="{255B3046-8400-441A-B355-E02E5F0235DE}" type="pres">
      <dgm:prSet presAssocID="{91E61137-A930-445D-97DD-06CA344A51C8}" presName="Name1" presStyleCnt="0"/>
      <dgm:spPr/>
    </dgm:pt>
    <dgm:pt modelId="{6673085C-A946-42C4-B95E-32D64C0D59F0}" type="pres">
      <dgm:prSet presAssocID="{91E61137-A930-445D-97DD-06CA344A51C8}" presName="cycle" presStyleCnt="0"/>
      <dgm:spPr/>
    </dgm:pt>
    <dgm:pt modelId="{A19CE7DB-7196-4820-BFC6-803A5F9F5CCD}" type="pres">
      <dgm:prSet presAssocID="{91E61137-A930-445D-97DD-06CA344A51C8}" presName="srcNode" presStyleLbl="node1" presStyleIdx="0" presStyleCnt="3"/>
      <dgm:spPr/>
    </dgm:pt>
    <dgm:pt modelId="{D2A3C1B2-4D07-4A55-A1CC-ED832A92AB60}" type="pres">
      <dgm:prSet presAssocID="{91E61137-A930-445D-97DD-06CA344A51C8}" presName="conn" presStyleLbl="parChTrans1D2" presStyleIdx="0" presStyleCnt="1"/>
      <dgm:spPr/>
      <dgm:t>
        <a:bodyPr/>
        <a:lstStyle/>
        <a:p>
          <a:endParaRPr lang="uk-UA"/>
        </a:p>
      </dgm:t>
    </dgm:pt>
    <dgm:pt modelId="{D376FB9B-634D-4E92-90F4-44C6BC7BF47E}" type="pres">
      <dgm:prSet presAssocID="{91E61137-A930-445D-97DD-06CA344A51C8}" presName="extraNode" presStyleLbl="node1" presStyleIdx="0" presStyleCnt="3"/>
      <dgm:spPr/>
    </dgm:pt>
    <dgm:pt modelId="{FC00DF20-EF8E-481F-8AEA-F2BF3C9BE32B}" type="pres">
      <dgm:prSet presAssocID="{91E61137-A930-445D-97DD-06CA344A51C8}" presName="dstNode" presStyleLbl="node1" presStyleIdx="0" presStyleCnt="3"/>
      <dgm:spPr/>
    </dgm:pt>
    <dgm:pt modelId="{C14CF50F-439A-44B7-9943-97F1F7B441CE}" type="pres">
      <dgm:prSet presAssocID="{68450846-F69C-42B7-B82A-A40978545FE5}" presName="text_1" presStyleLbl="node1" presStyleIdx="0" presStyleCnt="3">
        <dgm:presLayoutVars>
          <dgm:bulletEnabled val="1"/>
        </dgm:presLayoutVars>
      </dgm:prSet>
      <dgm:spPr/>
      <dgm:t>
        <a:bodyPr/>
        <a:lstStyle/>
        <a:p>
          <a:endParaRPr lang="uk-UA"/>
        </a:p>
      </dgm:t>
    </dgm:pt>
    <dgm:pt modelId="{5CAA8B17-A11F-4765-B23A-CBA5FDC22475}" type="pres">
      <dgm:prSet presAssocID="{68450846-F69C-42B7-B82A-A40978545FE5}" presName="accent_1" presStyleCnt="0"/>
      <dgm:spPr/>
    </dgm:pt>
    <dgm:pt modelId="{6E0515A3-DA46-4767-9C67-CEF7FA2E148F}" type="pres">
      <dgm:prSet presAssocID="{68450846-F69C-42B7-B82A-A40978545FE5}" presName="accentRepeatNode" presStyleLbl="solidFgAcc1" presStyleIdx="0" presStyleCnt="3"/>
      <dgm:spPr>
        <a:solidFill>
          <a:srgbClr val="FFFF00"/>
        </a:solidFill>
      </dgm:spPr>
      <dgm:t>
        <a:bodyPr/>
        <a:lstStyle/>
        <a:p>
          <a:endParaRPr lang="uk-UA"/>
        </a:p>
      </dgm:t>
    </dgm:pt>
    <dgm:pt modelId="{0131C256-A25E-4F21-883B-1A11D2CE87B0}" type="pres">
      <dgm:prSet presAssocID="{033870C6-41C0-4CF1-80DF-76A8A79AE4C4}" presName="text_2" presStyleLbl="node1" presStyleIdx="1" presStyleCnt="3">
        <dgm:presLayoutVars>
          <dgm:bulletEnabled val="1"/>
        </dgm:presLayoutVars>
      </dgm:prSet>
      <dgm:spPr/>
      <dgm:t>
        <a:bodyPr/>
        <a:lstStyle/>
        <a:p>
          <a:endParaRPr lang="uk-UA"/>
        </a:p>
      </dgm:t>
    </dgm:pt>
    <dgm:pt modelId="{59D94972-751C-4433-8177-4BF7F82FB0CA}" type="pres">
      <dgm:prSet presAssocID="{033870C6-41C0-4CF1-80DF-76A8A79AE4C4}" presName="accent_2" presStyleCnt="0"/>
      <dgm:spPr/>
    </dgm:pt>
    <dgm:pt modelId="{6E93FD29-12BF-414F-99CB-2B43F44A399A}" type="pres">
      <dgm:prSet presAssocID="{033870C6-41C0-4CF1-80DF-76A8A79AE4C4}" presName="accentRepeatNode" presStyleLbl="solidFgAcc1" presStyleIdx="1" presStyleCnt="3"/>
      <dgm:spPr>
        <a:solidFill>
          <a:srgbClr val="FFFF00"/>
        </a:solidFill>
      </dgm:spPr>
      <dgm:t>
        <a:bodyPr/>
        <a:lstStyle/>
        <a:p>
          <a:endParaRPr lang="uk-UA"/>
        </a:p>
      </dgm:t>
    </dgm:pt>
    <dgm:pt modelId="{A6DDA05A-E635-417A-BD05-E22ED14612BE}" type="pres">
      <dgm:prSet presAssocID="{CD6A12A2-3058-4127-A828-AFF02CD3F503}" presName="text_3" presStyleLbl="node1" presStyleIdx="2" presStyleCnt="3">
        <dgm:presLayoutVars>
          <dgm:bulletEnabled val="1"/>
        </dgm:presLayoutVars>
      </dgm:prSet>
      <dgm:spPr/>
      <dgm:t>
        <a:bodyPr/>
        <a:lstStyle/>
        <a:p>
          <a:endParaRPr lang="uk-UA"/>
        </a:p>
      </dgm:t>
    </dgm:pt>
    <dgm:pt modelId="{68123C8C-F20D-464B-9F06-AA59073B7513}" type="pres">
      <dgm:prSet presAssocID="{CD6A12A2-3058-4127-A828-AFF02CD3F503}" presName="accent_3" presStyleCnt="0"/>
      <dgm:spPr/>
    </dgm:pt>
    <dgm:pt modelId="{229D485B-8ED0-4159-835D-59ECD081BB68}" type="pres">
      <dgm:prSet presAssocID="{CD6A12A2-3058-4127-A828-AFF02CD3F503}" presName="accentRepeatNode" presStyleLbl="solidFgAcc1" presStyleIdx="2" presStyleCnt="3"/>
      <dgm:spPr>
        <a:solidFill>
          <a:srgbClr val="FFFF00"/>
        </a:solidFill>
      </dgm:spPr>
      <dgm:t>
        <a:bodyPr/>
        <a:lstStyle/>
        <a:p>
          <a:endParaRPr lang="uk-UA"/>
        </a:p>
      </dgm:t>
    </dgm:pt>
  </dgm:ptLst>
  <dgm:cxnLst>
    <dgm:cxn modelId="{2F8ACD96-F8CE-416C-A61C-921997CDF019}" srcId="{91E61137-A930-445D-97DD-06CA344A51C8}" destId="{CD6A12A2-3058-4127-A828-AFF02CD3F503}" srcOrd="2" destOrd="0" parTransId="{C6B11B44-BA43-42CB-9867-9C475950D38F}" sibTransId="{C8858706-3265-4DDF-9C4A-DE2E4A6DCF48}"/>
    <dgm:cxn modelId="{7FA1BFF2-45A7-4A39-8C90-E50BDC2D7287}" type="presOf" srcId="{CD6A12A2-3058-4127-A828-AFF02CD3F503}" destId="{A6DDA05A-E635-417A-BD05-E22ED14612BE}" srcOrd="0" destOrd="0" presId="urn:microsoft.com/office/officeart/2008/layout/VerticalCurvedList"/>
    <dgm:cxn modelId="{4AC4B12B-F05C-4DA0-A38E-70ACA0C15245}" type="presOf" srcId="{D3155C4F-9602-4760-BA28-03CC46828689}" destId="{D2A3C1B2-4D07-4A55-A1CC-ED832A92AB60}" srcOrd="0" destOrd="0" presId="urn:microsoft.com/office/officeart/2008/layout/VerticalCurvedList"/>
    <dgm:cxn modelId="{F8E5A483-038A-4729-AFC3-AA5DE3E2AE80}" type="presOf" srcId="{68450846-F69C-42B7-B82A-A40978545FE5}" destId="{C14CF50F-439A-44B7-9943-97F1F7B441CE}" srcOrd="0" destOrd="0" presId="urn:microsoft.com/office/officeart/2008/layout/VerticalCurvedList"/>
    <dgm:cxn modelId="{EC4AAD9F-E120-4132-89AC-7C44051ACD40}" type="presOf" srcId="{033870C6-41C0-4CF1-80DF-76A8A79AE4C4}" destId="{0131C256-A25E-4F21-883B-1A11D2CE87B0}" srcOrd="0" destOrd="0" presId="urn:microsoft.com/office/officeart/2008/layout/VerticalCurvedList"/>
    <dgm:cxn modelId="{79329310-3737-479C-BFE5-5D677A9031C9}" srcId="{91E61137-A930-445D-97DD-06CA344A51C8}" destId="{68450846-F69C-42B7-B82A-A40978545FE5}" srcOrd="0" destOrd="0" parTransId="{E3216F74-4E0F-41CC-AA84-AC484105BCAF}" sibTransId="{D3155C4F-9602-4760-BA28-03CC46828689}"/>
    <dgm:cxn modelId="{88D08A31-CB5F-48B5-A7BD-227EAA921A07}" type="presOf" srcId="{91E61137-A930-445D-97DD-06CA344A51C8}" destId="{5AA268A2-0042-41FE-B2FB-DBD9C1CA9EDA}" srcOrd="0" destOrd="0" presId="urn:microsoft.com/office/officeart/2008/layout/VerticalCurvedList"/>
    <dgm:cxn modelId="{9089BFA4-B923-4879-9EBF-5F36E4172DC9}" srcId="{91E61137-A930-445D-97DD-06CA344A51C8}" destId="{033870C6-41C0-4CF1-80DF-76A8A79AE4C4}" srcOrd="1" destOrd="0" parTransId="{C5C007DD-B75D-4320-ADD5-FE68E744DC5F}" sibTransId="{B87F1A3D-7A1C-4860-9459-6996323FEDFC}"/>
    <dgm:cxn modelId="{8F8E77AD-0708-403D-B2CE-ADC35F93FEA3}" type="presParOf" srcId="{5AA268A2-0042-41FE-B2FB-DBD9C1CA9EDA}" destId="{255B3046-8400-441A-B355-E02E5F0235DE}" srcOrd="0" destOrd="0" presId="urn:microsoft.com/office/officeart/2008/layout/VerticalCurvedList"/>
    <dgm:cxn modelId="{82BD0619-C6E0-4ACC-92ED-6241BF078D56}" type="presParOf" srcId="{255B3046-8400-441A-B355-E02E5F0235DE}" destId="{6673085C-A946-42C4-B95E-32D64C0D59F0}" srcOrd="0" destOrd="0" presId="urn:microsoft.com/office/officeart/2008/layout/VerticalCurvedList"/>
    <dgm:cxn modelId="{D791443E-B262-442D-AFAE-67F3DB1EF834}" type="presParOf" srcId="{6673085C-A946-42C4-B95E-32D64C0D59F0}" destId="{A19CE7DB-7196-4820-BFC6-803A5F9F5CCD}" srcOrd="0" destOrd="0" presId="urn:microsoft.com/office/officeart/2008/layout/VerticalCurvedList"/>
    <dgm:cxn modelId="{3A260DB2-8C01-4911-B34E-3101B90C9244}" type="presParOf" srcId="{6673085C-A946-42C4-B95E-32D64C0D59F0}" destId="{D2A3C1B2-4D07-4A55-A1CC-ED832A92AB60}" srcOrd="1" destOrd="0" presId="urn:microsoft.com/office/officeart/2008/layout/VerticalCurvedList"/>
    <dgm:cxn modelId="{6D2D566E-820A-481E-983A-DA17745F8CAB}" type="presParOf" srcId="{6673085C-A946-42C4-B95E-32D64C0D59F0}" destId="{D376FB9B-634D-4E92-90F4-44C6BC7BF47E}" srcOrd="2" destOrd="0" presId="urn:microsoft.com/office/officeart/2008/layout/VerticalCurvedList"/>
    <dgm:cxn modelId="{07E26B71-8555-4B3B-A9FE-2F5277035971}" type="presParOf" srcId="{6673085C-A946-42C4-B95E-32D64C0D59F0}" destId="{FC00DF20-EF8E-481F-8AEA-F2BF3C9BE32B}" srcOrd="3" destOrd="0" presId="urn:microsoft.com/office/officeart/2008/layout/VerticalCurvedList"/>
    <dgm:cxn modelId="{2D2F1FDA-1ED7-4367-B95A-758C2350B80E}" type="presParOf" srcId="{255B3046-8400-441A-B355-E02E5F0235DE}" destId="{C14CF50F-439A-44B7-9943-97F1F7B441CE}" srcOrd="1" destOrd="0" presId="urn:microsoft.com/office/officeart/2008/layout/VerticalCurvedList"/>
    <dgm:cxn modelId="{9A06A487-5EE1-4889-9E46-228F369F6D25}" type="presParOf" srcId="{255B3046-8400-441A-B355-E02E5F0235DE}" destId="{5CAA8B17-A11F-4765-B23A-CBA5FDC22475}" srcOrd="2" destOrd="0" presId="urn:microsoft.com/office/officeart/2008/layout/VerticalCurvedList"/>
    <dgm:cxn modelId="{F7CED061-03A8-4CD1-952D-5580558BD8E6}" type="presParOf" srcId="{5CAA8B17-A11F-4765-B23A-CBA5FDC22475}" destId="{6E0515A3-DA46-4767-9C67-CEF7FA2E148F}" srcOrd="0" destOrd="0" presId="urn:microsoft.com/office/officeart/2008/layout/VerticalCurvedList"/>
    <dgm:cxn modelId="{784333B7-04D5-489A-AD7D-E8C01573B0F1}" type="presParOf" srcId="{255B3046-8400-441A-B355-E02E5F0235DE}" destId="{0131C256-A25E-4F21-883B-1A11D2CE87B0}" srcOrd="3" destOrd="0" presId="urn:microsoft.com/office/officeart/2008/layout/VerticalCurvedList"/>
    <dgm:cxn modelId="{C147DBA4-56F1-4583-BD53-9397534EF08C}" type="presParOf" srcId="{255B3046-8400-441A-B355-E02E5F0235DE}" destId="{59D94972-751C-4433-8177-4BF7F82FB0CA}" srcOrd="4" destOrd="0" presId="urn:microsoft.com/office/officeart/2008/layout/VerticalCurvedList"/>
    <dgm:cxn modelId="{24691112-AA79-475C-A246-99DA991F4E20}" type="presParOf" srcId="{59D94972-751C-4433-8177-4BF7F82FB0CA}" destId="{6E93FD29-12BF-414F-99CB-2B43F44A399A}" srcOrd="0" destOrd="0" presId="urn:microsoft.com/office/officeart/2008/layout/VerticalCurvedList"/>
    <dgm:cxn modelId="{C4A590C7-6D58-46C2-9DF4-DB38AAC16A0B}" type="presParOf" srcId="{255B3046-8400-441A-B355-E02E5F0235DE}" destId="{A6DDA05A-E635-417A-BD05-E22ED14612BE}" srcOrd="5" destOrd="0" presId="urn:microsoft.com/office/officeart/2008/layout/VerticalCurvedList"/>
    <dgm:cxn modelId="{91475DC1-A87B-4520-BAD3-57B885F3C3DC}" type="presParOf" srcId="{255B3046-8400-441A-B355-E02E5F0235DE}" destId="{68123C8C-F20D-464B-9F06-AA59073B7513}" srcOrd="6" destOrd="0" presId="urn:microsoft.com/office/officeart/2008/layout/VerticalCurvedList"/>
    <dgm:cxn modelId="{7919AD43-0CF3-40AD-9198-89EC5D04B506}" type="presParOf" srcId="{68123C8C-F20D-464B-9F06-AA59073B7513}" destId="{229D485B-8ED0-4159-835D-59ECD081BB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A510E-4929-4BA2-86B1-8B3C32BAF1A1}" type="doc">
      <dgm:prSet loTypeId="urn:microsoft.com/office/officeart/2005/8/layout/pyramid4" loCatId="relationship" qsTypeId="urn:microsoft.com/office/officeart/2005/8/quickstyle/simple1" qsCatId="simple" csTypeId="urn:microsoft.com/office/officeart/2005/8/colors/accent0_1" csCatId="mainScheme" phldr="1"/>
      <dgm:spPr/>
      <dgm:t>
        <a:bodyPr/>
        <a:lstStyle/>
        <a:p>
          <a:endParaRPr lang="uk-UA"/>
        </a:p>
      </dgm:t>
    </dgm:pt>
    <dgm:pt modelId="{52EE11DB-FDD5-40CE-8A2E-15652F5558DD}">
      <dgm:prSet phldrT="[Текст]" custT="1"/>
      <dgm:spPr>
        <a:solidFill>
          <a:srgbClr val="00B0F0"/>
        </a:solidFill>
      </dgm:spPr>
      <dgm:t>
        <a:bodyPr/>
        <a:lstStyle/>
        <a:p>
          <a:r>
            <a:rPr lang="uk-UA" sz="2400" b="1" dirty="0" smtClean="0"/>
            <a:t>68-</a:t>
          </a:r>
          <a:r>
            <a:rPr lang="uk-UA" sz="1300" b="1" dirty="0" smtClean="0"/>
            <a:t>гемодинамичес-кие </a:t>
          </a:r>
          <a:r>
            <a:rPr lang="uk-UA" sz="1300" b="1" dirty="0" err="1" smtClean="0"/>
            <a:t>изменения</a:t>
          </a:r>
          <a:r>
            <a:rPr lang="uk-UA" sz="1300" b="1" dirty="0" smtClean="0"/>
            <a:t> </a:t>
          </a:r>
          <a:r>
            <a:rPr lang="uk-UA" sz="1300" b="1" dirty="0" err="1" smtClean="0"/>
            <a:t>коронарных</a:t>
          </a:r>
          <a:r>
            <a:rPr lang="uk-UA" sz="1300" b="1" dirty="0" smtClean="0"/>
            <a:t> и </a:t>
          </a:r>
          <a:r>
            <a:rPr lang="uk-UA" sz="1300" b="1" dirty="0" err="1" smtClean="0"/>
            <a:t>брахиоцефаль</a:t>
          </a:r>
          <a:r>
            <a:rPr lang="uk-UA" sz="1300" b="1" dirty="0" smtClean="0"/>
            <a:t>-н</a:t>
          </a:r>
          <a:r>
            <a:rPr lang="ru-RU" sz="1300" b="1" dirty="0" err="1" smtClean="0"/>
            <a:t>ых</a:t>
          </a:r>
          <a:r>
            <a:rPr lang="ru-RU" sz="1300" b="1" dirty="0" smtClean="0"/>
            <a:t> артерий</a:t>
          </a:r>
          <a:endParaRPr lang="uk-UA" sz="1300" b="1" dirty="0"/>
        </a:p>
      </dgm:t>
    </dgm:pt>
    <dgm:pt modelId="{C4ED9D51-0337-41DF-A057-599F75A1517C}" type="parTrans" cxnId="{23E31186-7453-4D6E-8411-2AC9B8DBD3DA}">
      <dgm:prSet/>
      <dgm:spPr/>
      <dgm:t>
        <a:bodyPr/>
        <a:lstStyle/>
        <a:p>
          <a:endParaRPr lang="uk-UA"/>
        </a:p>
      </dgm:t>
    </dgm:pt>
    <dgm:pt modelId="{21293777-93FB-4D44-8BE6-70FB9CED29B2}" type="sibTrans" cxnId="{23E31186-7453-4D6E-8411-2AC9B8DBD3DA}">
      <dgm:prSet/>
      <dgm:spPr/>
      <dgm:t>
        <a:bodyPr/>
        <a:lstStyle/>
        <a:p>
          <a:endParaRPr lang="uk-UA"/>
        </a:p>
      </dgm:t>
    </dgm:pt>
    <dgm:pt modelId="{AD8CFA2C-681B-4DAD-8371-EC1AC8190A94}">
      <dgm:prSet phldrT="[Текст]" custT="1"/>
      <dgm:spPr>
        <a:solidFill>
          <a:schemeClr val="accent4">
            <a:lumMod val="60000"/>
            <a:lumOff val="40000"/>
          </a:schemeClr>
        </a:solidFill>
      </dgm:spPr>
      <dgm:t>
        <a:bodyPr/>
        <a:lstStyle/>
        <a:p>
          <a:r>
            <a:rPr lang="ru-RU" sz="2000" b="1" dirty="0" smtClean="0"/>
            <a:t>24-</a:t>
          </a:r>
          <a:r>
            <a:rPr lang="ru-RU" sz="1400" b="1" dirty="0" smtClean="0"/>
            <a:t> изменения коронарных артерий, аорты и артерий нижних конечностей </a:t>
          </a:r>
          <a:endParaRPr lang="uk-UA" sz="1400" b="1" dirty="0"/>
        </a:p>
      </dgm:t>
    </dgm:pt>
    <dgm:pt modelId="{73583427-9410-4065-8B9B-8B7D3F0F9237}" type="parTrans" cxnId="{61948B6A-618F-45BD-9981-2D17B8AA866E}">
      <dgm:prSet/>
      <dgm:spPr/>
      <dgm:t>
        <a:bodyPr/>
        <a:lstStyle/>
        <a:p>
          <a:endParaRPr lang="uk-UA"/>
        </a:p>
      </dgm:t>
    </dgm:pt>
    <dgm:pt modelId="{C066AE04-B861-4631-B94D-B9ABBAEB0537}" type="sibTrans" cxnId="{61948B6A-618F-45BD-9981-2D17B8AA866E}">
      <dgm:prSet/>
      <dgm:spPr/>
      <dgm:t>
        <a:bodyPr/>
        <a:lstStyle/>
        <a:p>
          <a:endParaRPr lang="uk-UA"/>
        </a:p>
      </dgm:t>
    </dgm:pt>
    <dgm:pt modelId="{63DBC222-8693-4CF4-AE48-ACCE1BBFD55B}">
      <dgm:prSet phldrT="[Текст]" custT="1"/>
      <dgm:spPr>
        <a:solidFill>
          <a:srgbClr val="FFFF00"/>
        </a:solidFill>
      </dgm:spPr>
      <dgm:t>
        <a:bodyPr/>
        <a:lstStyle/>
        <a:p>
          <a:r>
            <a:rPr lang="uk-UA" sz="1800" b="1" dirty="0" smtClean="0">
              <a:solidFill>
                <a:schemeClr val="bg1"/>
              </a:solidFill>
            </a:rPr>
            <a:t>13 </a:t>
          </a:r>
          <a:r>
            <a:rPr lang="uk-UA" sz="1400" b="1" dirty="0" err="1" smtClean="0"/>
            <a:t>случаев</a:t>
          </a:r>
          <a:r>
            <a:rPr lang="uk-UA" sz="1400" b="1" dirty="0" smtClean="0"/>
            <a:t> </a:t>
          </a:r>
          <a:r>
            <a:rPr lang="uk-UA" sz="1400" b="1" dirty="0" err="1" smtClean="0"/>
            <a:t>поражения</a:t>
          </a:r>
          <a:r>
            <a:rPr lang="uk-UA" sz="1400" b="1" dirty="0" smtClean="0"/>
            <a:t> </a:t>
          </a:r>
          <a:r>
            <a:rPr lang="uk-UA" sz="1400" b="1" dirty="0" err="1" smtClean="0"/>
            <a:t>всех</a:t>
          </a:r>
          <a:r>
            <a:rPr lang="uk-UA" sz="1400" b="1" dirty="0" smtClean="0"/>
            <a:t> </a:t>
          </a:r>
          <a:r>
            <a:rPr lang="uk-UA" sz="1400" b="1" dirty="0" err="1" smtClean="0"/>
            <a:t>трех</a:t>
          </a:r>
          <a:r>
            <a:rPr lang="uk-UA" sz="1400" b="1" dirty="0" smtClean="0"/>
            <a:t> </a:t>
          </a:r>
          <a:r>
            <a:rPr lang="uk-UA" sz="1400" b="1" dirty="0" err="1" smtClean="0"/>
            <a:t>бассейнов</a:t>
          </a:r>
          <a:endParaRPr lang="uk-UA" sz="1400" b="1" dirty="0"/>
        </a:p>
      </dgm:t>
    </dgm:pt>
    <dgm:pt modelId="{85FB3A65-71E0-4579-B1EC-92235549A687}" type="parTrans" cxnId="{5D38B958-8893-463C-BEAA-98BD97AD8BDF}">
      <dgm:prSet/>
      <dgm:spPr/>
      <dgm:t>
        <a:bodyPr/>
        <a:lstStyle/>
        <a:p>
          <a:endParaRPr lang="uk-UA"/>
        </a:p>
      </dgm:t>
    </dgm:pt>
    <dgm:pt modelId="{C4D3904F-6AD4-416D-96E8-D2388418EC44}" type="sibTrans" cxnId="{5D38B958-8893-463C-BEAA-98BD97AD8BDF}">
      <dgm:prSet/>
      <dgm:spPr/>
      <dgm:t>
        <a:bodyPr/>
        <a:lstStyle/>
        <a:p>
          <a:endParaRPr lang="uk-UA"/>
        </a:p>
      </dgm:t>
    </dgm:pt>
    <dgm:pt modelId="{BEA52FFF-0B78-457E-B4D8-EB2B8A2736BA}">
      <dgm:prSet phldrT="[Текст]" custT="1"/>
      <dgm:spPr>
        <a:solidFill>
          <a:schemeClr val="accent6">
            <a:lumMod val="20000"/>
            <a:lumOff val="80000"/>
          </a:schemeClr>
        </a:solidFill>
      </dgm:spPr>
      <dgm:t>
        <a:bodyPr/>
        <a:lstStyle/>
        <a:p>
          <a:r>
            <a:rPr lang="ru-RU" sz="1800" b="1" dirty="0" smtClean="0"/>
            <a:t>58-</a:t>
          </a:r>
          <a:r>
            <a:rPr lang="ru-RU" sz="1400" b="1" dirty="0" smtClean="0"/>
            <a:t> поражения </a:t>
          </a:r>
          <a:r>
            <a:rPr lang="ru-RU" sz="1400" b="1" dirty="0" err="1" smtClean="0"/>
            <a:t>брахиоцефаль-ных</a:t>
          </a:r>
          <a:r>
            <a:rPr lang="ru-RU" sz="1400" b="1" dirty="0" smtClean="0"/>
            <a:t> артерий и сосудов нижних конечностей</a:t>
          </a:r>
          <a:endParaRPr lang="uk-UA" sz="1400" b="1" dirty="0"/>
        </a:p>
      </dgm:t>
    </dgm:pt>
    <dgm:pt modelId="{9B116ED2-3039-4728-A752-C3632B15EE4D}" type="parTrans" cxnId="{D7E13C55-407B-410A-97B7-96A1E0977773}">
      <dgm:prSet/>
      <dgm:spPr/>
      <dgm:t>
        <a:bodyPr/>
        <a:lstStyle/>
        <a:p>
          <a:endParaRPr lang="uk-UA"/>
        </a:p>
      </dgm:t>
    </dgm:pt>
    <dgm:pt modelId="{E7926E27-8F86-4A08-A86E-FE59C557D23A}" type="sibTrans" cxnId="{D7E13C55-407B-410A-97B7-96A1E0977773}">
      <dgm:prSet/>
      <dgm:spPr/>
      <dgm:t>
        <a:bodyPr/>
        <a:lstStyle/>
        <a:p>
          <a:endParaRPr lang="uk-UA"/>
        </a:p>
      </dgm:t>
    </dgm:pt>
    <dgm:pt modelId="{27D233EC-0FF2-49A7-9A36-E1687F350373}" type="pres">
      <dgm:prSet presAssocID="{9E7A510E-4929-4BA2-86B1-8B3C32BAF1A1}" presName="compositeShape" presStyleCnt="0">
        <dgm:presLayoutVars>
          <dgm:chMax val="9"/>
          <dgm:dir/>
          <dgm:resizeHandles val="exact"/>
        </dgm:presLayoutVars>
      </dgm:prSet>
      <dgm:spPr/>
      <dgm:t>
        <a:bodyPr/>
        <a:lstStyle/>
        <a:p>
          <a:endParaRPr lang="uk-UA"/>
        </a:p>
      </dgm:t>
    </dgm:pt>
    <dgm:pt modelId="{0AAFB12A-0373-41E5-A4EE-756AEC8A6BB3}" type="pres">
      <dgm:prSet presAssocID="{9E7A510E-4929-4BA2-86B1-8B3C32BAF1A1}" presName="triangle1" presStyleLbl="node1" presStyleIdx="0" presStyleCnt="4">
        <dgm:presLayoutVars>
          <dgm:bulletEnabled val="1"/>
        </dgm:presLayoutVars>
      </dgm:prSet>
      <dgm:spPr/>
      <dgm:t>
        <a:bodyPr/>
        <a:lstStyle/>
        <a:p>
          <a:endParaRPr lang="uk-UA"/>
        </a:p>
      </dgm:t>
    </dgm:pt>
    <dgm:pt modelId="{DE1A5FFC-FE89-4D2A-9F17-F2F27E96ECA7}" type="pres">
      <dgm:prSet presAssocID="{9E7A510E-4929-4BA2-86B1-8B3C32BAF1A1}" presName="triangle2" presStyleLbl="node1" presStyleIdx="1" presStyleCnt="4">
        <dgm:presLayoutVars>
          <dgm:bulletEnabled val="1"/>
        </dgm:presLayoutVars>
      </dgm:prSet>
      <dgm:spPr/>
      <dgm:t>
        <a:bodyPr/>
        <a:lstStyle/>
        <a:p>
          <a:endParaRPr lang="uk-UA"/>
        </a:p>
      </dgm:t>
    </dgm:pt>
    <dgm:pt modelId="{B2A290C0-F9FF-4D4B-A84B-A2E7313D8235}" type="pres">
      <dgm:prSet presAssocID="{9E7A510E-4929-4BA2-86B1-8B3C32BAF1A1}" presName="triangle3" presStyleLbl="node1" presStyleIdx="2" presStyleCnt="4">
        <dgm:presLayoutVars>
          <dgm:bulletEnabled val="1"/>
        </dgm:presLayoutVars>
      </dgm:prSet>
      <dgm:spPr/>
      <dgm:t>
        <a:bodyPr/>
        <a:lstStyle/>
        <a:p>
          <a:endParaRPr lang="uk-UA"/>
        </a:p>
      </dgm:t>
    </dgm:pt>
    <dgm:pt modelId="{557A8E3B-4130-40AE-97C3-0429EE671EAC}" type="pres">
      <dgm:prSet presAssocID="{9E7A510E-4929-4BA2-86B1-8B3C32BAF1A1}" presName="triangle4" presStyleLbl="node1" presStyleIdx="3" presStyleCnt="4">
        <dgm:presLayoutVars>
          <dgm:bulletEnabled val="1"/>
        </dgm:presLayoutVars>
      </dgm:prSet>
      <dgm:spPr/>
      <dgm:t>
        <a:bodyPr/>
        <a:lstStyle/>
        <a:p>
          <a:endParaRPr lang="uk-UA"/>
        </a:p>
      </dgm:t>
    </dgm:pt>
  </dgm:ptLst>
  <dgm:cxnLst>
    <dgm:cxn modelId="{9BD15C6F-8EAE-4B4B-8447-AF3BEE10DA49}" type="presOf" srcId="{BEA52FFF-0B78-457E-B4D8-EB2B8A2736BA}" destId="{557A8E3B-4130-40AE-97C3-0429EE671EAC}" srcOrd="0" destOrd="0" presId="urn:microsoft.com/office/officeart/2005/8/layout/pyramid4"/>
    <dgm:cxn modelId="{61948B6A-618F-45BD-9981-2D17B8AA866E}" srcId="{9E7A510E-4929-4BA2-86B1-8B3C32BAF1A1}" destId="{AD8CFA2C-681B-4DAD-8371-EC1AC8190A94}" srcOrd="1" destOrd="0" parTransId="{73583427-9410-4065-8B9B-8B7D3F0F9237}" sibTransId="{C066AE04-B861-4631-B94D-B9ABBAEB0537}"/>
    <dgm:cxn modelId="{CA51C98E-3DFC-4750-82C3-9DF61FC4356C}" type="presOf" srcId="{52EE11DB-FDD5-40CE-8A2E-15652F5558DD}" destId="{0AAFB12A-0373-41E5-A4EE-756AEC8A6BB3}" srcOrd="0" destOrd="0" presId="urn:microsoft.com/office/officeart/2005/8/layout/pyramid4"/>
    <dgm:cxn modelId="{23E31186-7453-4D6E-8411-2AC9B8DBD3DA}" srcId="{9E7A510E-4929-4BA2-86B1-8B3C32BAF1A1}" destId="{52EE11DB-FDD5-40CE-8A2E-15652F5558DD}" srcOrd="0" destOrd="0" parTransId="{C4ED9D51-0337-41DF-A057-599F75A1517C}" sibTransId="{21293777-93FB-4D44-8BE6-70FB9CED29B2}"/>
    <dgm:cxn modelId="{5D38B958-8893-463C-BEAA-98BD97AD8BDF}" srcId="{9E7A510E-4929-4BA2-86B1-8B3C32BAF1A1}" destId="{63DBC222-8693-4CF4-AE48-ACCE1BBFD55B}" srcOrd="2" destOrd="0" parTransId="{85FB3A65-71E0-4579-B1EC-92235549A687}" sibTransId="{C4D3904F-6AD4-416D-96E8-D2388418EC44}"/>
    <dgm:cxn modelId="{2F1C6856-D770-48B4-A37C-F69E2E2A78E1}" type="presOf" srcId="{AD8CFA2C-681B-4DAD-8371-EC1AC8190A94}" destId="{DE1A5FFC-FE89-4D2A-9F17-F2F27E96ECA7}" srcOrd="0" destOrd="0" presId="urn:microsoft.com/office/officeart/2005/8/layout/pyramid4"/>
    <dgm:cxn modelId="{A740960A-4F71-43BE-BD5D-5B8BF7158536}" type="presOf" srcId="{9E7A510E-4929-4BA2-86B1-8B3C32BAF1A1}" destId="{27D233EC-0FF2-49A7-9A36-E1687F350373}" srcOrd="0" destOrd="0" presId="urn:microsoft.com/office/officeart/2005/8/layout/pyramid4"/>
    <dgm:cxn modelId="{D7E13C55-407B-410A-97B7-96A1E0977773}" srcId="{9E7A510E-4929-4BA2-86B1-8B3C32BAF1A1}" destId="{BEA52FFF-0B78-457E-B4D8-EB2B8A2736BA}" srcOrd="3" destOrd="0" parTransId="{9B116ED2-3039-4728-A752-C3632B15EE4D}" sibTransId="{E7926E27-8F86-4A08-A86E-FE59C557D23A}"/>
    <dgm:cxn modelId="{36D95C49-FA1E-4050-AC1E-7C2EA3452C21}" type="presOf" srcId="{63DBC222-8693-4CF4-AE48-ACCE1BBFD55B}" destId="{B2A290C0-F9FF-4D4B-A84B-A2E7313D8235}" srcOrd="0" destOrd="0" presId="urn:microsoft.com/office/officeart/2005/8/layout/pyramid4"/>
    <dgm:cxn modelId="{A5ECD473-3911-4B62-BB52-9BF958C57F35}" type="presParOf" srcId="{27D233EC-0FF2-49A7-9A36-E1687F350373}" destId="{0AAFB12A-0373-41E5-A4EE-756AEC8A6BB3}" srcOrd="0" destOrd="0" presId="urn:microsoft.com/office/officeart/2005/8/layout/pyramid4"/>
    <dgm:cxn modelId="{6D79678B-6E85-46FF-A8D6-906C63E2C0FE}" type="presParOf" srcId="{27D233EC-0FF2-49A7-9A36-E1687F350373}" destId="{DE1A5FFC-FE89-4D2A-9F17-F2F27E96ECA7}" srcOrd="1" destOrd="0" presId="urn:microsoft.com/office/officeart/2005/8/layout/pyramid4"/>
    <dgm:cxn modelId="{56ED833D-964D-4A94-A102-A92F5B517AFB}" type="presParOf" srcId="{27D233EC-0FF2-49A7-9A36-E1687F350373}" destId="{B2A290C0-F9FF-4D4B-A84B-A2E7313D8235}" srcOrd="2" destOrd="0" presId="urn:microsoft.com/office/officeart/2005/8/layout/pyramid4"/>
    <dgm:cxn modelId="{B276F4EC-4EFE-4396-896E-94503BEB3042}" type="presParOf" srcId="{27D233EC-0FF2-49A7-9A36-E1687F350373}" destId="{557A8E3B-4130-40AE-97C3-0429EE671EA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8F266-10F7-4EBB-8ED8-32C99918BAFF}" type="datetimeFigureOut">
              <a:rPr lang="uk-UA" smtClean="0"/>
              <a:t>01.11.2020</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0E684-9F22-4B01-AC61-9542DC85D809}" type="slidenum">
              <a:rPr lang="uk-UA" smtClean="0"/>
              <a:t>‹#›</a:t>
            </a:fld>
            <a:endParaRPr lang="uk-UA"/>
          </a:p>
        </p:txBody>
      </p:sp>
    </p:spTree>
    <p:extLst>
      <p:ext uri="{BB962C8B-B14F-4D97-AF65-F5344CB8AC3E}">
        <p14:creationId xmlns:p14="http://schemas.microsoft.com/office/powerpoint/2010/main" val="240397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uk-UA" b="1" smtClean="0">
              <a:latin typeface="Arial" panose="020B0604020202020204" pitchFamily="34" charset="0"/>
              <a:cs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1pPr>
            <a:lvl2pPr marL="742950" indent="-285750" defTabSz="949325">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2pPr>
            <a:lvl3pPr marL="1143000" indent="-228600" defTabSz="949325">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3pPr>
            <a:lvl4pPr marL="1600200" indent="-228600" defTabSz="949325">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4pPr>
            <a:lvl5pPr marL="2057400" indent="-228600" defTabSz="949325">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5pPr>
            <a:lvl6pPr marL="2514600" indent="-228600" defTabSz="949325" eaLnBrk="0" fontAlgn="base" hangingPunct="0">
              <a:spcBef>
                <a:spcPct val="0"/>
              </a:spcBef>
              <a:spcAft>
                <a:spcPct val="0"/>
              </a:spcAft>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6pPr>
            <a:lvl7pPr marL="2971800" indent="-228600" defTabSz="949325" eaLnBrk="0" fontAlgn="base" hangingPunct="0">
              <a:spcBef>
                <a:spcPct val="0"/>
              </a:spcBef>
              <a:spcAft>
                <a:spcPct val="0"/>
              </a:spcAft>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7pPr>
            <a:lvl8pPr marL="3429000" indent="-228600" defTabSz="949325" eaLnBrk="0" fontAlgn="base" hangingPunct="0">
              <a:spcBef>
                <a:spcPct val="0"/>
              </a:spcBef>
              <a:spcAft>
                <a:spcPct val="0"/>
              </a:spcAft>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8pPr>
            <a:lvl9pPr marL="3886200" indent="-228600" defTabSz="949325" eaLnBrk="0" fontAlgn="base" hangingPunct="0">
              <a:spcBef>
                <a:spcPct val="0"/>
              </a:spcBef>
              <a:spcAft>
                <a:spcPct val="0"/>
              </a:spcAft>
              <a:buFont typeface="Times" panose="02020603050405020304" pitchFamily="18" charset="0"/>
              <a:buChar char="•"/>
              <a:defRPr sz="1200">
                <a:solidFill>
                  <a:schemeClr val="tx1"/>
                </a:solidFill>
                <a:latin typeface="Arial" panose="020B0604020202020204" pitchFamily="34" charset="0"/>
                <a:ea typeface="MS PGothic" panose="020B0600070205080204" pitchFamily="34" charset="-128"/>
              </a:defRPr>
            </a:lvl9pPr>
          </a:lstStyle>
          <a:p>
            <a:pPr>
              <a:buFontTx/>
              <a:buNone/>
            </a:pPr>
            <a:fld id="{3C9C9D6F-F31D-4203-9E96-62C88A5C9C44}" type="slidenum">
              <a:rPr lang="en-GB" altLang="uk-UA" sz="1000" smtClean="0"/>
              <a:pPr>
                <a:buFontTx/>
                <a:buNone/>
              </a:pPr>
              <a:t>2</a:t>
            </a:fld>
            <a:endParaRPr lang="en-GB" altLang="uk-UA" sz="1000" smtClean="0"/>
          </a:p>
        </p:txBody>
      </p:sp>
    </p:spTree>
    <p:extLst>
      <p:ext uri="{BB962C8B-B14F-4D97-AF65-F5344CB8AC3E}">
        <p14:creationId xmlns:p14="http://schemas.microsoft.com/office/powerpoint/2010/main" val="342032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900">
                <a:solidFill>
                  <a:schemeClr val="tx1"/>
                </a:solidFill>
                <a:latin typeface="Arial" panose="020B0604020202020204" pitchFamily="34" charset="0"/>
              </a:defRPr>
            </a:lvl1pPr>
            <a:lvl2pPr marL="742950" indent="-285750" defTabSz="993775" eaLnBrk="0" hangingPunct="0">
              <a:defRPr sz="900">
                <a:solidFill>
                  <a:schemeClr val="tx1"/>
                </a:solidFill>
                <a:latin typeface="Arial" panose="020B0604020202020204" pitchFamily="34" charset="0"/>
              </a:defRPr>
            </a:lvl2pPr>
            <a:lvl3pPr marL="1143000" indent="-228600" defTabSz="993775" eaLnBrk="0" hangingPunct="0">
              <a:defRPr sz="900">
                <a:solidFill>
                  <a:schemeClr val="tx1"/>
                </a:solidFill>
                <a:latin typeface="Arial" panose="020B0604020202020204" pitchFamily="34" charset="0"/>
              </a:defRPr>
            </a:lvl3pPr>
            <a:lvl4pPr marL="1600200" indent="-228600" defTabSz="993775" eaLnBrk="0" hangingPunct="0">
              <a:defRPr sz="900">
                <a:solidFill>
                  <a:schemeClr val="tx1"/>
                </a:solidFill>
                <a:latin typeface="Arial" panose="020B0604020202020204" pitchFamily="34" charset="0"/>
              </a:defRPr>
            </a:lvl4pPr>
            <a:lvl5pPr marL="2057400" indent="-228600" defTabSz="993775" eaLnBrk="0" hangingPunct="0">
              <a:defRPr sz="900">
                <a:solidFill>
                  <a:schemeClr val="tx1"/>
                </a:solidFill>
                <a:latin typeface="Arial" panose="020B0604020202020204" pitchFamily="34" charset="0"/>
              </a:defRPr>
            </a:lvl5pPr>
            <a:lvl6pPr marL="25146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910191B4-8241-4979-A13A-9BF55EEC2297}" type="slidenum">
              <a:rPr lang="en-US" altLang="uk-UA" sz="1000"/>
              <a:pPr/>
              <a:t>3</a:t>
            </a:fld>
            <a:endParaRPr lang="en-US" altLang="uk-UA" sz="10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uk-UA" smtClean="0">
                <a:latin typeface="Arial" panose="020B0604020202020204" pitchFamily="34" charset="0"/>
              </a:rPr>
              <a:t>A consideration of deaths alone underestimates the burden of CVD. Globally CVD is responsible for 14% of disability-adjusted life years (DALYs) lost, ranging from 10% in </a:t>
            </a:r>
            <a:br>
              <a:rPr lang="en-US" altLang="uk-UA" smtClean="0">
                <a:latin typeface="Arial" panose="020B0604020202020204" pitchFamily="34" charset="0"/>
              </a:rPr>
            </a:br>
            <a:r>
              <a:rPr lang="en-US" altLang="uk-UA" smtClean="0">
                <a:latin typeface="Arial" panose="020B0604020202020204" pitchFamily="34" charset="0"/>
              </a:rPr>
              <a:t>low- and middle-income countries to 19% in higher-income countries.</a:t>
            </a:r>
            <a:r>
              <a:rPr lang="en-US" altLang="uk-UA" baseline="30000" smtClean="0">
                <a:latin typeface="Arial" panose="020B0604020202020204" pitchFamily="34" charset="0"/>
              </a:rPr>
              <a:t>2</a:t>
            </a:r>
          </a:p>
          <a:p>
            <a:r>
              <a:rPr lang="en-US" altLang="uk-UA" smtClean="0">
                <a:latin typeface="Arial" panose="020B0604020202020204" pitchFamily="34" charset="0"/>
              </a:rPr>
              <a:t>In Europe, 27.3 million life years are lost due to CVD of which 12.6 million life years is due to CHD and 7.4 million life years due to stroke and the rest (7.3 million life years) due to other CVD.</a:t>
            </a:r>
            <a:r>
              <a:rPr lang="en-US" altLang="uk-UA" baseline="30000" smtClean="0">
                <a:latin typeface="Arial" panose="020B0604020202020204" pitchFamily="34" charset="0"/>
              </a:rPr>
              <a:t>1</a:t>
            </a:r>
          </a:p>
        </p:txBody>
      </p:sp>
      <p:sp>
        <p:nvSpPr>
          <p:cNvPr id="69637" name="Text Box 4"/>
          <p:cNvSpPr txBox="1">
            <a:spLocks noChangeArrowheads="1"/>
          </p:cNvSpPr>
          <p:nvPr/>
        </p:nvSpPr>
        <p:spPr bwMode="auto">
          <a:xfrm>
            <a:off x="450850" y="7986713"/>
            <a:ext cx="629285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9484" tIns="49742" rIns="99484" bIns="49742" anchor="b"/>
          <a:lstStyle>
            <a:lvl1pPr marL="228600" indent="-228600" defTabSz="952500" eaLnBrk="0" hangingPunct="0">
              <a:defRPr sz="900">
                <a:solidFill>
                  <a:schemeClr val="tx1"/>
                </a:solidFill>
                <a:latin typeface="Arial" panose="020B0604020202020204" pitchFamily="34" charset="0"/>
              </a:defRPr>
            </a:lvl1pPr>
            <a:lvl2pPr marL="742950" indent="-285750" defTabSz="952500" eaLnBrk="0" hangingPunct="0">
              <a:defRPr sz="900">
                <a:solidFill>
                  <a:schemeClr val="tx1"/>
                </a:solidFill>
                <a:latin typeface="Arial" panose="020B0604020202020204" pitchFamily="34" charset="0"/>
              </a:defRPr>
            </a:lvl2pPr>
            <a:lvl3pPr marL="1143000" indent="-228600" defTabSz="952500" eaLnBrk="0" hangingPunct="0">
              <a:defRPr sz="900">
                <a:solidFill>
                  <a:schemeClr val="tx1"/>
                </a:solidFill>
                <a:latin typeface="Arial" panose="020B0604020202020204" pitchFamily="34" charset="0"/>
              </a:defRPr>
            </a:lvl3pPr>
            <a:lvl4pPr marL="1600200" indent="-228600" defTabSz="952500" eaLnBrk="0" hangingPunct="0">
              <a:defRPr sz="900">
                <a:solidFill>
                  <a:schemeClr val="tx1"/>
                </a:solidFill>
                <a:latin typeface="Arial" panose="020B0604020202020204" pitchFamily="34" charset="0"/>
              </a:defRPr>
            </a:lvl4pPr>
            <a:lvl5pPr marL="2057400" indent="-228600" defTabSz="952500" eaLnBrk="0" hangingPunct="0">
              <a:defRPr sz="900">
                <a:solidFill>
                  <a:schemeClr val="tx1"/>
                </a:solidFill>
                <a:latin typeface="Arial" panose="020B0604020202020204" pitchFamily="34" charset="0"/>
              </a:defRPr>
            </a:lvl5pPr>
            <a:lvl6pPr marL="25146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nSpc>
                <a:spcPct val="90000"/>
              </a:lnSpc>
              <a:spcBef>
                <a:spcPct val="45000"/>
              </a:spcBef>
              <a:buClr>
                <a:srgbClr val="FF0000"/>
              </a:buClr>
              <a:buFont typeface="Wingdings" panose="05000000000000000000" pitchFamily="2" charset="2"/>
              <a:buNone/>
            </a:pPr>
            <a:r>
              <a:rPr lang="en-US" altLang="uk-UA" sz="1000" b="1"/>
              <a:t>References</a:t>
            </a:r>
          </a:p>
          <a:p>
            <a:pPr>
              <a:lnSpc>
                <a:spcPct val="90000"/>
              </a:lnSpc>
              <a:spcBef>
                <a:spcPct val="30000"/>
              </a:spcBef>
              <a:buClr>
                <a:srgbClr val="FF0000"/>
              </a:buClr>
              <a:buFont typeface="Wingdings" panose="05000000000000000000" pitchFamily="2" charset="2"/>
              <a:buAutoNum type="arabicPeriod"/>
            </a:pPr>
            <a:r>
              <a:rPr lang="en-US" altLang="uk-UA" sz="1000"/>
              <a:t>Rayner M, Petersen S. </a:t>
            </a:r>
            <a:r>
              <a:rPr lang="en-US" altLang="uk-UA" sz="1000" i="1"/>
              <a:t>European cardiovascular disease statistics </a:t>
            </a:r>
            <a:r>
              <a:rPr lang="en-US" altLang="uk-UA" sz="1000"/>
              <a:t>– </a:t>
            </a:r>
            <a:r>
              <a:rPr lang="en-US" altLang="uk-UA" sz="1000" i="1"/>
              <a:t>2000 edition</a:t>
            </a:r>
            <a:r>
              <a:rPr lang="en-US" altLang="uk-UA" sz="1000"/>
              <a:t>. Oxford, England: British Heart Foundation Health Promotion Research Group; 2000.</a:t>
            </a:r>
          </a:p>
          <a:p>
            <a:pPr>
              <a:lnSpc>
                <a:spcPct val="90000"/>
              </a:lnSpc>
              <a:spcBef>
                <a:spcPct val="30000"/>
              </a:spcBef>
              <a:buClr>
                <a:srgbClr val="FF0000"/>
              </a:buClr>
              <a:buFont typeface="Wingdings" panose="05000000000000000000" pitchFamily="2" charset="2"/>
              <a:buAutoNum type="arabicPeriod"/>
            </a:pPr>
            <a:r>
              <a:rPr lang="en-US" altLang="uk-UA" sz="1000"/>
              <a:t>World Health Organization. </a:t>
            </a:r>
            <a:r>
              <a:rPr lang="en-US" altLang="uk-UA" sz="1000" i="1"/>
              <a:t>The Atlas of Heart Disease and Stroke </a:t>
            </a:r>
            <a:r>
              <a:rPr lang="en-US" altLang="uk-UA" sz="1000"/>
              <a:t>2004. Available at: http://www.who.int/cardiovascular_diseases/resources/atlas/en/index.html. Accessed November 29, 2005.</a:t>
            </a:r>
          </a:p>
        </p:txBody>
      </p:sp>
    </p:spTree>
    <p:extLst>
      <p:ext uri="{BB962C8B-B14F-4D97-AF65-F5344CB8AC3E}">
        <p14:creationId xmlns:p14="http://schemas.microsoft.com/office/powerpoint/2010/main" val="16681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900">
                <a:solidFill>
                  <a:schemeClr val="tx1"/>
                </a:solidFill>
                <a:latin typeface="Arial" panose="020B0604020202020204" pitchFamily="34" charset="0"/>
              </a:defRPr>
            </a:lvl1pPr>
            <a:lvl2pPr marL="742950" indent="-285750" defTabSz="993775" eaLnBrk="0" hangingPunct="0">
              <a:defRPr sz="900">
                <a:solidFill>
                  <a:schemeClr val="tx1"/>
                </a:solidFill>
                <a:latin typeface="Arial" panose="020B0604020202020204" pitchFamily="34" charset="0"/>
              </a:defRPr>
            </a:lvl2pPr>
            <a:lvl3pPr marL="1143000" indent="-228600" defTabSz="993775" eaLnBrk="0" hangingPunct="0">
              <a:defRPr sz="900">
                <a:solidFill>
                  <a:schemeClr val="tx1"/>
                </a:solidFill>
                <a:latin typeface="Arial" panose="020B0604020202020204" pitchFamily="34" charset="0"/>
              </a:defRPr>
            </a:lvl3pPr>
            <a:lvl4pPr marL="1600200" indent="-228600" defTabSz="993775" eaLnBrk="0" hangingPunct="0">
              <a:defRPr sz="900">
                <a:solidFill>
                  <a:schemeClr val="tx1"/>
                </a:solidFill>
                <a:latin typeface="Arial" panose="020B0604020202020204" pitchFamily="34" charset="0"/>
              </a:defRPr>
            </a:lvl4pPr>
            <a:lvl5pPr marL="2057400" indent="-228600" defTabSz="993775" eaLnBrk="0" hangingPunct="0">
              <a:defRPr sz="900">
                <a:solidFill>
                  <a:schemeClr val="tx1"/>
                </a:solidFill>
                <a:latin typeface="Arial" panose="020B0604020202020204" pitchFamily="34" charset="0"/>
              </a:defRPr>
            </a:lvl5pPr>
            <a:lvl6pPr marL="25146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D2F80C41-0D65-4B6E-9BD0-2E21DF63450C}" type="slidenum">
              <a:rPr lang="en-US" altLang="uk-UA" sz="1000"/>
              <a:pPr/>
              <a:t>4</a:t>
            </a:fld>
            <a:endParaRPr lang="en-US" altLang="uk-UA" sz="10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uk-UA" smtClean="0">
                <a:latin typeface="Arial" panose="020B0604020202020204" pitchFamily="34" charset="0"/>
              </a:rPr>
              <a:t>While cardiovascular disease accounts for 30% of all causes of mortality globally, within this category, coronary artery disease and stroke account for 43% (13.9%of total) and 33% (9.9% of total) of CVD deaths.</a:t>
            </a:r>
          </a:p>
          <a:p>
            <a:pPr>
              <a:spcBef>
                <a:spcPct val="60000"/>
              </a:spcBef>
            </a:pPr>
            <a:r>
              <a:rPr lang="en-US" altLang="uk-UA" smtClean="0">
                <a:latin typeface="Arial" panose="020B0604020202020204" pitchFamily="34" charset="0"/>
              </a:rPr>
              <a:t>Stroke kills about 3 million women and 2.5 million men every year.</a:t>
            </a:r>
            <a:r>
              <a:rPr lang="en-US" altLang="uk-UA" baseline="30000" smtClean="0">
                <a:latin typeface="Arial" panose="020B0604020202020204" pitchFamily="34" charset="0"/>
              </a:rPr>
              <a:t>2  </a:t>
            </a:r>
            <a:r>
              <a:rPr lang="en-US" altLang="uk-UA" smtClean="0">
                <a:latin typeface="Arial" panose="020B0604020202020204" pitchFamily="34" charset="0"/>
              </a:rPr>
              <a:t>In developed countries, stroke is the third most common cause of death, exceeded only by coronary heart disease (CHD) and cancer. </a:t>
            </a:r>
            <a:endParaRPr lang="en-US" altLang="uk-UA" baseline="30000" smtClean="0">
              <a:latin typeface="Arial" panose="020B0604020202020204" pitchFamily="34" charset="0"/>
            </a:endParaRPr>
          </a:p>
          <a:p>
            <a:endParaRPr lang="en-US" altLang="uk-UA" smtClean="0">
              <a:latin typeface="Arial" panose="020B0604020202020204" pitchFamily="34" charset="0"/>
            </a:endParaRPr>
          </a:p>
        </p:txBody>
      </p:sp>
      <p:sp>
        <p:nvSpPr>
          <p:cNvPr id="72709" name="Text Box 6"/>
          <p:cNvSpPr txBox="1">
            <a:spLocks noChangeArrowheads="1"/>
          </p:cNvSpPr>
          <p:nvPr/>
        </p:nvSpPr>
        <p:spPr bwMode="auto">
          <a:xfrm>
            <a:off x="449263" y="8843963"/>
            <a:ext cx="629285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9484" tIns="49742" rIns="99484" bIns="49742" anchor="b"/>
          <a:lstStyle>
            <a:lvl1pPr marL="228600" indent="-228600" defTabSz="952500" eaLnBrk="0" hangingPunct="0">
              <a:defRPr sz="900">
                <a:solidFill>
                  <a:schemeClr val="tx1"/>
                </a:solidFill>
                <a:latin typeface="Arial" panose="020B0604020202020204" pitchFamily="34" charset="0"/>
              </a:defRPr>
            </a:lvl1pPr>
            <a:lvl2pPr marL="742950" indent="-285750" defTabSz="952500" eaLnBrk="0" hangingPunct="0">
              <a:defRPr sz="900">
                <a:solidFill>
                  <a:schemeClr val="tx1"/>
                </a:solidFill>
                <a:latin typeface="Arial" panose="020B0604020202020204" pitchFamily="34" charset="0"/>
              </a:defRPr>
            </a:lvl2pPr>
            <a:lvl3pPr marL="1143000" indent="-228600" defTabSz="952500" eaLnBrk="0" hangingPunct="0">
              <a:defRPr sz="900">
                <a:solidFill>
                  <a:schemeClr val="tx1"/>
                </a:solidFill>
                <a:latin typeface="Arial" panose="020B0604020202020204" pitchFamily="34" charset="0"/>
              </a:defRPr>
            </a:lvl3pPr>
            <a:lvl4pPr marL="1600200" indent="-228600" defTabSz="952500" eaLnBrk="0" hangingPunct="0">
              <a:defRPr sz="900">
                <a:solidFill>
                  <a:schemeClr val="tx1"/>
                </a:solidFill>
                <a:latin typeface="Arial" panose="020B0604020202020204" pitchFamily="34" charset="0"/>
              </a:defRPr>
            </a:lvl4pPr>
            <a:lvl5pPr marL="2057400" indent="-228600" defTabSz="952500" eaLnBrk="0" hangingPunct="0">
              <a:defRPr sz="900">
                <a:solidFill>
                  <a:schemeClr val="tx1"/>
                </a:solidFill>
                <a:latin typeface="Arial" panose="020B0604020202020204" pitchFamily="34" charset="0"/>
              </a:defRPr>
            </a:lvl5pPr>
            <a:lvl6pPr marL="25146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nSpc>
                <a:spcPct val="90000"/>
              </a:lnSpc>
              <a:spcBef>
                <a:spcPct val="45000"/>
              </a:spcBef>
              <a:buClr>
                <a:srgbClr val="FF0000"/>
              </a:buClr>
              <a:buFont typeface="Wingdings" panose="05000000000000000000" pitchFamily="2" charset="2"/>
              <a:buNone/>
            </a:pPr>
            <a:r>
              <a:rPr lang="en-US" altLang="uk-UA" sz="1000" b="1"/>
              <a:t>References</a:t>
            </a:r>
            <a:endParaRPr lang="en-US" altLang="uk-UA" sz="1000"/>
          </a:p>
          <a:p>
            <a:pPr>
              <a:lnSpc>
                <a:spcPct val="90000"/>
              </a:lnSpc>
              <a:spcBef>
                <a:spcPct val="30000"/>
              </a:spcBef>
              <a:buClr>
                <a:srgbClr val="FF0000"/>
              </a:buClr>
              <a:buFont typeface="Wingdings" panose="05000000000000000000" pitchFamily="2" charset="2"/>
              <a:buAutoNum type="arabicPeriod"/>
            </a:pPr>
            <a:r>
              <a:rPr lang="en-US" altLang="uk-UA" sz="1000"/>
              <a:t>World Health Organization. </a:t>
            </a:r>
            <a:r>
              <a:rPr lang="en-US" altLang="uk-UA" sz="1000" i="1"/>
              <a:t>Preventing Chronic Diseases: a vital investment </a:t>
            </a:r>
            <a:r>
              <a:rPr lang="en-US" altLang="uk-UA" sz="1000"/>
              <a:t>2005. </a:t>
            </a:r>
            <a:br>
              <a:rPr lang="en-US" altLang="uk-UA" sz="1000"/>
            </a:br>
            <a:r>
              <a:rPr lang="en-US" altLang="uk-UA" sz="1000"/>
              <a:t>Available at: http://www.who.int/chp/chronic_disease_report/contents/en/index.html.  Accessed July 4, 2006.</a:t>
            </a:r>
          </a:p>
          <a:p>
            <a:pPr>
              <a:lnSpc>
                <a:spcPct val="90000"/>
              </a:lnSpc>
              <a:spcBef>
                <a:spcPct val="30000"/>
              </a:spcBef>
              <a:buClr>
                <a:srgbClr val="FF0000"/>
              </a:buClr>
              <a:buFont typeface="Wingdings" panose="05000000000000000000" pitchFamily="2" charset="2"/>
              <a:buAutoNum type="arabicPeriod"/>
            </a:pPr>
            <a:r>
              <a:rPr lang="en-US" altLang="uk-UA" sz="1000"/>
              <a:t>World Health Organization. </a:t>
            </a:r>
            <a:r>
              <a:rPr lang="en-US" altLang="uk-UA" sz="1000" i="1"/>
              <a:t>The Atlas of Heart Disease and Stroke </a:t>
            </a:r>
            <a:r>
              <a:rPr lang="en-US" altLang="uk-UA" sz="1000"/>
              <a:t>2004. </a:t>
            </a:r>
            <a:br>
              <a:rPr lang="en-US" altLang="uk-UA" sz="1000"/>
            </a:br>
            <a:r>
              <a:rPr lang="en-US" altLang="uk-UA" sz="1000"/>
              <a:t>Available at: http://www.who.int/cardiovascular_diseases/resources/atlas/en/index.html. </a:t>
            </a:r>
            <a:br>
              <a:rPr lang="en-US" altLang="uk-UA" sz="1000"/>
            </a:br>
            <a:r>
              <a:rPr lang="en-US" altLang="uk-UA" sz="1000"/>
              <a:t>Accessed July 4, 2006.</a:t>
            </a:r>
          </a:p>
        </p:txBody>
      </p:sp>
    </p:spTree>
    <p:extLst>
      <p:ext uri="{BB962C8B-B14F-4D97-AF65-F5344CB8AC3E}">
        <p14:creationId xmlns:p14="http://schemas.microsoft.com/office/powerpoint/2010/main" val="179056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900">
                <a:solidFill>
                  <a:schemeClr val="tx1"/>
                </a:solidFill>
                <a:latin typeface="Arial" panose="020B0604020202020204" pitchFamily="34" charset="0"/>
              </a:defRPr>
            </a:lvl1pPr>
            <a:lvl2pPr marL="742950" indent="-285750" defTabSz="993775" eaLnBrk="0" hangingPunct="0">
              <a:defRPr sz="900">
                <a:solidFill>
                  <a:schemeClr val="tx1"/>
                </a:solidFill>
                <a:latin typeface="Arial" panose="020B0604020202020204" pitchFamily="34" charset="0"/>
              </a:defRPr>
            </a:lvl2pPr>
            <a:lvl3pPr marL="1143000" indent="-228600" defTabSz="993775" eaLnBrk="0" hangingPunct="0">
              <a:defRPr sz="900">
                <a:solidFill>
                  <a:schemeClr val="tx1"/>
                </a:solidFill>
                <a:latin typeface="Arial" panose="020B0604020202020204" pitchFamily="34" charset="0"/>
              </a:defRPr>
            </a:lvl3pPr>
            <a:lvl4pPr marL="1600200" indent="-228600" defTabSz="993775" eaLnBrk="0" hangingPunct="0">
              <a:defRPr sz="900">
                <a:solidFill>
                  <a:schemeClr val="tx1"/>
                </a:solidFill>
                <a:latin typeface="Arial" panose="020B0604020202020204" pitchFamily="34" charset="0"/>
              </a:defRPr>
            </a:lvl4pPr>
            <a:lvl5pPr marL="2057400" indent="-228600" defTabSz="993775" eaLnBrk="0" hangingPunct="0">
              <a:defRPr sz="900">
                <a:solidFill>
                  <a:schemeClr val="tx1"/>
                </a:solidFill>
                <a:latin typeface="Arial" panose="020B0604020202020204" pitchFamily="34" charset="0"/>
              </a:defRPr>
            </a:lvl5pPr>
            <a:lvl6pPr marL="25146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ADFE9AB8-7770-4492-A554-9F80A1C6D7E0}" type="slidenum">
              <a:rPr lang="en-US" altLang="uk-UA" sz="1000"/>
              <a:pPr/>
              <a:t>5</a:t>
            </a:fld>
            <a:endParaRPr lang="en-US" altLang="uk-UA" sz="10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446088" y="4489450"/>
            <a:ext cx="6269037" cy="2403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uk-UA" smtClean="0">
                <a:latin typeface="Arial" panose="020B0604020202020204" pitchFamily="34" charset="0"/>
              </a:rPr>
              <a:t>Modifiable and nonmodifiable risk factors for atherosclerosis and cardiovascular disease are listed in this slide.</a:t>
            </a:r>
            <a:r>
              <a:rPr lang="en-US" altLang="uk-UA" baseline="30000" smtClean="0">
                <a:latin typeface="Arial" panose="020B0604020202020204" pitchFamily="34" charset="0"/>
              </a:rPr>
              <a:t>1</a:t>
            </a:r>
          </a:p>
          <a:p>
            <a:endParaRPr lang="en-US" altLang="uk-UA" smtClean="0">
              <a:latin typeface="Arial" panose="020B0604020202020204" pitchFamily="34" charset="0"/>
            </a:endParaRPr>
          </a:p>
        </p:txBody>
      </p:sp>
      <p:sp>
        <p:nvSpPr>
          <p:cNvPr id="74757" name="Text Box 4"/>
          <p:cNvSpPr txBox="1">
            <a:spLocks noChangeArrowheads="1"/>
          </p:cNvSpPr>
          <p:nvPr/>
        </p:nvSpPr>
        <p:spPr bwMode="auto">
          <a:xfrm>
            <a:off x="450850" y="8843963"/>
            <a:ext cx="629285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9484" tIns="49742" rIns="99484" bIns="49742" anchor="b"/>
          <a:lstStyle>
            <a:lvl1pPr marL="234950" indent="-234950" defTabSz="952500" eaLnBrk="0" hangingPunct="0">
              <a:defRPr sz="900">
                <a:solidFill>
                  <a:schemeClr val="tx1"/>
                </a:solidFill>
                <a:latin typeface="Arial" panose="020B0604020202020204" pitchFamily="34" charset="0"/>
              </a:defRPr>
            </a:lvl1pPr>
            <a:lvl2pPr marL="742950" indent="-285750" defTabSz="952500" eaLnBrk="0" hangingPunct="0">
              <a:defRPr sz="900">
                <a:solidFill>
                  <a:schemeClr val="tx1"/>
                </a:solidFill>
                <a:latin typeface="Arial" panose="020B0604020202020204" pitchFamily="34" charset="0"/>
              </a:defRPr>
            </a:lvl2pPr>
            <a:lvl3pPr marL="1143000" indent="-228600" defTabSz="952500" eaLnBrk="0" hangingPunct="0">
              <a:defRPr sz="900">
                <a:solidFill>
                  <a:schemeClr val="tx1"/>
                </a:solidFill>
                <a:latin typeface="Arial" panose="020B0604020202020204" pitchFamily="34" charset="0"/>
              </a:defRPr>
            </a:lvl3pPr>
            <a:lvl4pPr marL="1600200" indent="-228600" defTabSz="952500" eaLnBrk="0" hangingPunct="0">
              <a:defRPr sz="900">
                <a:solidFill>
                  <a:schemeClr val="tx1"/>
                </a:solidFill>
                <a:latin typeface="Arial" panose="020B0604020202020204" pitchFamily="34" charset="0"/>
              </a:defRPr>
            </a:lvl4pPr>
            <a:lvl5pPr marL="2057400" indent="-228600" defTabSz="952500" eaLnBrk="0" hangingPunct="0">
              <a:defRPr sz="900">
                <a:solidFill>
                  <a:schemeClr val="tx1"/>
                </a:solidFill>
                <a:latin typeface="Arial" panose="020B0604020202020204" pitchFamily="34" charset="0"/>
              </a:defRPr>
            </a:lvl5pPr>
            <a:lvl6pPr marL="25146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nSpc>
                <a:spcPct val="90000"/>
              </a:lnSpc>
              <a:spcBef>
                <a:spcPct val="45000"/>
              </a:spcBef>
              <a:buClr>
                <a:srgbClr val="FF0000"/>
              </a:buClr>
              <a:buFont typeface="Wingdings" panose="05000000000000000000" pitchFamily="2" charset="2"/>
              <a:buNone/>
            </a:pPr>
            <a:r>
              <a:rPr lang="en-US" altLang="uk-UA" sz="1000" b="1"/>
              <a:t>Reference</a:t>
            </a:r>
          </a:p>
          <a:p>
            <a:pPr>
              <a:lnSpc>
                <a:spcPct val="90000"/>
              </a:lnSpc>
              <a:spcBef>
                <a:spcPct val="30000"/>
              </a:spcBef>
              <a:buClr>
                <a:srgbClr val="FF0000"/>
              </a:buClr>
              <a:buFont typeface="Wingdings" panose="05000000000000000000" pitchFamily="2" charset="2"/>
              <a:buAutoNum type="arabicPeriod"/>
            </a:pPr>
            <a:r>
              <a:rPr lang="en-US" altLang="uk-UA" sz="1000"/>
              <a:t>World Health Organization. </a:t>
            </a:r>
            <a:r>
              <a:rPr lang="en-US" altLang="uk-UA" sz="1000" i="1"/>
              <a:t>The Atlas of Heart Disease and Stroke </a:t>
            </a:r>
            <a:r>
              <a:rPr lang="en-US" altLang="uk-UA" sz="1000"/>
              <a:t>2004. </a:t>
            </a:r>
            <a:br>
              <a:rPr lang="en-US" altLang="uk-UA" sz="1000"/>
            </a:br>
            <a:r>
              <a:rPr lang="en-US" altLang="uk-UA" sz="1000"/>
              <a:t>Available at: http://www.who.int/cardiovascular_diseases/resources/atlas/en/index.html. </a:t>
            </a:r>
            <a:br>
              <a:rPr lang="en-US" altLang="uk-UA" sz="1000"/>
            </a:br>
            <a:r>
              <a:rPr lang="en-US" altLang="uk-UA" sz="1000"/>
              <a:t>Accessed November 29, 2005.</a:t>
            </a:r>
          </a:p>
        </p:txBody>
      </p:sp>
    </p:spTree>
    <p:extLst>
      <p:ext uri="{BB962C8B-B14F-4D97-AF65-F5344CB8AC3E}">
        <p14:creationId xmlns:p14="http://schemas.microsoft.com/office/powerpoint/2010/main" val="27348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900">
                <a:solidFill>
                  <a:schemeClr val="tx1"/>
                </a:solidFill>
                <a:latin typeface="Arial" panose="020B0604020202020204" pitchFamily="34" charset="0"/>
              </a:defRPr>
            </a:lvl1pPr>
            <a:lvl2pPr marL="742950" indent="-285750" defTabSz="993775" eaLnBrk="0" hangingPunct="0">
              <a:defRPr sz="900">
                <a:solidFill>
                  <a:schemeClr val="tx1"/>
                </a:solidFill>
                <a:latin typeface="Arial" panose="020B0604020202020204" pitchFamily="34" charset="0"/>
              </a:defRPr>
            </a:lvl2pPr>
            <a:lvl3pPr marL="1143000" indent="-228600" defTabSz="993775" eaLnBrk="0" hangingPunct="0">
              <a:defRPr sz="900">
                <a:solidFill>
                  <a:schemeClr val="tx1"/>
                </a:solidFill>
                <a:latin typeface="Arial" panose="020B0604020202020204" pitchFamily="34" charset="0"/>
              </a:defRPr>
            </a:lvl3pPr>
            <a:lvl4pPr marL="1600200" indent="-228600" defTabSz="993775" eaLnBrk="0" hangingPunct="0">
              <a:defRPr sz="900">
                <a:solidFill>
                  <a:schemeClr val="tx1"/>
                </a:solidFill>
                <a:latin typeface="Arial" panose="020B0604020202020204" pitchFamily="34" charset="0"/>
              </a:defRPr>
            </a:lvl4pPr>
            <a:lvl5pPr marL="2057400" indent="-228600" defTabSz="993775" eaLnBrk="0" hangingPunct="0">
              <a:defRPr sz="900">
                <a:solidFill>
                  <a:schemeClr val="tx1"/>
                </a:solidFill>
                <a:latin typeface="Arial" panose="020B0604020202020204" pitchFamily="34" charset="0"/>
              </a:defRPr>
            </a:lvl5pPr>
            <a:lvl6pPr marL="25146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B1AE95F4-6BC7-49E9-B672-E8B414F8D049}" type="slidenum">
              <a:rPr lang="en-US" altLang="uk-UA" sz="1000"/>
              <a:pPr/>
              <a:t>6</a:t>
            </a:fld>
            <a:endParaRPr lang="en-US" altLang="uk-UA" sz="10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uk-UA" smtClean="0">
                <a:latin typeface="Arial" panose="020B0604020202020204" pitchFamily="34" charset="0"/>
              </a:rPr>
              <a:t>Multiple Risk Factor Intervention trial (MRFIT trial) found that systolic and diastolic BP, serum cholesterol level, and cigarettes smoked per day were significant predictors of death due to CHD in all age groups.</a:t>
            </a:r>
            <a:r>
              <a:rPr lang="en-US" altLang="uk-UA" baseline="30000" smtClean="0">
                <a:latin typeface="Arial" panose="020B0604020202020204" pitchFamily="34" charset="0"/>
              </a:rPr>
              <a:t>1</a:t>
            </a:r>
            <a:r>
              <a:rPr lang="en-US" altLang="uk-UA" smtClean="0">
                <a:latin typeface="Arial" panose="020B0604020202020204" pitchFamily="34" charset="0"/>
              </a:rPr>
              <a:t> They interacted in a cumulative fashion.</a:t>
            </a:r>
          </a:p>
          <a:p>
            <a:r>
              <a:rPr lang="en-US" altLang="uk-UA" smtClean="0">
                <a:latin typeface="Arial" panose="020B0604020202020204" pitchFamily="34" charset="0"/>
              </a:rPr>
              <a:t>Lifestyle changes to address the modifiable risk factors can significantly reduce the risk for CHD.  A 10% decrease in total cholesterol population wide is estimated to reduce the incidence of CHD by 30%, and WHO estimates that the risk of CHD decreases 50% after 1 year of stopping smoking and is no different than that for nonsmokers after 15 years.</a:t>
            </a:r>
            <a:r>
              <a:rPr lang="en-US" altLang="uk-UA" baseline="30000" smtClean="0">
                <a:latin typeface="Arial" panose="020B0604020202020204" pitchFamily="34" charset="0"/>
              </a:rPr>
              <a:t>2</a:t>
            </a:r>
          </a:p>
          <a:p>
            <a:endParaRPr lang="en-US" altLang="uk-UA" smtClean="0">
              <a:latin typeface="Arial" panose="020B0604020202020204" pitchFamily="34" charset="0"/>
            </a:endParaRPr>
          </a:p>
          <a:p>
            <a:endParaRPr lang="en-US" altLang="uk-UA" smtClean="0">
              <a:latin typeface="Arial" panose="020B0604020202020204" pitchFamily="34" charset="0"/>
            </a:endParaRPr>
          </a:p>
        </p:txBody>
      </p:sp>
      <p:sp>
        <p:nvSpPr>
          <p:cNvPr id="75781" name="Text Box 5"/>
          <p:cNvSpPr txBox="1">
            <a:spLocks noChangeArrowheads="1"/>
          </p:cNvSpPr>
          <p:nvPr/>
        </p:nvSpPr>
        <p:spPr bwMode="auto">
          <a:xfrm>
            <a:off x="450850" y="8475663"/>
            <a:ext cx="62928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9484" tIns="49742" rIns="99484" bIns="49742" anchor="b"/>
          <a:lstStyle>
            <a:lvl1pPr marL="228600" indent="-228600" defTabSz="952500" eaLnBrk="0" hangingPunct="0">
              <a:defRPr sz="900">
                <a:solidFill>
                  <a:schemeClr val="tx1"/>
                </a:solidFill>
                <a:latin typeface="Arial" panose="020B0604020202020204" pitchFamily="34" charset="0"/>
              </a:defRPr>
            </a:lvl1pPr>
            <a:lvl2pPr marL="742950" indent="-285750" defTabSz="952500" eaLnBrk="0" hangingPunct="0">
              <a:defRPr sz="900">
                <a:solidFill>
                  <a:schemeClr val="tx1"/>
                </a:solidFill>
                <a:latin typeface="Arial" panose="020B0604020202020204" pitchFamily="34" charset="0"/>
              </a:defRPr>
            </a:lvl2pPr>
            <a:lvl3pPr marL="1143000" indent="-228600" defTabSz="952500" eaLnBrk="0" hangingPunct="0">
              <a:defRPr sz="900">
                <a:solidFill>
                  <a:schemeClr val="tx1"/>
                </a:solidFill>
                <a:latin typeface="Arial" panose="020B0604020202020204" pitchFamily="34" charset="0"/>
              </a:defRPr>
            </a:lvl3pPr>
            <a:lvl4pPr marL="1600200" indent="-228600" defTabSz="952500" eaLnBrk="0" hangingPunct="0">
              <a:defRPr sz="900">
                <a:solidFill>
                  <a:schemeClr val="tx1"/>
                </a:solidFill>
                <a:latin typeface="Arial" panose="020B0604020202020204" pitchFamily="34" charset="0"/>
              </a:defRPr>
            </a:lvl4pPr>
            <a:lvl5pPr marL="2057400" indent="-228600" defTabSz="952500" eaLnBrk="0" hangingPunct="0">
              <a:defRPr sz="900">
                <a:solidFill>
                  <a:schemeClr val="tx1"/>
                </a:solidFill>
                <a:latin typeface="Arial" panose="020B0604020202020204" pitchFamily="34" charset="0"/>
              </a:defRPr>
            </a:lvl5pPr>
            <a:lvl6pPr marL="25146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nSpc>
                <a:spcPct val="90000"/>
              </a:lnSpc>
              <a:spcBef>
                <a:spcPct val="45000"/>
              </a:spcBef>
              <a:buClr>
                <a:srgbClr val="FF0000"/>
              </a:buClr>
              <a:buFont typeface="Wingdings" panose="05000000000000000000" pitchFamily="2" charset="2"/>
              <a:buNone/>
            </a:pPr>
            <a:r>
              <a:rPr lang="en-US" altLang="uk-UA" sz="1000" b="1"/>
              <a:t>References</a:t>
            </a:r>
          </a:p>
          <a:p>
            <a:pPr>
              <a:lnSpc>
                <a:spcPct val="90000"/>
              </a:lnSpc>
              <a:spcBef>
                <a:spcPct val="30000"/>
              </a:spcBef>
              <a:buClr>
                <a:srgbClr val="FF0000"/>
              </a:buClr>
              <a:buFont typeface="Wingdings" panose="05000000000000000000" pitchFamily="2" charset="2"/>
              <a:buAutoNum type="arabicPeriod"/>
            </a:pPr>
            <a:r>
              <a:rPr lang="en-US" altLang="uk-UA" sz="1000"/>
              <a:t>Neaton JD, Wentworth D. Serum cholesterol, blood pressure, cigarette smoking, and death from coronary heart disease: overall findings and differences by age for 316,099 white men: Multiple Risk Factor Intervention Trial Research Group. </a:t>
            </a:r>
            <a:r>
              <a:rPr lang="en-US" altLang="uk-UA" sz="1000" i="1"/>
              <a:t>Arch Intern Med.</a:t>
            </a:r>
            <a:r>
              <a:rPr lang="en-US" altLang="uk-UA" sz="1000"/>
              <a:t> 1992 Jan; 152(1):56-64.</a:t>
            </a:r>
          </a:p>
          <a:p>
            <a:pPr>
              <a:lnSpc>
                <a:spcPct val="90000"/>
              </a:lnSpc>
              <a:spcBef>
                <a:spcPct val="30000"/>
              </a:spcBef>
              <a:buClr>
                <a:srgbClr val="FF0000"/>
              </a:buClr>
              <a:buFont typeface="Wingdings" panose="05000000000000000000" pitchFamily="2" charset="2"/>
              <a:buAutoNum type="arabicPeriod"/>
            </a:pPr>
            <a:r>
              <a:rPr lang="en-US" altLang="uk-UA" sz="1000"/>
              <a:t>American Heart Association. </a:t>
            </a:r>
            <a:r>
              <a:rPr lang="en-US" altLang="uk-UA" sz="1000" i="1"/>
              <a:t>Heart Disease and Stroke Statistics – 2005 Update</a:t>
            </a:r>
            <a:r>
              <a:rPr lang="en-US" altLang="uk-UA" sz="1000"/>
              <a:t>. Dallas, Texas: American Heart Association; 2005.</a:t>
            </a:r>
          </a:p>
        </p:txBody>
      </p:sp>
    </p:spTree>
    <p:extLst>
      <p:ext uri="{BB962C8B-B14F-4D97-AF65-F5344CB8AC3E}">
        <p14:creationId xmlns:p14="http://schemas.microsoft.com/office/powerpoint/2010/main" val="422061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775" eaLnBrk="0" hangingPunct="0">
              <a:defRPr sz="900">
                <a:solidFill>
                  <a:schemeClr val="tx1"/>
                </a:solidFill>
                <a:latin typeface="Arial" panose="020B0604020202020204" pitchFamily="34" charset="0"/>
              </a:defRPr>
            </a:lvl1pPr>
            <a:lvl2pPr marL="742950" indent="-285750" defTabSz="993775" eaLnBrk="0" hangingPunct="0">
              <a:defRPr sz="900">
                <a:solidFill>
                  <a:schemeClr val="tx1"/>
                </a:solidFill>
                <a:latin typeface="Arial" panose="020B0604020202020204" pitchFamily="34" charset="0"/>
              </a:defRPr>
            </a:lvl2pPr>
            <a:lvl3pPr marL="1143000" indent="-228600" defTabSz="993775" eaLnBrk="0" hangingPunct="0">
              <a:defRPr sz="900">
                <a:solidFill>
                  <a:schemeClr val="tx1"/>
                </a:solidFill>
                <a:latin typeface="Arial" panose="020B0604020202020204" pitchFamily="34" charset="0"/>
              </a:defRPr>
            </a:lvl3pPr>
            <a:lvl4pPr marL="1600200" indent="-228600" defTabSz="993775" eaLnBrk="0" hangingPunct="0">
              <a:defRPr sz="900">
                <a:solidFill>
                  <a:schemeClr val="tx1"/>
                </a:solidFill>
                <a:latin typeface="Arial" panose="020B0604020202020204" pitchFamily="34" charset="0"/>
              </a:defRPr>
            </a:lvl4pPr>
            <a:lvl5pPr marL="2057400" indent="-228600" defTabSz="993775" eaLnBrk="0" hangingPunct="0">
              <a:defRPr sz="900">
                <a:solidFill>
                  <a:schemeClr val="tx1"/>
                </a:solidFill>
                <a:latin typeface="Arial" panose="020B0604020202020204" pitchFamily="34" charset="0"/>
              </a:defRPr>
            </a:lvl5pPr>
            <a:lvl6pPr marL="25146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93775"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83C97337-2F62-403E-B6B6-B847182A89D4}" type="slidenum">
              <a:rPr lang="en-US" altLang="uk-UA" sz="1000"/>
              <a:pPr/>
              <a:t>7</a:t>
            </a:fld>
            <a:endParaRPr lang="en-US" altLang="uk-UA" sz="10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uk-UA" smtClean="0">
                <a:latin typeface="Arial" panose="020B0604020202020204" pitchFamily="34" charset="0"/>
              </a:rPr>
              <a:t>Personal choices have a significant impact on reducing the risk for CVD. Changing lifestyle, e.g., stopping smoking and other tobacco use, increasing exercise and physical activity, reducing weight, reducing blood pressure, choosing the right diet, and reducing stress at work and home, is an important step toward controlling and reducing risk for CVD.</a:t>
            </a:r>
            <a:r>
              <a:rPr lang="en-US" altLang="uk-UA" baseline="30000" smtClean="0">
                <a:latin typeface="Arial" panose="020B0604020202020204" pitchFamily="34" charset="0"/>
              </a:rPr>
              <a:t>1</a:t>
            </a:r>
          </a:p>
          <a:p>
            <a:r>
              <a:rPr lang="en-US" altLang="uk-UA" smtClean="0">
                <a:latin typeface="Arial" panose="020B0604020202020204" pitchFamily="34" charset="0"/>
              </a:rPr>
              <a:t>The incidence of stroke is decreasing in many developed countries, largely as a result of better control of high blood pressure and reduced levels of smoking.</a:t>
            </a:r>
            <a:r>
              <a:rPr lang="en-US" altLang="uk-UA" baseline="30000" smtClean="0">
                <a:latin typeface="Arial" panose="020B0604020202020204" pitchFamily="34" charset="0"/>
              </a:rPr>
              <a:t>1</a:t>
            </a:r>
          </a:p>
          <a:p>
            <a:r>
              <a:rPr lang="en-US" altLang="uk-UA" smtClean="0">
                <a:latin typeface="Arial" panose="020B0604020202020204" pitchFamily="34" charset="0"/>
              </a:rPr>
              <a:t>When lifestyle changes are not sufficient, medications to treat dyslipidemia, hypertension, and diabetes can help further reduce risk for CVD.</a:t>
            </a:r>
            <a:r>
              <a:rPr lang="en-US" altLang="uk-UA" baseline="30000" smtClean="0">
                <a:latin typeface="Arial" panose="020B0604020202020204" pitchFamily="34" charset="0"/>
              </a:rPr>
              <a:t>1</a:t>
            </a:r>
          </a:p>
        </p:txBody>
      </p:sp>
      <p:sp>
        <p:nvSpPr>
          <p:cNvPr id="76805" name="Text Box 4"/>
          <p:cNvSpPr txBox="1">
            <a:spLocks noChangeArrowheads="1"/>
          </p:cNvSpPr>
          <p:nvPr/>
        </p:nvSpPr>
        <p:spPr bwMode="auto">
          <a:xfrm>
            <a:off x="449263" y="9048750"/>
            <a:ext cx="6426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9484" tIns="49742" rIns="99484" bIns="49742" anchor="b"/>
          <a:lstStyle>
            <a:lvl1pPr marL="234950" indent="-234950" defTabSz="952500" eaLnBrk="0" hangingPunct="0">
              <a:defRPr sz="900">
                <a:solidFill>
                  <a:schemeClr val="tx1"/>
                </a:solidFill>
                <a:latin typeface="Arial" panose="020B0604020202020204" pitchFamily="34" charset="0"/>
              </a:defRPr>
            </a:lvl1pPr>
            <a:lvl2pPr marL="742950" indent="-285750" defTabSz="952500" eaLnBrk="0" hangingPunct="0">
              <a:defRPr sz="900">
                <a:solidFill>
                  <a:schemeClr val="tx1"/>
                </a:solidFill>
                <a:latin typeface="Arial" panose="020B0604020202020204" pitchFamily="34" charset="0"/>
              </a:defRPr>
            </a:lvl2pPr>
            <a:lvl3pPr marL="1143000" indent="-228600" defTabSz="952500" eaLnBrk="0" hangingPunct="0">
              <a:defRPr sz="900">
                <a:solidFill>
                  <a:schemeClr val="tx1"/>
                </a:solidFill>
                <a:latin typeface="Arial" panose="020B0604020202020204" pitchFamily="34" charset="0"/>
              </a:defRPr>
            </a:lvl3pPr>
            <a:lvl4pPr marL="1600200" indent="-228600" defTabSz="952500" eaLnBrk="0" hangingPunct="0">
              <a:defRPr sz="900">
                <a:solidFill>
                  <a:schemeClr val="tx1"/>
                </a:solidFill>
                <a:latin typeface="Arial" panose="020B0604020202020204" pitchFamily="34" charset="0"/>
              </a:defRPr>
            </a:lvl4pPr>
            <a:lvl5pPr marL="2057400" indent="-228600" defTabSz="952500" eaLnBrk="0" hangingPunct="0">
              <a:defRPr sz="900">
                <a:solidFill>
                  <a:schemeClr val="tx1"/>
                </a:solidFill>
                <a:latin typeface="Arial" panose="020B0604020202020204" pitchFamily="34" charset="0"/>
              </a:defRPr>
            </a:lvl5pPr>
            <a:lvl6pPr marL="25146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defTabSz="9525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nSpc>
                <a:spcPct val="90000"/>
              </a:lnSpc>
              <a:spcBef>
                <a:spcPct val="75000"/>
              </a:spcBef>
              <a:buClr>
                <a:srgbClr val="FF0000"/>
              </a:buClr>
              <a:buFont typeface="Wingdings" panose="05000000000000000000" pitchFamily="2" charset="2"/>
              <a:buNone/>
            </a:pPr>
            <a:r>
              <a:rPr lang="en-US" altLang="uk-UA" sz="1000" b="1"/>
              <a:t>Reference</a:t>
            </a:r>
          </a:p>
          <a:p>
            <a:pPr>
              <a:lnSpc>
                <a:spcPct val="90000"/>
              </a:lnSpc>
              <a:spcBef>
                <a:spcPct val="30000"/>
              </a:spcBef>
              <a:buClr>
                <a:srgbClr val="FF0000"/>
              </a:buClr>
              <a:buFont typeface="Wingdings" panose="05000000000000000000" pitchFamily="2" charset="2"/>
              <a:buAutoNum type="arabicPeriod"/>
            </a:pPr>
            <a:r>
              <a:rPr lang="en-US" altLang="uk-UA" sz="1000"/>
              <a:t>World Health Organization. The Atlas of Heart Disease and Stroke 2004. Available at: http://www.who.int/cardiovascular_diseases/resources/atlas/en/index.html. Accessed July 5, 2006.</a:t>
            </a:r>
          </a:p>
        </p:txBody>
      </p:sp>
    </p:spTree>
    <p:extLst>
      <p:ext uri="{BB962C8B-B14F-4D97-AF65-F5344CB8AC3E}">
        <p14:creationId xmlns:p14="http://schemas.microsoft.com/office/powerpoint/2010/main" val="192037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MATCH slide-kit 15 April 2004</a:t>
            </a:r>
          </a:p>
        </p:txBody>
      </p:sp>
      <p:sp>
        <p:nvSpPr>
          <p:cNvPr id="7" name="Rectangle 7"/>
          <p:cNvSpPr>
            <a:spLocks noGrp="1" noChangeArrowheads="1"/>
          </p:cNvSpPr>
          <p:nvPr>
            <p:ph type="sldNum" sz="quarter" idx="5"/>
          </p:nvPr>
        </p:nvSpPr>
        <p:spPr>
          <a:ln/>
        </p:spPr>
        <p:txBody>
          <a:bodyPr/>
          <a:lstStyle/>
          <a:p>
            <a:fld id="{5DCFCFDD-FE2F-4D5E-842F-4C4A30DC1DE0}"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marL="209550" indent="-209550">
              <a:lnSpc>
                <a:spcPct val="90000"/>
              </a:lnSpc>
              <a:spcBef>
                <a:spcPct val="20000"/>
              </a:spcBef>
            </a:pPr>
            <a:r>
              <a:rPr lang="en-US"/>
              <a:t>A  person suffering from any one manifestation of atherothrombosis is at risk of future disabling or life-threatening events caused by the same underlying disease process.</a:t>
            </a:r>
            <a:r>
              <a:rPr lang="en-US" baseline="30000"/>
              <a:t>1</a:t>
            </a:r>
            <a:endParaRPr lang="en-US"/>
          </a:p>
          <a:p>
            <a:pPr marL="209550" indent="-209550">
              <a:lnSpc>
                <a:spcPct val="90000"/>
              </a:lnSpc>
              <a:spcBef>
                <a:spcPct val="20000"/>
              </a:spcBef>
            </a:pPr>
            <a:r>
              <a:rPr lang="en-US"/>
              <a:t>The CAPRIE trial enrolled 19,185 patients with either established peripheral arterial disease (PAD),</a:t>
            </a:r>
            <a:r>
              <a:rPr lang="en-US" baseline="30000"/>
              <a:t>2,3</a:t>
            </a:r>
            <a:r>
              <a:rPr lang="en-US"/>
              <a:t> a recent MI or recent IS in approximately equal distribution. However, based on the baseline characteristics of these patients, many of them already had a prior history of ischemic events. At study entry ~26% of patients had ischemic vascular disease in at least two vascular beds, demonstrating the generalized nature of atherothrombosis.</a:t>
            </a:r>
            <a:r>
              <a:rPr lang="en-US" baseline="30000"/>
              <a:t>3</a:t>
            </a:r>
            <a:endParaRPr lang="en-US"/>
          </a:p>
          <a:p>
            <a:pPr marL="209550" indent="-209550">
              <a:lnSpc>
                <a:spcPct val="90000"/>
              </a:lnSpc>
              <a:spcBef>
                <a:spcPct val="20000"/>
              </a:spcBef>
            </a:pPr>
            <a:r>
              <a:rPr lang="en-US"/>
              <a:t>For example, 11.8% of patients had both coronary disease and PAD, 7.4% had both coronary and cerebrovascular disease, 3.8% had a combination of cerebrovascular disease and PAD, and 3.3% had disease of all three arterial beds.</a:t>
            </a:r>
            <a:r>
              <a:rPr lang="en-US" baseline="30000"/>
              <a:t>3</a:t>
            </a:r>
            <a:endParaRPr lang="en-US"/>
          </a:p>
          <a:p>
            <a:pPr marL="209550" indent="-209550">
              <a:lnSpc>
                <a:spcPct val="90000"/>
              </a:lnSpc>
              <a:spcBef>
                <a:spcPct val="20000"/>
              </a:spcBef>
            </a:pPr>
            <a:r>
              <a:rPr lang="en-US"/>
              <a:t>In CAPRIE, almost one-third of patients with cerebrovascular disease also had cardiovascular disease.</a:t>
            </a:r>
          </a:p>
          <a:p>
            <a:pPr marL="209550" indent="-209550">
              <a:lnSpc>
                <a:spcPct val="90000"/>
              </a:lnSpc>
              <a:spcBef>
                <a:spcPct val="20000"/>
              </a:spcBef>
            </a:pPr>
            <a:r>
              <a:rPr lang="en-US"/>
              <a:t>Over time this overlap will most probably increase (in the CAPRIE trial more than 2,000 patients experienced a major ischemic event over the mean 1.9 year follow-up, and many others developed other ischemic events such as transient ischemic attack and angina).</a:t>
            </a:r>
            <a:r>
              <a:rPr lang="en-US" baseline="30000"/>
              <a:t>3</a:t>
            </a:r>
          </a:p>
          <a:p>
            <a:pPr marL="209550" indent="-209550">
              <a:lnSpc>
                <a:spcPct val="90000"/>
              </a:lnSpc>
            </a:pPr>
            <a:endParaRPr lang="en-GB"/>
          </a:p>
          <a:p>
            <a:pPr marL="209550" indent="-209550">
              <a:lnSpc>
                <a:spcPct val="90000"/>
              </a:lnSpc>
            </a:pPr>
            <a:endParaRPr lang="en-GB"/>
          </a:p>
          <a:p>
            <a:pPr marL="209550" indent="-209550">
              <a:lnSpc>
                <a:spcPct val="90000"/>
              </a:lnSpc>
              <a:buFontTx/>
              <a:buNone/>
            </a:pPr>
            <a:r>
              <a:rPr lang="en-GB" sz="1000" b="1"/>
              <a:t>References</a:t>
            </a:r>
            <a:endParaRPr lang="en-GB" sz="1000"/>
          </a:p>
          <a:p>
            <a:pPr marL="209550" indent="-209550">
              <a:lnSpc>
                <a:spcPct val="90000"/>
              </a:lnSpc>
              <a:buFontTx/>
              <a:buAutoNum type="arabicPeriod"/>
            </a:pPr>
            <a:r>
              <a:rPr lang="en-US" sz="800"/>
              <a:t>Lichtman JH, </a:t>
            </a:r>
            <a:r>
              <a:rPr lang="en-US" sz="800" i="1"/>
              <a:t>et al. Circulation</a:t>
            </a:r>
            <a:r>
              <a:rPr lang="en-US" sz="800"/>
              <a:t> 2002; </a:t>
            </a:r>
            <a:r>
              <a:rPr lang="en-US" sz="800" b="1"/>
              <a:t>105:</a:t>
            </a:r>
            <a:r>
              <a:rPr lang="en-US" sz="800"/>
              <a:t> 1082–1087. </a:t>
            </a:r>
          </a:p>
          <a:p>
            <a:pPr marL="209550" indent="-209550">
              <a:lnSpc>
                <a:spcPct val="90000"/>
              </a:lnSpc>
              <a:buFontTx/>
              <a:buAutoNum type="arabicPeriod"/>
            </a:pPr>
            <a:r>
              <a:rPr lang="en-US" sz="800"/>
              <a:t>CAPRIE Steering Committee. </a:t>
            </a:r>
            <a:r>
              <a:rPr lang="en-US" sz="800" i="1"/>
              <a:t>Lancet</a:t>
            </a:r>
            <a:r>
              <a:rPr lang="en-US" sz="800"/>
              <a:t> 1996; </a:t>
            </a:r>
            <a:r>
              <a:rPr lang="en-US" sz="800" b="1"/>
              <a:t>348:</a:t>
            </a:r>
            <a:r>
              <a:rPr lang="en-US" sz="800"/>
              <a:t> 1329–1339.</a:t>
            </a:r>
          </a:p>
          <a:p>
            <a:pPr marL="209550" indent="-209550">
              <a:lnSpc>
                <a:spcPct val="90000"/>
              </a:lnSpc>
              <a:buFontTx/>
              <a:buAutoNum type="arabicPeriod"/>
            </a:pPr>
            <a:r>
              <a:rPr lang="en-US" sz="800"/>
              <a:t>Coccheri S. </a:t>
            </a:r>
            <a:r>
              <a:rPr lang="en-US" sz="800" i="1"/>
              <a:t>Eur Heart J </a:t>
            </a:r>
            <a:r>
              <a:rPr lang="en-US" sz="800"/>
              <a:t>1998; </a:t>
            </a:r>
            <a:r>
              <a:rPr lang="en-US" sz="800" b="1"/>
              <a:t>19(suppl):</a:t>
            </a:r>
            <a:r>
              <a:rPr lang="en-US" sz="800"/>
              <a:t> P1268.</a:t>
            </a:r>
            <a:endParaRPr lang="en-GB" sz="800"/>
          </a:p>
        </p:txBody>
      </p:sp>
    </p:spTree>
    <p:extLst>
      <p:ext uri="{BB962C8B-B14F-4D97-AF65-F5344CB8AC3E}">
        <p14:creationId xmlns:p14="http://schemas.microsoft.com/office/powerpoint/2010/main" val="3697194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a:xfrm>
            <a:off x="3962399" y="5870575"/>
            <a:ext cx="4893958" cy="377825"/>
          </a:xfrm>
        </p:spPr>
        <p:txBody>
          <a:bodyPr/>
          <a:lstStyle/>
          <a:p>
            <a:endParaRPr lang="uk-UA"/>
          </a:p>
        </p:txBody>
      </p:sp>
      <p:sp>
        <p:nvSpPr>
          <p:cNvPr id="6" name="Slide Number Placeholder 5"/>
          <p:cNvSpPr>
            <a:spLocks noGrp="1"/>
          </p:cNvSpPr>
          <p:nvPr>
            <p:ph type="sldNum" sz="quarter" idx="12"/>
          </p:nvPr>
        </p:nvSpPr>
        <p:spPr>
          <a:xfrm>
            <a:off x="10608958" y="5870575"/>
            <a:ext cx="551167" cy="377825"/>
          </a:xfrm>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19498899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E12F82-2888-448E-84FE-E3C0EF54483E}" type="datetimeFigureOut">
              <a:rPr lang="uk-UA" smtClean="0"/>
              <a:t>01.11.2020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238160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2327972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282355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1118460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191149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190209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287342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381947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304801"/>
            <a:ext cx="10058400" cy="1431925"/>
          </a:xfrm>
        </p:spPr>
        <p:txBody>
          <a:bodyPr/>
          <a:lstStyle/>
          <a:p>
            <a:r>
              <a:rPr lang="ru-RU" smtClean="0"/>
              <a:t>Образец заголовка</a:t>
            </a:r>
            <a:endParaRPr lang="uk-UA"/>
          </a:p>
        </p:txBody>
      </p:sp>
      <p:sp>
        <p:nvSpPr>
          <p:cNvPr id="3" name="Объект 2"/>
          <p:cNvSpPr>
            <a:spLocks noGrp="1"/>
          </p:cNvSpPr>
          <p:nvPr>
            <p:ph sz="half" idx="1"/>
          </p:nvPr>
        </p:nvSpPr>
        <p:spPr>
          <a:xfrm>
            <a:off x="1422400" y="1981200"/>
            <a:ext cx="4927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quarter" idx="2"/>
          </p:nvPr>
        </p:nvSpPr>
        <p:spPr>
          <a:xfrm>
            <a:off x="6553200" y="1981200"/>
            <a:ext cx="4927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Объект 4"/>
          <p:cNvSpPr>
            <a:spLocks noGrp="1"/>
          </p:cNvSpPr>
          <p:nvPr>
            <p:ph sz="quarter" idx="3"/>
          </p:nvPr>
        </p:nvSpPr>
        <p:spPr>
          <a:xfrm>
            <a:off x="6553200" y="4114800"/>
            <a:ext cx="4927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Rectangle 17"/>
          <p:cNvSpPr>
            <a:spLocks noGrp="1" noChangeArrowheads="1"/>
          </p:cNvSpPr>
          <p:nvPr>
            <p:ph type="dt" sz="half" idx="10"/>
          </p:nvPr>
        </p:nvSpPr>
        <p:spPr/>
        <p:txBody>
          <a:bodyPr/>
          <a:lstStyle>
            <a:lvl1pPr>
              <a:defRPr/>
            </a:lvl1pPr>
          </a:lstStyle>
          <a:p>
            <a:pPr>
              <a:defRPr/>
            </a:pPr>
            <a:endParaRPr lang="ru-RU"/>
          </a:p>
        </p:txBody>
      </p:sp>
      <p:sp>
        <p:nvSpPr>
          <p:cNvPr id="7" name="Rectangle 18"/>
          <p:cNvSpPr>
            <a:spLocks noGrp="1" noChangeArrowheads="1"/>
          </p:cNvSpPr>
          <p:nvPr>
            <p:ph type="ftr" sz="quarter" idx="11"/>
          </p:nvPr>
        </p:nvSpPr>
        <p:spPr/>
        <p:txBody>
          <a:bodyPr/>
          <a:lstStyle>
            <a:lvl1pPr>
              <a:defRPr/>
            </a:lvl1pPr>
          </a:lstStyle>
          <a:p>
            <a:pPr>
              <a:defRPr/>
            </a:pPr>
            <a:endParaRPr lang="ru-RU"/>
          </a:p>
        </p:txBody>
      </p:sp>
      <p:sp>
        <p:nvSpPr>
          <p:cNvPr id="8" name="Rectangle 19"/>
          <p:cNvSpPr>
            <a:spLocks noGrp="1" noChangeArrowheads="1"/>
          </p:cNvSpPr>
          <p:nvPr>
            <p:ph type="sldNum" sz="quarter" idx="12"/>
          </p:nvPr>
        </p:nvSpPr>
        <p:spPr/>
        <p:txBody>
          <a:bodyPr/>
          <a:lstStyle>
            <a:lvl1pPr>
              <a:defRPr/>
            </a:lvl1pPr>
          </a:lstStyle>
          <a:p>
            <a:pPr>
              <a:defRPr/>
            </a:pPr>
            <a:fld id="{E55A7B29-ADD0-4A85-87B8-2CE5500C5B47}" type="slidenum">
              <a:rPr lang="ru-RU"/>
              <a:pPr>
                <a:defRPr/>
              </a:pPr>
              <a:t>‹#›</a:t>
            </a:fld>
            <a:endParaRPr lang="ru-RU"/>
          </a:p>
        </p:txBody>
      </p:sp>
    </p:spTree>
    <p:extLst>
      <p:ext uri="{BB962C8B-B14F-4D97-AF65-F5344CB8AC3E}">
        <p14:creationId xmlns:p14="http://schemas.microsoft.com/office/powerpoint/2010/main" val="13797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14528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12F82-2888-448E-84FE-E3C0EF54483E}" type="datetimeFigureOut">
              <a:rPr lang="uk-UA" smtClean="0"/>
              <a:t>01.11.2020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32005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E12F82-2888-448E-84FE-E3C0EF54483E}" type="datetimeFigureOut">
              <a:rPr lang="uk-UA" smtClean="0"/>
              <a:t>01.11.2020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346459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E12F82-2888-448E-84FE-E3C0EF54483E}" type="datetimeFigureOut">
              <a:rPr lang="uk-UA" smtClean="0"/>
              <a:t>01.11.2020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223165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E12F82-2888-448E-84FE-E3C0EF54483E}" type="datetimeFigureOut">
              <a:rPr lang="uk-UA" smtClean="0"/>
              <a:t>01.11.2020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262769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9E12F82-2888-448E-84FE-E3C0EF54483E}" type="datetimeFigureOut">
              <a:rPr lang="uk-UA" smtClean="0"/>
              <a:t>01.11.2020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185850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E12F82-2888-448E-84FE-E3C0EF54483E}" type="datetimeFigureOut">
              <a:rPr lang="uk-UA" smtClean="0"/>
              <a:t>01.11.2020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49363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E12F82-2888-448E-84FE-E3C0EF54483E}" type="datetimeFigureOut">
              <a:rPr lang="uk-UA" smtClean="0"/>
              <a:t>01.11.2020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70B7366-6DD8-4631-BB33-B006E26117B5}" type="slidenum">
              <a:rPr lang="uk-UA" smtClean="0"/>
              <a:t>‹#›</a:t>
            </a:fld>
            <a:endParaRPr lang="uk-UA"/>
          </a:p>
        </p:txBody>
      </p:sp>
    </p:spTree>
    <p:extLst>
      <p:ext uri="{BB962C8B-B14F-4D97-AF65-F5344CB8AC3E}">
        <p14:creationId xmlns:p14="http://schemas.microsoft.com/office/powerpoint/2010/main" val="145019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E12F82-2888-448E-84FE-E3C0EF54483E}" type="datetimeFigureOut">
              <a:rPr lang="uk-UA" smtClean="0"/>
              <a:t>01.11.2020</a:t>
            </a:fld>
            <a:endParaRPr lang="uk-UA"/>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0B7366-6DD8-4631-BB33-B006E26117B5}" type="slidenum">
              <a:rPr lang="uk-UA" smtClean="0"/>
              <a:t>‹#›</a:t>
            </a:fld>
            <a:endParaRPr lang="uk-UA"/>
          </a:p>
        </p:txBody>
      </p:sp>
    </p:spTree>
    <p:extLst>
      <p:ext uri="{BB962C8B-B14F-4D97-AF65-F5344CB8AC3E}">
        <p14:creationId xmlns:p14="http://schemas.microsoft.com/office/powerpoint/2010/main" val="32785635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2"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18.xml"/><Relationship Id="rId1" Type="http://schemas.openxmlformats.org/officeDocument/2006/relationships/video" Target="file:///C:\Documents%20and%20Settings\Samsung\&#1052;&#1086;&#1080;%20&#1076;&#1086;&#1082;&#1091;&#1084;&#1077;&#1085;&#1090;&#1099;\Otchet_dir_Itog\blood-new.mpg" TargetMode="Externa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oleObject" Target="../embeddings/_____Microsoft_Excel_97-20031.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ru.wikipedia.org/wiki/%D0%A1%D0%BA%D0%BB%D0%B5%D1%80%D0%BE%D0%B7" TargetMode="External"/><Relationship Id="rId7" Type="http://schemas.openxmlformats.org/officeDocument/2006/relationships/hyperlink" Target="http://ru.wikipedia.org/wiki/%D0%A2%D0%B0%D1%85%D0%B8%D0%BA%D0%B0%D1%80%D0%B4%D0%B8%D1%8F" TargetMode="External"/><Relationship Id="rId2" Type="http://schemas.openxmlformats.org/officeDocument/2006/relationships/hyperlink" Target="http://ru.wikipedia.org/wiki/%D0%A5%D0%BE%D0%BB%D0%B5%D1%81%D1%82%D0%B5%D1%80%D0%B8%D0%BD" TargetMode="External"/><Relationship Id="rId1" Type="http://schemas.openxmlformats.org/officeDocument/2006/relationships/slideLayout" Target="../slideLayouts/slideLayout2.xml"/><Relationship Id="rId6" Type="http://schemas.openxmlformats.org/officeDocument/2006/relationships/hyperlink" Target="http://ru.wikipedia.org/wiki/%D0%9E%D0%B4%D1%8B%D1%88%D0%BA%D0%B0" TargetMode="External"/><Relationship Id="rId5" Type="http://schemas.openxmlformats.org/officeDocument/2006/relationships/hyperlink" Target="http://ru.wikipedia.org/wiki/%D0%A2%D0%BE%D1%88%D0%BD%D0%BE%D1%82%D0%B0" TargetMode="External"/><Relationship Id="rId4" Type="http://schemas.openxmlformats.org/officeDocument/2006/relationships/hyperlink" Target="http://ru.wikipedia.org/wiki/%D0%9A%D0%B0%D0%BB%D1%8C%D1%86%D0%B8%D0%BD%D0%BE%D0%B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3431357" y="534888"/>
            <a:ext cx="7160585" cy="4262537"/>
          </a:xfrm>
        </p:spPr>
        <p:txBody>
          <a:bodyPr>
            <a:normAutofit fontScale="90000"/>
          </a:bodyPr>
          <a:lstStyle/>
          <a:p>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b="1" dirty="0" smtClean="0">
                <a:latin typeface="Times New Roman" panose="02020603050405020304" pitchFamily="18" charset="0"/>
                <a:cs typeface="Times New Roman" panose="02020603050405020304" pitchFamily="18" charset="0"/>
              </a:rPr>
              <a:t>ПРОГНОЗИРОВАНИЕ </a:t>
            </a:r>
            <a:r>
              <a:rPr lang="ru-RU" sz="3600" b="1" dirty="0">
                <a:latin typeface="Times New Roman" panose="02020603050405020304" pitchFamily="18" charset="0"/>
                <a:cs typeface="Times New Roman" panose="02020603050405020304" pitchFamily="18" charset="0"/>
              </a:rPr>
              <a:t>ГРУПП РИСКА </a:t>
            </a:r>
            <a:r>
              <a:rPr lang="ru-RU" sz="3100" b="1" dirty="0" smtClean="0">
                <a:latin typeface="Times New Roman" panose="02020603050405020304" pitchFamily="18" charset="0"/>
                <a:cs typeface="Times New Roman" panose="02020603050405020304" pitchFamily="18" charset="0"/>
              </a:rPr>
              <a:t>ОСТРЫХ ЦЕРЕБРАЛЬНЫХ ОСЛОЖНЕНИЙ У БОЛЬНЫХ С МУЛЬТИФОКАЛЬНЫМ АТЕРОСКЛЕРОЗОМ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t/>
            </a:r>
            <a:br>
              <a:rPr lang="ru-RU" sz="3100" dirty="0" smtClean="0"/>
            </a:br>
            <a:endParaRPr lang="uk-UA" sz="31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703389" y="3357564"/>
            <a:ext cx="8785225" cy="3024187"/>
          </a:xfrm>
        </p:spPr>
        <p:txBody>
          <a:bodyPr>
            <a:normAutofit/>
          </a:bodyPr>
          <a:lstStyle/>
          <a:p>
            <a:pPr algn="ctr" eaLnBrk="1" hangingPunct="1">
              <a:defRPr/>
            </a:pPr>
            <a:r>
              <a:rPr lang="ru-RU" sz="2400" b="1" i="1" dirty="0" smtClean="0">
                <a:latin typeface="Times New Roman" pitchFamily="18" charset="0"/>
                <a:cs typeface="Times New Roman" pitchFamily="18" charset="0"/>
              </a:rPr>
              <a:t>«</a:t>
            </a:r>
            <a:r>
              <a:rPr lang="ru-RU" sz="2400" b="1" i="1" dirty="0">
                <a:latin typeface="Times New Roman" pitchFamily="18" charset="0"/>
                <a:cs typeface="Times New Roman" pitchFamily="18" charset="0"/>
              </a:rPr>
              <a:t>Институт неотложной и восстановительной хирургии им. </a:t>
            </a:r>
            <a:r>
              <a:rPr lang="ru-RU" sz="2400" b="1" i="1" dirty="0" err="1">
                <a:latin typeface="Times New Roman" pitchFamily="18" charset="0"/>
                <a:cs typeface="Times New Roman" pitchFamily="18" charset="0"/>
              </a:rPr>
              <a:t>В.К.Гусака</a:t>
            </a:r>
            <a:r>
              <a:rPr lang="ru-RU" sz="2400" b="1" i="1" dirty="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 </a:t>
            </a:r>
            <a:endParaRPr lang="ru-RU" sz="2400" b="1" i="1" dirty="0">
              <a:latin typeface="Times New Roman" pitchFamily="18" charset="0"/>
              <a:cs typeface="Times New Roman" pitchFamily="18" charset="0"/>
            </a:endParaRPr>
          </a:p>
          <a:p>
            <a:pPr algn="ctr" eaLnBrk="1" hangingPunct="1">
              <a:defRPr/>
            </a:pPr>
            <a:r>
              <a:rPr lang="ru-RU" sz="2400" b="1" i="1" dirty="0">
                <a:latin typeface="Times New Roman" pitchFamily="18" charset="0"/>
                <a:cs typeface="Times New Roman" pitchFamily="18" charset="0"/>
              </a:rPr>
              <a:t>г. Донецк.</a:t>
            </a:r>
            <a:endParaRPr lang="uk-UA" sz="2400" b="1" dirty="0">
              <a:latin typeface="Times New Roman" pitchFamily="18" charset="0"/>
              <a:cs typeface="Times New Roman" pitchFamily="18" charset="0"/>
            </a:endParaRPr>
          </a:p>
          <a:p>
            <a:pPr eaLnBrk="1" hangingPunct="1">
              <a:defRPr/>
            </a:pPr>
            <a:r>
              <a:rPr lang="ru-RU" sz="2400" i="1" dirty="0" smtClean="0"/>
              <a:t>                                                                                                     </a:t>
            </a:r>
            <a:endParaRPr lang="ru-RU" sz="2400" i="1" dirty="0"/>
          </a:p>
          <a:p>
            <a:pPr eaLnBrk="1" hangingPunct="1">
              <a:defRPr/>
            </a:pPr>
            <a:r>
              <a:rPr lang="ru-RU" sz="2400" i="1" dirty="0"/>
              <a:t>                                                    </a:t>
            </a:r>
            <a:r>
              <a:rPr lang="ru-RU" sz="2400" i="1" dirty="0" err="1">
                <a:solidFill>
                  <a:srgbClr val="FFC000"/>
                </a:solidFill>
                <a:latin typeface="Times New Roman" panose="02020603050405020304" pitchFamily="18" charset="0"/>
                <a:cs typeface="Times New Roman" panose="02020603050405020304" pitchFamily="18" charset="0"/>
              </a:rPr>
              <a:t>с.н.с</a:t>
            </a:r>
            <a:r>
              <a:rPr lang="ru-RU" sz="2400" i="1" dirty="0">
                <a:solidFill>
                  <a:srgbClr val="FFC000"/>
                </a:solidFill>
                <a:latin typeface="Times New Roman" panose="02020603050405020304" pitchFamily="18" charset="0"/>
                <a:cs typeface="Times New Roman" panose="02020603050405020304" pitchFamily="18" charset="0"/>
              </a:rPr>
              <a:t>., </a:t>
            </a:r>
            <a:r>
              <a:rPr lang="ru-RU" sz="2400" i="1" dirty="0" err="1">
                <a:solidFill>
                  <a:srgbClr val="FFC000"/>
                </a:solidFill>
                <a:latin typeface="Times New Roman" panose="02020603050405020304" pitchFamily="18" charset="0"/>
                <a:cs typeface="Times New Roman" panose="02020603050405020304" pitchFamily="18" charset="0"/>
              </a:rPr>
              <a:t>к.м.н</a:t>
            </a:r>
            <a:r>
              <a:rPr lang="ru-RU" sz="2400" i="1" dirty="0">
                <a:solidFill>
                  <a:srgbClr val="FFC000"/>
                </a:solidFill>
                <a:latin typeface="Times New Roman" pitchFamily="18" charset="0"/>
                <a:cs typeface="Times New Roman" pitchFamily="18" charset="0"/>
              </a:rPr>
              <a:t> Дюба Д.Ш</a:t>
            </a:r>
            <a:r>
              <a:rPr lang="ru-RU" sz="2400" i="1" dirty="0" smtClean="0">
                <a:solidFill>
                  <a:srgbClr val="FFC000"/>
                </a:solidFill>
                <a:latin typeface="Times New Roman" panose="02020603050405020304" pitchFamily="18" charset="0"/>
                <a:cs typeface="Times New Roman" panose="02020603050405020304" pitchFamily="18" charset="0"/>
              </a:rPr>
              <a:t>. </a:t>
            </a:r>
            <a:endParaRPr lang="ru-RU" sz="2400" i="1" dirty="0">
              <a:solidFill>
                <a:srgbClr val="FFC000"/>
              </a:solidFill>
              <a:latin typeface="Times New Roman" panose="02020603050405020304" pitchFamily="18" charset="0"/>
              <a:cs typeface="Times New Roman" panose="02020603050405020304" pitchFamily="18" charset="0"/>
            </a:endParaRPr>
          </a:p>
          <a:p>
            <a:pPr eaLnBrk="1" hangingPunct="1">
              <a:defRPr/>
            </a:pPr>
            <a:r>
              <a:rPr lang="ru-RU" sz="2400" i="1" dirty="0" smtClean="0"/>
              <a:t>                                 </a:t>
            </a:r>
            <a:endParaRPr lang="uk-UA" sz="2400" dirty="0"/>
          </a:p>
        </p:txBody>
      </p:sp>
      <p:pic>
        <p:nvPicPr>
          <p:cNvPr id="3076" name="Picture 2" descr="C:\Users\1\Downloads\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4797425"/>
            <a:ext cx="2495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6235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a:bodyPr>
          <a:lstStyle/>
          <a:p>
            <a:r>
              <a:rPr lang="ru-RU" sz="2400" b="1" dirty="0" smtClean="0">
                <a:solidFill>
                  <a:srgbClr val="FFFF00"/>
                </a:solidFill>
                <a:latin typeface="Times New Roman" panose="02020603050405020304" pitchFamily="18" charset="0"/>
                <a:cs typeface="Times New Roman" panose="02020603050405020304" pitchFamily="18" charset="0"/>
              </a:rPr>
              <a:t>Цель</a:t>
            </a:r>
            <a:r>
              <a:rPr lang="en-US" sz="2400" b="1" dirty="0">
                <a:solidFill>
                  <a:srgbClr val="FFFF00"/>
                </a:solidFill>
                <a:latin typeface="Times New Roman" panose="02020603050405020304" pitchFamily="18" charset="0"/>
                <a:cs typeface="Times New Roman" panose="02020603050405020304" pitchFamily="18" charset="0"/>
              </a:rPr>
              <a:t>:</a:t>
            </a:r>
            <a:r>
              <a:rPr lang="ru-RU" sz="2400" b="1" dirty="0" smtClean="0">
                <a:solidFill>
                  <a:srgbClr val="FFFF00"/>
                </a:solidFill>
                <a:latin typeface="Times New Roman" panose="02020603050405020304" pitchFamily="18" charset="0"/>
                <a:cs typeface="Times New Roman" panose="02020603050405020304" pitchFamily="18" charset="0"/>
              </a:rPr>
              <a:t>   </a:t>
            </a:r>
            <a:r>
              <a:rPr lang="ru-RU" sz="2400" b="1" dirty="0">
                <a:solidFill>
                  <a:srgbClr val="FFFF00"/>
                </a:solidFill>
                <a:latin typeface="Times New Roman" panose="02020603050405020304" pitchFamily="18" charset="0"/>
                <a:cs typeface="Times New Roman" panose="02020603050405020304" pitchFamily="18" charset="0"/>
              </a:rPr>
              <a:t>Изучение клинических проявлений мультифокального атеросклероза у больных в их взаимосвязи с гемодинамическими и биохимическими  нарушениями с последующим выделением групп риска острых церебральных осложнений.</a:t>
            </a:r>
            <a:endParaRPr lang="uk-UA" sz="2400" b="1" dirty="0">
              <a:solidFill>
                <a:srgbClr val="FFFF00"/>
              </a:solidFill>
              <a:latin typeface="Times New Roman" panose="02020603050405020304" pitchFamily="18" charset="0"/>
              <a:cs typeface="Times New Roman" panose="02020603050405020304" pitchFamily="18" charset="0"/>
            </a:endParaRPr>
          </a:p>
          <a:p>
            <a:endParaRPr lang="uk-UA"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16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6113" y="0"/>
            <a:ext cx="8242300" cy="1000125"/>
          </a:xfrm>
        </p:spPr>
        <p:txBody>
          <a:bodyPr>
            <a:normAutofit fontScale="90000"/>
          </a:bodyPr>
          <a:lstStyle/>
          <a:p>
            <a:pPr eaLnBrk="1" fontAlgn="auto" hangingPunct="1">
              <a:spcAft>
                <a:spcPts val="0"/>
              </a:spcAft>
              <a:defRPr/>
            </a:pPr>
            <a:r>
              <a:rPr lang="ru-RU" b="1" dirty="0">
                <a:solidFill>
                  <a:srgbClr val="FFFF00"/>
                </a:solidFill>
                <a:latin typeface="Times New Roman" panose="02020603050405020304" pitchFamily="18" charset="0"/>
                <a:cs typeface="Times New Roman" panose="02020603050405020304" pitchFamily="18" charset="0"/>
              </a:rPr>
              <a:t>Характеристика групп больных </a:t>
            </a:r>
            <a:endParaRPr lang="uk-UA" b="1" dirty="0">
              <a:solidFill>
                <a:srgbClr val="FFFF00"/>
              </a:solidFill>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nvPr>
        </p:nvGraphicFramePr>
        <p:xfrm>
          <a:off x="1952625" y="1071563"/>
          <a:ext cx="8229600" cy="4980022"/>
        </p:xfrm>
        <a:graphic>
          <a:graphicData uri="http://schemas.openxmlformats.org/drawingml/2006/table">
            <a:tbl>
              <a:tblPr/>
              <a:tblGrid>
                <a:gridCol w="1357313"/>
                <a:gridCol w="2786062"/>
                <a:gridCol w="3000375"/>
                <a:gridCol w="1085850"/>
              </a:tblGrid>
              <a:tr h="500031">
                <a:tc rowSpan="2">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uk-UA" altLang="uk-UA" sz="1800" b="1" i="0" u="none" strike="noStrike" cap="none" normalizeH="0" baseline="0" dirty="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   Группы сравнения</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uk-UA"/>
                    </a:p>
                  </a:txBody>
                  <a:tcPr/>
                </a:tc>
                <a:tc rowSpan="2">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    </a:t>
                      </a:r>
                      <a:r>
                        <a:rPr kumimoji="0" lang="en-US" altLang="uk-UA" sz="1800" b="1" i="0" u="none" strike="noStrike" cap="none" normalizeH="0" baseline="0" smtClean="0">
                          <a:ln>
                            <a:noFill/>
                          </a:ln>
                          <a:solidFill>
                            <a:srgbClr val="FFFF00"/>
                          </a:solidFill>
                          <a:effectLst/>
                          <a:latin typeface="Calibri" panose="020F0502020204030204" pitchFamily="34" charset="0"/>
                        </a:rPr>
                        <a:t>P</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640039">
                <a:tc vMerge="1">
                  <a:txBody>
                    <a:bodyPr/>
                    <a:lstStyle/>
                    <a:p>
                      <a:endParaRPr lang="uk-UA"/>
                    </a:p>
                  </a:txBody>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smtClean="0">
                          <a:ln>
                            <a:noFill/>
                          </a:ln>
                          <a:solidFill>
                            <a:srgbClr val="FFFF00"/>
                          </a:solidFill>
                          <a:effectLst/>
                          <a:latin typeface="Calibri" panose="020F0502020204030204" pitchFamily="34" charset="0"/>
                        </a:rPr>
                        <a:t>Основная(</a:t>
                      </a:r>
                      <a:r>
                        <a:rPr kumimoji="0" lang="en-US" altLang="uk-UA" sz="1800" b="1" i="0" u="none" strike="noStrike" cap="none" normalizeH="0" baseline="0" dirty="0" smtClean="0">
                          <a:ln>
                            <a:noFill/>
                          </a:ln>
                          <a:solidFill>
                            <a:srgbClr val="FFFF00"/>
                          </a:solidFill>
                          <a:effectLst/>
                          <a:latin typeface="Calibri" panose="020F0502020204030204" pitchFamily="34" charset="0"/>
                        </a:rPr>
                        <a:t>N=83)</a:t>
                      </a:r>
                      <a:endParaRPr kumimoji="0" lang="uk-UA" altLang="uk-UA" sz="1800" b="1" i="0" u="none" strike="noStrike" cap="none" normalizeH="0" baseline="0" dirty="0" smtClean="0">
                        <a:ln>
                          <a:noFill/>
                        </a:ln>
                        <a:solidFill>
                          <a:srgbClr val="FFFF00"/>
                        </a:solidFill>
                        <a:effectLst/>
                        <a:latin typeface="Calibri" panose="020F0502020204030204" pitchFamily="34" charset="0"/>
                      </a:endParaRPr>
                    </a:p>
                  </a:txBody>
                  <a:tcPr marT="45717" marB="45717" horzOverflow="overflow">
                    <a:lnL w="254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smtClean="0">
                          <a:ln>
                            <a:noFill/>
                          </a:ln>
                          <a:solidFill>
                            <a:srgbClr val="FFFF00"/>
                          </a:solidFill>
                          <a:effectLst/>
                          <a:latin typeface="Calibri" panose="020F0502020204030204" pitchFamily="34" charset="0"/>
                        </a:rPr>
                        <a:t>Контрольная</a:t>
                      </a:r>
                      <a:r>
                        <a:rPr kumimoji="0" lang="en-US" altLang="uk-UA" sz="1800" b="1" i="0" u="none" strike="noStrike" cap="none" normalizeH="0" baseline="0" dirty="0" smtClean="0">
                          <a:ln>
                            <a:noFill/>
                          </a:ln>
                          <a:solidFill>
                            <a:srgbClr val="FFFF00"/>
                          </a:solidFill>
                          <a:effectLst/>
                          <a:latin typeface="Calibri" panose="020F0502020204030204" pitchFamily="34" charset="0"/>
                        </a:rPr>
                        <a:t> (N=85)</a:t>
                      </a:r>
                      <a:endParaRPr kumimoji="0" lang="uk-UA" altLang="uk-UA" sz="1800" b="1" i="0" u="none" strike="noStrike" cap="none" normalizeH="0" baseline="0" dirty="0" smtClean="0">
                        <a:ln>
                          <a:noFill/>
                        </a:ln>
                        <a:solidFill>
                          <a:srgbClr val="FFFF00"/>
                        </a:solidFill>
                        <a:effectLst/>
                        <a:latin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dirty="0" smtClean="0">
                          <a:ln>
                            <a:noFill/>
                          </a:ln>
                          <a:solidFill>
                            <a:srgbClr val="FFFF00"/>
                          </a:solidFill>
                          <a:effectLst/>
                          <a:latin typeface="Calibri" panose="020F0502020204030204" pitchFamily="34" charset="0"/>
                        </a:rPr>
                        <a:t>   </a:t>
                      </a:r>
                      <a:endParaRPr kumimoji="0" lang="uk-UA" altLang="uk-UA" sz="1800" b="1" i="0" u="none" strike="noStrike" cap="none" normalizeH="0" baseline="0" dirty="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254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vMerge="1">
                  <a:txBody>
                    <a:bodyPr/>
                    <a:lstStyle/>
                    <a:p>
                      <a:endParaRPr lang="uk-UA"/>
                    </a:p>
                  </a:txBody>
                  <a:tcPr/>
                </a:tc>
              </a:tr>
              <a:tr h="593687">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Пол</a:t>
                      </a:r>
                      <a:r>
                        <a:rPr kumimoji="0" lang="en-US" altLang="uk-UA" sz="1800" b="1" i="0" u="none" strike="noStrike" cap="none" normalizeH="0" baseline="0" smtClean="0">
                          <a:ln>
                            <a:noFill/>
                          </a:ln>
                          <a:solidFill>
                            <a:srgbClr val="FFFF00"/>
                          </a:solidFill>
                          <a:effectLst/>
                          <a:latin typeface="Calibri" panose="020F0502020204030204" pitchFamily="34" charset="0"/>
                        </a:rPr>
                        <a:t> </a:t>
                      </a:r>
                      <a:r>
                        <a:rPr kumimoji="0" lang="ru-RU" altLang="uk-UA" sz="1800" b="1" i="0" u="none" strike="noStrike" cap="none" normalizeH="0" baseline="0" smtClean="0">
                          <a:ln>
                            <a:noFill/>
                          </a:ln>
                          <a:solidFill>
                            <a:srgbClr val="FFFF00"/>
                          </a:solidFill>
                          <a:effectLst/>
                          <a:latin typeface="Calibri" panose="020F0502020204030204" pitchFamily="34" charset="0"/>
                        </a:rPr>
                        <a:t>(м/ж)</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62/32</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56/36</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uk-UA" sz="1800" b="1" i="0" u="none" strike="noStrike" cap="none" normalizeH="0" baseline="0" smtClean="0">
                          <a:ln>
                            <a:noFill/>
                          </a:ln>
                          <a:solidFill>
                            <a:srgbClr val="FFFF00"/>
                          </a:solidFill>
                          <a:effectLst/>
                          <a:latin typeface="Calibri" panose="020F0502020204030204" pitchFamily="34" charset="0"/>
                        </a:rPr>
                        <a:t>&lt;0,05</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46">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Возраст</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65,74±2,89 </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73,42±2,87 </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uk-UA" sz="1800" b="1" i="0" u="none" strike="noStrike" cap="none" normalizeH="0" baseline="0" smtClean="0">
                          <a:ln>
                            <a:noFill/>
                          </a:ln>
                          <a:solidFill>
                            <a:srgbClr val="FFFF00"/>
                          </a:solidFill>
                          <a:effectLst/>
                          <a:latin typeface="Calibri" panose="020F0502020204030204" pitchFamily="34" charset="0"/>
                        </a:rPr>
                        <a:t>&lt;0,0</a:t>
                      </a:r>
                      <a:r>
                        <a:rPr kumimoji="0" lang="ru-RU" altLang="uk-UA" sz="1800" b="1" i="0" u="none" strike="noStrike" cap="none" normalizeH="0" baseline="0" smtClean="0">
                          <a:ln>
                            <a:noFill/>
                          </a:ln>
                          <a:solidFill>
                            <a:srgbClr val="FFFF00"/>
                          </a:solidFill>
                          <a:effectLst/>
                          <a:latin typeface="Calibri" panose="020F0502020204030204" pitchFamily="34" charset="0"/>
                        </a:rPr>
                        <a:t>1</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649246">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uk-UA" altLang="uk-UA" sz="1800" b="1" i="0" u="none" strike="noStrike" cap="none" normalizeH="0" baseline="0" smtClean="0">
                          <a:ln>
                            <a:noFill/>
                          </a:ln>
                          <a:solidFill>
                            <a:srgbClr val="FFFF00"/>
                          </a:solidFill>
                          <a:effectLst/>
                          <a:latin typeface="Calibri" panose="020F0502020204030204" pitchFamily="34" charset="0"/>
                        </a:rPr>
                        <a:t>АДД</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159,6±3,26</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170,56±2,57 </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800" b="1" i="0" u="none" strike="noStrike" cap="none" normalizeH="0" baseline="0" smtClean="0">
                          <a:ln>
                            <a:noFill/>
                          </a:ln>
                          <a:solidFill>
                            <a:srgbClr val="FFFF00"/>
                          </a:solidFill>
                          <a:effectLst/>
                          <a:latin typeface="Calibri" panose="020F0502020204030204" pitchFamily="34" charset="0"/>
                        </a:rPr>
                        <a:t>&lt;0,0</a:t>
                      </a:r>
                      <a:r>
                        <a:rPr kumimoji="0" lang="ru-RU" altLang="uk-UA" sz="1800" b="1" i="0" u="none" strike="noStrike" cap="none" normalizeH="0" baseline="0" smtClean="0">
                          <a:ln>
                            <a:noFill/>
                          </a:ln>
                          <a:solidFill>
                            <a:srgbClr val="FFFF00"/>
                          </a:solidFill>
                          <a:effectLst/>
                          <a:latin typeface="Calibri" panose="020F0502020204030204" pitchFamily="34" charset="0"/>
                        </a:rPr>
                        <a:t>1</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46">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uk-UA" altLang="uk-UA" sz="1800" b="1" i="0" u="none" strike="noStrike" cap="none" normalizeH="0" baseline="0" smtClean="0">
                          <a:ln>
                            <a:noFill/>
                          </a:ln>
                          <a:solidFill>
                            <a:srgbClr val="FFFF00"/>
                          </a:solidFill>
                          <a:effectLst/>
                          <a:latin typeface="Calibri" panose="020F0502020204030204" pitchFamily="34" charset="0"/>
                        </a:rPr>
                        <a:t>АДС</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93,0±1,62</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96,11±1,91</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800" b="1" i="0" u="none" strike="noStrike" cap="none" normalizeH="0" baseline="0" smtClean="0">
                          <a:ln>
                            <a:noFill/>
                          </a:ln>
                          <a:solidFill>
                            <a:srgbClr val="FFFF00"/>
                          </a:solidFill>
                          <a:effectLst/>
                          <a:latin typeface="Calibri" panose="020F0502020204030204" pitchFamily="34" charset="0"/>
                        </a:rPr>
                        <a:t>&lt;0,0</a:t>
                      </a:r>
                      <a:r>
                        <a:rPr kumimoji="0" lang="ru-RU" altLang="uk-UA" sz="1800" b="1" i="0" u="none" strike="noStrike" cap="none" normalizeH="0" baseline="0" smtClean="0">
                          <a:ln>
                            <a:noFill/>
                          </a:ln>
                          <a:solidFill>
                            <a:srgbClr val="FFFF00"/>
                          </a:solidFill>
                          <a:effectLst/>
                          <a:latin typeface="Calibri" panose="020F0502020204030204" pitchFamily="34" charset="0"/>
                        </a:rPr>
                        <a:t>1</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649246">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uk-UA" altLang="uk-UA" sz="1800" b="1" i="0" u="none" strike="noStrike" cap="none" normalizeH="0" baseline="0" smtClean="0">
                          <a:ln>
                            <a:noFill/>
                          </a:ln>
                          <a:solidFill>
                            <a:srgbClr val="FFFF00"/>
                          </a:solidFill>
                          <a:effectLst/>
                          <a:latin typeface="Calibri" panose="020F0502020204030204" pitchFamily="34" charset="0"/>
                        </a:rPr>
                        <a:t>Ст. ЛВСА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800" b="1" i="0" u="none" strike="noStrike" cap="none" normalizeH="0" baseline="0" smtClean="0">
                          <a:ln>
                            <a:noFill/>
                          </a:ln>
                          <a:solidFill>
                            <a:srgbClr val="FFFF00"/>
                          </a:solidFill>
                          <a:effectLst/>
                          <a:latin typeface="Calibri" panose="020F0502020204030204" pitchFamily="34" charset="0"/>
                        </a:rPr>
                        <a:t>71,44</a:t>
                      </a:r>
                      <a:r>
                        <a:rPr kumimoji="0" lang="ru-RU" altLang="uk-UA" sz="1800" b="1" i="0" u="none" strike="noStrike" cap="none" normalizeH="0" baseline="0" smtClean="0">
                          <a:ln>
                            <a:noFill/>
                          </a:ln>
                          <a:solidFill>
                            <a:srgbClr val="FFFF00"/>
                          </a:solidFill>
                          <a:effectLst/>
                          <a:latin typeface="Calibri" panose="020F0502020204030204" pitchFamily="34" charset="0"/>
                        </a:rPr>
                        <a:t>±1,77</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75,71±1,92</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uk-UA" sz="1800" b="1" i="0" u="none" strike="noStrike" cap="none" normalizeH="0" baseline="0" smtClean="0">
                          <a:ln>
                            <a:noFill/>
                          </a:ln>
                          <a:solidFill>
                            <a:srgbClr val="FFFF00"/>
                          </a:solidFill>
                          <a:effectLst/>
                          <a:latin typeface="Calibri" panose="020F0502020204030204" pitchFamily="34" charset="0"/>
                        </a:rPr>
                        <a:t>&lt;0,05</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46">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uk-UA" altLang="uk-UA" sz="1800" b="1" i="0" u="none" strike="noStrike" cap="none" normalizeH="0" baseline="0" smtClean="0">
                          <a:ln>
                            <a:noFill/>
                          </a:ln>
                          <a:solidFill>
                            <a:srgbClr val="FFFF00"/>
                          </a:solidFill>
                          <a:effectLst/>
                          <a:latin typeface="Calibri" panose="020F0502020204030204" pitchFamily="34" charset="0"/>
                        </a:rPr>
                        <a:t>Ст. ПВСА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800" b="1" i="0" u="none" strike="noStrike" cap="none" normalizeH="0" baseline="0" smtClean="0">
                          <a:ln>
                            <a:noFill/>
                          </a:ln>
                          <a:solidFill>
                            <a:srgbClr val="FFFF00"/>
                          </a:solidFill>
                          <a:effectLst/>
                          <a:latin typeface="Calibri" panose="020F0502020204030204" pitchFamily="34" charset="0"/>
                        </a:rPr>
                        <a:t>71,36</a:t>
                      </a:r>
                      <a:r>
                        <a:rPr kumimoji="0" lang="ru-RU" altLang="uk-UA" sz="1800" b="1" i="0" u="none" strike="noStrike" cap="none" normalizeH="0" baseline="0" smtClean="0">
                          <a:ln>
                            <a:noFill/>
                          </a:ln>
                          <a:solidFill>
                            <a:srgbClr val="FFFF00"/>
                          </a:solidFill>
                          <a:effectLst/>
                          <a:latin typeface="Calibri" panose="020F0502020204030204" pitchFamily="34" charset="0"/>
                        </a:rPr>
                        <a:t>±1,86</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uk-UA" sz="1800" b="1" i="0" u="none" strike="noStrike" cap="none" normalizeH="0" baseline="0" smtClean="0">
                          <a:ln>
                            <a:noFill/>
                          </a:ln>
                          <a:solidFill>
                            <a:srgbClr val="FFFF00"/>
                          </a:solidFill>
                          <a:effectLst/>
                          <a:latin typeface="Calibri" panose="020F0502020204030204" pitchFamily="34" charset="0"/>
                        </a:rPr>
                        <a:t>71,76±1,96</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Aft>
                          <a:spcPts val="1000"/>
                        </a:spcAft>
                        <a:buClr>
                          <a:schemeClr val="tx1"/>
                        </a:buClr>
                        <a:buSzPct val="100000"/>
                        <a:buFont typeface="Arial" panose="020B0604020202020204" pitchFamily="34" charset="0"/>
                        <a:defRPr sz="1600">
                          <a:solidFill>
                            <a:schemeClr val="tx1"/>
                          </a:solidFill>
                          <a:latin typeface="Calibri" panose="020F0502020204030204" pitchFamily="34" charset="0"/>
                        </a:defRPr>
                      </a:lvl1pPr>
                      <a:lvl2pPr marL="742950" indent="-285750" defTabSz="457200">
                        <a:spcAft>
                          <a:spcPts val="1000"/>
                        </a:spcAft>
                        <a:buClr>
                          <a:schemeClr val="tx1"/>
                        </a:buClr>
                        <a:buSzPct val="100000"/>
                        <a:buFont typeface="Arial" panose="020B0604020202020204" pitchFamily="34" charset="0"/>
                        <a:defRPr sz="1400">
                          <a:solidFill>
                            <a:schemeClr val="tx1"/>
                          </a:solidFill>
                          <a:latin typeface="Calibri" panose="020F0502020204030204" pitchFamily="34" charset="0"/>
                        </a:defRPr>
                      </a:lvl2pPr>
                      <a:lvl3pPr marL="1143000" indent="-228600" defTabSz="457200">
                        <a:spcAft>
                          <a:spcPts val="1000"/>
                        </a:spcAft>
                        <a:buClr>
                          <a:schemeClr val="tx1"/>
                        </a:buClr>
                        <a:buSzPct val="100000"/>
                        <a:buFont typeface="Arial" panose="020B0604020202020204" pitchFamily="34" charset="0"/>
                        <a:defRPr sz="1200">
                          <a:solidFill>
                            <a:schemeClr val="tx1"/>
                          </a:solidFill>
                          <a:latin typeface="Calibri" panose="020F0502020204030204" pitchFamily="34" charset="0"/>
                        </a:defRPr>
                      </a:lvl3pPr>
                      <a:lvl4pPr marL="16002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4pPr>
                      <a:lvl5pPr marL="2057400" indent="-228600" defTabSz="457200">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defRPr sz="1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uk-UA" sz="1800" b="1" i="0" u="none" strike="noStrike" cap="none" normalizeH="0" baseline="0" smtClean="0">
                          <a:ln>
                            <a:noFill/>
                          </a:ln>
                          <a:solidFill>
                            <a:srgbClr val="FFFF00"/>
                          </a:solidFill>
                          <a:effectLst/>
                          <a:latin typeface="Calibri" panose="020F0502020204030204" pitchFamily="34" charset="0"/>
                        </a:rPr>
                        <a:t>&gt;0,05</a:t>
                      </a:r>
                      <a:endParaRPr kumimoji="0" lang="uk-UA" altLang="uk-UA" sz="1800" b="1" i="0" u="none" strike="noStrike" cap="none" normalizeH="0" baseline="0" smtClean="0">
                        <a:ln>
                          <a:noFill/>
                        </a:ln>
                        <a:solidFill>
                          <a:srgbClr val="FFFF00"/>
                        </a:solidFill>
                        <a:effectLst/>
                        <a:latin typeface="Calibri" panose="020F050202020403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spTree>
    <p:extLst>
      <p:ext uri="{BB962C8B-B14F-4D97-AF65-F5344CB8AC3E}">
        <p14:creationId xmlns:p14="http://schemas.microsoft.com/office/powerpoint/2010/main" val="175274433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81" name="Rectangle 13"/>
          <p:cNvSpPr>
            <a:spLocks noGrp="1" noChangeArrowheads="1"/>
          </p:cNvSpPr>
          <p:nvPr>
            <p:ph type="title"/>
          </p:nvPr>
        </p:nvSpPr>
        <p:spPr>
          <a:xfrm>
            <a:off x="1528763" y="266700"/>
            <a:ext cx="9153525" cy="1079500"/>
          </a:xfrm>
        </p:spPr>
        <p:txBody>
          <a:bodyPr/>
          <a:lstStyle/>
          <a:p>
            <a:pPr eaLnBrk="1" fontAlgn="auto" hangingPunct="1">
              <a:spcAft>
                <a:spcPts val="0"/>
              </a:spcAft>
              <a:defRPr/>
            </a:pPr>
            <a:r>
              <a:rPr lang="ru-RU" sz="1600" b="1" dirty="0">
                <a:solidFill>
                  <a:srgbClr val="FFFF00"/>
                </a:solidFill>
                <a:latin typeface="Times New Roman" panose="02020603050405020304" pitchFamily="18" charset="0"/>
                <a:cs typeface="Times New Roman" panose="02020603050405020304" pitchFamily="18" charset="0"/>
              </a:rPr>
              <a:t>Для решения поставленной цели  применялись следующие методы исследования: общеклинические, лабораторные (биохимические методы исследований), инструментальные (ультразвуковая </a:t>
            </a:r>
            <a:r>
              <a:rPr lang="ru-RU" sz="1600" b="1" dirty="0" err="1">
                <a:solidFill>
                  <a:srgbClr val="FFFF00"/>
                </a:solidFill>
                <a:latin typeface="Times New Roman" panose="02020603050405020304" pitchFamily="18" charset="0"/>
                <a:cs typeface="Times New Roman" panose="02020603050405020304" pitchFamily="18" charset="0"/>
              </a:rPr>
              <a:t>доплерография</a:t>
            </a:r>
            <a:r>
              <a:rPr lang="ru-RU" sz="1600" b="1" dirty="0">
                <a:solidFill>
                  <a:srgbClr val="FFFF00"/>
                </a:solidFill>
                <a:latin typeface="Times New Roman" panose="02020603050405020304" pitchFamily="18" charset="0"/>
                <a:cs typeface="Times New Roman" panose="02020603050405020304" pitchFamily="18" charset="0"/>
              </a:rPr>
              <a:t>, дуплексное  и триплексное сканирование   сосудов,</a:t>
            </a:r>
            <a:endParaRPr lang="ru-RU" sz="1500" b="1" dirty="0">
              <a:solidFill>
                <a:srgbClr val="FFFF00"/>
              </a:solidFill>
              <a:latin typeface="Times New Roman" panose="02020603050405020304" pitchFamily="18" charset="0"/>
              <a:cs typeface="Times New Roman" panose="02020603050405020304" pitchFamily="18" charset="0"/>
            </a:endParaRPr>
          </a:p>
        </p:txBody>
      </p:sp>
      <p:pic>
        <p:nvPicPr>
          <p:cNvPr id="38915" name="Picture 2" descr="PICT0148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l="21260"/>
          <a:stretch>
            <a:fillRect/>
          </a:stretch>
        </p:blipFill>
        <p:spPr>
          <a:xfrm>
            <a:off x="4397375" y="1422400"/>
            <a:ext cx="4538663" cy="3308350"/>
          </a:xfrm>
          <a:noFill/>
          <a:ln>
            <a:solidFill>
              <a:schemeClr val="bg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blood-new.mpg">
            <a:hlinkClick r:id="" action="ppaction://media"/>
          </p:cNvPr>
          <p:cNvPicPr>
            <a:picLocks noGrp="1" noRot="1" noChangeAspect="1" noChangeArrowheads="1"/>
          </p:cNvPicPr>
          <p:nvPr>
            <p:ph sz="quarter" idx="2"/>
            <a:videoFile r:link="rId1"/>
          </p:nvPr>
        </p:nvPicPr>
        <p:blipFill>
          <a:blip r:embed="rId4">
            <a:extLst>
              <a:ext uri="{28A0092B-C50C-407E-A947-70E740481C1C}">
                <a14:useLocalDpi xmlns:a14="http://schemas.microsoft.com/office/drawing/2010/main" val="0"/>
              </a:ext>
            </a:extLst>
          </a:blip>
          <a:srcRect/>
          <a:stretch>
            <a:fillRect/>
          </a:stretch>
        </p:blipFill>
        <p:spPr>
          <a:xfrm>
            <a:off x="7999413" y="4638675"/>
            <a:ext cx="1843087" cy="1382713"/>
          </a:xfrm>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Объект 1"/>
          <p:cNvSpPr>
            <a:spLocks noGrp="1"/>
          </p:cNvSpPr>
          <p:nvPr>
            <p:ph sz="quarter" idx="3"/>
          </p:nvPr>
        </p:nvSpPr>
        <p:spPr>
          <a:xfrm>
            <a:off x="1528763" y="6156325"/>
            <a:ext cx="8359775" cy="720725"/>
          </a:xfrm>
        </p:spPr>
        <p:txBody>
          <a:bodyPr rtlCol="0">
            <a:normAutofit fontScale="55000" lnSpcReduction="20000"/>
          </a:bodyPr>
          <a:lstStyle/>
          <a:p>
            <a:pPr marL="0" indent="0" eaLnBrk="1" fontAlgn="auto" hangingPunct="1">
              <a:spcBef>
                <a:spcPts val="0"/>
              </a:spcBef>
              <a:buFont typeface="Arial"/>
              <a:buNone/>
              <a:defRPr/>
            </a:pPr>
            <a:r>
              <a:rPr lang="ru-RU" sz="2600" b="1" dirty="0">
                <a:solidFill>
                  <a:srgbClr val="FFFF00"/>
                </a:solidFill>
                <a:latin typeface="Times New Roman" panose="02020603050405020304" pitchFamily="18" charset="0"/>
                <a:cs typeface="Times New Roman" panose="02020603050405020304" pitchFamily="18" charset="0"/>
              </a:rPr>
              <a:t>магнитно-резонансная ангиография и томография).  Статистическая обработка данных была проведена с помощью    программы  „</a:t>
            </a:r>
            <a:r>
              <a:rPr lang="ru-RU" sz="2600" b="1" dirty="0" err="1">
                <a:solidFill>
                  <a:srgbClr val="FFFF00"/>
                </a:solidFill>
                <a:latin typeface="Times New Roman" panose="02020603050405020304" pitchFamily="18" charset="0"/>
                <a:cs typeface="Times New Roman" panose="02020603050405020304" pitchFamily="18" charset="0"/>
              </a:rPr>
              <a:t>MedStat</a:t>
            </a:r>
            <a:r>
              <a:rPr lang="ru-RU" sz="2600" b="1" dirty="0">
                <a:solidFill>
                  <a:srgbClr val="FFFF00"/>
                </a:solidFill>
                <a:latin typeface="Times New Roman" panose="02020603050405020304" pitchFamily="18" charset="0"/>
                <a:cs typeface="Times New Roman" panose="02020603050405020304" pitchFamily="18" charset="0"/>
              </a:rPr>
              <a:t>” с использованием непараметрических критериев </a:t>
            </a:r>
            <a:endParaRPr lang="uk-UA" sz="2600" b="1" dirty="0">
              <a:solidFill>
                <a:srgbClr val="FFFF00"/>
              </a:solidFill>
              <a:latin typeface="Times New Roman" panose="02020603050405020304" pitchFamily="18" charset="0"/>
              <a:cs typeface="Times New Roman" panose="02020603050405020304" pitchFamily="18" charset="0"/>
            </a:endParaRPr>
          </a:p>
          <a:p>
            <a:pPr marL="0" indent="0" eaLnBrk="1" fontAlgn="auto" hangingPunct="1">
              <a:spcBef>
                <a:spcPts val="0"/>
              </a:spcBef>
              <a:buFont typeface="Arial"/>
              <a:buNone/>
              <a:defRPr/>
            </a:pPr>
            <a:endParaRPr lang="uk-UA" sz="1500" b="1" dirty="0">
              <a:solidFill>
                <a:srgbClr val="FFFF00"/>
              </a:solidFill>
            </a:endParaRPr>
          </a:p>
        </p:txBody>
      </p:sp>
      <p:pic>
        <p:nvPicPr>
          <p:cNvPr id="38918" name="Picture 3" descr="IM_00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3725" y="4668838"/>
            <a:ext cx="2909888" cy="14970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19" name="Picture 6" descr="AAAC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763" y="3860800"/>
            <a:ext cx="2838450" cy="2305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20" name="Picture 8" descr="111742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8350" y="1412875"/>
            <a:ext cx="2293938" cy="3222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21" name="Picture 9"/>
          <p:cNvPicPr>
            <a:picLocks noChangeAspect="1" noChangeArrowheads="1"/>
          </p:cNvPicPr>
          <p:nvPr/>
        </p:nvPicPr>
        <p:blipFill>
          <a:blip r:embed="rId8">
            <a:extLst>
              <a:ext uri="{28A0092B-C50C-407E-A947-70E740481C1C}">
                <a14:useLocalDpi xmlns:a14="http://schemas.microsoft.com/office/drawing/2010/main" val="0"/>
              </a:ext>
            </a:extLst>
          </a:blip>
          <a:srcRect r="2953"/>
          <a:stretch>
            <a:fillRect/>
          </a:stretch>
        </p:blipFill>
        <p:spPr bwMode="auto">
          <a:xfrm>
            <a:off x="6383338" y="1412875"/>
            <a:ext cx="2179637" cy="13843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2" name="Picture 10" descr="IM_00481"/>
          <p:cNvPicPr>
            <a:picLocks noChangeAspect="1" noChangeArrowheads="1"/>
          </p:cNvPicPr>
          <p:nvPr/>
        </p:nvPicPr>
        <p:blipFill>
          <a:blip r:embed="rId9">
            <a:extLst>
              <a:ext uri="{28A0092B-C50C-407E-A947-70E740481C1C}">
                <a14:useLocalDpi xmlns:a14="http://schemas.microsoft.com/office/drawing/2010/main" val="0"/>
              </a:ext>
            </a:extLst>
          </a:blip>
          <a:srcRect t="11810" b="5905"/>
          <a:stretch>
            <a:fillRect/>
          </a:stretch>
        </p:blipFill>
        <p:spPr bwMode="auto">
          <a:xfrm>
            <a:off x="6345238" y="2828925"/>
            <a:ext cx="2189162" cy="180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23" name="Picture 11" descr="IM_00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7188" y="1412875"/>
            <a:ext cx="2189162" cy="19415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24" name="Picture 12"/>
          <p:cNvPicPr>
            <a:picLocks noChangeAspect="1" noChangeArrowheads="1"/>
          </p:cNvPicPr>
          <p:nvPr/>
        </p:nvPicPr>
        <p:blipFill>
          <a:blip r:embed="rId11">
            <a:extLst>
              <a:ext uri="{28A0092B-C50C-407E-A947-70E740481C1C}">
                <a14:useLocalDpi xmlns:a14="http://schemas.microsoft.com/office/drawing/2010/main" val="0"/>
              </a:ext>
            </a:extLst>
          </a:blip>
          <a:srcRect l="5905" t="7381" r="5905" b="3691"/>
          <a:stretch>
            <a:fillRect/>
          </a:stretch>
        </p:blipFill>
        <p:spPr bwMode="auto">
          <a:xfrm>
            <a:off x="1528763" y="1412875"/>
            <a:ext cx="2874962" cy="24479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5" name="Picture 12"/>
          <p:cNvPicPr>
            <a:picLocks noChangeAspect="1" noChangeArrowheads="1"/>
          </p:cNvPicPr>
          <p:nvPr/>
        </p:nvPicPr>
        <p:blipFill>
          <a:blip r:embed="rId11">
            <a:extLst>
              <a:ext uri="{28A0092B-C50C-407E-A947-70E740481C1C}">
                <a14:useLocalDpi xmlns:a14="http://schemas.microsoft.com/office/drawing/2010/main" val="0"/>
              </a:ext>
            </a:extLst>
          </a:blip>
          <a:srcRect l="5905" t="7381" r="5905" b="3691"/>
          <a:stretch>
            <a:fillRect/>
          </a:stretch>
        </p:blipFill>
        <p:spPr bwMode="auto">
          <a:xfrm>
            <a:off x="1681163" y="1565275"/>
            <a:ext cx="2874962" cy="24479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6945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277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32773"/>
                </p:tgtEl>
              </p:cMediaNode>
            </p:video>
            <p:seq concurrent="1" nextAc="seek">
              <p:cTn id="8" restart="whenNotActive" fill="hold" evtFilter="cancelBubble" nodeType="interactiveSeq">
                <p:stCondLst>
                  <p:cond evt="onClick" delay="0">
                    <p:tgtEl>
                      <p:spTgt spid="327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withEffect">
                                  <p:stCondLst>
                                    <p:cond delay="0"/>
                                  </p:stCondLst>
                                  <p:childTnLst>
                                    <p:cmd type="call" cmd="togglePause">
                                      <p:cBhvr>
                                        <p:cTn id="12" dur="1" fill="hold"/>
                                        <p:tgtEl>
                                          <p:spTgt spid="32773"/>
                                        </p:tgtEl>
                                      </p:cBhvr>
                                    </p:cmd>
                                  </p:childTnLst>
                                </p:cTn>
                              </p:par>
                            </p:childTnLst>
                          </p:cTn>
                        </p:par>
                      </p:childTnLst>
                    </p:cTn>
                  </p:par>
                </p:childTnLst>
              </p:cTn>
              <p:nextCondLst>
                <p:cond evt="onClick" delay="0">
                  <p:tgtEl>
                    <p:spTgt spid="3277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63513"/>
            <a:ext cx="10131425" cy="1163637"/>
          </a:xfrm>
        </p:spPr>
        <p:txBody>
          <a:bodyPr/>
          <a:lstStyle/>
          <a:p>
            <a:pPr eaLnBrk="1" fontAlgn="auto" hangingPunct="1">
              <a:spcAft>
                <a:spcPts val="0"/>
              </a:spcAft>
              <a:defRPr/>
            </a:pPr>
            <a:r>
              <a:rPr lang="ru-RU" sz="3200" b="1" i="1" dirty="0">
                <a:solidFill>
                  <a:srgbClr val="FFFF00"/>
                </a:solidFill>
                <a:latin typeface="Times New Roman" panose="02020603050405020304" pitchFamily="18" charset="0"/>
                <a:cs typeface="Times New Roman" panose="02020603050405020304" pitchFamily="18" charset="0"/>
              </a:rPr>
              <a:t>Локализация постинсультных очагов по данным МРТ (%)</a:t>
            </a:r>
            <a:endParaRPr lang="uk-UA" sz="3200" b="1" dirty="0">
              <a:latin typeface="Times New Roman" panose="02020603050405020304" pitchFamily="18" charset="0"/>
              <a:cs typeface="Times New Roman" panose="02020603050405020304" pitchFamily="18" charset="0"/>
            </a:endParaRPr>
          </a:p>
        </p:txBody>
      </p:sp>
      <p:graphicFrame>
        <p:nvGraphicFramePr>
          <p:cNvPr id="39939" name="Содержимое 3"/>
          <p:cNvGraphicFramePr>
            <a:graphicFrameLocks noGrp="1"/>
          </p:cNvGraphicFramePr>
          <p:nvPr>
            <p:ph idx="1"/>
          </p:nvPr>
        </p:nvGraphicFramePr>
        <p:xfrm>
          <a:off x="1930400" y="1549400"/>
          <a:ext cx="8331200" cy="4632325"/>
        </p:xfrm>
        <a:graphic>
          <a:graphicData uri="http://schemas.openxmlformats.org/presentationml/2006/ole">
            <mc:AlternateContent xmlns:mc="http://schemas.openxmlformats.org/markup-compatibility/2006">
              <mc:Choice xmlns:v="urn:schemas-microsoft-com:vml" Requires="v">
                <p:oleObj spid="_x0000_s6149" name="Диаграмма" r:id="rId4" imgW="8340051" imgH="4639458" progId="Excel.Chart.8">
                  <p:embed/>
                </p:oleObj>
              </mc:Choice>
              <mc:Fallback>
                <p:oleObj name="Диаграмма" r:id="rId4" imgW="8340051" imgH="4639458"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1549400"/>
                        <a:ext cx="83312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0" name="Прямоугольник 2"/>
          <p:cNvSpPr>
            <a:spLocks noChangeArrowheads="1"/>
          </p:cNvSpPr>
          <p:nvPr/>
        </p:nvSpPr>
        <p:spPr bwMode="auto">
          <a:xfrm>
            <a:off x="1966913" y="6226175"/>
            <a:ext cx="819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ru-RU" altLang="uk-UA" b="1">
                <a:solidFill>
                  <a:srgbClr val="FFFF00"/>
                </a:solidFill>
                <a:latin typeface="Times New Roman" panose="02020603050405020304" pitchFamily="18" charset="0"/>
                <a:cs typeface="Calibri" panose="020F0502020204030204" pitchFamily="34" charset="0"/>
              </a:rPr>
              <a:t>При оценке размеров очага поражения использовали классификацию (НИИ неврологии РАМН, 2003г.)</a:t>
            </a:r>
            <a:endParaRPr lang="uk-UA" altLang="uk-UA" b="1">
              <a:solidFill>
                <a:srgbClr val="FFFF00"/>
              </a:solidFill>
            </a:endParaRPr>
          </a:p>
        </p:txBody>
      </p:sp>
    </p:spTree>
    <p:extLst>
      <p:ext uri="{BB962C8B-B14F-4D97-AF65-F5344CB8AC3E}">
        <p14:creationId xmlns:p14="http://schemas.microsoft.com/office/powerpoint/2010/main" val="253489697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4"/>
          <p:cNvSpPr>
            <a:spLocks noGrp="1" noChangeArrowheads="1"/>
          </p:cNvSpPr>
          <p:nvPr>
            <p:ph type="title"/>
          </p:nvPr>
        </p:nvSpPr>
        <p:spPr>
          <a:xfrm>
            <a:off x="1703389" y="277814"/>
            <a:ext cx="8762999" cy="1279525"/>
          </a:xfrm>
          <a:solidFill>
            <a:srgbClr val="FF33CC"/>
          </a:solidFill>
          <a:ln w="28575">
            <a:solidFill>
              <a:schemeClr val="tx1"/>
            </a:solidFill>
            <a:miter lim="800000"/>
            <a:headEnd/>
            <a:tailEnd/>
          </a:ln>
        </p:spPr>
        <p:txBody>
          <a:bodyPr>
            <a:normAutofit fontScale="90000"/>
          </a:bodyPr>
          <a:lstStyle/>
          <a:p>
            <a:r>
              <a:rPr lang="ru-RU" sz="2800" b="1" dirty="0">
                <a:solidFill>
                  <a:srgbClr val="0000FF"/>
                </a:solidFill>
                <a:latin typeface="Times New Roman" panose="02020603050405020304" pitchFamily="18" charset="0"/>
                <a:cs typeface="Times New Roman" panose="02020603050405020304" pitchFamily="18" charset="0"/>
              </a:rPr>
              <a:t>Большинство «коронарных» пациентов имеют проблемы с проявлениями атеросклероза других локализаций</a:t>
            </a:r>
          </a:p>
        </p:txBody>
      </p:sp>
      <p:sp>
        <p:nvSpPr>
          <p:cNvPr id="228357" name="Rectangle 5"/>
          <p:cNvSpPr>
            <a:spLocks noChangeArrowheads="1"/>
          </p:cNvSpPr>
          <p:nvPr/>
        </p:nvSpPr>
        <p:spPr bwMode="auto">
          <a:xfrm>
            <a:off x="1703389" y="1844676"/>
            <a:ext cx="3203575" cy="180022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228358" name="Rectangle 6"/>
          <p:cNvSpPr>
            <a:spLocks noChangeArrowheads="1"/>
          </p:cNvSpPr>
          <p:nvPr/>
        </p:nvSpPr>
        <p:spPr bwMode="auto">
          <a:xfrm>
            <a:off x="1703389" y="4076701"/>
            <a:ext cx="3203575" cy="2303463"/>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sz="2000" b="1" dirty="0">
                <a:solidFill>
                  <a:srgbClr val="FFFF00"/>
                </a:solidFill>
                <a:latin typeface="Times New Roman" panose="02020603050405020304" pitchFamily="18" charset="0"/>
                <a:cs typeface="Times New Roman" panose="02020603050405020304" pitchFamily="18" charset="0"/>
              </a:rPr>
              <a:t>Сочетание коронарных</a:t>
            </a:r>
          </a:p>
          <a:p>
            <a:r>
              <a:rPr lang="ru-RU" sz="2000" b="1" dirty="0">
                <a:solidFill>
                  <a:srgbClr val="FFFF00"/>
                </a:solidFill>
                <a:latin typeface="Times New Roman" panose="02020603050405020304" pitchFamily="18" charset="0"/>
                <a:cs typeface="Times New Roman" panose="02020603050405020304" pitchFamily="18" charset="0"/>
              </a:rPr>
              <a:t>синдромов</a:t>
            </a:r>
          </a:p>
          <a:p>
            <a:r>
              <a:rPr lang="ru-RU" sz="2000" b="1" dirty="0">
                <a:solidFill>
                  <a:srgbClr val="FFFF00"/>
                </a:solidFill>
                <a:latin typeface="Times New Roman" panose="02020603050405020304" pitchFamily="18" charset="0"/>
                <a:cs typeface="Times New Roman" panose="02020603050405020304" pitchFamily="18" charset="0"/>
              </a:rPr>
              <a:t>с синдромами</a:t>
            </a:r>
          </a:p>
          <a:p>
            <a:r>
              <a:rPr lang="ru-RU" sz="2000" b="1" dirty="0">
                <a:solidFill>
                  <a:srgbClr val="FFFF00"/>
                </a:solidFill>
                <a:latin typeface="Times New Roman" panose="02020603050405020304" pitchFamily="18" charset="0"/>
                <a:cs typeface="Times New Roman" panose="02020603050405020304" pitchFamily="18" charset="0"/>
              </a:rPr>
              <a:t>поражения артерий</a:t>
            </a:r>
          </a:p>
          <a:p>
            <a:r>
              <a:rPr lang="ru-RU" sz="2000" b="1" dirty="0">
                <a:solidFill>
                  <a:srgbClr val="FFFF00"/>
                </a:solidFill>
                <a:latin typeface="Times New Roman" panose="02020603050405020304" pitchFamily="18" charset="0"/>
                <a:cs typeface="Times New Roman" panose="02020603050405020304" pitchFamily="18" charset="0"/>
              </a:rPr>
              <a:t>конечностей</a:t>
            </a:r>
          </a:p>
        </p:txBody>
      </p:sp>
      <p:sp>
        <p:nvSpPr>
          <p:cNvPr id="228359" name="Oval 7"/>
          <p:cNvSpPr>
            <a:spLocks noChangeArrowheads="1"/>
          </p:cNvSpPr>
          <p:nvPr/>
        </p:nvSpPr>
        <p:spPr bwMode="auto">
          <a:xfrm>
            <a:off x="5232400" y="2420938"/>
            <a:ext cx="3168650" cy="3313112"/>
          </a:xfrm>
          <a:prstGeom prst="ellipse">
            <a:avLst/>
          </a:prstGeom>
          <a:solidFill>
            <a:srgbClr val="FFCC00"/>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uk-UA"/>
          </a:p>
        </p:txBody>
      </p:sp>
      <p:sp>
        <p:nvSpPr>
          <p:cNvPr id="228360" name="Rectangle 8"/>
          <p:cNvSpPr>
            <a:spLocks noChangeArrowheads="1"/>
          </p:cNvSpPr>
          <p:nvPr/>
        </p:nvSpPr>
        <p:spPr bwMode="auto">
          <a:xfrm>
            <a:off x="8688388" y="1844675"/>
            <a:ext cx="1778000" cy="16573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sz="2000" b="1" dirty="0">
                <a:solidFill>
                  <a:srgbClr val="FFFF00"/>
                </a:solidFill>
                <a:latin typeface="Times New Roman" panose="02020603050405020304" pitchFamily="18" charset="0"/>
                <a:cs typeface="Times New Roman" panose="02020603050405020304" pitchFamily="18" charset="0"/>
              </a:rPr>
              <a:t>Коронарные</a:t>
            </a:r>
          </a:p>
          <a:p>
            <a:r>
              <a:rPr lang="ru-RU" sz="2000" b="1" dirty="0">
                <a:solidFill>
                  <a:srgbClr val="FFFF00"/>
                </a:solidFill>
                <a:latin typeface="Times New Roman" panose="02020603050405020304" pitchFamily="18" charset="0"/>
                <a:cs typeface="Times New Roman" panose="02020603050405020304" pitchFamily="18" charset="0"/>
              </a:rPr>
              <a:t>синдромы в</a:t>
            </a:r>
          </a:p>
          <a:p>
            <a:r>
              <a:rPr lang="ru-RU" sz="2000" b="1" dirty="0">
                <a:solidFill>
                  <a:srgbClr val="FFFF00"/>
                </a:solidFill>
                <a:latin typeface="Times New Roman" panose="02020603050405020304" pitchFamily="18" charset="0"/>
                <a:cs typeface="Times New Roman" panose="02020603050405020304" pitchFamily="18" charset="0"/>
              </a:rPr>
              <a:t>«чистом»</a:t>
            </a:r>
          </a:p>
          <a:p>
            <a:r>
              <a:rPr lang="ru-RU" sz="2000" b="1" dirty="0">
                <a:solidFill>
                  <a:srgbClr val="FFFF00"/>
                </a:solidFill>
                <a:latin typeface="Times New Roman" panose="02020603050405020304" pitchFamily="18" charset="0"/>
                <a:cs typeface="Times New Roman" panose="02020603050405020304" pitchFamily="18" charset="0"/>
              </a:rPr>
              <a:t>виде</a:t>
            </a:r>
          </a:p>
        </p:txBody>
      </p:sp>
      <p:sp>
        <p:nvSpPr>
          <p:cNvPr id="228363" name="Text Box 11"/>
          <p:cNvSpPr txBox="1">
            <a:spLocks noChangeArrowheads="1"/>
          </p:cNvSpPr>
          <p:nvPr/>
        </p:nvSpPr>
        <p:spPr bwMode="auto">
          <a:xfrm>
            <a:off x="1703389" y="1916114"/>
            <a:ext cx="32035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a:solidFill>
                  <a:srgbClr val="FFFF00"/>
                </a:solidFill>
                <a:latin typeface="Times New Roman" panose="02020603050405020304" pitchFamily="18" charset="0"/>
                <a:cs typeface="Times New Roman" panose="02020603050405020304" pitchFamily="18" charset="0"/>
              </a:rPr>
              <a:t>Сочетание коронарных</a:t>
            </a:r>
          </a:p>
          <a:p>
            <a:r>
              <a:rPr lang="ru-RU" sz="2000" b="1" dirty="0">
                <a:solidFill>
                  <a:srgbClr val="FFFF00"/>
                </a:solidFill>
                <a:latin typeface="Times New Roman" panose="02020603050405020304" pitchFamily="18" charset="0"/>
                <a:cs typeface="Times New Roman" panose="02020603050405020304" pitchFamily="18" charset="0"/>
              </a:rPr>
              <a:t>синдромов </a:t>
            </a:r>
          </a:p>
          <a:p>
            <a:r>
              <a:rPr lang="ru-RU" sz="2000" b="1" dirty="0">
                <a:solidFill>
                  <a:srgbClr val="FFFF00"/>
                </a:solidFill>
                <a:latin typeface="Times New Roman" panose="02020603050405020304" pitchFamily="18" charset="0"/>
                <a:cs typeface="Times New Roman" panose="02020603050405020304" pitchFamily="18" charset="0"/>
              </a:rPr>
              <a:t>с синдромами </a:t>
            </a:r>
          </a:p>
          <a:p>
            <a:r>
              <a:rPr lang="ru-RU" sz="2000" b="1" dirty="0">
                <a:solidFill>
                  <a:srgbClr val="FFFF00"/>
                </a:solidFill>
                <a:latin typeface="Times New Roman" panose="02020603050405020304" pitchFamily="18" charset="0"/>
                <a:cs typeface="Times New Roman" panose="02020603050405020304" pitchFamily="18" charset="0"/>
              </a:rPr>
              <a:t>поражения мозговых</a:t>
            </a:r>
          </a:p>
          <a:p>
            <a:r>
              <a:rPr lang="ru-RU" sz="2000" b="1" dirty="0">
                <a:solidFill>
                  <a:srgbClr val="FFFF00"/>
                </a:solidFill>
                <a:latin typeface="Times New Roman" panose="02020603050405020304" pitchFamily="18" charset="0"/>
                <a:cs typeface="Times New Roman" panose="02020603050405020304" pitchFamily="18" charset="0"/>
              </a:rPr>
              <a:t>артерий</a:t>
            </a:r>
          </a:p>
          <a:p>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228368" name="Line 16"/>
          <p:cNvSpPr>
            <a:spLocks noChangeShapeType="1"/>
          </p:cNvSpPr>
          <p:nvPr/>
        </p:nvSpPr>
        <p:spPr bwMode="auto">
          <a:xfrm flipV="1">
            <a:off x="6816725" y="2420938"/>
            <a:ext cx="0" cy="165576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28369" name="Line 17"/>
          <p:cNvSpPr>
            <a:spLocks noChangeShapeType="1"/>
          </p:cNvSpPr>
          <p:nvPr/>
        </p:nvSpPr>
        <p:spPr bwMode="auto">
          <a:xfrm flipH="1">
            <a:off x="5591175" y="4076700"/>
            <a:ext cx="1225550" cy="10810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28370" name="Line 18"/>
          <p:cNvSpPr>
            <a:spLocks noChangeShapeType="1"/>
          </p:cNvSpPr>
          <p:nvPr/>
        </p:nvSpPr>
        <p:spPr bwMode="auto">
          <a:xfrm>
            <a:off x="6816725" y="4076701"/>
            <a:ext cx="1511300" cy="50482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28371" name="Line 19"/>
          <p:cNvSpPr>
            <a:spLocks noChangeShapeType="1"/>
          </p:cNvSpPr>
          <p:nvPr/>
        </p:nvSpPr>
        <p:spPr bwMode="auto">
          <a:xfrm>
            <a:off x="4727576" y="5949950"/>
            <a:ext cx="143986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28372" name="Line 20"/>
          <p:cNvSpPr>
            <a:spLocks noChangeShapeType="1"/>
          </p:cNvSpPr>
          <p:nvPr/>
        </p:nvSpPr>
        <p:spPr bwMode="auto">
          <a:xfrm flipV="1">
            <a:off x="6167438" y="5661026"/>
            <a:ext cx="215900" cy="2889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28373" name="Line 21"/>
          <p:cNvSpPr>
            <a:spLocks noChangeShapeType="1"/>
          </p:cNvSpPr>
          <p:nvPr/>
        </p:nvSpPr>
        <p:spPr bwMode="auto">
          <a:xfrm>
            <a:off x="4727576" y="3213100"/>
            <a:ext cx="720725"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28374" name="Line 22"/>
          <p:cNvSpPr>
            <a:spLocks noChangeShapeType="1"/>
          </p:cNvSpPr>
          <p:nvPr/>
        </p:nvSpPr>
        <p:spPr bwMode="auto">
          <a:xfrm flipV="1">
            <a:off x="7896225" y="2420938"/>
            <a:ext cx="431800" cy="431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28375" name="Line 23"/>
          <p:cNvSpPr>
            <a:spLocks noChangeShapeType="1"/>
          </p:cNvSpPr>
          <p:nvPr/>
        </p:nvSpPr>
        <p:spPr bwMode="auto">
          <a:xfrm>
            <a:off x="8328026" y="2420938"/>
            <a:ext cx="36036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28377" name="Text Box 25"/>
          <p:cNvSpPr txBox="1">
            <a:spLocks noChangeArrowheads="1"/>
          </p:cNvSpPr>
          <p:nvPr/>
        </p:nvSpPr>
        <p:spPr bwMode="auto">
          <a:xfrm>
            <a:off x="5788026" y="3298826"/>
            <a:ext cx="9893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600" b="1">
                <a:solidFill>
                  <a:srgbClr val="0000FF"/>
                </a:solidFill>
              </a:rPr>
              <a:t>32%</a:t>
            </a:r>
          </a:p>
        </p:txBody>
      </p:sp>
      <p:sp>
        <p:nvSpPr>
          <p:cNvPr id="228378" name="Text Box 26"/>
          <p:cNvSpPr txBox="1">
            <a:spLocks noChangeArrowheads="1"/>
          </p:cNvSpPr>
          <p:nvPr/>
        </p:nvSpPr>
        <p:spPr bwMode="auto">
          <a:xfrm>
            <a:off x="6527801" y="4483101"/>
            <a:ext cx="9893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600" b="1">
                <a:solidFill>
                  <a:srgbClr val="0000FF"/>
                </a:solidFill>
              </a:rPr>
              <a:t>33%</a:t>
            </a:r>
          </a:p>
        </p:txBody>
      </p:sp>
      <p:sp>
        <p:nvSpPr>
          <p:cNvPr id="228380" name="Text Box 28"/>
          <p:cNvSpPr txBox="1">
            <a:spLocks noChangeArrowheads="1"/>
          </p:cNvSpPr>
          <p:nvPr/>
        </p:nvSpPr>
        <p:spPr bwMode="auto">
          <a:xfrm>
            <a:off x="6959601" y="3141664"/>
            <a:ext cx="9893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600" b="1">
                <a:solidFill>
                  <a:srgbClr val="0000FF"/>
                </a:solidFill>
              </a:rPr>
              <a:t>35%</a:t>
            </a:r>
          </a:p>
        </p:txBody>
      </p:sp>
    </p:spTree>
    <p:extLst>
      <p:ext uri="{BB962C8B-B14F-4D97-AF65-F5344CB8AC3E}">
        <p14:creationId xmlns:p14="http://schemas.microsoft.com/office/powerpoint/2010/main" val="3701532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Стеноз коронарных артерий</a:t>
            </a:r>
            <a:endParaRPr lang="uk-UA" dirty="0"/>
          </a:p>
        </p:txBody>
      </p:sp>
      <p:sp>
        <p:nvSpPr>
          <p:cNvPr id="3" name="Объект 2"/>
          <p:cNvSpPr>
            <a:spLocks noGrp="1"/>
          </p:cNvSpPr>
          <p:nvPr>
            <p:ph idx="1"/>
          </p:nvPr>
        </p:nvSpPr>
        <p:spPr/>
        <p:txBody>
          <a:bodyPr>
            <a:normAutofit fontScale="92500" lnSpcReduction="20000"/>
          </a:bodyPr>
          <a:lstStyle/>
          <a:p>
            <a:r>
              <a:rPr lang="ru-RU" dirty="0" smtClean="0"/>
              <a:t>АТЕРОСКЛЕРОЗ- наиболее </a:t>
            </a:r>
            <a:r>
              <a:rPr lang="ru-RU" dirty="0"/>
              <a:t>распространенное хроническое заболевание, поражающее артерии. Постепенно растущие на внутренней оболочке сосудистой стенки атеросклеротические бляшки, одиночные или множественные, являются главным образом </a:t>
            </a:r>
            <a:r>
              <a:rPr lang="ru-RU" dirty="0">
                <a:hlinkClick r:id="rId2" tooltip="Холестерин"/>
              </a:rPr>
              <a:t>холестериновыми</a:t>
            </a:r>
            <a:r>
              <a:rPr lang="ru-RU" dirty="0"/>
              <a:t> отложениями.</a:t>
            </a:r>
          </a:p>
          <a:p>
            <a:r>
              <a:rPr lang="ru-RU" dirty="0"/>
              <a:t>Разрастание в артерии соединительной ткани (</a:t>
            </a:r>
            <a:r>
              <a:rPr lang="ru-RU" dirty="0">
                <a:hlinkClick r:id="rId3" tooltip="Склероз"/>
              </a:rPr>
              <a:t>склероз</a:t>
            </a:r>
            <a:r>
              <a:rPr lang="ru-RU" dirty="0"/>
              <a:t>) и </a:t>
            </a:r>
            <a:r>
              <a:rPr lang="ru-RU" dirty="0" err="1">
                <a:hlinkClick r:id="rId4" tooltip="Кальциноз"/>
              </a:rPr>
              <a:t>кальциноз</a:t>
            </a:r>
            <a:r>
              <a:rPr lang="ru-RU" dirty="0"/>
              <a:t> стенки сосуда приводят к медленно прогрессирующей деформации, сужению просвета вплоть до полного запустевания (облитерации) артерии и тем самым вызывают хроническую, медленно нарастающую недостаточность кровоснабжения органа, питаемого через пораженную артерию. В случае сердечной мышцы человек может ощущать развитие следующих симптомов:</a:t>
            </a:r>
          </a:p>
          <a:p>
            <a:r>
              <a:rPr lang="ru-RU" dirty="0"/>
              <a:t>боли в грудной клетке, сопровождающиеся чувством страха смерти</a:t>
            </a:r>
          </a:p>
          <a:p>
            <a:r>
              <a:rPr lang="ru-RU" dirty="0">
                <a:hlinkClick r:id="rId5" tooltip="Тошнота"/>
              </a:rPr>
              <a:t>тошнота</a:t>
            </a:r>
            <a:endParaRPr lang="ru-RU" dirty="0"/>
          </a:p>
          <a:p>
            <a:r>
              <a:rPr lang="ru-RU" dirty="0">
                <a:hlinkClick r:id="rId6" tooltip="Одышка"/>
              </a:rPr>
              <a:t>одышка</a:t>
            </a:r>
            <a:endParaRPr lang="ru-RU" dirty="0"/>
          </a:p>
          <a:p>
            <a:r>
              <a:rPr lang="ru-RU" dirty="0">
                <a:hlinkClick r:id="rId7" tooltip="Тахикардия"/>
              </a:rPr>
              <a:t>тахикардия</a:t>
            </a:r>
            <a:endParaRPr lang="ru-RU" dirty="0"/>
          </a:p>
          <a:p>
            <a:r>
              <a:rPr lang="ru-RU" dirty="0"/>
              <a:t>чрезмерное потоотделение.</a:t>
            </a:r>
          </a:p>
        </p:txBody>
      </p:sp>
      <p:pic>
        <p:nvPicPr>
          <p:cNvPr id="4" name="Рисунок 3"/>
          <p:cNvPicPr>
            <a:picLocks noChangeAspect="1"/>
          </p:cNvPicPr>
          <p:nvPr/>
        </p:nvPicPr>
        <p:blipFill>
          <a:blip r:embed="rId8"/>
          <a:stretch>
            <a:fillRect/>
          </a:stretch>
        </p:blipFill>
        <p:spPr>
          <a:xfrm>
            <a:off x="7886700" y="93518"/>
            <a:ext cx="2597727" cy="1972349"/>
          </a:xfrm>
          <a:prstGeom prst="rect">
            <a:avLst/>
          </a:prstGeom>
        </p:spPr>
      </p:pic>
    </p:spTree>
    <p:extLst>
      <p:ext uri="{BB962C8B-B14F-4D97-AF65-F5344CB8AC3E}">
        <p14:creationId xmlns:p14="http://schemas.microsoft.com/office/powerpoint/2010/main" val="301210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4336" y="1443841"/>
            <a:ext cx="8936182" cy="2585323"/>
          </a:xfrm>
          <a:prstGeom prst="rect">
            <a:avLst/>
          </a:prstGeom>
        </p:spPr>
        <p:txBody>
          <a:bodyPr wrap="square">
            <a:spAutoFit/>
          </a:bodyPr>
          <a:lstStyle/>
          <a:p>
            <a:r>
              <a:rPr lang="ru-RU" dirty="0"/>
              <a:t>Большинство людей с поражением артерий, питающих мозг, не имеют никаких признаков заболевания. При наличии же каких-либо признаков нарушения кровообращения мозга, даже незначительных, риск возникновения ишемического инсульта повышается в несколько раз. Наиболее частыми признаками являются головная боль, головокружение, слабость или онемение какой-либо части тела: языка, лица, руки или ноги, чаще с одной стороны; нарушение зрения, расстройство речи. Эти признаки возникают внезапно и проходят через несколько минут или часов. Их называют транзиторными, т.е. приходящими, ишемическими атаками. У 30 процентов людей, перенесших ишемическую атаку, в последующем случается мозговой инсульт.</a:t>
            </a:r>
            <a:endParaRPr lang="uk-UA" dirty="0"/>
          </a:p>
        </p:txBody>
      </p:sp>
      <p:pic>
        <p:nvPicPr>
          <p:cNvPr id="3" name="Рисунок 2"/>
          <p:cNvPicPr>
            <a:picLocks noChangeAspect="1"/>
          </p:cNvPicPr>
          <p:nvPr/>
        </p:nvPicPr>
        <p:blipFill>
          <a:blip r:embed="rId2"/>
          <a:stretch>
            <a:fillRect/>
          </a:stretch>
        </p:blipFill>
        <p:spPr>
          <a:xfrm>
            <a:off x="1527464" y="4281054"/>
            <a:ext cx="3522518" cy="2504209"/>
          </a:xfrm>
          <a:prstGeom prst="rect">
            <a:avLst/>
          </a:prstGeom>
        </p:spPr>
      </p:pic>
      <p:pic>
        <p:nvPicPr>
          <p:cNvPr id="4" name="Рисунок 3"/>
          <p:cNvPicPr>
            <a:picLocks noChangeAspect="1"/>
          </p:cNvPicPr>
          <p:nvPr/>
        </p:nvPicPr>
        <p:blipFill>
          <a:blip r:embed="rId3"/>
          <a:stretch>
            <a:fillRect/>
          </a:stretch>
        </p:blipFill>
        <p:spPr>
          <a:xfrm>
            <a:off x="5320145" y="4281054"/>
            <a:ext cx="3283528" cy="2504209"/>
          </a:xfrm>
          <a:prstGeom prst="rect">
            <a:avLst/>
          </a:prstGeom>
        </p:spPr>
      </p:pic>
    </p:spTree>
    <p:extLst>
      <p:ext uri="{BB962C8B-B14F-4D97-AF65-F5344CB8AC3E}">
        <p14:creationId xmlns:p14="http://schemas.microsoft.com/office/powerpoint/2010/main" val="1394194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b="1" dirty="0">
                <a:solidFill>
                  <a:srgbClr val="FFFF00"/>
                </a:solidFill>
                <a:latin typeface="Times New Roman" panose="02020603050405020304" pitchFamily="18" charset="0"/>
                <a:cs typeface="Times New Roman" panose="02020603050405020304" pitchFamily="18" charset="0"/>
              </a:rPr>
              <a:t>Данные  биохимических показателей в группах </a:t>
            </a:r>
            <a:r>
              <a:rPr lang="ru-RU" b="1" dirty="0" smtClean="0">
                <a:solidFill>
                  <a:srgbClr val="FFFF00"/>
                </a:solidFill>
                <a:latin typeface="Times New Roman" panose="02020603050405020304" pitchFamily="18" charset="0"/>
                <a:cs typeface="Times New Roman" panose="02020603050405020304" pitchFamily="18" charset="0"/>
              </a:rPr>
              <a:t>больных</a:t>
            </a:r>
            <a:endParaRPr lang="uk-UA" b="1" dirty="0">
              <a:solidFill>
                <a:srgbClr val="FFFF00"/>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nvPr>
        </p:nvGraphicFramePr>
        <p:xfrm>
          <a:off x="685800" y="2147888"/>
          <a:ext cx="10131424" cy="3989389"/>
        </p:xfrm>
        <a:graphic>
          <a:graphicData uri="http://schemas.openxmlformats.org/drawingml/2006/table">
            <a:tbl>
              <a:tblPr firstRow="1" firstCol="1" lastRow="1" lastCol="1" bandRow="1" bandCol="1">
                <a:tableStyleId>{7DF18680-E054-41AD-8BC1-D1AEF772440D}</a:tableStyleId>
              </a:tblPr>
              <a:tblGrid>
                <a:gridCol w="3158978"/>
                <a:gridCol w="3158978"/>
                <a:gridCol w="2490304"/>
                <a:gridCol w="1323164"/>
              </a:tblGrid>
              <a:tr h="443264">
                <a:tc rowSpan="3">
                  <a:txBody>
                    <a:bodyPr/>
                    <a:lstStyle/>
                    <a:p>
                      <a:pPr algn="ctr">
                        <a:lnSpc>
                          <a:spcPct val="106000"/>
                        </a:lnSpc>
                        <a:spcAft>
                          <a:spcPts val="0"/>
                        </a:spcAft>
                      </a:pPr>
                      <a:r>
                        <a:rPr lang="ru-RU" sz="1200" dirty="0">
                          <a:effectLst/>
                        </a:rPr>
                        <a:t>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lnSpc>
                          <a:spcPct val="106000"/>
                        </a:lnSpc>
                        <a:spcAft>
                          <a:spcPts val="0"/>
                        </a:spcAft>
                      </a:pPr>
                      <a:r>
                        <a:rPr lang="ru-RU" sz="2000" dirty="0">
                          <a:solidFill>
                            <a:schemeClr val="bg1"/>
                          </a:solidFill>
                          <a:effectLst/>
                        </a:rPr>
                        <a:t>Группы сравнения</a:t>
                      </a:r>
                      <a:endParaRPr lang="uk-U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uk-UA"/>
                    </a:p>
                  </a:txBody>
                  <a:tcPr/>
                </a:tc>
                <a:tc rowSpan="3">
                  <a:txBody>
                    <a:bodyPr/>
                    <a:lstStyle/>
                    <a:p>
                      <a:pPr algn="ctr">
                        <a:lnSpc>
                          <a:spcPct val="106000"/>
                        </a:lnSpc>
                        <a:spcAft>
                          <a:spcPts val="0"/>
                        </a:spcAft>
                      </a:pPr>
                      <a:r>
                        <a:rPr lang="ru-RU" sz="2000" b="1" dirty="0">
                          <a:solidFill>
                            <a:schemeClr val="bg1"/>
                          </a:solidFill>
                          <a:effectLst/>
                        </a:rPr>
                        <a:t>р</a:t>
                      </a:r>
                      <a:endParaRPr lang="uk-UA" sz="2000" b="1" dirty="0">
                        <a:solidFill>
                          <a:schemeClr val="bg1"/>
                        </a:solidFill>
                        <a:effectLst/>
                      </a:endParaRPr>
                    </a:p>
                    <a:p>
                      <a:pPr algn="ctr">
                        <a:lnSpc>
                          <a:spcPct val="106000"/>
                        </a:lnSpc>
                        <a:spcAft>
                          <a:spcPts val="0"/>
                        </a:spcAft>
                      </a:pPr>
                      <a:r>
                        <a:rPr lang="ru-RU" sz="2000" b="1" dirty="0">
                          <a:solidFill>
                            <a:schemeClr val="bg1"/>
                          </a:solidFill>
                          <a:effectLst/>
                        </a:rPr>
                        <a:t> </a:t>
                      </a:r>
                      <a:endParaRPr lang="uk-U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93021">
                <a:tc vMerge="1">
                  <a:txBody>
                    <a:bodyPr/>
                    <a:lstStyle/>
                    <a:p>
                      <a:endParaRPr lang="uk-UA"/>
                    </a:p>
                  </a:txBody>
                  <a:tcPr/>
                </a:tc>
                <a:tc>
                  <a:txBody>
                    <a:bodyPr/>
                    <a:lstStyle/>
                    <a:p>
                      <a:pPr algn="ctr">
                        <a:lnSpc>
                          <a:spcPct val="106000"/>
                        </a:lnSpc>
                        <a:spcAft>
                          <a:spcPts val="0"/>
                        </a:spcAft>
                      </a:pPr>
                      <a:r>
                        <a:rPr lang="ru-RU" sz="2000" b="1" dirty="0">
                          <a:effectLst/>
                        </a:rPr>
                        <a:t>Основная  (n=83)</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effectLst/>
                        </a:rPr>
                        <a:t>Контрольная (n=85)</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uk-UA"/>
                    </a:p>
                  </a:txBody>
                  <a:tcPr/>
                </a:tc>
              </a:tr>
              <a:tr h="401953">
                <a:tc vMerge="1">
                  <a:txBody>
                    <a:bodyPr/>
                    <a:lstStyle/>
                    <a:p>
                      <a:endParaRPr lang="uk-UA"/>
                    </a:p>
                  </a:txBody>
                  <a:tcPr/>
                </a:tc>
                <a:tc>
                  <a:txBody>
                    <a:bodyPr/>
                    <a:lstStyle/>
                    <a:p>
                      <a:pPr algn="ctr">
                        <a:lnSpc>
                          <a:spcPct val="106000"/>
                        </a:lnSpc>
                        <a:spcAft>
                          <a:spcPts val="0"/>
                        </a:spcAft>
                      </a:pPr>
                      <a:r>
                        <a:rPr lang="ru-RU" sz="2000" b="1" dirty="0">
                          <a:effectLst/>
                        </a:rPr>
                        <a:t>M± m</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effectLst/>
                        </a:rPr>
                        <a:t>M±  m</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uk-UA"/>
                    </a:p>
                  </a:txBody>
                  <a:tcPr/>
                </a:tc>
              </a:tr>
              <a:tr h="596231">
                <a:tc>
                  <a:txBody>
                    <a:bodyPr/>
                    <a:lstStyle/>
                    <a:p>
                      <a:pPr algn="ctr">
                        <a:lnSpc>
                          <a:spcPct val="106000"/>
                        </a:lnSpc>
                        <a:spcAft>
                          <a:spcPts val="0"/>
                        </a:spcAft>
                      </a:pPr>
                      <a:r>
                        <a:rPr lang="ru-RU" sz="1800" dirty="0">
                          <a:solidFill>
                            <a:schemeClr val="bg2"/>
                          </a:solidFill>
                          <a:effectLst/>
                        </a:rPr>
                        <a:t>ОХС, </a:t>
                      </a:r>
                      <a:r>
                        <a:rPr lang="ru-RU" sz="1800" dirty="0" err="1">
                          <a:solidFill>
                            <a:schemeClr val="bg2"/>
                          </a:solidFill>
                          <a:effectLst/>
                        </a:rPr>
                        <a:t>ммоль</a:t>
                      </a:r>
                      <a:r>
                        <a:rPr lang="ru-RU" sz="1800" dirty="0">
                          <a:solidFill>
                            <a:schemeClr val="bg2"/>
                          </a:solidFill>
                          <a:effectLst/>
                        </a:rPr>
                        <a:t>/л</a:t>
                      </a:r>
                      <a:endParaRPr lang="uk-UA"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effectLst/>
                        </a:rPr>
                        <a:t>7,71±0,71</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effectLst/>
                        </a:rPr>
                        <a:t>7,83±0,75</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solidFill>
                            <a:schemeClr val="bg1"/>
                          </a:solidFill>
                          <a:effectLst/>
                        </a:rPr>
                        <a:t>&gt;0,05</a:t>
                      </a:r>
                      <a:endParaRPr lang="uk-U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30984">
                <a:tc>
                  <a:txBody>
                    <a:bodyPr/>
                    <a:lstStyle/>
                    <a:p>
                      <a:pPr algn="ctr">
                        <a:lnSpc>
                          <a:spcPct val="106000"/>
                        </a:lnSpc>
                        <a:spcAft>
                          <a:spcPts val="0"/>
                        </a:spcAft>
                      </a:pPr>
                      <a:r>
                        <a:rPr lang="ru-RU" sz="1800" dirty="0">
                          <a:solidFill>
                            <a:schemeClr val="bg2"/>
                          </a:solidFill>
                          <a:effectLst/>
                        </a:rPr>
                        <a:t>ХСЛПОНП, </a:t>
                      </a:r>
                      <a:r>
                        <a:rPr lang="ru-RU" sz="1800" dirty="0" err="1">
                          <a:solidFill>
                            <a:schemeClr val="bg2"/>
                          </a:solidFill>
                          <a:effectLst/>
                        </a:rPr>
                        <a:t>ммоль</a:t>
                      </a:r>
                      <a:r>
                        <a:rPr lang="ru-RU" sz="1800" dirty="0">
                          <a:solidFill>
                            <a:schemeClr val="bg2"/>
                          </a:solidFill>
                          <a:effectLst/>
                        </a:rPr>
                        <a:t>/л</a:t>
                      </a:r>
                      <a:endParaRPr lang="uk-UA"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effectLst/>
                        </a:rPr>
                        <a:t>1,48±0,21</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effectLst/>
                        </a:rPr>
                        <a:t>1,47±0,12</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solidFill>
                            <a:schemeClr val="bg1"/>
                          </a:solidFill>
                          <a:effectLst/>
                        </a:rPr>
                        <a:t>&gt; 0,05</a:t>
                      </a:r>
                      <a:endParaRPr lang="uk-U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30984">
                <a:tc>
                  <a:txBody>
                    <a:bodyPr/>
                    <a:lstStyle/>
                    <a:p>
                      <a:pPr algn="ctr">
                        <a:lnSpc>
                          <a:spcPct val="106000"/>
                        </a:lnSpc>
                        <a:spcAft>
                          <a:spcPts val="0"/>
                        </a:spcAft>
                      </a:pPr>
                      <a:r>
                        <a:rPr lang="ru-RU" sz="1800" dirty="0">
                          <a:solidFill>
                            <a:schemeClr val="bg2"/>
                          </a:solidFill>
                          <a:effectLst/>
                        </a:rPr>
                        <a:t>АДФ агрегация тромбоцитов,%</a:t>
                      </a:r>
                      <a:endParaRPr lang="uk-UA"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dirty="0">
                          <a:effectLst/>
                        </a:rPr>
                        <a:t>18,98±0,39</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dirty="0">
                          <a:effectLst/>
                        </a:rPr>
                        <a:t>21,89±0,36</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dirty="0">
                          <a:solidFill>
                            <a:schemeClr val="bg1"/>
                          </a:solidFill>
                          <a:effectLst/>
                        </a:rPr>
                        <a:t>&lt;0,05</a:t>
                      </a:r>
                      <a:endParaRPr lang="uk-U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30984">
                <a:tc>
                  <a:txBody>
                    <a:bodyPr/>
                    <a:lstStyle/>
                    <a:p>
                      <a:pPr algn="ctr">
                        <a:lnSpc>
                          <a:spcPct val="106000"/>
                        </a:lnSpc>
                        <a:spcAft>
                          <a:spcPts val="0"/>
                        </a:spcAft>
                      </a:pPr>
                      <a:r>
                        <a:rPr lang="ru-RU" sz="1800" dirty="0">
                          <a:solidFill>
                            <a:schemeClr val="bg2"/>
                          </a:solidFill>
                          <a:effectLst/>
                        </a:rPr>
                        <a:t>С –реактивный белок мг/мл</a:t>
                      </a:r>
                      <a:endParaRPr lang="uk-UA"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dirty="0">
                          <a:effectLst/>
                        </a:rPr>
                        <a:t>9,13</a:t>
                      </a:r>
                      <a:r>
                        <a:rPr lang="ru-RU" sz="2000" b="1" dirty="0">
                          <a:effectLst/>
                        </a:rPr>
                        <a:t>±</a:t>
                      </a:r>
                      <a:r>
                        <a:rPr lang="uk-UA" sz="2000" b="1" dirty="0">
                          <a:effectLst/>
                        </a:rPr>
                        <a:t>0,5</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effectLst/>
                        </a:rPr>
                        <a:t>12,12±</a:t>
                      </a:r>
                      <a:r>
                        <a:rPr lang="uk-UA" sz="2000" b="1" dirty="0">
                          <a:effectLst/>
                        </a:rPr>
                        <a:t>0,5</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ru-RU" sz="2000" b="1" dirty="0">
                          <a:solidFill>
                            <a:schemeClr val="bg1"/>
                          </a:solidFill>
                          <a:effectLst/>
                        </a:rPr>
                        <a:t>&gt;0,05</a:t>
                      </a:r>
                      <a:endParaRPr lang="uk-U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30984">
                <a:tc>
                  <a:txBody>
                    <a:bodyPr/>
                    <a:lstStyle/>
                    <a:p>
                      <a:pPr algn="ctr">
                        <a:lnSpc>
                          <a:spcPct val="106000"/>
                        </a:lnSpc>
                        <a:spcAft>
                          <a:spcPts val="0"/>
                        </a:spcAft>
                      </a:pPr>
                      <a:r>
                        <a:rPr lang="ru-RU" sz="1800" dirty="0">
                          <a:solidFill>
                            <a:schemeClr val="bg2"/>
                          </a:solidFill>
                          <a:effectLst/>
                        </a:rPr>
                        <a:t>Белок </a:t>
                      </a:r>
                      <a:r>
                        <a:rPr lang="en-US" sz="1800" dirty="0">
                          <a:solidFill>
                            <a:schemeClr val="bg2"/>
                          </a:solidFill>
                          <a:effectLst/>
                        </a:rPr>
                        <a:t>S</a:t>
                      </a:r>
                      <a:r>
                        <a:rPr lang="ru-RU" sz="1800" dirty="0">
                          <a:solidFill>
                            <a:schemeClr val="bg2"/>
                          </a:solidFill>
                          <a:effectLst/>
                        </a:rPr>
                        <a:t>-</a:t>
                      </a:r>
                      <a:r>
                        <a:rPr lang="en-US" sz="1800" dirty="0">
                          <a:solidFill>
                            <a:schemeClr val="bg2"/>
                          </a:solidFill>
                          <a:effectLst/>
                        </a:rPr>
                        <a:t>100</a:t>
                      </a:r>
                      <a:r>
                        <a:rPr lang="ru-RU" sz="1800" dirty="0">
                          <a:solidFill>
                            <a:schemeClr val="bg2"/>
                          </a:solidFill>
                          <a:effectLst/>
                        </a:rPr>
                        <a:t> мкг/л</a:t>
                      </a:r>
                      <a:endParaRPr lang="uk-UA"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spc="-5" dirty="0">
                          <a:effectLst/>
                        </a:rPr>
                        <a:t>108,3±8,6</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spc="20" dirty="0">
                          <a:effectLst/>
                        </a:rPr>
                        <a:t>133,0±12,9</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spc="-5" dirty="0">
                          <a:solidFill>
                            <a:schemeClr val="bg1"/>
                          </a:solidFill>
                          <a:effectLst/>
                        </a:rPr>
                        <a:t>&lt;0,05 </a:t>
                      </a:r>
                      <a:endParaRPr lang="uk-U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30984">
                <a:tc>
                  <a:txBody>
                    <a:bodyPr/>
                    <a:lstStyle/>
                    <a:p>
                      <a:pPr algn="ctr">
                        <a:lnSpc>
                          <a:spcPct val="106000"/>
                        </a:lnSpc>
                        <a:spcAft>
                          <a:spcPts val="0"/>
                        </a:spcAft>
                      </a:pPr>
                      <a:r>
                        <a:rPr lang="ru-RU" sz="1800" dirty="0" err="1">
                          <a:solidFill>
                            <a:schemeClr val="bg2"/>
                          </a:solidFill>
                          <a:effectLst/>
                        </a:rPr>
                        <a:t>Гомоцистеин</a:t>
                      </a:r>
                      <a:r>
                        <a:rPr lang="ru-RU" sz="1800" dirty="0">
                          <a:solidFill>
                            <a:schemeClr val="bg2"/>
                          </a:solidFill>
                          <a:effectLst/>
                        </a:rPr>
                        <a:t> </a:t>
                      </a:r>
                      <a:r>
                        <a:rPr lang="ru-RU" sz="1800" dirty="0" err="1">
                          <a:solidFill>
                            <a:schemeClr val="bg2"/>
                          </a:solidFill>
                          <a:effectLst/>
                        </a:rPr>
                        <a:t>мкмоль</a:t>
                      </a:r>
                      <a:r>
                        <a:rPr lang="ru-RU" sz="1800" dirty="0">
                          <a:solidFill>
                            <a:schemeClr val="bg2"/>
                          </a:solidFill>
                          <a:effectLst/>
                        </a:rPr>
                        <a:t>/л</a:t>
                      </a:r>
                      <a:endParaRPr lang="uk-UA"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dirty="0">
                          <a:effectLst/>
                        </a:rPr>
                        <a:t>14,14±0,47</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dirty="0" smtClean="0">
                          <a:effectLst/>
                        </a:rPr>
                        <a:t>1</a:t>
                      </a:r>
                      <a:r>
                        <a:rPr lang="en-US" sz="2000" b="1" dirty="0" smtClean="0">
                          <a:effectLst/>
                        </a:rPr>
                        <a:t>5</a:t>
                      </a:r>
                      <a:r>
                        <a:rPr lang="uk-UA" sz="2000" b="1" dirty="0" smtClean="0">
                          <a:effectLst/>
                        </a:rPr>
                        <a:t>,09±0,45</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6000"/>
                        </a:lnSpc>
                        <a:spcAft>
                          <a:spcPts val="0"/>
                        </a:spcAft>
                      </a:pPr>
                      <a:r>
                        <a:rPr lang="uk-UA" sz="2000" b="1" dirty="0">
                          <a:solidFill>
                            <a:schemeClr val="bg1"/>
                          </a:solidFill>
                          <a:effectLst/>
                        </a:rPr>
                        <a:t>&gt;0,05</a:t>
                      </a:r>
                      <a:endParaRPr lang="uk-U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42040" name="Rectangle 2"/>
          <p:cNvSpPr>
            <a:spLocks noChangeArrowheads="1"/>
          </p:cNvSpPr>
          <p:nvPr/>
        </p:nvSpPr>
        <p:spPr bwMode="auto">
          <a:xfrm>
            <a:off x="-754063" y="-115888"/>
            <a:ext cx="13700126"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uk-UA" altLang="uk-UA"/>
          </a:p>
        </p:txBody>
      </p:sp>
    </p:spTree>
    <p:extLst>
      <p:ext uri="{BB962C8B-B14F-4D97-AF65-F5344CB8AC3E}">
        <p14:creationId xmlns:p14="http://schemas.microsoft.com/office/powerpoint/2010/main" val="34989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3480956" y="1267691"/>
            <a:ext cx="2849280" cy="4612113"/>
          </a:xfrm>
          <a:prstGeom prst="rect">
            <a:avLst/>
          </a:prstGeom>
        </p:spPr>
      </p:pic>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xfrm>
            <a:off x="6330236" y="609600"/>
            <a:ext cx="4486990" cy="5270204"/>
          </a:xfrm>
        </p:spPr>
        <p:txBody>
          <a:bodyPr>
            <a:normAutofit lnSpcReduction="10000"/>
          </a:bodyPr>
          <a:lstStyle/>
          <a:p>
            <a:pPr marL="0" indent="0">
              <a:buNone/>
            </a:pPr>
            <a:r>
              <a:rPr lang="ru-RU" sz="2400" dirty="0"/>
              <a:t>Синдром ишемии нижних </a:t>
            </a:r>
            <a:r>
              <a:rPr lang="ru-RU" sz="2400" dirty="0" smtClean="0"/>
              <a:t>конечностей. </a:t>
            </a:r>
            <a:r>
              <a:rPr lang="ru-RU" sz="2400" b="1" dirty="0"/>
              <a:t>Стадия I - функциональной компенсации.</a:t>
            </a:r>
            <a:r>
              <a:rPr lang="ru-RU" sz="2400" dirty="0"/>
              <a:t> Больные отмечают зябкость, судороги и парестезии в нижних конечностях, иногда покалывание и жжение в кончиках пальцев, повышенную утомляемость, усталость. При охлаждении конечности приобретают бледную окраску, становятся холодными на ощупь. При маршевой пробе уже через 500-1000 м возникает перемежающаяся хромота.</a:t>
            </a:r>
            <a:endParaRPr lang="uk-UA" sz="2400" dirty="0"/>
          </a:p>
        </p:txBody>
      </p:sp>
      <p:pic>
        <p:nvPicPr>
          <p:cNvPr id="4" name="Рисунок 3"/>
          <p:cNvPicPr>
            <a:picLocks noChangeAspect="1"/>
          </p:cNvPicPr>
          <p:nvPr/>
        </p:nvPicPr>
        <p:blipFill>
          <a:blip r:embed="rId3"/>
          <a:stretch>
            <a:fillRect/>
          </a:stretch>
        </p:blipFill>
        <p:spPr>
          <a:xfrm>
            <a:off x="667061" y="1267691"/>
            <a:ext cx="2647639" cy="4612113"/>
          </a:xfrm>
          <a:prstGeom prst="rect">
            <a:avLst/>
          </a:prstGeom>
        </p:spPr>
      </p:pic>
    </p:spTree>
    <p:extLst>
      <p:ext uri="{BB962C8B-B14F-4D97-AF65-F5344CB8AC3E}">
        <p14:creationId xmlns:p14="http://schemas.microsoft.com/office/powerpoint/2010/main" val="3369034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685801" y="415637"/>
            <a:ext cx="10131425" cy="5375564"/>
          </a:xfrm>
        </p:spPr>
        <p:txBody>
          <a:bodyPr>
            <a:normAutofit/>
          </a:bodyPr>
          <a:lstStyle/>
          <a:p>
            <a:r>
              <a:rPr lang="ru-RU" b="1" dirty="0"/>
              <a:t>Стадия II - </a:t>
            </a:r>
            <a:r>
              <a:rPr lang="ru-RU" b="1" dirty="0" err="1"/>
              <a:t>субкомпенсации</a:t>
            </a:r>
            <a:r>
              <a:rPr lang="ru-RU" b="1" dirty="0"/>
              <a:t>.</a:t>
            </a:r>
            <a:r>
              <a:rPr lang="ru-RU" dirty="0"/>
              <a:t> Интенсивность перемежающейся хромоты нарастает. При указанном темпе ходьбы она возникает уже после преодоления расстояния 200-250 м (Па стадия) или несколько меньше (</a:t>
            </a:r>
            <a:r>
              <a:rPr lang="ru-RU" dirty="0" err="1"/>
              <a:t>Нб</a:t>
            </a:r>
            <a:r>
              <a:rPr lang="ru-RU" dirty="0"/>
              <a:t> стадия). Кожа стоп и голеней теряет присущую ей эластичность, становится сухой, шелушащейся, на подошвенной поверхности выявляется гиперкератоз. Замедляется рост ногтей, они утолщаются, становятся ломкими, тусклыми, приобретая матовую или бурую окраску</a:t>
            </a:r>
            <a:r>
              <a:rPr lang="ru-RU" dirty="0" smtClean="0"/>
              <a:t>.</a:t>
            </a:r>
            <a:r>
              <a:rPr lang="ru-RU" b="1" dirty="0"/>
              <a:t> </a:t>
            </a:r>
            <a:endParaRPr lang="ru-RU" b="1" dirty="0" smtClean="0"/>
          </a:p>
          <a:p>
            <a:r>
              <a:rPr lang="ru-RU" b="1" dirty="0" smtClean="0"/>
              <a:t>Стадия </a:t>
            </a:r>
            <a:r>
              <a:rPr lang="ru-RU" b="1" dirty="0"/>
              <a:t>III - декомпенсации. </a:t>
            </a:r>
            <a:r>
              <a:rPr lang="ru-RU" dirty="0"/>
              <a:t>В пораженной конечности появляются боли в покое, ходьба становится возможной лишь на расстоянии 25-50 м. Окраска кожных покровов резко меняется в зависимости от положения пораженной конечности: при подъеме ее кожа бледнеет, при опускании появляется покраснение кожи, она истончается и становится легкоранимой</a:t>
            </a:r>
            <a:r>
              <a:rPr lang="ru-RU" dirty="0" smtClean="0"/>
              <a:t>.</a:t>
            </a:r>
            <a:r>
              <a:rPr lang="ru-RU" b="1" dirty="0"/>
              <a:t> </a:t>
            </a:r>
            <a:endParaRPr lang="ru-RU" b="1" dirty="0" smtClean="0"/>
          </a:p>
          <a:p>
            <a:r>
              <a:rPr lang="ru-RU" b="1" dirty="0" smtClean="0"/>
              <a:t>Стадия </a:t>
            </a:r>
            <a:r>
              <a:rPr lang="ru-RU" b="1" dirty="0"/>
              <a:t>IV - деструктивных изменений.</a:t>
            </a:r>
            <a:r>
              <a:rPr lang="ru-RU" dirty="0"/>
              <a:t> Боли в стопе и пальцах становятся постоянными и невыносимыми. Образующиеся язвы обычно располагаются в дистальных отделах конечностей, чаще на пальцах. Края и дно их покрыты </a:t>
            </a:r>
            <a:r>
              <a:rPr lang="ru-RU" dirty="0" err="1"/>
              <a:t>грязносерым</a:t>
            </a:r>
            <a:r>
              <a:rPr lang="ru-RU" dirty="0"/>
              <a:t> налетом, грануляции отсутствуют, вокруг них имеется воспалительная инфильтрация; присоединяется отек стопы и голени. Развивающаяся гангрена пальцев и стоп чаще протекает по типу влажной гангрены. Трудоспособность в этой стадии полностью утрачена.</a:t>
            </a:r>
            <a:r>
              <a:rPr lang="ru-RU" dirty="0" smtClean="0"/>
              <a:t> </a:t>
            </a:r>
            <a:endParaRPr lang="uk-UA" dirty="0"/>
          </a:p>
        </p:txBody>
      </p:sp>
    </p:spTree>
    <p:extLst>
      <p:ext uri="{BB962C8B-B14F-4D97-AF65-F5344CB8AC3E}">
        <p14:creationId xmlns:p14="http://schemas.microsoft.com/office/powerpoint/2010/main" val="105953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1919288" y="260351"/>
            <a:ext cx="8229600" cy="720725"/>
          </a:xfrm>
        </p:spPr>
        <p:txBody>
          <a:bodyPr>
            <a:noAutofit/>
          </a:bodyPr>
          <a:lstStyle/>
          <a:p>
            <a:pPr algn="r">
              <a:lnSpc>
                <a:spcPct val="75000"/>
              </a:lnSpc>
              <a:defRPr/>
            </a:pPr>
            <a:r>
              <a:rPr lang="ru-RU" sz="2600" dirty="0">
                <a:solidFill>
                  <a:srgbClr val="FFFF00"/>
                </a:solidFill>
              </a:rPr>
              <a:t>Самая частая причина смертности в </a:t>
            </a:r>
            <a:r>
              <a:rPr lang="ru-RU" sz="2600" dirty="0" smtClean="0">
                <a:solidFill>
                  <a:srgbClr val="FFFF00"/>
                </a:solidFill>
              </a:rPr>
              <a:t>Мире </a:t>
            </a:r>
            <a:r>
              <a:rPr lang="ru-RU" sz="2600" dirty="0">
                <a:solidFill>
                  <a:srgbClr val="FFFF00"/>
                </a:solidFill>
              </a:rPr>
              <a:t>– заболевания сердечно – сосудистой системы </a:t>
            </a:r>
            <a:endParaRPr lang="ru-RU" sz="2600" dirty="0">
              <a:solidFill>
                <a:srgbClr val="FFFF00"/>
              </a:solidFill>
              <a:effectLst>
                <a:outerShdw blurRad="38100" dist="38100" dir="2700000" algn="tl">
                  <a:srgbClr val="000000">
                    <a:alpha val="43137"/>
                  </a:srgbClr>
                </a:outerShdw>
              </a:effectLst>
            </a:endParaRPr>
          </a:p>
        </p:txBody>
      </p:sp>
      <p:pic>
        <p:nvPicPr>
          <p:cNvPr id="7172" name="Picture 10" descr="life-300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412875"/>
            <a:ext cx="48974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auto">
          <a:xfrm>
            <a:off x="6816725" y="1700213"/>
            <a:ext cx="3663950" cy="187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Char char="•"/>
              <a:defRPr sz="2400" b="1">
                <a:solidFill>
                  <a:schemeClr val="tx1"/>
                </a:solidFill>
                <a:latin typeface="Arial" panose="020B0604020202020204" pitchFamily="34" charset="0"/>
                <a:ea typeface="Osaka"/>
                <a:cs typeface="Osaka"/>
              </a:defRPr>
            </a:lvl1pPr>
            <a:lvl2pPr marL="742950" indent="-285750">
              <a:buClr>
                <a:schemeClr val="tx2"/>
              </a:buClr>
              <a:buChar char="–"/>
              <a:defRPr sz="2000" b="1">
                <a:solidFill>
                  <a:schemeClr val="tx1"/>
                </a:solidFill>
                <a:latin typeface="Arial" panose="020B0604020202020204" pitchFamily="34" charset="0"/>
                <a:ea typeface="Osaka"/>
                <a:cs typeface="Osaka"/>
              </a:defRPr>
            </a:lvl2pPr>
            <a:lvl3pPr marL="1143000" indent="-228600">
              <a:buClr>
                <a:schemeClr val="tx2"/>
              </a:buClr>
              <a:buChar char="•"/>
              <a:defRPr b="1">
                <a:solidFill>
                  <a:schemeClr val="tx1"/>
                </a:solidFill>
                <a:latin typeface="Arial" panose="020B0604020202020204" pitchFamily="34" charset="0"/>
                <a:ea typeface="Osaka"/>
                <a:cs typeface="Osaka"/>
              </a:defRPr>
            </a:lvl3pPr>
            <a:lvl4pPr marL="1600200" indent="-228600">
              <a:buClr>
                <a:schemeClr val="tx2"/>
              </a:buClr>
              <a:buChar char="–"/>
              <a:defRPr sz="1600" b="1">
                <a:solidFill>
                  <a:schemeClr val="tx1"/>
                </a:solidFill>
                <a:latin typeface="Arial" panose="020B0604020202020204" pitchFamily="34" charset="0"/>
                <a:ea typeface="Osaka"/>
                <a:cs typeface="Osaka"/>
              </a:defRPr>
            </a:lvl4pPr>
            <a:lvl5pPr marL="2057400" indent="-228600">
              <a:buClr>
                <a:schemeClr val="tx2"/>
              </a:buClr>
              <a:buChar char="»"/>
              <a:defRPr sz="1600" b="1">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buClr>
                <a:schemeClr val="tx2"/>
              </a:buClr>
              <a:buChar char="»"/>
              <a:defRPr sz="1600" b="1">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buClr>
                <a:schemeClr val="tx2"/>
              </a:buClr>
              <a:buChar char="»"/>
              <a:defRPr sz="1600" b="1">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buClr>
                <a:schemeClr val="tx2"/>
              </a:buClr>
              <a:buChar char="»"/>
              <a:defRPr sz="1600" b="1">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buClr>
                <a:schemeClr val="tx2"/>
              </a:buClr>
              <a:buChar char="»"/>
              <a:defRPr sz="1600" b="1">
                <a:solidFill>
                  <a:schemeClr val="tx1"/>
                </a:solidFill>
                <a:latin typeface="Arial" panose="020B0604020202020204" pitchFamily="34" charset="0"/>
                <a:ea typeface="Osaka"/>
                <a:cs typeface="Osaka"/>
              </a:defRPr>
            </a:lvl9pPr>
          </a:lstStyle>
          <a:p>
            <a:pPr algn="r" eaLnBrk="1" hangingPunct="1">
              <a:spcBef>
                <a:spcPct val="0"/>
              </a:spcBef>
              <a:buClrTx/>
              <a:buFontTx/>
              <a:buNone/>
            </a:pPr>
            <a:r>
              <a:rPr lang="ru-RU" altLang="uk-UA" sz="1800" b="0" dirty="0" smtClean="0">
                <a:ea typeface="MS PGothic" panose="020B0600070205080204" pitchFamily="34" charset="-128"/>
              </a:rPr>
              <a:t>Ежегодно в  мире  17,5 млн  людей умирают от </a:t>
            </a:r>
            <a:r>
              <a:rPr lang="ru-RU" altLang="uk-UA" sz="1800" b="0" dirty="0">
                <a:ea typeface="MS PGothic" panose="020B0600070205080204" pitchFamily="34" charset="-128"/>
              </a:rPr>
              <a:t>сердечно-</a:t>
            </a:r>
          </a:p>
          <a:p>
            <a:pPr algn="r" eaLnBrk="1" hangingPunct="1">
              <a:spcBef>
                <a:spcPct val="0"/>
              </a:spcBef>
              <a:buClrTx/>
              <a:buFontTx/>
              <a:buNone/>
            </a:pPr>
            <a:r>
              <a:rPr lang="ru-RU" altLang="uk-UA" sz="1800" b="0" dirty="0">
                <a:ea typeface="MS PGothic" panose="020B0600070205080204" pitchFamily="34" charset="-128"/>
              </a:rPr>
              <a:t>сосудистых заболеваний </a:t>
            </a:r>
          </a:p>
          <a:p>
            <a:pPr algn="r" eaLnBrk="1" hangingPunct="1">
              <a:spcBef>
                <a:spcPct val="0"/>
              </a:spcBef>
              <a:buClrTx/>
              <a:buFontTx/>
              <a:buNone/>
            </a:pPr>
            <a:r>
              <a:rPr lang="ru-RU" altLang="uk-UA" sz="1800" b="0" dirty="0" smtClean="0">
                <a:ea typeface="MS PGothic" panose="020B0600070205080204" pitchFamily="34" charset="-128"/>
              </a:rPr>
              <a:t> </a:t>
            </a:r>
            <a:endParaRPr lang="ru-RU" altLang="uk-UA" sz="1800" b="0" dirty="0">
              <a:ea typeface="MS PGothic" panose="020B0600070205080204" pitchFamily="34" charset="-128"/>
            </a:endParaRPr>
          </a:p>
        </p:txBody>
      </p:sp>
      <p:sp>
        <p:nvSpPr>
          <p:cNvPr id="16" name="Rectangle 7"/>
          <p:cNvSpPr>
            <a:spLocks noChangeArrowheads="1"/>
          </p:cNvSpPr>
          <p:nvPr/>
        </p:nvSpPr>
        <p:spPr bwMode="auto">
          <a:xfrm>
            <a:off x="6816725" y="3860801"/>
            <a:ext cx="3663950" cy="1871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2"/>
              </a:buClr>
              <a:buChar char="•"/>
              <a:defRPr sz="2400" b="1">
                <a:solidFill>
                  <a:schemeClr val="tx1"/>
                </a:solidFill>
                <a:latin typeface="Arial" panose="020B0604020202020204" pitchFamily="34" charset="0"/>
                <a:ea typeface="Osaka"/>
                <a:cs typeface="Osaka"/>
              </a:defRPr>
            </a:lvl1pPr>
            <a:lvl2pPr marL="742950" indent="-285750">
              <a:buClr>
                <a:schemeClr val="tx2"/>
              </a:buClr>
              <a:buChar char="–"/>
              <a:defRPr sz="2000" b="1">
                <a:solidFill>
                  <a:schemeClr val="tx1"/>
                </a:solidFill>
                <a:latin typeface="Arial" panose="020B0604020202020204" pitchFamily="34" charset="0"/>
                <a:ea typeface="Osaka"/>
                <a:cs typeface="Osaka"/>
              </a:defRPr>
            </a:lvl2pPr>
            <a:lvl3pPr marL="1143000" indent="-228600">
              <a:buClr>
                <a:schemeClr val="tx2"/>
              </a:buClr>
              <a:buChar char="•"/>
              <a:defRPr b="1">
                <a:solidFill>
                  <a:schemeClr val="tx1"/>
                </a:solidFill>
                <a:latin typeface="Arial" panose="020B0604020202020204" pitchFamily="34" charset="0"/>
                <a:ea typeface="Osaka"/>
                <a:cs typeface="Osaka"/>
              </a:defRPr>
            </a:lvl3pPr>
            <a:lvl4pPr marL="1600200" indent="-228600">
              <a:buClr>
                <a:schemeClr val="tx2"/>
              </a:buClr>
              <a:buChar char="–"/>
              <a:defRPr sz="1600" b="1">
                <a:solidFill>
                  <a:schemeClr val="tx1"/>
                </a:solidFill>
                <a:latin typeface="Arial" panose="020B0604020202020204" pitchFamily="34" charset="0"/>
                <a:ea typeface="Osaka"/>
                <a:cs typeface="Osaka"/>
              </a:defRPr>
            </a:lvl4pPr>
            <a:lvl5pPr marL="2057400" indent="-228600">
              <a:buClr>
                <a:schemeClr val="tx2"/>
              </a:buClr>
              <a:buChar char="»"/>
              <a:defRPr sz="1600" b="1">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buClr>
                <a:schemeClr val="tx2"/>
              </a:buClr>
              <a:buChar char="»"/>
              <a:defRPr sz="1600" b="1">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buClr>
                <a:schemeClr val="tx2"/>
              </a:buClr>
              <a:buChar char="»"/>
              <a:defRPr sz="1600" b="1">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buClr>
                <a:schemeClr val="tx2"/>
              </a:buClr>
              <a:buChar char="»"/>
              <a:defRPr sz="1600" b="1">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buClr>
                <a:schemeClr val="tx2"/>
              </a:buClr>
              <a:buChar char="»"/>
              <a:defRPr sz="1600" b="1">
                <a:solidFill>
                  <a:schemeClr val="tx1"/>
                </a:solidFill>
                <a:latin typeface="Arial" panose="020B0604020202020204" pitchFamily="34" charset="0"/>
                <a:ea typeface="Osaka"/>
                <a:cs typeface="Osaka"/>
              </a:defRPr>
            </a:lvl9pPr>
          </a:lstStyle>
          <a:p>
            <a:pPr algn="r" eaLnBrk="1" hangingPunct="1">
              <a:spcBef>
                <a:spcPct val="0"/>
              </a:spcBef>
              <a:buClrTx/>
              <a:buFontTx/>
              <a:buNone/>
            </a:pPr>
            <a:r>
              <a:rPr lang="en-US" altLang="uk-UA" sz="3600" b="0" dirty="0">
                <a:ea typeface="MS PGothic" panose="020B0600070205080204" pitchFamily="34" charset="-128"/>
              </a:rPr>
              <a:t>~ </a:t>
            </a:r>
            <a:r>
              <a:rPr lang="ru-RU" altLang="uk-UA" sz="3600" b="0" dirty="0" smtClean="0">
                <a:ea typeface="MS PGothic" panose="020B0600070205080204" pitchFamily="34" charset="-128"/>
              </a:rPr>
              <a:t>50000</a:t>
            </a:r>
            <a:r>
              <a:rPr lang="en-US" altLang="uk-UA" sz="3600" b="0" dirty="0" smtClean="0">
                <a:ea typeface="MS PGothic" panose="020B0600070205080204" pitchFamily="34" charset="-128"/>
              </a:rPr>
              <a:t> </a:t>
            </a:r>
            <a:r>
              <a:rPr lang="ru-RU" altLang="uk-UA" sz="3600" b="0" dirty="0">
                <a:ea typeface="MS PGothic" panose="020B0600070205080204" pitchFamily="34" charset="-128"/>
              </a:rPr>
              <a:t>пациентов в день</a:t>
            </a:r>
            <a:r>
              <a:rPr lang="en-US" altLang="uk-UA" sz="3600" b="0" baseline="30000" dirty="0">
                <a:ea typeface="MS PGothic" panose="020B0600070205080204" pitchFamily="34" charset="-128"/>
              </a:rPr>
              <a:t> </a:t>
            </a:r>
            <a:endParaRPr lang="ru-RU" altLang="uk-UA" sz="1800" b="0" dirty="0">
              <a:ea typeface="MS PGothic" panose="020B0600070205080204" pitchFamily="34" charset="-128"/>
            </a:endParaRPr>
          </a:p>
        </p:txBody>
      </p:sp>
    </p:spTree>
    <p:extLst>
      <p:ext uri="{BB962C8B-B14F-4D97-AF65-F5344CB8AC3E}">
        <p14:creationId xmlns:p14="http://schemas.microsoft.com/office/powerpoint/2010/main" val="17043011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Не бывает локального атеросклероза</a:t>
            </a:r>
            <a:endParaRPr lang="uk-UA" dirty="0"/>
          </a:p>
        </p:txBody>
      </p:sp>
      <p:graphicFrame>
        <p:nvGraphicFramePr>
          <p:cNvPr id="7" name="Объект 6"/>
          <p:cNvGraphicFramePr>
            <a:graphicFrameLocks noGrp="1"/>
          </p:cNvGraphicFramePr>
          <p:nvPr>
            <p:ph idx="1"/>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572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10131425" cy="476250"/>
          </a:xfrm>
        </p:spPr>
        <p:txBody>
          <a:bodyPr>
            <a:normAutofit fontScale="90000"/>
          </a:bodyPr>
          <a:lstStyle/>
          <a:p>
            <a:pPr algn="ctr" eaLnBrk="1" fontAlgn="auto" hangingPunct="1">
              <a:spcAft>
                <a:spcPts val="0"/>
              </a:spcAft>
              <a:defRPr/>
            </a:pPr>
            <a:r>
              <a:rPr lang="ru-RU" b="1" dirty="0" smtClean="0">
                <a:solidFill>
                  <a:srgbClr val="FFFF00"/>
                </a:solidFill>
                <a:latin typeface="Times New Roman" panose="02020603050405020304" pitchFamily="18" charset="0"/>
                <a:cs typeface="Times New Roman" panose="02020603050405020304" pitchFamily="18" charset="0"/>
              </a:rPr>
              <a:t>Результаты исследования:</a:t>
            </a:r>
            <a:endParaRPr lang="uk-UA" b="1" dirty="0">
              <a:solidFill>
                <a:srgbClr val="FFFF00"/>
              </a:solidFill>
              <a:latin typeface="Times New Roman" panose="02020603050405020304" pitchFamily="18" charset="0"/>
              <a:cs typeface="Times New Roman" panose="02020603050405020304" pitchFamily="18" charset="0"/>
            </a:endParaRPr>
          </a:p>
        </p:txBody>
      </p:sp>
      <p:sp>
        <p:nvSpPr>
          <p:cNvPr id="43011" name="Объект 2"/>
          <p:cNvSpPr>
            <a:spLocks noGrp="1"/>
          </p:cNvSpPr>
          <p:nvPr>
            <p:ph idx="1"/>
          </p:nvPr>
        </p:nvSpPr>
        <p:spPr>
          <a:xfrm>
            <a:off x="1268413" y="1852613"/>
            <a:ext cx="9548812" cy="4694237"/>
          </a:xfrm>
        </p:spPr>
        <p:txBody>
          <a:bodyPr>
            <a:normAutofit fontScale="92500" lnSpcReduction="10000"/>
          </a:bodyPr>
          <a:lstStyle/>
          <a:p>
            <a:pPr eaLnBrk="1" hangingPunct="1"/>
            <a:r>
              <a:rPr lang="ru-RU" altLang="uk-UA" sz="2000" b="1" smtClean="0">
                <a:solidFill>
                  <a:srgbClr val="FFFF00"/>
                </a:solidFill>
                <a:latin typeface="Times New Roman" panose="02020603050405020304" pitchFamily="18" charset="0"/>
                <a:cs typeface="Times New Roman" panose="02020603050405020304" pitchFamily="18" charset="0"/>
              </a:rPr>
              <a:t>Корреляционный анализ выявил статистически достоверную прямую корреляцию между уровнем С-реактивного белка  и общим холестерином крови ( коэффициент Спирмена составил,  r = 0,48).  По полученным нами данным боллее высокая  концентрация С-реактивного белка  в крови  ведет к повышению уровня общего холестерина крови. </a:t>
            </a:r>
          </a:p>
          <a:p>
            <a:pPr eaLnBrk="1" hangingPunct="1"/>
            <a:r>
              <a:rPr lang="ru-RU" altLang="uk-UA" sz="2000" b="1" smtClean="0">
                <a:solidFill>
                  <a:srgbClr val="FFFF00"/>
                </a:solidFill>
                <a:latin typeface="Times New Roman" panose="02020603050405020304" pitchFamily="18" charset="0"/>
                <a:cs typeface="Times New Roman" panose="02020603050405020304" pitchFamily="18" charset="0"/>
              </a:rPr>
              <a:t>Выявлено статистически значимое повышение белка </a:t>
            </a:r>
            <a:r>
              <a:rPr lang="en-US" altLang="uk-UA" sz="2000" b="1" smtClean="0">
                <a:solidFill>
                  <a:srgbClr val="FFFF00"/>
                </a:solidFill>
                <a:latin typeface="Times New Roman" panose="02020603050405020304" pitchFamily="18" charset="0"/>
                <a:cs typeface="Times New Roman" panose="02020603050405020304" pitchFamily="18" charset="0"/>
              </a:rPr>
              <a:t>S</a:t>
            </a:r>
            <a:r>
              <a:rPr lang="ru-RU" altLang="uk-UA" sz="2000" b="1" smtClean="0">
                <a:solidFill>
                  <a:srgbClr val="FFFF00"/>
                </a:solidFill>
                <a:latin typeface="Times New Roman" panose="02020603050405020304" pitchFamily="18" charset="0"/>
                <a:cs typeface="Times New Roman" panose="02020603050405020304" pitchFamily="18" charset="0"/>
              </a:rPr>
              <a:t>-100  у больных с симптомными стенозами, что, возможно, связано с увеличением  количества очагового поражения у этих больных. </a:t>
            </a:r>
          </a:p>
          <a:p>
            <a:pPr eaLnBrk="1" hangingPunct="1"/>
            <a:r>
              <a:rPr lang="ru-RU" altLang="uk-UA" sz="2000" b="1" smtClean="0">
                <a:solidFill>
                  <a:srgbClr val="FFFF00"/>
                </a:solidFill>
                <a:latin typeface="Times New Roman" panose="02020603050405020304" pitchFamily="18" charset="0"/>
                <a:cs typeface="Times New Roman" panose="02020603050405020304" pitchFamily="18" charset="0"/>
              </a:rPr>
              <a:t>Выявлена положительная корреляция между показателями  АДФ агрегацией тромбоцитов и гомоцистеином, (r=0,29), чт говорит о возрастающей агрегационной способности тромбоцитов при умеренной  гипергомоцистеинемии.   </a:t>
            </a:r>
          </a:p>
          <a:p>
            <a:pPr eaLnBrk="1" hangingPunct="1"/>
            <a:r>
              <a:rPr lang="ru-RU" altLang="uk-UA" sz="2000" b="1" smtClean="0">
                <a:solidFill>
                  <a:srgbClr val="FFFF00"/>
                </a:solidFill>
                <a:latin typeface="Times New Roman" panose="02020603050405020304" pitchFamily="18" charset="0"/>
                <a:cs typeface="Times New Roman" panose="02020603050405020304" pitchFamily="18" charset="0"/>
              </a:rPr>
              <a:t>Корреляционный анализ подтвердил, что медикаментозная коррекция гомоцистеина улучшает исследуемые показатели свертывающей системы крови, и наоборот, что снижение АДФ агрегации тромбоцитов ведет к снижению гомоцистеина.</a:t>
            </a:r>
            <a:endParaRPr lang="uk-UA" altLang="uk-UA" sz="2000" b="1" smtClean="0">
              <a:solidFill>
                <a:srgbClr val="FFFF00"/>
              </a:solidFill>
              <a:latin typeface="Times New Roman" panose="02020603050405020304" pitchFamily="18" charset="0"/>
              <a:cs typeface="Times New Roman" panose="02020603050405020304" pitchFamily="18" charset="0"/>
            </a:endParaRPr>
          </a:p>
          <a:p>
            <a:pPr eaLnBrk="1" hangingPunct="1"/>
            <a:endParaRPr lang="uk-UA" altLang="uk-UA" sz="2000" b="1"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660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4790" y="197428"/>
            <a:ext cx="9892435" cy="1226128"/>
          </a:xfrm>
        </p:spPr>
        <p:txBody>
          <a:bodyPr>
            <a:normAutofit/>
          </a:bodyPr>
          <a:lstStyle/>
          <a:p>
            <a:pPr algn="ctr"/>
            <a:r>
              <a:rPr lang="ru-RU" sz="2400" b="1" dirty="0" smtClean="0">
                <a:solidFill>
                  <a:srgbClr val="FFC000"/>
                </a:solidFill>
                <a:latin typeface="Times New Roman" panose="02020603050405020304" pitchFamily="18" charset="0"/>
                <a:cs typeface="Times New Roman" panose="02020603050405020304" pitchFamily="18" charset="0"/>
              </a:rPr>
              <a:t>Результаты исследования в группах больных</a:t>
            </a:r>
            <a:endParaRPr lang="uk-UA" sz="2400" b="1" dirty="0">
              <a:solidFill>
                <a:srgbClr val="FFC00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48181566"/>
              </p:ext>
            </p:extLst>
          </p:nvPr>
        </p:nvGraphicFramePr>
        <p:xfrm>
          <a:off x="850126" y="1295115"/>
          <a:ext cx="10546772" cy="5392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292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1371" y="1401288"/>
            <a:ext cx="6375855" cy="664579"/>
          </a:xfrm>
        </p:spPr>
        <p:txBody>
          <a:bodyPr>
            <a:noAutofit/>
          </a:bodyPr>
          <a:lstStyle/>
          <a:p>
            <a:r>
              <a:rPr lang="uk-UA" sz="2400" b="1" dirty="0" err="1" smtClean="0">
                <a:solidFill>
                  <a:srgbClr val="FFFF00"/>
                </a:solidFill>
                <a:latin typeface="Times New Roman" panose="02020603050405020304" pitchFamily="18" charset="0"/>
                <a:cs typeface="Times New Roman" panose="02020603050405020304" pitchFamily="18" charset="0"/>
              </a:rPr>
              <a:t>Комбинация</a:t>
            </a:r>
            <a:r>
              <a:rPr lang="uk-UA" sz="2400" b="1" dirty="0" smtClean="0">
                <a:solidFill>
                  <a:srgbClr val="FFFF00"/>
                </a:solidFill>
                <a:latin typeface="Times New Roman" panose="02020603050405020304" pitchFamily="18" charset="0"/>
                <a:cs typeface="Times New Roman" panose="02020603050405020304" pitchFamily="18" charset="0"/>
              </a:rPr>
              <a:t> </a:t>
            </a:r>
            <a:r>
              <a:rPr lang="uk-UA" sz="2400" b="1" dirty="0" err="1">
                <a:solidFill>
                  <a:srgbClr val="FFFF00"/>
                </a:solidFill>
                <a:latin typeface="Times New Roman" panose="02020603050405020304" pitchFamily="18" charset="0"/>
                <a:cs typeface="Times New Roman" panose="02020603050405020304" pitchFamily="18" charset="0"/>
              </a:rPr>
              <a:t>Плавикса</a:t>
            </a:r>
            <a:r>
              <a:rPr lang="uk-UA" sz="2400" b="1" baseline="30000" dirty="0">
                <a:solidFill>
                  <a:srgbClr val="FFFF00"/>
                </a:solidFill>
                <a:latin typeface="Times New Roman" panose="02020603050405020304" pitchFamily="18" charset="0"/>
                <a:cs typeface="Times New Roman" panose="02020603050405020304" pitchFamily="18" charset="0"/>
              </a:rPr>
              <a:t>®</a:t>
            </a:r>
            <a:r>
              <a:rPr lang="uk-UA" sz="2400" b="1" dirty="0">
                <a:solidFill>
                  <a:srgbClr val="FFFF00"/>
                </a:solidFill>
                <a:latin typeface="Times New Roman" panose="02020603050405020304" pitchFamily="18" charset="0"/>
                <a:cs typeface="Times New Roman" panose="02020603050405020304" pitchFamily="18" charset="0"/>
              </a:rPr>
              <a:t> и АСК - </a:t>
            </a:r>
            <a:r>
              <a:rPr lang="uk-UA" sz="2400" b="1" dirty="0" err="1">
                <a:solidFill>
                  <a:srgbClr val="FFFF00"/>
                </a:solidFill>
                <a:latin typeface="Times New Roman" panose="02020603050405020304" pitchFamily="18" charset="0"/>
                <a:cs typeface="Times New Roman" panose="02020603050405020304" pitchFamily="18" charset="0"/>
              </a:rPr>
              <a:t>жизненная</a:t>
            </a:r>
            <a:r>
              <a:rPr lang="uk-UA" sz="2400" b="1" dirty="0">
                <a:solidFill>
                  <a:srgbClr val="FFFF00"/>
                </a:solidFill>
                <a:latin typeface="Times New Roman" panose="02020603050405020304" pitchFamily="18" charset="0"/>
                <a:cs typeface="Times New Roman" panose="02020603050405020304" pitchFamily="18" charset="0"/>
              </a:rPr>
              <a:t> </a:t>
            </a:r>
            <a:r>
              <a:rPr lang="uk-UA" sz="2400" b="1" dirty="0" err="1">
                <a:solidFill>
                  <a:srgbClr val="FFFF00"/>
                </a:solidFill>
                <a:latin typeface="Times New Roman" panose="02020603050405020304" pitchFamily="18" charset="0"/>
                <a:cs typeface="Times New Roman" panose="02020603050405020304" pitchFamily="18" charset="0"/>
              </a:rPr>
              <a:t>необходимость</a:t>
            </a:r>
            <a:r>
              <a:rPr lang="uk-UA" sz="2400" b="1" dirty="0">
                <a:solidFill>
                  <a:srgbClr val="FFFF00"/>
                </a:solidFill>
                <a:latin typeface="Times New Roman" panose="02020603050405020304" pitchFamily="18" charset="0"/>
                <a:cs typeface="Times New Roman" panose="02020603050405020304" pitchFamily="18" charset="0"/>
              </a:rPr>
              <a:t> для </a:t>
            </a:r>
            <a:r>
              <a:rPr lang="uk-UA" sz="2400" b="1" dirty="0" err="1">
                <a:solidFill>
                  <a:srgbClr val="FFFF00"/>
                </a:solidFill>
                <a:latin typeface="Times New Roman" panose="02020603050405020304" pitchFamily="18" charset="0"/>
                <a:cs typeface="Times New Roman" panose="02020603050405020304" pitchFamily="18" charset="0"/>
              </a:rPr>
              <a:t>предотвращения</a:t>
            </a:r>
            <a:r>
              <a:rPr lang="uk-UA" sz="2400" b="1" dirty="0">
                <a:solidFill>
                  <a:srgbClr val="FFFF00"/>
                </a:solidFill>
                <a:latin typeface="Times New Roman" panose="02020603050405020304" pitchFamily="18" charset="0"/>
                <a:cs typeface="Times New Roman" panose="02020603050405020304" pitchFamily="18" charset="0"/>
              </a:rPr>
              <a:t> </a:t>
            </a:r>
            <a:r>
              <a:rPr lang="uk-UA" sz="2400" b="1" dirty="0" err="1">
                <a:solidFill>
                  <a:srgbClr val="FFFF00"/>
                </a:solidFill>
                <a:latin typeface="Times New Roman" panose="02020603050405020304" pitchFamily="18" charset="0"/>
                <a:cs typeface="Times New Roman" panose="02020603050405020304" pitchFamily="18" charset="0"/>
              </a:rPr>
              <a:t>повторных</a:t>
            </a:r>
            <a:r>
              <a:rPr lang="uk-UA" sz="2400" b="1" dirty="0">
                <a:solidFill>
                  <a:srgbClr val="FFFF00"/>
                </a:solidFill>
                <a:latin typeface="Times New Roman" panose="02020603050405020304" pitchFamily="18" charset="0"/>
                <a:cs typeface="Times New Roman" panose="02020603050405020304" pitchFamily="18" charset="0"/>
              </a:rPr>
              <a:t> </a:t>
            </a:r>
            <a:r>
              <a:rPr lang="uk-UA" sz="2400" b="1" dirty="0" err="1">
                <a:solidFill>
                  <a:srgbClr val="FFFF00"/>
                </a:solidFill>
                <a:latin typeface="Times New Roman" panose="02020603050405020304" pitchFamily="18" charset="0"/>
                <a:cs typeface="Times New Roman" panose="02020603050405020304" pitchFamily="18" charset="0"/>
              </a:rPr>
              <a:t>ишемических</a:t>
            </a:r>
            <a:r>
              <a:rPr lang="uk-UA" sz="2400" b="1" dirty="0">
                <a:solidFill>
                  <a:srgbClr val="FFFF00"/>
                </a:solidFill>
                <a:latin typeface="Times New Roman" panose="02020603050405020304" pitchFamily="18" charset="0"/>
                <a:cs typeface="Times New Roman" panose="02020603050405020304" pitchFamily="18" charset="0"/>
              </a:rPr>
              <a:t> </a:t>
            </a:r>
            <a:r>
              <a:rPr lang="uk-UA" sz="2400" b="1" dirty="0" err="1">
                <a:solidFill>
                  <a:srgbClr val="FFFF00"/>
                </a:solidFill>
                <a:latin typeface="Times New Roman" panose="02020603050405020304" pitchFamily="18" charset="0"/>
                <a:cs typeface="Times New Roman" panose="02020603050405020304" pitchFamily="18" charset="0"/>
              </a:rPr>
              <a:t>событий</a:t>
            </a:r>
            <a:r>
              <a:rPr lang="uk-UA" sz="2400" b="1" dirty="0">
                <a:solidFill>
                  <a:srgbClr val="FFFF00"/>
                </a:solidFill>
                <a:latin typeface="Times New Roman" panose="02020603050405020304" pitchFamily="18" charset="0"/>
                <a:cs typeface="Times New Roman" panose="02020603050405020304" pitchFamily="18" charset="0"/>
              </a:rPr>
              <a:t> у </a:t>
            </a:r>
            <a:r>
              <a:rPr lang="uk-UA" sz="2400" b="1" dirty="0" err="1">
                <a:solidFill>
                  <a:srgbClr val="FFFF00"/>
                </a:solidFill>
                <a:latin typeface="Times New Roman" panose="02020603050405020304" pitchFamily="18" charset="0"/>
                <a:cs typeface="Times New Roman" panose="02020603050405020304" pitchFamily="18" charset="0"/>
              </a:rPr>
              <a:t>пациентов</a:t>
            </a:r>
            <a:r>
              <a:rPr lang="uk-UA" sz="2400" b="1" dirty="0">
                <a:solidFill>
                  <a:srgbClr val="FFFF00"/>
                </a:solidFill>
                <a:latin typeface="Times New Roman" panose="02020603050405020304" pitchFamily="18" charset="0"/>
                <a:cs typeface="Times New Roman" panose="02020603050405020304" pitchFamily="18" charset="0"/>
              </a:rPr>
              <a:t> с </a:t>
            </a:r>
            <a:r>
              <a:rPr lang="uk-UA" sz="2400" b="1" dirty="0" err="1">
                <a:solidFill>
                  <a:srgbClr val="FFFF00"/>
                </a:solidFill>
                <a:latin typeface="Times New Roman" panose="02020603050405020304" pitchFamily="18" charset="0"/>
                <a:cs typeface="Times New Roman" panose="02020603050405020304" pitchFamily="18" charset="0"/>
              </a:rPr>
              <a:t>сочетанной</a:t>
            </a:r>
            <a:r>
              <a:rPr lang="uk-UA" sz="2400" b="1" dirty="0">
                <a:solidFill>
                  <a:srgbClr val="FFFF00"/>
                </a:solidFill>
                <a:latin typeface="Times New Roman" panose="02020603050405020304" pitchFamily="18" charset="0"/>
                <a:cs typeface="Times New Roman" panose="02020603050405020304" pitchFamily="18" charset="0"/>
              </a:rPr>
              <a:t> </a:t>
            </a:r>
            <a:r>
              <a:rPr lang="uk-UA" sz="2400" b="1" dirty="0" err="1">
                <a:solidFill>
                  <a:srgbClr val="FFFF00"/>
                </a:solidFill>
                <a:latin typeface="Times New Roman" panose="02020603050405020304" pitchFamily="18" charset="0"/>
                <a:cs typeface="Times New Roman" panose="02020603050405020304" pitchFamily="18" charset="0"/>
              </a:rPr>
              <a:t>патологией</a:t>
            </a:r>
            <a:r>
              <a:rPr lang="uk-UA" sz="2400" b="1" dirty="0">
                <a:solidFill>
                  <a:srgbClr val="FFFF00"/>
                </a:solidFill>
                <a:latin typeface="Times New Roman" panose="02020603050405020304" pitchFamily="18" charset="0"/>
                <a:cs typeface="Times New Roman" panose="02020603050405020304" pitchFamily="18" charset="0"/>
              </a:rPr>
              <a:t> (НС/ИМ + ИИ)</a:t>
            </a:r>
            <a:r>
              <a:rPr lang="uk-UA" sz="2400" dirty="0">
                <a:solidFill>
                  <a:srgbClr val="FFFF00"/>
                </a:solidFill>
                <a:latin typeface="Times New Roman" panose="02020603050405020304" pitchFamily="18" charset="0"/>
                <a:cs typeface="Times New Roman" panose="02020603050405020304" pitchFamily="18" charset="0"/>
              </a:rPr>
              <a:t> </a:t>
            </a:r>
            <a:br>
              <a:rPr lang="uk-UA" sz="2400" dirty="0">
                <a:solidFill>
                  <a:srgbClr val="FFFF00"/>
                </a:solidFill>
                <a:latin typeface="Times New Roman" panose="02020603050405020304" pitchFamily="18" charset="0"/>
                <a:cs typeface="Times New Roman" panose="02020603050405020304" pitchFamily="18" charset="0"/>
              </a:rPr>
            </a:br>
            <a:endParaRPr lang="uk-UA" sz="2400" dirty="0">
              <a:solidFill>
                <a:srgbClr val="FFFF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sz="2000" dirty="0" smtClean="0">
                <a:latin typeface="Times New Roman" panose="02020603050405020304" pitchFamily="18" charset="0"/>
                <a:cs typeface="Times New Roman" panose="02020603050405020304" pitchFamily="18" charset="0"/>
              </a:rPr>
              <a:t>Препаратами </a:t>
            </a:r>
            <a:r>
              <a:rPr lang="ru-RU" sz="2000" dirty="0">
                <a:latin typeface="Times New Roman" panose="02020603050405020304" pitchFamily="18" charset="0"/>
                <a:cs typeface="Times New Roman" panose="02020603050405020304" pitchFamily="18" charset="0"/>
              </a:rPr>
              <a:t>выбора для вторичной профилактики являются </a:t>
            </a:r>
            <a:r>
              <a:rPr lang="ru-RU" sz="2000" dirty="0" smtClean="0">
                <a:latin typeface="Times New Roman" panose="02020603050405020304" pitchFamily="18" charset="0"/>
                <a:cs typeface="Times New Roman" panose="02020603050405020304" pitchFamily="18" charset="0"/>
              </a:rPr>
              <a:t>аспирин(</a:t>
            </a:r>
            <a:r>
              <a:rPr lang="ru-RU" sz="2000" dirty="0" err="1" smtClean="0">
                <a:latin typeface="Times New Roman" panose="02020603050405020304" pitchFamily="18" charset="0"/>
                <a:cs typeface="Times New Roman" panose="02020603050405020304" pitchFamily="18" charset="0"/>
              </a:rPr>
              <a:t>кардиомагнил</a:t>
            </a:r>
            <a:r>
              <a:rPr lang="ru-RU" sz="2000" dirty="0" smtClean="0">
                <a:latin typeface="Times New Roman" panose="02020603050405020304" pitchFamily="18" charset="0"/>
                <a:cs typeface="Times New Roman" panose="02020603050405020304" pitchFamily="18" charset="0"/>
              </a:rPr>
              <a:t>), </a:t>
            </a:r>
            <a:r>
              <a:rPr lang="ru-RU" sz="2000" dirty="0" err="1">
                <a:solidFill>
                  <a:srgbClr val="FFFF00"/>
                </a:solidFill>
                <a:latin typeface="Times New Roman" panose="02020603050405020304" pitchFamily="18" charset="0"/>
                <a:cs typeface="Times New Roman" panose="02020603050405020304" pitchFamily="18" charset="0"/>
              </a:rPr>
              <a:t>клопидогрель</a:t>
            </a:r>
            <a:r>
              <a:rPr lang="ru-RU" sz="2000" dirty="0">
                <a:latin typeface="Times New Roman" panose="02020603050405020304" pitchFamily="18" charset="0"/>
                <a:cs typeface="Times New Roman" panose="02020603050405020304" pitchFamily="18" charset="0"/>
              </a:rPr>
              <a:t>, а также их комбинация. Что касается первичной профилактики, то назначение </a:t>
            </a:r>
            <a:r>
              <a:rPr lang="ru-RU" sz="2000" dirty="0" err="1">
                <a:latin typeface="Times New Roman" panose="02020603050405020304" pitchFamily="18" charset="0"/>
                <a:cs typeface="Times New Roman" panose="02020603050405020304" pitchFamily="18" charset="0"/>
              </a:rPr>
              <a:t>антитромботических</a:t>
            </a:r>
            <a:r>
              <a:rPr lang="ru-RU" sz="2000" dirty="0">
                <a:latin typeface="Times New Roman" panose="02020603050405020304" pitchFamily="18" charset="0"/>
                <a:cs typeface="Times New Roman" panose="02020603050405020304" pitchFamily="18" charset="0"/>
              </a:rPr>
              <a:t> препаратов эффективно лишь для профилактики инфаркта миокарда у лиц, имеющих высокий и очень высокий риск. В этом случае, как правило, назначают аспирин. Также используются препараты для профилактики острых сосудистых расстройств (</a:t>
            </a:r>
            <a:r>
              <a:rPr lang="ru-RU" sz="2000" dirty="0" err="1">
                <a:latin typeface="Times New Roman" panose="02020603050405020304" pitchFamily="18" charset="0"/>
                <a:cs typeface="Times New Roman" panose="02020603050405020304" pitchFamily="18" charset="0"/>
              </a:rPr>
              <a:t>антигипертензивные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гиполипидемические</a:t>
            </a:r>
            <a:r>
              <a:rPr lang="ru-RU" sz="2000" dirty="0">
                <a:latin typeface="Times New Roman" panose="02020603050405020304" pitchFamily="18" charset="0"/>
                <a:cs typeface="Times New Roman" panose="02020603050405020304" pitchFamily="18" charset="0"/>
              </a:rPr>
              <a:t>, противодиабетические).</a:t>
            </a:r>
            <a:endParaRPr lang="uk-UA" sz="2000" dirty="0">
              <a:latin typeface="Times New Roman" panose="02020603050405020304" pitchFamily="18" charset="0"/>
              <a:cs typeface="Times New Roman" panose="02020603050405020304" pitchFamily="18" charset="0"/>
            </a:endParaRPr>
          </a:p>
        </p:txBody>
      </p:sp>
      <p:pic>
        <p:nvPicPr>
          <p:cNvPr id="4" name="Рисунок 3" descr="http://medi.ru/DOC/a1511701a.png"/>
          <p:cNvPicPr/>
          <p:nvPr/>
        </p:nvPicPr>
        <p:blipFill>
          <a:blip r:embed="rId2">
            <a:extLst>
              <a:ext uri="{28A0092B-C50C-407E-A947-70E740481C1C}">
                <a14:useLocalDpi xmlns:a14="http://schemas.microsoft.com/office/drawing/2010/main" val="0"/>
              </a:ext>
            </a:extLst>
          </a:blip>
          <a:srcRect/>
          <a:stretch>
            <a:fillRect/>
          </a:stretch>
        </p:blipFill>
        <p:spPr bwMode="auto">
          <a:xfrm>
            <a:off x="795648" y="498765"/>
            <a:ext cx="3408218" cy="2208810"/>
          </a:xfrm>
          <a:prstGeom prst="rect">
            <a:avLst/>
          </a:prstGeom>
          <a:noFill/>
          <a:ln>
            <a:noFill/>
          </a:ln>
        </p:spPr>
      </p:pic>
    </p:spTree>
    <p:extLst>
      <p:ext uri="{BB962C8B-B14F-4D97-AF65-F5344CB8AC3E}">
        <p14:creationId xmlns:p14="http://schemas.microsoft.com/office/powerpoint/2010/main" val="3930835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10131425" cy="1060450"/>
          </a:xfrm>
        </p:spPr>
        <p:txBody>
          <a:bodyPr/>
          <a:lstStyle/>
          <a:p>
            <a:pPr algn="ctr" eaLnBrk="1" fontAlgn="auto" hangingPunct="1">
              <a:spcAft>
                <a:spcPts val="0"/>
              </a:spcAft>
              <a:defRPr/>
            </a:pPr>
            <a:r>
              <a:rPr lang="ru-RU" b="1" dirty="0" smtClean="0">
                <a:solidFill>
                  <a:srgbClr val="FFFF00"/>
                </a:solidFill>
                <a:latin typeface="Times New Roman" panose="02020603050405020304" pitchFamily="18" charset="0"/>
                <a:cs typeface="Times New Roman" panose="02020603050405020304" pitchFamily="18" charset="0"/>
              </a:rPr>
              <a:t>Выводы:</a:t>
            </a:r>
            <a:endParaRPr lang="uk-UA" b="1" dirty="0">
              <a:solidFill>
                <a:srgbClr val="FFFF00"/>
              </a:solidFill>
              <a:latin typeface="Times New Roman" panose="02020603050405020304" pitchFamily="18" charset="0"/>
              <a:cs typeface="Times New Roman" panose="02020603050405020304" pitchFamily="18" charset="0"/>
            </a:endParaRPr>
          </a:p>
        </p:txBody>
      </p:sp>
      <p:sp>
        <p:nvSpPr>
          <p:cNvPr id="44035" name="Объект 2"/>
          <p:cNvSpPr>
            <a:spLocks noGrp="1"/>
          </p:cNvSpPr>
          <p:nvPr>
            <p:ph idx="1"/>
          </p:nvPr>
        </p:nvSpPr>
        <p:spPr>
          <a:xfrm>
            <a:off x="573088" y="1670050"/>
            <a:ext cx="10244137" cy="4902200"/>
          </a:xfrm>
        </p:spPr>
        <p:txBody>
          <a:bodyPr/>
          <a:lstStyle/>
          <a:p>
            <a:pPr eaLnBrk="1" hangingPunct="1"/>
            <a:r>
              <a:rPr lang="ru-RU" altLang="uk-UA" sz="2000" b="1" smtClean="0">
                <a:solidFill>
                  <a:srgbClr val="FFFF00"/>
                </a:solidFill>
                <a:latin typeface="Times New Roman" panose="02020603050405020304" pitchFamily="18" charset="0"/>
                <a:cs typeface="Times New Roman" panose="02020603050405020304" pitchFamily="18" charset="0"/>
              </a:rPr>
              <a:t>У больных с мультифокальным атеросклерозом  артерий повышена концентрация С-реактивного протеина в сыворотке крови, что ассоциируется с нестабильностью атеросклеротической бляшки. </a:t>
            </a:r>
            <a:endParaRPr lang="uk-UA" altLang="uk-UA" sz="2000" b="1" smtClean="0">
              <a:solidFill>
                <a:srgbClr val="FFFF00"/>
              </a:solidFill>
              <a:latin typeface="Times New Roman" panose="02020603050405020304" pitchFamily="18" charset="0"/>
              <a:cs typeface="Times New Roman" panose="02020603050405020304" pitchFamily="18" charset="0"/>
            </a:endParaRPr>
          </a:p>
          <a:p>
            <a:pPr eaLnBrk="1" hangingPunct="1"/>
            <a:r>
              <a:rPr lang="ru-RU" altLang="uk-UA" sz="2000" b="1" smtClean="0">
                <a:solidFill>
                  <a:srgbClr val="FFFF00"/>
                </a:solidFill>
                <a:latin typeface="Times New Roman" panose="02020603050405020304" pitchFamily="18" charset="0"/>
                <a:cs typeface="Times New Roman" panose="02020603050405020304" pitchFamily="18" charset="0"/>
              </a:rPr>
              <a:t>Высокая концентрация С-реактивного протеина отражает наличие воспаления в атеросклеротических бляшках и выступает в роли маркера ранимых, склонных к разрыву бляшек, а также ассоциируется с наличием церебральных осложнений, формирующихся по механизму атеротромбоза.</a:t>
            </a:r>
            <a:endParaRPr lang="uk-UA" altLang="uk-UA" sz="2000" b="1" smtClean="0">
              <a:solidFill>
                <a:srgbClr val="FFFF00"/>
              </a:solidFill>
              <a:latin typeface="Times New Roman" panose="02020603050405020304" pitchFamily="18" charset="0"/>
              <a:cs typeface="Times New Roman" panose="02020603050405020304" pitchFamily="18" charset="0"/>
            </a:endParaRPr>
          </a:p>
          <a:p>
            <a:pPr eaLnBrk="1" hangingPunct="1"/>
            <a:r>
              <a:rPr lang="ru-RU" altLang="uk-UA" sz="2000" b="1" smtClean="0">
                <a:solidFill>
                  <a:srgbClr val="FFFF00"/>
                </a:solidFill>
                <a:latin typeface="Times New Roman" panose="02020603050405020304" pitchFamily="18" charset="0"/>
                <a:cs typeface="Times New Roman" panose="02020603050405020304" pitchFamily="18" charset="0"/>
              </a:rPr>
              <a:t>Выраженность изменений нейроспецифических белков и маркеров воспалительного ответа зависит от объема структурного повреждения ткани мозга.</a:t>
            </a:r>
          </a:p>
          <a:p>
            <a:pPr eaLnBrk="1" hangingPunct="1"/>
            <a:r>
              <a:rPr lang="ru-RU" altLang="uk-UA" sz="2000" b="1" smtClean="0">
                <a:solidFill>
                  <a:srgbClr val="FFFF00"/>
                </a:solidFill>
                <a:latin typeface="Times New Roman" panose="02020603050405020304" pitchFamily="18" charset="0"/>
                <a:cs typeface="Times New Roman" panose="02020603050405020304" pitchFamily="18" charset="0"/>
              </a:rPr>
              <a:t>Нарушение    гемостаза   у    больных    с    атеротромботическим    инсультом сопряжено с избыточным образованием биохимических маркеров повреждения ткани мозга и активацией системного воспалительного ответа.</a:t>
            </a:r>
            <a:endParaRPr lang="uk-UA" altLang="uk-UA" sz="2000" b="1"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93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Номер слайда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405762DF-E483-4220-9E1C-BC92F9C85627}" type="slidenum">
              <a:rPr lang="en-US" altLang="uk-UA"/>
              <a:pPr/>
              <a:t>3</a:t>
            </a:fld>
            <a:endParaRPr lang="en-US" altLang="uk-UA"/>
          </a:p>
        </p:txBody>
      </p:sp>
      <p:sp>
        <p:nvSpPr>
          <p:cNvPr id="1029" name="Freeform 2"/>
          <p:cNvSpPr>
            <a:spLocks/>
          </p:cNvSpPr>
          <p:nvPr/>
        </p:nvSpPr>
        <p:spPr bwMode="auto">
          <a:xfrm rot="5400000">
            <a:off x="3964782" y="3558382"/>
            <a:ext cx="366712" cy="3038475"/>
          </a:xfrm>
          <a:custGeom>
            <a:avLst/>
            <a:gdLst>
              <a:gd name="T0" fmla="*/ 125 w 125"/>
              <a:gd name="T1" fmla="*/ 0 h 474"/>
              <a:gd name="T2" fmla="*/ 125 w 125"/>
              <a:gd name="T3" fmla="*/ 474 h 474"/>
              <a:gd name="T4" fmla="*/ 0 w 125"/>
              <a:gd name="T5" fmla="*/ 474 h 474"/>
              <a:gd name="T6" fmla="*/ 0 60000 65536"/>
              <a:gd name="T7" fmla="*/ 0 60000 65536"/>
              <a:gd name="T8" fmla="*/ 0 60000 65536"/>
              <a:gd name="T9" fmla="*/ 0 w 125"/>
              <a:gd name="T10" fmla="*/ 0 h 474"/>
              <a:gd name="T11" fmla="*/ 125 w 125"/>
              <a:gd name="T12" fmla="*/ 474 h 474"/>
            </a:gdLst>
            <a:ahLst/>
            <a:cxnLst>
              <a:cxn ang="T6">
                <a:pos x="T0" y="T1"/>
              </a:cxn>
              <a:cxn ang="T7">
                <a:pos x="T2" y="T3"/>
              </a:cxn>
              <a:cxn ang="T8">
                <a:pos x="T4" y="T5"/>
              </a:cxn>
            </a:cxnLst>
            <a:rect l="T9" t="T10" r="T11" b="T12"/>
            <a:pathLst>
              <a:path w="125" h="474">
                <a:moveTo>
                  <a:pt x="125" y="0"/>
                </a:moveTo>
                <a:lnTo>
                  <a:pt x="125" y="474"/>
                </a:lnTo>
                <a:lnTo>
                  <a:pt x="0" y="474"/>
                </a:ln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1030" name="Freeform 3"/>
          <p:cNvSpPr>
            <a:spLocks/>
          </p:cNvSpPr>
          <p:nvPr/>
        </p:nvSpPr>
        <p:spPr bwMode="auto">
          <a:xfrm rot="5400000">
            <a:off x="3963988" y="3933825"/>
            <a:ext cx="234950" cy="1720850"/>
          </a:xfrm>
          <a:custGeom>
            <a:avLst/>
            <a:gdLst>
              <a:gd name="T0" fmla="*/ 125 w 125"/>
              <a:gd name="T1" fmla="*/ 0 h 474"/>
              <a:gd name="T2" fmla="*/ 125 w 125"/>
              <a:gd name="T3" fmla="*/ 474 h 474"/>
              <a:gd name="T4" fmla="*/ 0 w 125"/>
              <a:gd name="T5" fmla="*/ 474 h 474"/>
              <a:gd name="T6" fmla="*/ 0 60000 65536"/>
              <a:gd name="T7" fmla="*/ 0 60000 65536"/>
              <a:gd name="T8" fmla="*/ 0 60000 65536"/>
              <a:gd name="T9" fmla="*/ 0 w 125"/>
              <a:gd name="T10" fmla="*/ 0 h 474"/>
              <a:gd name="T11" fmla="*/ 125 w 125"/>
              <a:gd name="T12" fmla="*/ 474 h 474"/>
            </a:gdLst>
            <a:ahLst/>
            <a:cxnLst>
              <a:cxn ang="T6">
                <a:pos x="T0" y="T1"/>
              </a:cxn>
              <a:cxn ang="T7">
                <a:pos x="T2" y="T3"/>
              </a:cxn>
              <a:cxn ang="T8">
                <a:pos x="T4" y="T5"/>
              </a:cxn>
            </a:cxnLst>
            <a:rect l="T9" t="T10" r="T11" b="T12"/>
            <a:pathLst>
              <a:path w="125" h="474">
                <a:moveTo>
                  <a:pt x="125" y="0"/>
                </a:moveTo>
                <a:lnTo>
                  <a:pt x="125" y="474"/>
                </a:lnTo>
                <a:lnTo>
                  <a:pt x="0" y="474"/>
                </a:ln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1031" name="Freeform 4"/>
          <p:cNvSpPr>
            <a:spLocks/>
          </p:cNvSpPr>
          <p:nvPr/>
        </p:nvSpPr>
        <p:spPr bwMode="auto">
          <a:xfrm rot="5400000">
            <a:off x="4165600" y="3959225"/>
            <a:ext cx="179388" cy="992188"/>
          </a:xfrm>
          <a:custGeom>
            <a:avLst/>
            <a:gdLst>
              <a:gd name="T0" fmla="*/ 125 w 125"/>
              <a:gd name="T1" fmla="*/ 0 h 474"/>
              <a:gd name="T2" fmla="*/ 125 w 125"/>
              <a:gd name="T3" fmla="*/ 474 h 474"/>
              <a:gd name="T4" fmla="*/ 0 w 125"/>
              <a:gd name="T5" fmla="*/ 474 h 474"/>
              <a:gd name="T6" fmla="*/ 0 60000 65536"/>
              <a:gd name="T7" fmla="*/ 0 60000 65536"/>
              <a:gd name="T8" fmla="*/ 0 60000 65536"/>
              <a:gd name="T9" fmla="*/ 0 w 125"/>
              <a:gd name="T10" fmla="*/ 0 h 474"/>
              <a:gd name="T11" fmla="*/ 125 w 125"/>
              <a:gd name="T12" fmla="*/ 474 h 474"/>
            </a:gdLst>
            <a:ahLst/>
            <a:cxnLst>
              <a:cxn ang="T6">
                <a:pos x="T0" y="T1"/>
              </a:cxn>
              <a:cxn ang="T7">
                <a:pos x="T2" y="T3"/>
              </a:cxn>
              <a:cxn ang="T8">
                <a:pos x="T4" y="T5"/>
              </a:cxn>
            </a:cxnLst>
            <a:rect l="T9" t="T10" r="T11" b="T12"/>
            <a:pathLst>
              <a:path w="125" h="474">
                <a:moveTo>
                  <a:pt x="125" y="0"/>
                </a:moveTo>
                <a:lnTo>
                  <a:pt x="125" y="474"/>
                </a:lnTo>
                <a:lnTo>
                  <a:pt x="0" y="474"/>
                </a:ln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graphicFrame>
        <p:nvGraphicFramePr>
          <p:cNvPr id="1026" name="Object 5"/>
          <p:cNvGraphicFramePr>
            <a:graphicFrameLocks noChangeAspect="1"/>
          </p:cNvGraphicFramePr>
          <p:nvPr/>
        </p:nvGraphicFramePr>
        <p:xfrm>
          <a:off x="3536950" y="1420813"/>
          <a:ext cx="5448300" cy="4254500"/>
        </p:xfrm>
        <a:graphic>
          <a:graphicData uri="http://schemas.openxmlformats.org/presentationml/2006/ole">
            <mc:AlternateContent xmlns:mc="http://schemas.openxmlformats.org/markup-compatibility/2006">
              <mc:Choice xmlns:v="urn:schemas-microsoft-com:vml" Requires="v">
                <p:oleObj spid="_x0000_s2098" name="Chart" r:id="rId4" imgW="5448495" imgH="4257805" progId="MSGraph.Chart.8">
                  <p:embed followColorScheme="full"/>
                </p:oleObj>
              </mc:Choice>
              <mc:Fallback>
                <p:oleObj name="Chart" r:id="rId4" imgW="5448495" imgH="4257805" progId="MSGraph.Chart.8">
                  <p:embed followColorScheme="full"/>
                  <p:pic>
                    <p:nvPicPr>
                      <p:cNvPr id="0" name=""/>
                      <p:cNvPicPr>
                        <a:picLocks noChangeAspect="1" noChangeArrowheads="1"/>
                      </p:cNvPicPr>
                      <p:nvPr/>
                    </p:nvPicPr>
                    <p:blipFill>
                      <a:blip r:embed="rId5"/>
                      <a:srcRect/>
                      <a:stretch>
                        <a:fillRect/>
                      </a:stretch>
                    </p:blipFill>
                    <p:spPr bwMode="ltGray">
                      <a:xfrm>
                        <a:off x="3536950" y="1420813"/>
                        <a:ext cx="54483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3665538" y="990600"/>
          <a:ext cx="5448300" cy="4254500"/>
        </p:xfrm>
        <a:graphic>
          <a:graphicData uri="http://schemas.openxmlformats.org/presentationml/2006/ole">
            <mc:AlternateContent xmlns:mc="http://schemas.openxmlformats.org/markup-compatibility/2006">
              <mc:Choice xmlns:v="urn:schemas-microsoft-com:vml" Requires="v">
                <p:oleObj spid="_x0000_s2099" name="Chart" r:id="rId6" imgW="5448495" imgH="4257805" progId="MSGraph.Chart.8">
                  <p:embed followColorScheme="full"/>
                </p:oleObj>
              </mc:Choice>
              <mc:Fallback>
                <p:oleObj name="Chart" r:id="rId6" imgW="5448495" imgH="4257805" progId="MSGraph.Chart.8">
                  <p:embed followColorScheme="full"/>
                  <p:pic>
                    <p:nvPicPr>
                      <p:cNvPr id="0" name=""/>
                      <p:cNvPicPr>
                        <a:picLocks noChangeAspect="1" noChangeArrowheads="1"/>
                      </p:cNvPicPr>
                      <p:nvPr/>
                    </p:nvPicPr>
                    <p:blipFill>
                      <a:blip r:embed="rId7"/>
                      <a:srcRect/>
                      <a:stretch>
                        <a:fillRect/>
                      </a:stretch>
                    </p:blipFill>
                    <p:spPr bwMode="ltGray">
                      <a:xfrm>
                        <a:off x="3665538" y="990600"/>
                        <a:ext cx="54483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55943" name="Rectangle 7"/>
          <p:cNvSpPr>
            <a:spLocks noGrp="1" noChangeArrowheads="1"/>
          </p:cNvSpPr>
          <p:nvPr>
            <p:ph type="title"/>
          </p:nvPr>
        </p:nvSpPr>
        <p:spPr>
          <a:xfrm>
            <a:off x="1700213" y="188913"/>
            <a:ext cx="9210242" cy="538243"/>
          </a:xfrm>
        </p:spPr>
        <p:txBody>
          <a:bodyPr>
            <a:normAutofit fontScale="90000"/>
          </a:bodyPr>
          <a:lstStyle/>
          <a:p>
            <a:pPr>
              <a:defRPr/>
            </a:pPr>
            <a:r>
              <a:rPr lang="ru-RU" sz="3200" b="1" dirty="0"/>
              <a:t>ССЗ – ведущая причина инвалидности в Европе</a:t>
            </a:r>
            <a:endParaRPr lang="en-US" sz="3200" b="1" dirty="0"/>
          </a:p>
        </p:txBody>
      </p:sp>
      <p:sp>
        <p:nvSpPr>
          <p:cNvPr id="1033" name="Text Box 8"/>
          <p:cNvSpPr txBox="1">
            <a:spLocks noChangeArrowheads="1"/>
          </p:cNvSpPr>
          <p:nvPr/>
        </p:nvSpPr>
        <p:spPr bwMode="invGray">
          <a:xfrm>
            <a:off x="1524001" y="6334126"/>
            <a:ext cx="67405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46888" anchor="b"/>
          <a:lstStyle>
            <a:lvl1pPr marL="88900" indent="-88900"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spcBef>
                <a:spcPct val="20000"/>
              </a:spcBef>
            </a:pPr>
            <a:endParaRPr lang="en-US" altLang="uk-UA" dirty="0">
              <a:solidFill>
                <a:srgbClr val="FFFFFF"/>
              </a:solidFill>
            </a:endParaRPr>
          </a:p>
        </p:txBody>
      </p:sp>
      <p:sp>
        <p:nvSpPr>
          <p:cNvPr id="1034" name="Text Box 9"/>
          <p:cNvSpPr txBox="1">
            <a:spLocks noChangeArrowheads="1"/>
          </p:cNvSpPr>
          <p:nvPr/>
        </p:nvSpPr>
        <p:spPr bwMode="auto">
          <a:xfrm>
            <a:off x="2401888" y="4398963"/>
            <a:ext cx="4572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600"/>
              <a:t>ИБС</a:t>
            </a:r>
            <a:endParaRPr lang="en-US" altLang="uk-UA" sz="1600"/>
          </a:p>
        </p:txBody>
      </p:sp>
      <p:sp>
        <p:nvSpPr>
          <p:cNvPr id="1035" name="Text Box 10"/>
          <p:cNvSpPr txBox="1">
            <a:spLocks noChangeArrowheads="1"/>
          </p:cNvSpPr>
          <p:nvPr/>
        </p:nvSpPr>
        <p:spPr bwMode="auto">
          <a:xfrm>
            <a:off x="2825750" y="4054475"/>
            <a:ext cx="812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600"/>
              <a:t>Инсульт</a:t>
            </a:r>
            <a:endParaRPr lang="en-US" altLang="uk-UA" sz="1600"/>
          </a:p>
        </p:txBody>
      </p:sp>
      <p:sp>
        <p:nvSpPr>
          <p:cNvPr id="1036" name="Text Box 11"/>
          <p:cNvSpPr txBox="1">
            <a:spLocks noChangeArrowheads="1"/>
          </p:cNvSpPr>
          <p:nvPr/>
        </p:nvSpPr>
        <p:spPr bwMode="auto">
          <a:xfrm>
            <a:off x="2401888" y="4640263"/>
            <a:ext cx="4572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600" b="1"/>
              <a:t>9%</a:t>
            </a:r>
          </a:p>
        </p:txBody>
      </p:sp>
      <p:sp>
        <p:nvSpPr>
          <p:cNvPr id="1037" name="Text Box 12"/>
          <p:cNvSpPr txBox="1">
            <a:spLocks noChangeArrowheads="1"/>
          </p:cNvSpPr>
          <p:nvPr/>
        </p:nvSpPr>
        <p:spPr bwMode="auto">
          <a:xfrm>
            <a:off x="2997200" y="4413251"/>
            <a:ext cx="4572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600" b="1"/>
              <a:t>5%</a:t>
            </a:r>
          </a:p>
        </p:txBody>
      </p:sp>
      <p:sp>
        <p:nvSpPr>
          <p:cNvPr id="1038" name="Text Box 13"/>
          <p:cNvSpPr txBox="1">
            <a:spLocks noChangeArrowheads="1"/>
          </p:cNvSpPr>
          <p:nvPr/>
        </p:nvSpPr>
        <p:spPr bwMode="auto">
          <a:xfrm>
            <a:off x="6592889" y="2165112"/>
            <a:ext cx="1685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600"/>
              <a:t>Нейро-психиатрические расстройства</a:t>
            </a:r>
            <a:endParaRPr lang="en-US" altLang="uk-UA" sz="1600"/>
          </a:p>
        </p:txBody>
      </p:sp>
      <p:sp>
        <p:nvSpPr>
          <p:cNvPr id="1039" name="Text Box 14"/>
          <p:cNvSpPr txBox="1">
            <a:spLocks noChangeArrowheads="1"/>
          </p:cNvSpPr>
          <p:nvPr/>
        </p:nvSpPr>
        <p:spPr bwMode="auto">
          <a:xfrm>
            <a:off x="6480175" y="3738485"/>
            <a:ext cx="889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600"/>
              <a:t>Травмы</a:t>
            </a:r>
            <a:endParaRPr lang="en-US" altLang="uk-UA" sz="1600"/>
          </a:p>
        </p:txBody>
      </p:sp>
      <p:sp>
        <p:nvSpPr>
          <p:cNvPr id="1040" name="Text Box 15"/>
          <p:cNvSpPr txBox="1">
            <a:spLocks noChangeArrowheads="1"/>
          </p:cNvSpPr>
          <p:nvPr/>
        </p:nvSpPr>
        <p:spPr bwMode="auto">
          <a:xfrm>
            <a:off x="3459163" y="3628867"/>
            <a:ext cx="666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600"/>
              <a:t>Другие ССЗ</a:t>
            </a:r>
            <a:endParaRPr lang="en-US" altLang="uk-UA" sz="1600"/>
          </a:p>
        </p:txBody>
      </p:sp>
      <p:sp>
        <p:nvSpPr>
          <p:cNvPr id="1041" name="Text Box 16"/>
          <p:cNvSpPr txBox="1">
            <a:spLocks noChangeArrowheads="1"/>
          </p:cNvSpPr>
          <p:nvPr/>
        </p:nvSpPr>
        <p:spPr bwMode="auto">
          <a:xfrm>
            <a:off x="5927725" y="1352472"/>
            <a:ext cx="1104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600"/>
              <a:t>Рак</a:t>
            </a:r>
            <a:endParaRPr lang="en-US" altLang="uk-UA" sz="1600"/>
          </a:p>
        </p:txBody>
      </p:sp>
      <p:sp>
        <p:nvSpPr>
          <p:cNvPr id="1042" name="Text Box 17"/>
          <p:cNvSpPr txBox="1">
            <a:spLocks noChangeArrowheads="1"/>
          </p:cNvSpPr>
          <p:nvPr/>
        </p:nvSpPr>
        <p:spPr bwMode="auto">
          <a:xfrm>
            <a:off x="6591300" y="2955054"/>
            <a:ext cx="1689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600" b="1"/>
              <a:t>25%</a:t>
            </a:r>
          </a:p>
        </p:txBody>
      </p:sp>
      <p:sp>
        <p:nvSpPr>
          <p:cNvPr id="1043" name="Text Box 18"/>
          <p:cNvSpPr txBox="1">
            <a:spLocks noChangeArrowheads="1"/>
          </p:cNvSpPr>
          <p:nvPr/>
        </p:nvSpPr>
        <p:spPr bwMode="auto">
          <a:xfrm>
            <a:off x="6480175" y="4005185"/>
            <a:ext cx="889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600" b="1"/>
              <a:t>12%</a:t>
            </a:r>
          </a:p>
        </p:txBody>
      </p:sp>
      <p:sp>
        <p:nvSpPr>
          <p:cNvPr id="1044" name="Text Box 19"/>
          <p:cNvSpPr txBox="1">
            <a:spLocks noChangeArrowheads="1"/>
          </p:cNvSpPr>
          <p:nvPr/>
        </p:nvSpPr>
        <p:spPr bwMode="auto">
          <a:xfrm>
            <a:off x="3563938" y="4100513"/>
            <a:ext cx="4572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600" b="1"/>
              <a:t>5%</a:t>
            </a:r>
          </a:p>
        </p:txBody>
      </p:sp>
      <p:sp>
        <p:nvSpPr>
          <p:cNvPr id="1045" name="Text Box 20"/>
          <p:cNvSpPr txBox="1">
            <a:spLocks noChangeArrowheads="1"/>
          </p:cNvSpPr>
          <p:nvPr/>
        </p:nvSpPr>
        <p:spPr bwMode="auto">
          <a:xfrm>
            <a:off x="5927725" y="1619172"/>
            <a:ext cx="1104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600" b="1"/>
              <a:t>15%</a:t>
            </a:r>
          </a:p>
        </p:txBody>
      </p:sp>
      <p:sp>
        <p:nvSpPr>
          <p:cNvPr id="1046" name="Text Box 21"/>
          <p:cNvSpPr txBox="1">
            <a:spLocks noChangeArrowheads="1"/>
          </p:cNvSpPr>
          <p:nvPr/>
        </p:nvSpPr>
        <p:spPr bwMode="auto">
          <a:xfrm>
            <a:off x="4370388" y="1996917"/>
            <a:ext cx="11049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600"/>
              <a:t>Другие причины</a:t>
            </a:r>
            <a:endParaRPr lang="en-US" altLang="uk-UA" sz="1600"/>
          </a:p>
        </p:txBody>
      </p:sp>
      <p:sp>
        <p:nvSpPr>
          <p:cNvPr id="1047" name="Text Box 22"/>
          <p:cNvSpPr txBox="1">
            <a:spLocks noChangeArrowheads="1"/>
          </p:cNvSpPr>
          <p:nvPr/>
        </p:nvSpPr>
        <p:spPr bwMode="auto">
          <a:xfrm>
            <a:off x="4370388" y="2473247"/>
            <a:ext cx="1104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600" b="1"/>
              <a:t>29%</a:t>
            </a:r>
          </a:p>
        </p:txBody>
      </p:sp>
      <p:sp>
        <p:nvSpPr>
          <p:cNvPr id="1048" name="Text Box 23"/>
          <p:cNvSpPr txBox="1">
            <a:spLocks noChangeArrowheads="1"/>
          </p:cNvSpPr>
          <p:nvPr/>
        </p:nvSpPr>
        <p:spPr bwMode="auto">
          <a:xfrm>
            <a:off x="4852988" y="4030663"/>
            <a:ext cx="1079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600"/>
              <a:t>Все ССЗ</a:t>
            </a:r>
            <a:endParaRPr lang="en-US" altLang="uk-UA" sz="1600"/>
          </a:p>
        </p:txBody>
      </p:sp>
      <p:sp>
        <p:nvSpPr>
          <p:cNvPr id="1049" name="Text Box 24"/>
          <p:cNvSpPr txBox="1">
            <a:spLocks noChangeArrowheads="1"/>
          </p:cNvSpPr>
          <p:nvPr/>
        </p:nvSpPr>
        <p:spPr bwMode="auto">
          <a:xfrm>
            <a:off x="4933950" y="4256088"/>
            <a:ext cx="9144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600" b="1"/>
              <a:t>19%</a:t>
            </a:r>
          </a:p>
        </p:txBody>
      </p:sp>
      <p:sp>
        <p:nvSpPr>
          <p:cNvPr id="2855961" name="AutoShape 25"/>
          <p:cNvSpPr>
            <a:spLocks noChangeArrowheads="1"/>
          </p:cNvSpPr>
          <p:nvPr/>
        </p:nvSpPr>
        <p:spPr bwMode="blackWhite">
          <a:xfrm>
            <a:off x="1059873" y="5524420"/>
            <a:ext cx="9933709" cy="423942"/>
          </a:xfrm>
          <a:prstGeom prst="roundRect">
            <a:avLst>
              <a:gd name="adj" fmla="val 16236"/>
            </a:avLst>
          </a:prstGeom>
          <a:solidFill>
            <a:schemeClr val="tx2"/>
          </a:solidFill>
          <a:ln w="28575" algn="ctr">
            <a:solidFill>
              <a:schemeClr val="tx1"/>
            </a:solidFill>
            <a:round/>
            <a:headEnd/>
            <a:tailEnd/>
          </a:ln>
          <a:effectLst>
            <a:outerShdw dist="35921" dir="2700000" algn="ctr" rotWithShape="0">
              <a:schemeClr val="bg2"/>
            </a:outerShdw>
          </a:effectLst>
        </p:spPr>
        <p:txBody>
          <a:bodyPr lIns="0" tIns="0" rIns="0" bIns="0" anchor="ctr"/>
          <a:lstStyle/>
          <a:p>
            <a:pPr algn="ctr" eaLnBrk="0" hangingPunct="0">
              <a:lnSpc>
                <a:spcPct val="95000"/>
              </a:lnSpc>
              <a:defRPr/>
            </a:pPr>
            <a:r>
              <a:rPr lang="ru-RU" sz="1600" b="1" dirty="0">
                <a:effectLst>
                  <a:outerShdw blurRad="38100" dist="38100" dir="2700000" algn="tl">
                    <a:srgbClr val="000000"/>
                  </a:outerShdw>
                </a:effectLst>
                <a:latin typeface="Arial" charset="0"/>
              </a:rPr>
              <a:t> </a:t>
            </a:r>
            <a:r>
              <a:rPr lang="ru-RU" sz="1600" b="1" dirty="0">
                <a:solidFill>
                  <a:srgbClr val="FF0000"/>
                </a:solidFill>
                <a:effectLst>
                  <a:outerShdw blurRad="38100" dist="38100" dir="2700000" algn="tl">
                    <a:srgbClr val="000000"/>
                  </a:outerShdw>
                </a:effectLst>
                <a:latin typeface="Arial" charset="0"/>
              </a:rPr>
              <a:t>Главные причины инвалидности и утраты трудоспособности  в Европе по </a:t>
            </a:r>
            <a:r>
              <a:rPr lang="ru-RU" sz="1600" b="1" dirty="0" smtClean="0">
                <a:solidFill>
                  <a:srgbClr val="FF0000"/>
                </a:solidFill>
                <a:effectLst>
                  <a:outerShdw blurRad="38100" dist="38100" dir="2700000" algn="tl">
                    <a:srgbClr val="000000"/>
                  </a:outerShdw>
                </a:effectLst>
                <a:latin typeface="Arial" charset="0"/>
              </a:rPr>
              <a:t>нозологиям</a:t>
            </a:r>
            <a:endParaRPr lang="en-GB" sz="1600" b="1" dirty="0">
              <a:solidFill>
                <a:srgbClr val="FF00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391206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8B004947-FD4D-409C-8E35-E125FB595981}" type="slidenum">
              <a:rPr lang="en-US" altLang="uk-UA"/>
              <a:pPr/>
              <a:t>4</a:t>
            </a:fld>
            <a:endParaRPr lang="en-US" altLang="uk-UA"/>
          </a:p>
        </p:txBody>
      </p:sp>
      <p:grpSp>
        <p:nvGrpSpPr>
          <p:cNvPr id="2" name="Group 2"/>
          <p:cNvGrpSpPr>
            <a:grpSpLocks/>
          </p:cNvGrpSpPr>
          <p:nvPr/>
        </p:nvGrpSpPr>
        <p:grpSpPr bwMode="auto">
          <a:xfrm>
            <a:off x="5091114" y="2055813"/>
            <a:ext cx="4340225" cy="3951288"/>
            <a:chOff x="2274" y="1310"/>
            <a:chExt cx="2734" cy="2489"/>
          </a:xfrm>
        </p:grpSpPr>
        <p:sp>
          <p:nvSpPr>
            <p:cNvPr id="2862083" name="Freeform 3"/>
            <p:cNvSpPr>
              <a:spLocks/>
            </p:cNvSpPr>
            <p:nvPr/>
          </p:nvSpPr>
          <p:spPr bwMode="invGray">
            <a:xfrm>
              <a:off x="2274" y="1884"/>
              <a:ext cx="1906" cy="174"/>
            </a:xfrm>
            <a:custGeom>
              <a:avLst/>
              <a:gdLst/>
              <a:ahLst/>
              <a:cxnLst>
                <a:cxn ang="0">
                  <a:pos x="18" y="0"/>
                </a:cxn>
                <a:cxn ang="0">
                  <a:pos x="1355" y="6"/>
                </a:cxn>
                <a:cxn ang="0">
                  <a:pos x="1366" y="1230"/>
                </a:cxn>
                <a:cxn ang="0">
                  <a:pos x="0" y="1254"/>
                </a:cxn>
                <a:cxn ang="0">
                  <a:pos x="96" y="486"/>
                </a:cxn>
                <a:cxn ang="0">
                  <a:pos x="18" y="0"/>
                </a:cxn>
              </a:cxnLst>
              <a:rect l="0" t="0" r="r" b="b"/>
              <a:pathLst>
                <a:path w="1366" h="1254">
                  <a:moveTo>
                    <a:pt x="18" y="0"/>
                  </a:moveTo>
                  <a:lnTo>
                    <a:pt x="1355" y="6"/>
                  </a:lnTo>
                  <a:lnTo>
                    <a:pt x="1366" y="1230"/>
                  </a:lnTo>
                  <a:lnTo>
                    <a:pt x="0" y="1254"/>
                  </a:lnTo>
                  <a:lnTo>
                    <a:pt x="96" y="486"/>
                  </a:lnTo>
                  <a:lnTo>
                    <a:pt x="18" y="0"/>
                  </a:lnTo>
                  <a:close/>
                </a:path>
              </a:pathLst>
            </a:custGeom>
            <a:gradFill rotWithShape="1">
              <a:gsLst>
                <a:gs pos="0">
                  <a:schemeClr val="tx1">
                    <a:alpha val="30000"/>
                  </a:schemeClr>
                </a:gs>
                <a:gs pos="100000">
                  <a:schemeClr val="tx1">
                    <a:gamma/>
                    <a:shade val="46275"/>
                    <a:invGamma/>
                    <a:alpha val="12000"/>
                  </a:schemeClr>
                </a:gs>
              </a:gsLst>
              <a:lin ang="0" scaled="1"/>
            </a:gradFill>
            <a:ln w="28575" cap="flat" cmpd="sng">
              <a:noFill/>
              <a:prstDash val="solid"/>
              <a:round/>
              <a:headEnd type="none" w="med" len="med"/>
              <a:tailEnd type="none" w="med" len="med"/>
            </a:ln>
            <a:effectLst/>
          </p:spPr>
          <p:txBody>
            <a:bodyPr lIns="0" tIns="0" rIns="0" bIns="0" anchor="ctr">
              <a:spAutoFit/>
            </a:bodyPr>
            <a:lstStyle/>
            <a:p>
              <a:pPr>
                <a:defRPr/>
              </a:pPr>
              <a:endParaRPr lang="uk-UA">
                <a:latin typeface="Arial" charset="0"/>
              </a:endParaRPr>
            </a:p>
          </p:txBody>
        </p:sp>
        <p:sp>
          <p:nvSpPr>
            <p:cNvPr id="3095" name="Freeform 4"/>
            <p:cNvSpPr>
              <a:spLocks/>
            </p:cNvSpPr>
            <p:nvPr/>
          </p:nvSpPr>
          <p:spPr bwMode="auto">
            <a:xfrm flipH="1">
              <a:off x="3752" y="2421"/>
              <a:ext cx="148" cy="868"/>
            </a:xfrm>
            <a:custGeom>
              <a:avLst/>
              <a:gdLst>
                <a:gd name="T0" fmla="*/ 125 w 125"/>
                <a:gd name="T1" fmla="*/ 0 h 474"/>
                <a:gd name="T2" fmla="*/ 125 w 125"/>
                <a:gd name="T3" fmla="*/ 474 h 474"/>
                <a:gd name="T4" fmla="*/ 0 w 125"/>
                <a:gd name="T5" fmla="*/ 474 h 474"/>
                <a:gd name="T6" fmla="*/ 0 60000 65536"/>
                <a:gd name="T7" fmla="*/ 0 60000 65536"/>
                <a:gd name="T8" fmla="*/ 0 60000 65536"/>
                <a:gd name="T9" fmla="*/ 0 w 125"/>
                <a:gd name="T10" fmla="*/ 0 h 474"/>
                <a:gd name="T11" fmla="*/ 125 w 125"/>
                <a:gd name="T12" fmla="*/ 474 h 474"/>
              </a:gdLst>
              <a:ahLst/>
              <a:cxnLst>
                <a:cxn ang="T6">
                  <a:pos x="T0" y="T1"/>
                </a:cxn>
                <a:cxn ang="T7">
                  <a:pos x="T2" y="T3"/>
                </a:cxn>
                <a:cxn ang="T8">
                  <a:pos x="T4" y="T5"/>
                </a:cxn>
              </a:cxnLst>
              <a:rect l="T9" t="T10" r="T11" b="T12"/>
              <a:pathLst>
                <a:path w="125" h="474">
                  <a:moveTo>
                    <a:pt x="125" y="0"/>
                  </a:moveTo>
                  <a:lnTo>
                    <a:pt x="125" y="474"/>
                  </a:lnTo>
                  <a:lnTo>
                    <a:pt x="0" y="474"/>
                  </a:ln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3096" name="Freeform 5"/>
            <p:cNvSpPr>
              <a:spLocks/>
            </p:cNvSpPr>
            <p:nvPr/>
          </p:nvSpPr>
          <p:spPr bwMode="auto">
            <a:xfrm flipH="1">
              <a:off x="3669" y="2342"/>
              <a:ext cx="231" cy="1266"/>
            </a:xfrm>
            <a:custGeom>
              <a:avLst/>
              <a:gdLst>
                <a:gd name="T0" fmla="*/ 125 w 125"/>
                <a:gd name="T1" fmla="*/ 0 h 474"/>
                <a:gd name="T2" fmla="*/ 125 w 125"/>
                <a:gd name="T3" fmla="*/ 474 h 474"/>
                <a:gd name="T4" fmla="*/ 0 w 125"/>
                <a:gd name="T5" fmla="*/ 474 h 474"/>
                <a:gd name="T6" fmla="*/ 0 60000 65536"/>
                <a:gd name="T7" fmla="*/ 0 60000 65536"/>
                <a:gd name="T8" fmla="*/ 0 60000 65536"/>
                <a:gd name="T9" fmla="*/ 0 w 125"/>
                <a:gd name="T10" fmla="*/ 0 h 474"/>
                <a:gd name="T11" fmla="*/ 125 w 125"/>
                <a:gd name="T12" fmla="*/ 474 h 474"/>
              </a:gdLst>
              <a:ahLst/>
              <a:cxnLst>
                <a:cxn ang="T6">
                  <a:pos x="T0" y="T1"/>
                </a:cxn>
                <a:cxn ang="T7">
                  <a:pos x="T2" y="T3"/>
                </a:cxn>
                <a:cxn ang="T8">
                  <a:pos x="T4" y="T5"/>
                </a:cxn>
              </a:cxnLst>
              <a:rect l="T9" t="T10" r="T11" b="T12"/>
              <a:pathLst>
                <a:path w="125" h="474">
                  <a:moveTo>
                    <a:pt x="125" y="0"/>
                  </a:moveTo>
                  <a:lnTo>
                    <a:pt x="125" y="474"/>
                  </a:lnTo>
                  <a:lnTo>
                    <a:pt x="0" y="474"/>
                  </a:ln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3097" name="Freeform 6"/>
            <p:cNvSpPr>
              <a:spLocks/>
            </p:cNvSpPr>
            <p:nvPr/>
          </p:nvSpPr>
          <p:spPr bwMode="auto">
            <a:xfrm flipH="1">
              <a:off x="3843" y="2465"/>
              <a:ext cx="57" cy="500"/>
            </a:xfrm>
            <a:custGeom>
              <a:avLst/>
              <a:gdLst>
                <a:gd name="T0" fmla="*/ 125 w 125"/>
                <a:gd name="T1" fmla="*/ 0 h 474"/>
                <a:gd name="T2" fmla="*/ 125 w 125"/>
                <a:gd name="T3" fmla="*/ 474 h 474"/>
                <a:gd name="T4" fmla="*/ 0 w 125"/>
                <a:gd name="T5" fmla="*/ 474 h 474"/>
                <a:gd name="T6" fmla="*/ 0 60000 65536"/>
                <a:gd name="T7" fmla="*/ 0 60000 65536"/>
                <a:gd name="T8" fmla="*/ 0 60000 65536"/>
                <a:gd name="T9" fmla="*/ 0 w 125"/>
                <a:gd name="T10" fmla="*/ 0 h 474"/>
                <a:gd name="T11" fmla="*/ 125 w 125"/>
                <a:gd name="T12" fmla="*/ 474 h 474"/>
              </a:gdLst>
              <a:ahLst/>
              <a:cxnLst>
                <a:cxn ang="T6">
                  <a:pos x="T0" y="T1"/>
                </a:cxn>
                <a:cxn ang="T7">
                  <a:pos x="T2" y="T3"/>
                </a:cxn>
                <a:cxn ang="T8">
                  <a:pos x="T4" y="T5"/>
                </a:cxn>
              </a:cxnLst>
              <a:rect l="T9" t="T10" r="T11" b="T12"/>
              <a:pathLst>
                <a:path w="125" h="474">
                  <a:moveTo>
                    <a:pt x="125" y="0"/>
                  </a:moveTo>
                  <a:lnTo>
                    <a:pt x="125" y="474"/>
                  </a:lnTo>
                  <a:lnTo>
                    <a:pt x="0" y="474"/>
                  </a:ln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3098" name="Text Box 7"/>
            <p:cNvSpPr txBox="1">
              <a:spLocks noChangeArrowheads="1"/>
            </p:cNvSpPr>
            <p:nvPr/>
          </p:nvSpPr>
          <p:spPr bwMode="auto">
            <a:xfrm>
              <a:off x="3942" y="3528"/>
              <a:ext cx="92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spcBef>
                  <a:spcPct val="50000"/>
                </a:spcBef>
              </a:pPr>
              <a:r>
                <a:rPr lang="ru-RU" altLang="uk-UA" sz="1400"/>
                <a:t>Ревматическая болезнь  </a:t>
              </a:r>
              <a:r>
                <a:rPr lang="en-US" altLang="uk-UA" sz="1400"/>
                <a:t>– </a:t>
              </a:r>
              <a:r>
                <a:rPr lang="en-US" altLang="uk-UA" sz="1400" b="1"/>
                <a:t>2.4%</a:t>
              </a:r>
            </a:p>
          </p:txBody>
        </p:sp>
        <p:sp>
          <p:nvSpPr>
            <p:cNvPr id="3099" name="Text Box 8"/>
            <p:cNvSpPr txBox="1">
              <a:spLocks noChangeArrowheads="1"/>
            </p:cNvSpPr>
            <p:nvPr/>
          </p:nvSpPr>
          <p:spPr bwMode="auto">
            <a:xfrm>
              <a:off x="3942" y="3139"/>
              <a:ext cx="103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spcBef>
                  <a:spcPct val="50000"/>
                </a:spcBef>
              </a:pPr>
              <a:r>
                <a:rPr lang="ru-RU" altLang="uk-UA" sz="1400"/>
                <a:t>Воспалительная болезнь сердца </a:t>
              </a:r>
              <a:r>
                <a:rPr lang="en-US" altLang="uk-UA" sz="1400"/>
                <a:t>– </a:t>
              </a:r>
              <a:r>
                <a:rPr lang="en-US" altLang="uk-UA" sz="1400" b="1"/>
                <a:t>2.4%</a:t>
              </a:r>
            </a:p>
          </p:txBody>
        </p:sp>
        <p:sp>
          <p:nvSpPr>
            <p:cNvPr id="3100" name="Text Box 9"/>
            <p:cNvSpPr txBox="1">
              <a:spLocks noChangeArrowheads="1"/>
            </p:cNvSpPr>
            <p:nvPr/>
          </p:nvSpPr>
          <p:spPr bwMode="auto">
            <a:xfrm>
              <a:off x="3942" y="2886"/>
              <a:ext cx="106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spcBef>
                  <a:spcPct val="50000"/>
                </a:spcBef>
              </a:pPr>
              <a:r>
                <a:rPr lang="ru-RU" altLang="uk-UA" sz="1400"/>
                <a:t>Гипертоническая болезнь</a:t>
              </a:r>
              <a:r>
                <a:rPr lang="en-US" altLang="uk-UA" sz="1400"/>
                <a:t>– </a:t>
              </a:r>
              <a:r>
                <a:rPr lang="en-US" altLang="uk-UA" sz="1400" b="1"/>
                <a:t>5.4%</a:t>
              </a:r>
            </a:p>
          </p:txBody>
        </p:sp>
        <p:graphicFrame>
          <p:nvGraphicFramePr>
            <p:cNvPr id="3075" name="Object 10"/>
            <p:cNvGraphicFramePr>
              <a:graphicFrameLocks noChangeAspect="1"/>
            </p:cNvGraphicFramePr>
            <p:nvPr/>
          </p:nvGraphicFramePr>
          <p:xfrm>
            <a:off x="3492" y="1310"/>
            <a:ext cx="1492" cy="1338"/>
          </p:xfrm>
          <a:graphic>
            <a:graphicData uri="http://schemas.openxmlformats.org/presentationml/2006/ole">
              <mc:AlternateContent xmlns:mc="http://schemas.openxmlformats.org/markup-compatibility/2006">
                <mc:Choice xmlns:v="urn:schemas-microsoft-com:vml" Requires="v">
                  <p:oleObj spid="_x0000_s5168" name="Chart" r:id="rId4" imgW="2371578" imgH="2124032" progId="MSGraph.Chart.8">
                    <p:embed followColorScheme="full"/>
                  </p:oleObj>
                </mc:Choice>
                <mc:Fallback>
                  <p:oleObj name="Chart" r:id="rId4" imgW="2371578" imgH="2124032" progId="MSGraph.Chart.8">
                    <p:embed followColorScheme="full"/>
                    <p:pic>
                      <p:nvPicPr>
                        <p:cNvPr id="0" name=""/>
                        <p:cNvPicPr>
                          <a:picLocks noChangeAspect="1" noChangeArrowheads="1"/>
                        </p:cNvPicPr>
                        <p:nvPr/>
                      </p:nvPicPr>
                      <p:blipFill>
                        <a:blip r:embed="rId5"/>
                        <a:srcRect/>
                        <a:stretch>
                          <a:fillRect/>
                        </a:stretch>
                      </p:blipFill>
                      <p:spPr bwMode="auto">
                        <a:xfrm>
                          <a:off x="3492" y="1310"/>
                          <a:ext cx="1492" cy="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1" name="Text Box 11"/>
            <p:cNvSpPr txBox="1">
              <a:spLocks noChangeArrowheads="1"/>
            </p:cNvSpPr>
            <p:nvPr/>
          </p:nvSpPr>
          <p:spPr bwMode="auto">
            <a:xfrm>
              <a:off x="4266" y="1869"/>
              <a:ext cx="6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000" b="1">
                  <a:solidFill>
                    <a:schemeClr val="bg2"/>
                  </a:solidFill>
                </a:rPr>
                <a:t>(10% </a:t>
              </a:r>
              <a:r>
                <a:rPr lang="ru-RU" altLang="uk-UA" sz="1000" b="1">
                  <a:solidFill>
                    <a:schemeClr val="bg2"/>
                  </a:solidFill>
                </a:rPr>
                <a:t>в целом</a:t>
              </a:r>
              <a:r>
                <a:rPr lang="en-US" altLang="uk-UA" sz="1000" b="1">
                  <a:solidFill>
                    <a:schemeClr val="bg2"/>
                  </a:solidFill>
                </a:rPr>
                <a:t>)</a:t>
              </a:r>
            </a:p>
          </p:txBody>
        </p:sp>
        <p:sp>
          <p:nvSpPr>
            <p:cNvPr id="3102" name="Text Box 12"/>
            <p:cNvSpPr txBox="1">
              <a:spLocks noChangeArrowheads="1"/>
            </p:cNvSpPr>
            <p:nvPr/>
          </p:nvSpPr>
          <p:spPr bwMode="auto">
            <a:xfrm>
              <a:off x="3792" y="1608"/>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400" b="1">
                  <a:solidFill>
                    <a:schemeClr val="bg2"/>
                  </a:solidFill>
                </a:rPr>
                <a:t>43%</a:t>
              </a:r>
            </a:p>
          </p:txBody>
        </p:sp>
        <p:sp>
          <p:nvSpPr>
            <p:cNvPr id="3103" name="Text Box 13"/>
            <p:cNvSpPr txBox="1">
              <a:spLocks noChangeArrowheads="1"/>
            </p:cNvSpPr>
            <p:nvPr/>
          </p:nvSpPr>
          <p:spPr bwMode="auto">
            <a:xfrm>
              <a:off x="4101" y="2145"/>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400" b="1">
                  <a:solidFill>
                    <a:schemeClr val="bg2"/>
                  </a:solidFill>
                </a:rPr>
                <a:t>14.4%</a:t>
              </a:r>
            </a:p>
          </p:txBody>
        </p:sp>
        <p:sp>
          <p:nvSpPr>
            <p:cNvPr id="3104" name="Text Box 14"/>
            <p:cNvSpPr txBox="1">
              <a:spLocks noChangeArrowheads="1"/>
            </p:cNvSpPr>
            <p:nvPr/>
          </p:nvSpPr>
          <p:spPr bwMode="auto">
            <a:xfrm>
              <a:off x="3765" y="1742"/>
              <a:ext cx="4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400" b="1">
                  <a:solidFill>
                    <a:schemeClr val="bg2"/>
                  </a:solidFill>
                </a:rPr>
                <a:t>ИБС</a:t>
              </a:r>
              <a:endParaRPr lang="en-US" altLang="uk-UA" sz="1400" b="1">
                <a:solidFill>
                  <a:schemeClr val="bg2"/>
                </a:solidFill>
              </a:endParaRPr>
            </a:p>
          </p:txBody>
        </p:sp>
        <p:sp>
          <p:nvSpPr>
            <p:cNvPr id="3105" name="Text Box 15"/>
            <p:cNvSpPr txBox="1">
              <a:spLocks noChangeArrowheads="1"/>
            </p:cNvSpPr>
            <p:nvPr/>
          </p:nvSpPr>
          <p:spPr bwMode="auto">
            <a:xfrm>
              <a:off x="4363" y="1983"/>
              <a:ext cx="46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200" b="1">
                  <a:solidFill>
                    <a:schemeClr val="bg2"/>
                  </a:solidFill>
                </a:rPr>
                <a:t>Инсульт</a:t>
              </a:r>
              <a:endParaRPr lang="en-US" altLang="uk-UA" sz="1200" b="1">
                <a:solidFill>
                  <a:schemeClr val="bg2"/>
                </a:solidFill>
              </a:endParaRPr>
            </a:p>
          </p:txBody>
        </p:sp>
        <p:sp>
          <p:nvSpPr>
            <p:cNvPr id="3106" name="Text Box 16"/>
            <p:cNvSpPr txBox="1">
              <a:spLocks noChangeArrowheads="1"/>
            </p:cNvSpPr>
            <p:nvPr/>
          </p:nvSpPr>
          <p:spPr bwMode="auto">
            <a:xfrm>
              <a:off x="3990" y="2265"/>
              <a:ext cx="5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400" b="1">
                  <a:solidFill>
                    <a:schemeClr val="bg2"/>
                  </a:solidFill>
                </a:rPr>
                <a:t>Другие ССЗ</a:t>
              </a:r>
              <a:endParaRPr lang="en-US" altLang="uk-UA" sz="1400" b="1">
                <a:solidFill>
                  <a:schemeClr val="bg2"/>
                </a:solidFill>
              </a:endParaRPr>
            </a:p>
          </p:txBody>
        </p:sp>
        <p:sp>
          <p:nvSpPr>
            <p:cNvPr id="3107" name="Text Box 17"/>
            <p:cNvSpPr txBox="1">
              <a:spLocks noChangeArrowheads="1"/>
            </p:cNvSpPr>
            <p:nvPr/>
          </p:nvSpPr>
          <p:spPr bwMode="auto">
            <a:xfrm>
              <a:off x="4266" y="1726"/>
              <a:ext cx="6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400" b="1">
                  <a:solidFill>
                    <a:schemeClr val="bg2"/>
                  </a:solidFill>
                </a:rPr>
                <a:t>33%</a:t>
              </a:r>
              <a:endParaRPr lang="en-US" altLang="uk-UA" sz="1200" b="1">
                <a:solidFill>
                  <a:schemeClr val="bg2"/>
                </a:solidFill>
              </a:endParaRPr>
            </a:p>
          </p:txBody>
        </p:sp>
      </p:grpSp>
      <p:graphicFrame>
        <p:nvGraphicFramePr>
          <p:cNvPr id="3074" name="Object 18"/>
          <p:cNvGraphicFramePr>
            <a:graphicFrameLocks noChangeAspect="1"/>
          </p:cNvGraphicFramePr>
          <p:nvPr/>
        </p:nvGraphicFramePr>
        <p:xfrm>
          <a:off x="2774950" y="1447800"/>
          <a:ext cx="2971800" cy="3352800"/>
        </p:xfrm>
        <a:graphic>
          <a:graphicData uri="http://schemas.openxmlformats.org/presentationml/2006/ole">
            <mc:AlternateContent xmlns:mc="http://schemas.openxmlformats.org/markup-compatibility/2006">
              <mc:Choice xmlns:v="urn:schemas-microsoft-com:vml" Requires="v">
                <p:oleObj spid="_x0000_s5169" name="Chart" r:id="rId6" imgW="2971800" imgH="3352627" progId="MSGraph.Chart.8">
                  <p:embed followColorScheme="full"/>
                </p:oleObj>
              </mc:Choice>
              <mc:Fallback>
                <p:oleObj name="Chart" r:id="rId6" imgW="2971800" imgH="3352627" progId="MSGraph.Chart.8">
                  <p:embed followColorScheme="full"/>
                  <p:pic>
                    <p:nvPicPr>
                      <p:cNvPr id="0" name=""/>
                      <p:cNvPicPr>
                        <a:picLocks noChangeAspect="1" noChangeArrowheads="1"/>
                      </p:cNvPicPr>
                      <p:nvPr/>
                    </p:nvPicPr>
                    <p:blipFill>
                      <a:blip r:embed="rId7"/>
                      <a:srcRect/>
                      <a:stretch>
                        <a:fillRect/>
                      </a:stretch>
                    </p:blipFill>
                    <p:spPr bwMode="auto">
                      <a:xfrm>
                        <a:off x="2774950" y="1447800"/>
                        <a:ext cx="2971800"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2099" name="Rectangle 19"/>
          <p:cNvSpPr>
            <a:spLocks noGrp="1" noChangeArrowheads="1"/>
          </p:cNvSpPr>
          <p:nvPr>
            <p:ph type="title"/>
          </p:nvPr>
        </p:nvSpPr>
        <p:spPr/>
        <p:txBody>
          <a:bodyPr/>
          <a:lstStyle/>
          <a:p>
            <a:pPr>
              <a:defRPr/>
            </a:pPr>
            <a:r>
              <a:rPr lang="ru-RU" smtClean="0"/>
              <a:t>По всему миру ССЗ есть ведущей причиной смертности</a:t>
            </a:r>
            <a:endParaRPr lang="en-US" smtClean="0"/>
          </a:p>
        </p:txBody>
      </p:sp>
      <p:sp>
        <p:nvSpPr>
          <p:cNvPr id="3079" name="Text Box 20"/>
          <p:cNvSpPr txBox="1">
            <a:spLocks noChangeArrowheads="1"/>
          </p:cNvSpPr>
          <p:nvPr/>
        </p:nvSpPr>
        <p:spPr bwMode="auto">
          <a:xfrm>
            <a:off x="3821113" y="3645129"/>
            <a:ext cx="635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400" b="1">
                <a:solidFill>
                  <a:schemeClr val="bg2"/>
                </a:solidFill>
              </a:rPr>
              <a:t>30%</a:t>
            </a:r>
          </a:p>
        </p:txBody>
      </p:sp>
      <p:sp>
        <p:nvSpPr>
          <p:cNvPr id="3080" name="Text Box 21"/>
          <p:cNvSpPr txBox="1">
            <a:spLocks noChangeArrowheads="1"/>
          </p:cNvSpPr>
          <p:nvPr/>
        </p:nvSpPr>
        <p:spPr bwMode="auto">
          <a:xfrm>
            <a:off x="2935288" y="3129191"/>
            <a:ext cx="565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400" b="1">
                <a:solidFill>
                  <a:schemeClr val="bg2"/>
                </a:solidFill>
              </a:rPr>
              <a:t>9%</a:t>
            </a:r>
          </a:p>
        </p:txBody>
      </p:sp>
      <p:sp>
        <p:nvSpPr>
          <p:cNvPr id="3081" name="Text Box 22"/>
          <p:cNvSpPr txBox="1">
            <a:spLocks noChangeArrowheads="1"/>
          </p:cNvSpPr>
          <p:nvPr/>
        </p:nvSpPr>
        <p:spPr bwMode="auto">
          <a:xfrm>
            <a:off x="2817813" y="2806929"/>
            <a:ext cx="565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400" b="1">
                <a:solidFill>
                  <a:schemeClr val="bg2"/>
                </a:solidFill>
              </a:rPr>
              <a:t>2%</a:t>
            </a:r>
          </a:p>
        </p:txBody>
      </p:sp>
      <p:sp>
        <p:nvSpPr>
          <p:cNvPr id="2862103" name="Text Box 23"/>
          <p:cNvSpPr txBox="1">
            <a:spLocks noChangeArrowheads="1"/>
          </p:cNvSpPr>
          <p:nvPr/>
        </p:nvSpPr>
        <p:spPr bwMode="gray">
          <a:xfrm>
            <a:off x="3014663" y="2468791"/>
            <a:ext cx="685800" cy="215444"/>
          </a:xfrm>
          <a:prstGeom prst="rect">
            <a:avLst/>
          </a:prstGeom>
          <a:noFill/>
          <a:ln w="19050">
            <a:noFill/>
            <a:miter lim="800000"/>
            <a:headEnd/>
            <a:tailEnd/>
          </a:ln>
          <a:effectLst/>
        </p:spPr>
        <p:txBody>
          <a:bodyPr lIns="0" tIns="0" rIns="0" bIns="0" anchor="ctr">
            <a:spAutoFit/>
          </a:bodyPr>
          <a:lstStyle/>
          <a:p>
            <a:pPr algn="ctr" eaLnBrk="0" hangingPunct="0">
              <a:spcBef>
                <a:spcPct val="50000"/>
              </a:spcBef>
              <a:defRPr/>
            </a:pPr>
            <a:r>
              <a:rPr lang="en-US" sz="1400" b="1">
                <a:effectLst>
                  <a:outerShdw blurRad="38100" dist="38100" dir="2700000" algn="tl">
                    <a:srgbClr val="000000"/>
                  </a:outerShdw>
                </a:effectLst>
                <a:latin typeface="Arial" charset="0"/>
              </a:rPr>
              <a:t>13%</a:t>
            </a:r>
          </a:p>
        </p:txBody>
      </p:sp>
      <p:sp>
        <p:nvSpPr>
          <p:cNvPr id="3083" name="Text Box 24"/>
          <p:cNvSpPr txBox="1">
            <a:spLocks noChangeArrowheads="1"/>
          </p:cNvSpPr>
          <p:nvPr/>
        </p:nvSpPr>
        <p:spPr bwMode="auto">
          <a:xfrm>
            <a:off x="3608388" y="2075091"/>
            <a:ext cx="565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400" b="1">
                <a:solidFill>
                  <a:schemeClr val="bg2"/>
                </a:solidFill>
              </a:rPr>
              <a:t>9%</a:t>
            </a:r>
          </a:p>
        </p:txBody>
      </p:sp>
      <p:sp>
        <p:nvSpPr>
          <p:cNvPr id="3084" name="Text Box 25"/>
          <p:cNvSpPr txBox="1">
            <a:spLocks noChangeArrowheads="1"/>
          </p:cNvSpPr>
          <p:nvPr/>
        </p:nvSpPr>
        <p:spPr bwMode="auto">
          <a:xfrm>
            <a:off x="4214814" y="2129066"/>
            <a:ext cx="6492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en-US" altLang="uk-UA" sz="1400" b="1">
                <a:solidFill>
                  <a:schemeClr val="bg2"/>
                </a:solidFill>
              </a:rPr>
              <a:t>13%</a:t>
            </a:r>
          </a:p>
        </p:txBody>
      </p:sp>
      <p:sp>
        <p:nvSpPr>
          <p:cNvPr id="3085" name="Text Box 26"/>
          <p:cNvSpPr txBox="1">
            <a:spLocks noChangeArrowheads="1"/>
          </p:cNvSpPr>
          <p:nvPr/>
        </p:nvSpPr>
        <p:spPr bwMode="auto">
          <a:xfrm>
            <a:off x="2868613" y="4286708"/>
            <a:ext cx="11049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400"/>
              <a:t>Все другие болезни</a:t>
            </a:r>
            <a:endParaRPr lang="en-US" altLang="uk-UA" sz="1400"/>
          </a:p>
        </p:txBody>
      </p:sp>
      <p:sp>
        <p:nvSpPr>
          <p:cNvPr id="3086" name="Text Box 27"/>
          <p:cNvSpPr txBox="1">
            <a:spLocks noChangeArrowheads="1"/>
          </p:cNvSpPr>
          <p:nvPr/>
        </p:nvSpPr>
        <p:spPr bwMode="auto">
          <a:xfrm>
            <a:off x="4443413" y="1636941"/>
            <a:ext cx="8620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400"/>
              <a:t>Рак</a:t>
            </a:r>
            <a:endParaRPr lang="en-US" altLang="uk-UA" sz="1400"/>
          </a:p>
        </p:txBody>
      </p:sp>
      <p:sp>
        <p:nvSpPr>
          <p:cNvPr id="3087" name="Text Box 28"/>
          <p:cNvSpPr txBox="1">
            <a:spLocks noChangeArrowheads="1"/>
          </p:cNvSpPr>
          <p:nvPr/>
        </p:nvSpPr>
        <p:spPr bwMode="auto">
          <a:xfrm>
            <a:off x="3162300" y="1682979"/>
            <a:ext cx="889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400"/>
              <a:t>Травмы</a:t>
            </a:r>
            <a:endParaRPr lang="en-US" altLang="uk-UA" sz="1400"/>
          </a:p>
        </p:txBody>
      </p:sp>
      <p:sp>
        <p:nvSpPr>
          <p:cNvPr id="3088" name="Text Box 29"/>
          <p:cNvSpPr txBox="1">
            <a:spLocks noChangeArrowheads="1"/>
          </p:cNvSpPr>
          <p:nvPr/>
        </p:nvSpPr>
        <p:spPr bwMode="auto">
          <a:xfrm>
            <a:off x="1844675" y="2064208"/>
            <a:ext cx="1220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400"/>
              <a:t>Дыхательные заболевания</a:t>
            </a:r>
            <a:endParaRPr lang="en-US" altLang="uk-UA" sz="1400"/>
          </a:p>
        </p:txBody>
      </p:sp>
      <p:sp>
        <p:nvSpPr>
          <p:cNvPr id="3089" name="Text Box 30"/>
          <p:cNvSpPr txBox="1">
            <a:spLocks noChangeArrowheads="1"/>
          </p:cNvSpPr>
          <p:nvPr/>
        </p:nvSpPr>
        <p:spPr bwMode="auto">
          <a:xfrm>
            <a:off x="1952625" y="2772004"/>
            <a:ext cx="9350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400"/>
              <a:t>Диабет</a:t>
            </a:r>
            <a:endParaRPr lang="en-US" altLang="uk-UA" sz="1400"/>
          </a:p>
        </p:txBody>
      </p:sp>
      <p:sp>
        <p:nvSpPr>
          <p:cNvPr id="3090" name="Text Box 31"/>
          <p:cNvSpPr txBox="1">
            <a:spLocks noChangeArrowheads="1"/>
          </p:cNvSpPr>
          <p:nvPr/>
        </p:nvSpPr>
        <p:spPr bwMode="auto">
          <a:xfrm>
            <a:off x="1704976" y="3107423"/>
            <a:ext cx="1179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spcBef>
                <a:spcPct val="50000"/>
              </a:spcBef>
            </a:pPr>
            <a:r>
              <a:rPr lang="ru-RU" altLang="uk-UA" sz="1400"/>
              <a:t>Другие хронические заболевания</a:t>
            </a:r>
            <a:endParaRPr lang="en-US" altLang="uk-UA" sz="1400"/>
          </a:p>
        </p:txBody>
      </p:sp>
      <p:sp>
        <p:nvSpPr>
          <p:cNvPr id="3091" name="Text Box 32"/>
          <p:cNvSpPr txBox="1">
            <a:spLocks noChangeArrowheads="1"/>
          </p:cNvSpPr>
          <p:nvPr/>
        </p:nvSpPr>
        <p:spPr bwMode="invGray">
          <a:xfrm>
            <a:off x="1524001" y="6326188"/>
            <a:ext cx="74517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46888" anchor="b"/>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nSpc>
                <a:spcPct val="95000"/>
              </a:lnSpc>
            </a:pPr>
            <a:endParaRPr lang="en-US" altLang="uk-UA" sz="1000" i="1" dirty="0">
              <a:solidFill>
                <a:srgbClr val="FFFFFF"/>
              </a:solidFill>
            </a:endParaRPr>
          </a:p>
        </p:txBody>
      </p:sp>
      <p:sp>
        <p:nvSpPr>
          <p:cNvPr id="3092" name="Text Box 33"/>
          <p:cNvSpPr txBox="1">
            <a:spLocks noChangeArrowheads="1"/>
          </p:cNvSpPr>
          <p:nvPr/>
        </p:nvSpPr>
        <p:spPr bwMode="auto">
          <a:xfrm>
            <a:off x="4611688" y="2768600"/>
            <a:ext cx="9207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lnSpc>
                <a:spcPct val="90000"/>
              </a:lnSpc>
              <a:spcBef>
                <a:spcPct val="5000"/>
              </a:spcBef>
            </a:pPr>
            <a:r>
              <a:rPr lang="en-US" altLang="uk-UA" sz="1400" b="1" dirty="0">
                <a:solidFill>
                  <a:schemeClr val="bg2"/>
                </a:solidFill>
              </a:rPr>
              <a:t>30%</a:t>
            </a:r>
          </a:p>
          <a:p>
            <a:pPr algn="ctr">
              <a:lnSpc>
                <a:spcPct val="90000"/>
              </a:lnSpc>
              <a:spcBef>
                <a:spcPct val="5000"/>
              </a:spcBef>
            </a:pPr>
            <a:r>
              <a:rPr lang="ru-RU" altLang="uk-UA" sz="1400" b="1" dirty="0">
                <a:solidFill>
                  <a:schemeClr val="bg2"/>
                </a:solidFill>
              </a:rPr>
              <a:t>ССЗ</a:t>
            </a:r>
            <a:endParaRPr lang="en-US" altLang="uk-UA" sz="1400" b="1" dirty="0">
              <a:solidFill>
                <a:schemeClr val="bg2"/>
              </a:solidFill>
            </a:endParaRPr>
          </a:p>
          <a:p>
            <a:pPr algn="ctr">
              <a:lnSpc>
                <a:spcPct val="90000"/>
              </a:lnSpc>
              <a:spcBef>
                <a:spcPct val="5000"/>
              </a:spcBef>
            </a:pPr>
            <a:r>
              <a:rPr lang="en-US" altLang="uk-UA" sz="1400" b="1" dirty="0" smtClean="0">
                <a:solidFill>
                  <a:schemeClr val="bg2"/>
                </a:solidFill>
              </a:rPr>
              <a:t>(</a:t>
            </a:r>
            <a:r>
              <a:rPr lang="ru-RU" altLang="uk-UA" sz="1400" b="1" dirty="0" smtClean="0">
                <a:solidFill>
                  <a:schemeClr val="bg2"/>
                </a:solidFill>
              </a:rPr>
              <a:t>17</a:t>
            </a:r>
            <a:r>
              <a:rPr lang="en-US" altLang="uk-UA" sz="1400" b="1" dirty="0" smtClean="0">
                <a:solidFill>
                  <a:schemeClr val="bg2"/>
                </a:solidFill>
              </a:rPr>
              <a:t>.</a:t>
            </a:r>
            <a:r>
              <a:rPr lang="ru-RU" altLang="uk-UA" sz="1400" b="1" dirty="0" smtClean="0">
                <a:solidFill>
                  <a:schemeClr val="bg2"/>
                </a:solidFill>
              </a:rPr>
              <a:t>5</a:t>
            </a:r>
            <a:r>
              <a:rPr lang="en-US" altLang="uk-UA" sz="1400" b="1" dirty="0" smtClean="0">
                <a:solidFill>
                  <a:schemeClr val="bg2"/>
                </a:solidFill>
              </a:rPr>
              <a:t> </a:t>
            </a:r>
            <a:r>
              <a:rPr lang="ru-RU" altLang="uk-UA" sz="1400" b="1" dirty="0">
                <a:solidFill>
                  <a:schemeClr val="bg2"/>
                </a:solidFill>
              </a:rPr>
              <a:t>млн.</a:t>
            </a:r>
            <a:r>
              <a:rPr lang="en-US" altLang="uk-UA" sz="1400" b="1" dirty="0">
                <a:solidFill>
                  <a:schemeClr val="bg2"/>
                </a:solidFill>
              </a:rPr>
              <a:t>)</a:t>
            </a:r>
          </a:p>
        </p:txBody>
      </p:sp>
    </p:spTree>
    <p:extLst>
      <p:ext uri="{BB962C8B-B14F-4D97-AF65-F5344CB8AC3E}">
        <p14:creationId xmlns:p14="http://schemas.microsoft.com/office/powerpoint/2010/main" val="2754047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0991FB88-2368-469C-A6CB-7115E2FA954E}" type="slidenum">
              <a:rPr lang="en-US" altLang="uk-UA"/>
              <a:pPr/>
              <a:t>5</a:t>
            </a:fld>
            <a:endParaRPr lang="en-US" altLang="uk-UA"/>
          </a:p>
        </p:txBody>
      </p:sp>
      <p:sp>
        <p:nvSpPr>
          <p:cNvPr id="2866178" name="Rectangle 2"/>
          <p:cNvSpPr>
            <a:spLocks noGrp="1" noChangeArrowheads="1"/>
          </p:cNvSpPr>
          <p:nvPr>
            <p:ph type="title"/>
          </p:nvPr>
        </p:nvSpPr>
        <p:spPr/>
        <p:txBody>
          <a:bodyPr/>
          <a:lstStyle/>
          <a:p>
            <a:pPr>
              <a:defRPr/>
            </a:pPr>
            <a:r>
              <a:rPr lang="ru-RU" dirty="0" smtClean="0"/>
              <a:t>Наиболее распространенные факторы риска ССЗ</a:t>
            </a:r>
            <a:endParaRPr lang="en-US" dirty="0" smtClean="0"/>
          </a:p>
        </p:txBody>
      </p:sp>
      <p:sp>
        <p:nvSpPr>
          <p:cNvPr id="2866179" name="Rectangle 3"/>
          <p:cNvSpPr>
            <a:spLocks noGrp="1" noChangeArrowheads="1"/>
          </p:cNvSpPr>
          <p:nvPr>
            <p:ph type="body" sz="half" idx="1"/>
          </p:nvPr>
        </p:nvSpPr>
        <p:spPr>
          <a:xfrm>
            <a:off x="1163782" y="2538942"/>
            <a:ext cx="4983019" cy="3836458"/>
          </a:xfrm>
        </p:spPr>
        <p:txBody>
          <a:bodyPr>
            <a:normAutofit lnSpcReduction="10000"/>
          </a:bodyPr>
          <a:lstStyle/>
          <a:p>
            <a:pPr>
              <a:defRPr/>
            </a:pPr>
            <a:r>
              <a:rPr lang="ru-RU" b="1" dirty="0"/>
              <a:t>Профиль липидов плазмы</a:t>
            </a:r>
            <a:endParaRPr lang="en-US" b="1" dirty="0"/>
          </a:p>
          <a:p>
            <a:pPr lvl="1">
              <a:buFont typeface="Arial" charset="0"/>
              <a:buChar char="●"/>
              <a:defRPr/>
            </a:pPr>
            <a:r>
              <a:rPr lang="ru-RU" dirty="0"/>
              <a:t>Повышение общего холестерина</a:t>
            </a:r>
            <a:endParaRPr lang="en-US" dirty="0"/>
          </a:p>
          <a:p>
            <a:pPr lvl="1">
              <a:buFont typeface="Arial" charset="0"/>
              <a:buChar char="●"/>
              <a:defRPr/>
            </a:pPr>
            <a:r>
              <a:rPr lang="ru-RU" dirty="0"/>
              <a:t>Повышение ХЛНП</a:t>
            </a:r>
            <a:endParaRPr lang="en-US" dirty="0"/>
          </a:p>
          <a:p>
            <a:pPr lvl="1">
              <a:buFont typeface="Arial" charset="0"/>
              <a:buChar char="●"/>
              <a:defRPr/>
            </a:pPr>
            <a:r>
              <a:rPr lang="ru-RU" dirty="0"/>
              <a:t>Повышение триглицеридов</a:t>
            </a:r>
            <a:endParaRPr lang="en-US" dirty="0"/>
          </a:p>
          <a:p>
            <a:pPr lvl="1">
              <a:buFont typeface="Arial" charset="0"/>
              <a:buChar char="●"/>
              <a:defRPr/>
            </a:pPr>
            <a:r>
              <a:rPr lang="ru-RU" dirty="0"/>
              <a:t>Снижение ХЛВП</a:t>
            </a:r>
            <a:endParaRPr lang="en-US" dirty="0"/>
          </a:p>
          <a:p>
            <a:pPr>
              <a:defRPr/>
            </a:pPr>
            <a:r>
              <a:rPr lang="ru-RU" b="1" dirty="0"/>
              <a:t>Высокое артериальное давление</a:t>
            </a:r>
            <a:endParaRPr lang="en-US" b="1" dirty="0"/>
          </a:p>
          <a:p>
            <a:pPr>
              <a:defRPr/>
            </a:pPr>
            <a:r>
              <a:rPr lang="ru-RU" b="1" dirty="0"/>
              <a:t>Ожирение</a:t>
            </a:r>
            <a:endParaRPr lang="en-US" b="1" dirty="0"/>
          </a:p>
          <a:p>
            <a:pPr>
              <a:defRPr/>
            </a:pPr>
            <a:r>
              <a:rPr lang="ru-RU" b="1" dirty="0"/>
              <a:t>Диабет</a:t>
            </a:r>
            <a:endParaRPr lang="en-US" b="1" dirty="0"/>
          </a:p>
          <a:p>
            <a:pPr>
              <a:defRPr/>
            </a:pPr>
            <a:r>
              <a:rPr lang="ru-RU" b="1" dirty="0"/>
              <a:t>Низкая физическая активность</a:t>
            </a:r>
            <a:endParaRPr lang="en-US" b="1" dirty="0"/>
          </a:p>
          <a:p>
            <a:pPr>
              <a:defRPr/>
            </a:pPr>
            <a:r>
              <a:rPr lang="ru-RU" b="1" dirty="0"/>
              <a:t>Курение</a:t>
            </a:r>
            <a:endParaRPr lang="en-US" b="1" dirty="0"/>
          </a:p>
        </p:txBody>
      </p:sp>
      <p:sp>
        <p:nvSpPr>
          <p:cNvPr id="2866180" name="Rectangle 4"/>
          <p:cNvSpPr>
            <a:spLocks noGrp="1" noChangeArrowheads="1"/>
          </p:cNvSpPr>
          <p:nvPr>
            <p:ph type="body" sz="half" idx="2"/>
          </p:nvPr>
        </p:nvSpPr>
        <p:spPr>
          <a:xfrm>
            <a:off x="5964382" y="2538942"/>
            <a:ext cx="4289281" cy="3373966"/>
          </a:xfrm>
        </p:spPr>
        <p:txBody>
          <a:bodyPr>
            <a:normAutofit/>
          </a:bodyPr>
          <a:lstStyle/>
          <a:p>
            <a:pPr>
              <a:defRPr/>
            </a:pPr>
            <a:r>
              <a:rPr lang="ru-RU" b="1" dirty="0"/>
              <a:t>Возраст</a:t>
            </a:r>
            <a:endParaRPr lang="en-US" b="1" dirty="0"/>
          </a:p>
          <a:p>
            <a:pPr lvl="1">
              <a:buFont typeface="Arial" charset="0"/>
              <a:buChar char="●"/>
              <a:defRPr/>
            </a:pPr>
            <a:r>
              <a:rPr lang="en-US" dirty="0"/>
              <a:t>&gt;55 </a:t>
            </a:r>
            <a:r>
              <a:rPr lang="ru-RU" dirty="0"/>
              <a:t>лет для мужчин</a:t>
            </a:r>
            <a:endParaRPr lang="en-US" dirty="0"/>
          </a:p>
          <a:p>
            <a:pPr lvl="1">
              <a:buFont typeface="Arial" charset="0"/>
              <a:buChar char="●"/>
              <a:defRPr/>
            </a:pPr>
            <a:r>
              <a:rPr lang="en-US" dirty="0"/>
              <a:t>&gt;65 </a:t>
            </a:r>
            <a:r>
              <a:rPr lang="ru-RU" dirty="0"/>
              <a:t>лет для женщин</a:t>
            </a:r>
            <a:endParaRPr lang="en-US" dirty="0"/>
          </a:p>
          <a:p>
            <a:pPr>
              <a:defRPr/>
            </a:pPr>
            <a:r>
              <a:rPr lang="ru-RU" b="1" dirty="0"/>
              <a:t>Пол</a:t>
            </a:r>
            <a:endParaRPr lang="en-US" b="1" dirty="0"/>
          </a:p>
          <a:p>
            <a:pPr>
              <a:defRPr/>
            </a:pPr>
            <a:r>
              <a:rPr lang="ru-RU" b="1" dirty="0"/>
              <a:t>Этническое </a:t>
            </a:r>
            <a:r>
              <a:rPr lang="ru-RU" b="1" dirty="0" err="1"/>
              <a:t>происходжение</a:t>
            </a:r>
            <a:endParaRPr lang="en-US" b="1" dirty="0"/>
          </a:p>
        </p:txBody>
      </p:sp>
      <p:sp>
        <p:nvSpPr>
          <p:cNvPr id="2866181" name="AutoShape 5"/>
          <p:cNvSpPr>
            <a:spLocks noChangeArrowheads="1"/>
          </p:cNvSpPr>
          <p:nvPr/>
        </p:nvSpPr>
        <p:spPr bwMode="blackWhite">
          <a:xfrm>
            <a:off x="1849582" y="1603375"/>
            <a:ext cx="4041631" cy="548218"/>
          </a:xfrm>
          <a:prstGeom prst="roundRect">
            <a:avLst>
              <a:gd name="adj" fmla="val 17986"/>
            </a:avLst>
          </a:prstGeom>
          <a:solidFill>
            <a:schemeClr val="accent1"/>
          </a:solidFill>
          <a:ln w="28575">
            <a:solidFill>
              <a:schemeClr val="tx1"/>
            </a:solidFill>
            <a:round/>
            <a:headEnd/>
            <a:tailEnd/>
          </a:ln>
          <a:effectLst>
            <a:outerShdw dist="35921" dir="2700000" algn="ctr" rotWithShape="0">
              <a:schemeClr val="bg2"/>
            </a:outerShdw>
          </a:effectLst>
        </p:spPr>
        <p:txBody>
          <a:bodyPr lIns="0" tIns="0" rIns="0" bIns="0" anchor="ctr"/>
          <a:lstStyle/>
          <a:p>
            <a:pPr algn="ctr" eaLnBrk="0" hangingPunct="0">
              <a:defRPr/>
            </a:pPr>
            <a:r>
              <a:rPr lang="ru-RU" sz="2000" b="1" dirty="0">
                <a:effectLst>
                  <a:outerShdw blurRad="38100" dist="38100" dir="2700000" algn="tl">
                    <a:srgbClr val="000000"/>
                  </a:outerShdw>
                </a:effectLst>
                <a:latin typeface="Arial" charset="0"/>
              </a:rPr>
              <a:t>Модифицируемые факторы риска</a:t>
            </a:r>
            <a:endParaRPr lang="en-US" sz="2000" b="1" dirty="0">
              <a:effectLst>
                <a:outerShdw blurRad="38100" dist="38100" dir="2700000" algn="tl">
                  <a:srgbClr val="000000"/>
                </a:outerShdw>
              </a:effectLst>
              <a:latin typeface="Arial" charset="0"/>
            </a:endParaRPr>
          </a:p>
        </p:txBody>
      </p:sp>
      <p:sp>
        <p:nvSpPr>
          <p:cNvPr id="2866182" name="AutoShape 6"/>
          <p:cNvSpPr>
            <a:spLocks noChangeArrowheads="1"/>
          </p:cNvSpPr>
          <p:nvPr/>
        </p:nvSpPr>
        <p:spPr bwMode="blackWhite">
          <a:xfrm>
            <a:off x="6276109" y="1603375"/>
            <a:ext cx="4041054" cy="503766"/>
          </a:xfrm>
          <a:prstGeom prst="roundRect">
            <a:avLst>
              <a:gd name="adj" fmla="val 20120"/>
            </a:avLst>
          </a:prstGeom>
          <a:solidFill>
            <a:schemeClr val="accent1"/>
          </a:solidFill>
          <a:ln w="28575">
            <a:solidFill>
              <a:schemeClr val="tx1"/>
            </a:solidFill>
            <a:round/>
            <a:headEnd/>
            <a:tailEnd/>
          </a:ln>
          <a:effectLst>
            <a:outerShdw dist="35921" dir="2700000" algn="ctr" rotWithShape="0">
              <a:schemeClr val="bg2"/>
            </a:outerShdw>
          </a:effectLst>
        </p:spPr>
        <p:txBody>
          <a:bodyPr lIns="0" tIns="0" rIns="0" bIns="0" anchor="ctr"/>
          <a:lstStyle/>
          <a:p>
            <a:pPr algn="ctr" eaLnBrk="0" hangingPunct="0">
              <a:defRPr/>
            </a:pPr>
            <a:r>
              <a:rPr lang="ru-RU" sz="2000" b="1" dirty="0" err="1">
                <a:effectLst>
                  <a:outerShdw blurRad="38100" dist="38100" dir="2700000" algn="tl">
                    <a:srgbClr val="000000"/>
                  </a:outerShdw>
                </a:effectLst>
                <a:latin typeface="Arial" charset="0"/>
              </a:rPr>
              <a:t>Немодифицируемые</a:t>
            </a:r>
            <a:r>
              <a:rPr lang="ru-RU" sz="2000" b="1" dirty="0">
                <a:effectLst>
                  <a:outerShdw blurRad="38100" dist="38100" dir="2700000" algn="tl">
                    <a:srgbClr val="000000"/>
                  </a:outerShdw>
                </a:effectLst>
                <a:latin typeface="Arial" charset="0"/>
              </a:rPr>
              <a:t> факторы риска</a:t>
            </a:r>
            <a:endParaRPr lang="en-US" sz="2000" b="1"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2460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fld id="{429B165F-B400-48EE-8849-09EB9E41C732}" type="slidenum">
              <a:rPr lang="en-US" altLang="uk-UA"/>
              <a:pPr/>
              <a:t>6</a:t>
            </a:fld>
            <a:endParaRPr lang="en-US" altLang="uk-UA"/>
          </a:p>
        </p:txBody>
      </p:sp>
      <p:sp>
        <p:nvSpPr>
          <p:cNvPr id="2868226" name="Rectangle 2"/>
          <p:cNvSpPr>
            <a:spLocks noGrp="1" noChangeArrowheads="1"/>
          </p:cNvSpPr>
          <p:nvPr>
            <p:ph type="title"/>
          </p:nvPr>
        </p:nvSpPr>
        <p:spPr/>
        <p:txBody>
          <a:bodyPr/>
          <a:lstStyle/>
          <a:p>
            <a:pPr>
              <a:defRPr/>
            </a:pPr>
            <a:r>
              <a:rPr lang="ru-RU" smtClean="0"/>
              <a:t>Множественные факторы риска вызывают совокупное повышение риска ИБС</a:t>
            </a:r>
            <a:endParaRPr lang="en-US" smtClean="0"/>
          </a:p>
        </p:txBody>
      </p:sp>
      <p:sp>
        <p:nvSpPr>
          <p:cNvPr id="2868227" name="Rectangle 3"/>
          <p:cNvSpPr>
            <a:spLocks noGrp="1" noChangeArrowheads="1"/>
          </p:cNvSpPr>
          <p:nvPr>
            <p:ph type="body" sz="half" idx="4294967295"/>
          </p:nvPr>
        </p:nvSpPr>
        <p:spPr>
          <a:xfrm>
            <a:off x="1930401" y="2353244"/>
            <a:ext cx="4035425" cy="2702943"/>
          </a:xfrm>
        </p:spPr>
        <p:txBody>
          <a:bodyPr/>
          <a:lstStyle/>
          <a:p>
            <a:pPr>
              <a:lnSpc>
                <a:spcPct val="95000"/>
              </a:lnSpc>
              <a:defRPr/>
            </a:pPr>
            <a:r>
              <a:rPr lang="ru-RU" b="1" dirty="0"/>
              <a:t>Факторы риска </a:t>
            </a:r>
            <a:r>
              <a:rPr lang="ru-RU" b="1" dirty="0" err="1"/>
              <a:t>кумулируют</a:t>
            </a:r>
            <a:r>
              <a:rPr lang="ru-RU" b="1" dirty="0"/>
              <a:t> и существенно влияют на риск ИБС</a:t>
            </a:r>
            <a:endParaRPr lang="en-US" b="1" dirty="0"/>
          </a:p>
          <a:p>
            <a:pPr lvl="1">
              <a:lnSpc>
                <a:spcPct val="95000"/>
              </a:lnSpc>
              <a:buFont typeface="Arial" charset="0"/>
              <a:buChar char="●"/>
              <a:defRPr/>
            </a:pPr>
            <a:r>
              <a:rPr lang="ru-RU" dirty="0"/>
              <a:t>Мужчины-курильщики с наиболее высоким уровнем ОХ и САТ имеют риск смерти от ИБС в 20 раз выше, сравнивая с мужчинами – не курильщиками с минимальным уровнем ОХ и САТ</a:t>
            </a:r>
            <a:endParaRPr lang="en-US" dirty="0"/>
          </a:p>
        </p:txBody>
      </p:sp>
      <p:sp>
        <p:nvSpPr>
          <p:cNvPr id="16389" name="Text Box 4"/>
          <p:cNvSpPr txBox="1">
            <a:spLocks noChangeArrowheads="1"/>
          </p:cNvSpPr>
          <p:nvPr/>
        </p:nvSpPr>
        <p:spPr bwMode="invGray">
          <a:xfrm>
            <a:off x="1524001" y="6357938"/>
            <a:ext cx="74517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46888" anchor="b"/>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lnSpc>
                <a:spcPct val="95000"/>
              </a:lnSpc>
            </a:pPr>
            <a:r>
              <a:rPr lang="en-US" altLang="uk-UA" sz="1000" dirty="0" smtClean="0"/>
              <a:t>1</a:t>
            </a:r>
            <a:endParaRPr lang="en-US" altLang="uk-UA" sz="1000" dirty="0"/>
          </a:p>
        </p:txBody>
      </p:sp>
      <p:sp>
        <p:nvSpPr>
          <p:cNvPr id="2868229" name="AutoShape 5"/>
          <p:cNvSpPr>
            <a:spLocks noChangeArrowheads="1"/>
          </p:cNvSpPr>
          <p:nvPr/>
        </p:nvSpPr>
        <p:spPr bwMode="blackWhite">
          <a:xfrm>
            <a:off x="1895475" y="5618163"/>
            <a:ext cx="8401050" cy="450850"/>
          </a:xfrm>
          <a:prstGeom prst="roundRect">
            <a:avLst>
              <a:gd name="adj" fmla="val 13731"/>
            </a:avLst>
          </a:prstGeom>
          <a:solidFill>
            <a:schemeClr val="tx2"/>
          </a:solidFill>
          <a:ln w="28575" algn="ctr">
            <a:solidFill>
              <a:schemeClr val="tx1"/>
            </a:solidFill>
            <a:round/>
            <a:headEnd/>
            <a:tailEnd/>
          </a:ln>
          <a:effectLst>
            <a:outerShdw dist="35921" dir="2700000" algn="ctr" rotWithShape="0">
              <a:schemeClr val="bg2"/>
            </a:outerShdw>
          </a:effectLst>
        </p:spPr>
        <p:txBody>
          <a:bodyPr lIns="0" tIns="0" rIns="0" bIns="0" anchor="ctr"/>
          <a:lstStyle/>
          <a:p>
            <a:pPr algn="ctr" eaLnBrk="0" hangingPunct="0">
              <a:defRPr/>
            </a:pPr>
            <a:r>
              <a:rPr lang="ru-RU" b="1" dirty="0">
                <a:solidFill>
                  <a:srgbClr val="FF0000"/>
                </a:solidFill>
                <a:effectLst>
                  <a:outerShdw blurRad="38100" dist="38100" dir="2700000" algn="tl">
                    <a:srgbClr val="000000"/>
                  </a:outerShdw>
                </a:effectLst>
                <a:latin typeface="Arial" charset="0"/>
              </a:rPr>
              <a:t>У каждого больного важно лечить общий риск ИБС</a:t>
            </a:r>
            <a:endParaRPr lang="en-US" b="1" dirty="0">
              <a:solidFill>
                <a:srgbClr val="FF0000"/>
              </a:solidFill>
              <a:effectLst>
                <a:outerShdw blurRad="38100" dist="38100" dir="2700000" algn="tl">
                  <a:srgbClr val="000000"/>
                </a:outerShdw>
              </a:effectLst>
              <a:latin typeface="Arial" charset="0"/>
            </a:endParaRPr>
          </a:p>
        </p:txBody>
      </p:sp>
      <p:grpSp>
        <p:nvGrpSpPr>
          <p:cNvPr id="16391" name="Group 6"/>
          <p:cNvGrpSpPr>
            <a:grpSpLocks/>
          </p:cNvGrpSpPr>
          <p:nvPr/>
        </p:nvGrpSpPr>
        <p:grpSpPr bwMode="auto">
          <a:xfrm>
            <a:off x="6697664" y="2438194"/>
            <a:ext cx="3057525" cy="2891044"/>
            <a:chOff x="3159" y="1102"/>
            <a:chExt cx="2126" cy="2035"/>
          </a:xfrm>
        </p:grpSpPr>
        <p:sp>
          <p:nvSpPr>
            <p:cNvPr id="16397" name="Oval 7"/>
            <p:cNvSpPr>
              <a:spLocks noChangeArrowheads="1"/>
            </p:cNvSpPr>
            <p:nvPr/>
          </p:nvSpPr>
          <p:spPr bwMode="auto">
            <a:xfrm>
              <a:off x="3594" y="1843"/>
              <a:ext cx="1294" cy="1294"/>
            </a:xfrm>
            <a:prstGeom prst="ellipse">
              <a:avLst/>
            </a:prstGeom>
            <a:solidFill>
              <a:schemeClr val="accent1"/>
            </a:solidFill>
            <a:ln>
              <a:noFill/>
            </a:ln>
            <a:extLst>
              <a:ext uri="{91240B29-F687-4F45-9708-019B960494DF}">
                <a14:hiddenLine xmlns:a14="http://schemas.microsoft.com/office/drawing/2010/main" w="19050" algn="ctr">
                  <a:solidFill>
                    <a:srgbClr val="000000"/>
                  </a:solidFill>
                  <a:round/>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16398" name="Oval 8"/>
            <p:cNvSpPr>
              <a:spLocks noChangeArrowheads="1"/>
            </p:cNvSpPr>
            <p:nvPr/>
          </p:nvSpPr>
          <p:spPr bwMode="auto">
            <a:xfrm>
              <a:off x="3159" y="1102"/>
              <a:ext cx="1292" cy="1294"/>
            </a:xfrm>
            <a:prstGeom prst="ellipse">
              <a:avLst/>
            </a:prstGeom>
            <a:solidFill>
              <a:schemeClr val="accent2"/>
            </a:solidFill>
            <a:ln>
              <a:noFill/>
            </a:ln>
            <a:extLst>
              <a:ext uri="{91240B29-F687-4F45-9708-019B960494DF}">
                <a14:hiddenLine xmlns:a14="http://schemas.microsoft.com/office/drawing/2010/main" w="19050" algn="ctr">
                  <a:solidFill>
                    <a:srgbClr val="000000"/>
                  </a:solidFill>
                  <a:round/>
                  <a:headEnd/>
                  <a:tailEnd/>
                </a14:hiddenLine>
              </a:ext>
            </a:extLst>
          </p:spPr>
          <p:txBody>
            <a:bodyPr lIns="0" tIns="0" rIns="0" bIns="0" anchor="ct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16399" name="Oval 9"/>
            <p:cNvSpPr>
              <a:spLocks noChangeArrowheads="1"/>
            </p:cNvSpPr>
            <p:nvPr/>
          </p:nvSpPr>
          <p:spPr bwMode="auto">
            <a:xfrm>
              <a:off x="3992" y="1102"/>
              <a:ext cx="1293" cy="226"/>
            </a:xfrm>
            <a:prstGeom prst="ellipse">
              <a:avLst/>
            </a:prstGeom>
            <a:solidFill>
              <a:schemeClr val="hlink"/>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grpSp>
          <p:nvGrpSpPr>
            <p:cNvPr id="16400" name="Group 10"/>
            <p:cNvGrpSpPr>
              <a:grpSpLocks/>
            </p:cNvGrpSpPr>
            <p:nvPr/>
          </p:nvGrpSpPr>
          <p:grpSpPr bwMode="auto">
            <a:xfrm>
              <a:off x="3604" y="1258"/>
              <a:ext cx="1269" cy="1145"/>
              <a:chOff x="2245" y="929"/>
              <a:chExt cx="1304" cy="1177"/>
            </a:xfrm>
          </p:grpSpPr>
          <p:sp>
            <p:nvSpPr>
              <p:cNvPr id="16401" name="Freeform 11"/>
              <p:cNvSpPr>
                <a:spLocks/>
              </p:cNvSpPr>
              <p:nvPr/>
            </p:nvSpPr>
            <p:spPr bwMode="auto">
              <a:xfrm>
                <a:off x="2886" y="1563"/>
                <a:ext cx="663" cy="535"/>
              </a:xfrm>
              <a:custGeom>
                <a:avLst/>
                <a:gdLst>
                  <a:gd name="T0" fmla="*/ 116 w 352"/>
                  <a:gd name="T1" fmla="*/ 0 h 284"/>
                  <a:gd name="T2" fmla="*/ 0 w 352"/>
                  <a:gd name="T3" fmla="*/ 203 h 284"/>
                  <a:gd name="T4" fmla="*/ 224 w 352"/>
                  <a:gd name="T5" fmla="*/ 284 h 284"/>
                  <a:gd name="T6" fmla="*/ 352 w 352"/>
                  <a:gd name="T7" fmla="*/ 260 h 284"/>
                  <a:gd name="T8" fmla="*/ 116 w 352"/>
                  <a:gd name="T9" fmla="*/ 0 h 284"/>
                  <a:gd name="T10" fmla="*/ 0 60000 65536"/>
                  <a:gd name="T11" fmla="*/ 0 60000 65536"/>
                  <a:gd name="T12" fmla="*/ 0 60000 65536"/>
                  <a:gd name="T13" fmla="*/ 0 60000 65536"/>
                  <a:gd name="T14" fmla="*/ 0 60000 65536"/>
                  <a:gd name="T15" fmla="*/ 0 w 352"/>
                  <a:gd name="T16" fmla="*/ 0 h 284"/>
                  <a:gd name="T17" fmla="*/ 352 w 352"/>
                  <a:gd name="T18" fmla="*/ 284 h 284"/>
                </a:gdLst>
                <a:ahLst/>
                <a:cxnLst>
                  <a:cxn ang="T10">
                    <a:pos x="T0" y="T1"/>
                  </a:cxn>
                  <a:cxn ang="T11">
                    <a:pos x="T2" y="T3"/>
                  </a:cxn>
                  <a:cxn ang="T12">
                    <a:pos x="T4" y="T5"/>
                  </a:cxn>
                  <a:cxn ang="T13">
                    <a:pos x="T6" y="T7"/>
                  </a:cxn>
                  <a:cxn ang="T14">
                    <a:pos x="T8" y="T9"/>
                  </a:cxn>
                </a:cxnLst>
                <a:rect l="T15" t="T16" r="T17" b="T18"/>
                <a:pathLst>
                  <a:path w="352" h="284">
                    <a:moveTo>
                      <a:pt x="116" y="0"/>
                    </a:moveTo>
                    <a:cubicBezTo>
                      <a:pt x="101" y="81"/>
                      <a:pt x="59" y="152"/>
                      <a:pt x="0" y="203"/>
                    </a:cubicBezTo>
                    <a:cubicBezTo>
                      <a:pt x="60" y="253"/>
                      <a:pt x="139" y="284"/>
                      <a:pt x="224" y="284"/>
                    </a:cubicBezTo>
                    <a:cubicBezTo>
                      <a:pt x="269" y="284"/>
                      <a:pt x="312" y="275"/>
                      <a:pt x="352" y="260"/>
                    </a:cubicBezTo>
                    <a:cubicBezTo>
                      <a:pt x="325" y="137"/>
                      <a:pt x="234" y="38"/>
                      <a:pt x="116" y="0"/>
                    </a:cubicBezTo>
                    <a:close/>
                  </a:path>
                </a:pathLst>
              </a:custGeom>
              <a:solidFill>
                <a:srgbClr val="5FF18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16402" name="Freeform 12"/>
              <p:cNvSpPr>
                <a:spLocks/>
              </p:cNvSpPr>
              <p:nvPr/>
            </p:nvSpPr>
            <p:spPr bwMode="auto">
              <a:xfrm>
                <a:off x="2245" y="1577"/>
                <a:ext cx="639" cy="529"/>
              </a:xfrm>
              <a:custGeom>
                <a:avLst/>
                <a:gdLst>
                  <a:gd name="T0" fmla="*/ 219 w 338"/>
                  <a:gd name="T1" fmla="*/ 0 h 281"/>
                  <a:gd name="T2" fmla="*/ 0 w 338"/>
                  <a:gd name="T3" fmla="*/ 264 h 281"/>
                  <a:gd name="T4" fmla="*/ 109 w 338"/>
                  <a:gd name="T5" fmla="*/ 281 h 281"/>
                  <a:gd name="T6" fmla="*/ 338 w 338"/>
                  <a:gd name="T7" fmla="*/ 196 h 281"/>
                  <a:gd name="T8" fmla="*/ 219 w 338"/>
                  <a:gd name="T9" fmla="*/ 0 h 281"/>
                  <a:gd name="T10" fmla="*/ 0 60000 65536"/>
                  <a:gd name="T11" fmla="*/ 0 60000 65536"/>
                  <a:gd name="T12" fmla="*/ 0 60000 65536"/>
                  <a:gd name="T13" fmla="*/ 0 60000 65536"/>
                  <a:gd name="T14" fmla="*/ 0 60000 65536"/>
                  <a:gd name="T15" fmla="*/ 0 w 338"/>
                  <a:gd name="T16" fmla="*/ 0 h 281"/>
                  <a:gd name="T17" fmla="*/ 338 w 338"/>
                  <a:gd name="T18" fmla="*/ 281 h 281"/>
                </a:gdLst>
                <a:ahLst/>
                <a:cxnLst>
                  <a:cxn ang="T10">
                    <a:pos x="T0" y="T1"/>
                  </a:cxn>
                  <a:cxn ang="T11">
                    <a:pos x="T2" y="T3"/>
                  </a:cxn>
                  <a:cxn ang="T12">
                    <a:pos x="T4" y="T5"/>
                  </a:cxn>
                  <a:cxn ang="T13">
                    <a:pos x="T6" y="T7"/>
                  </a:cxn>
                  <a:cxn ang="T14">
                    <a:pos x="T8" y="T9"/>
                  </a:cxn>
                </a:cxnLst>
                <a:rect l="T15" t="T16" r="T17" b="T18"/>
                <a:pathLst>
                  <a:path w="338" h="281">
                    <a:moveTo>
                      <a:pt x="219" y="0"/>
                    </a:moveTo>
                    <a:cubicBezTo>
                      <a:pt x="107" y="44"/>
                      <a:pt x="23" y="143"/>
                      <a:pt x="0" y="264"/>
                    </a:cubicBezTo>
                    <a:cubicBezTo>
                      <a:pt x="35" y="275"/>
                      <a:pt x="71" y="281"/>
                      <a:pt x="109" y="281"/>
                    </a:cubicBezTo>
                    <a:cubicBezTo>
                      <a:pt x="197" y="281"/>
                      <a:pt x="277" y="249"/>
                      <a:pt x="338" y="196"/>
                    </a:cubicBezTo>
                    <a:cubicBezTo>
                      <a:pt x="279" y="147"/>
                      <a:pt x="236" y="78"/>
                      <a:pt x="219" y="0"/>
                    </a:cubicBezTo>
                    <a:close/>
                  </a:path>
                </a:pathLst>
              </a:custGeom>
              <a:solidFill>
                <a:srgbClr val="DCF7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16403" name="Freeform 13"/>
              <p:cNvSpPr>
                <a:spLocks/>
              </p:cNvSpPr>
              <p:nvPr/>
            </p:nvSpPr>
            <p:spPr bwMode="auto">
              <a:xfrm>
                <a:off x="2644" y="929"/>
                <a:ext cx="471" cy="648"/>
              </a:xfrm>
              <a:custGeom>
                <a:avLst/>
                <a:gdLst>
                  <a:gd name="T0" fmla="*/ 136 w 250"/>
                  <a:gd name="T1" fmla="*/ 319 h 343"/>
                  <a:gd name="T2" fmla="*/ 244 w 250"/>
                  <a:gd name="T3" fmla="*/ 336 h 343"/>
                  <a:gd name="T4" fmla="*/ 250 w 250"/>
                  <a:gd name="T5" fmla="*/ 272 h 343"/>
                  <a:gd name="T6" fmla="*/ 122 w 250"/>
                  <a:gd name="T7" fmla="*/ 0 h 343"/>
                  <a:gd name="T8" fmla="*/ 0 w 250"/>
                  <a:gd name="T9" fmla="*/ 267 h 343"/>
                  <a:gd name="T10" fmla="*/ 8 w 250"/>
                  <a:gd name="T11" fmla="*/ 343 h 343"/>
                  <a:gd name="T12" fmla="*/ 136 w 250"/>
                  <a:gd name="T13" fmla="*/ 319 h 343"/>
                  <a:gd name="T14" fmla="*/ 0 60000 65536"/>
                  <a:gd name="T15" fmla="*/ 0 60000 65536"/>
                  <a:gd name="T16" fmla="*/ 0 60000 65536"/>
                  <a:gd name="T17" fmla="*/ 0 60000 65536"/>
                  <a:gd name="T18" fmla="*/ 0 60000 65536"/>
                  <a:gd name="T19" fmla="*/ 0 60000 65536"/>
                  <a:gd name="T20" fmla="*/ 0 60000 65536"/>
                  <a:gd name="T21" fmla="*/ 0 w 250"/>
                  <a:gd name="T22" fmla="*/ 0 h 343"/>
                  <a:gd name="T23" fmla="*/ 250 w 250"/>
                  <a:gd name="T24" fmla="*/ 343 h 3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 h="343">
                    <a:moveTo>
                      <a:pt x="136" y="319"/>
                    </a:moveTo>
                    <a:cubicBezTo>
                      <a:pt x="173" y="319"/>
                      <a:pt x="210" y="325"/>
                      <a:pt x="244" y="336"/>
                    </a:cubicBezTo>
                    <a:cubicBezTo>
                      <a:pt x="248" y="315"/>
                      <a:pt x="250" y="294"/>
                      <a:pt x="250" y="272"/>
                    </a:cubicBezTo>
                    <a:cubicBezTo>
                      <a:pt x="250" y="162"/>
                      <a:pt x="200" y="65"/>
                      <a:pt x="122" y="0"/>
                    </a:cubicBezTo>
                    <a:cubicBezTo>
                      <a:pt x="47" y="64"/>
                      <a:pt x="0" y="160"/>
                      <a:pt x="0" y="267"/>
                    </a:cubicBezTo>
                    <a:cubicBezTo>
                      <a:pt x="0" y="293"/>
                      <a:pt x="3" y="319"/>
                      <a:pt x="8" y="343"/>
                    </a:cubicBezTo>
                    <a:cubicBezTo>
                      <a:pt x="48" y="328"/>
                      <a:pt x="91" y="319"/>
                      <a:pt x="136" y="319"/>
                    </a:cubicBezTo>
                    <a:close/>
                  </a:path>
                </a:pathLst>
              </a:custGeom>
              <a:solidFill>
                <a:srgbClr val="89F147">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sp>
            <p:nvSpPr>
              <p:cNvPr id="16404" name="Freeform 14"/>
              <p:cNvSpPr>
                <a:spLocks/>
              </p:cNvSpPr>
              <p:nvPr/>
            </p:nvSpPr>
            <p:spPr bwMode="auto">
              <a:xfrm>
                <a:off x="2658" y="1530"/>
                <a:ext cx="446" cy="415"/>
              </a:xfrm>
              <a:custGeom>
                <a:avLst/>
                <a:gdLst>
                  <a:gd name="T0" fmla="*/ 236 w 236"/>
                  <a:gd name="T1" fmla="*/ 17 h 220"/>
                  <a:gd name="T2" fmla="*/ 128 w 236"/>
                  <a:gd name="T3" fmla="*/ 0 h 220"/>
                  <a:gd name="T4" fmla="*/ 0 w 236"/>
                  <a:gd name="T5" fmla="*/ 24 h 220"/>
                  <a:gd name="T6" fmla="*/ 119 w 236"/>
                  <a:gd name="T7" fmla="*/ 220 h 220"/>
                  <a:gd name="T8" fmla="*/ 236 w 236"/>
                  <a:gd name="T9" fmla="*/ 17 h 220"/>
                  <a:gd name="T10" fmla="*/ 0 60000 65536"/>
                  <a:gd name="T11" fmla="*/ 0 60000 65536"/>
                  <a:gd name="T12" fmla="*/ 0 60000 65536"/>
                  <a:gd name="T13" fmla="*/ 0 60000 65536"/>
                  <a:gd name="T14" fmla="*/ 0 60000 65536"/>
                  <a:gd name="T15" fmla="*/ 0 w 236"/>
                  <a:gd name="T16" fmla="*/ 0 h 220"/>
                  <a:gd name="T17" fmla="*/ 236 w 236"/>
                  <a:gd name="T18" fmla="*/ 220 h 220"/>
                </a:gdLst>
                <a:ahLst/>
                <a:cxnLst>
                  <a:cxn ang="T10">
                    <a:pos x="T0" y="T1"/>
                  </a:cxn>
                  <a:cxn ang="T11">
                    <a:pos x="T2" y="T3"/>
                  </a:cxn>
                  <a:cxn ang="T12">
                    <a:pos x="T4" y="T5"/>
                  </a:cxn>
                  <a:cxn ang="T13">
                    <a:pos x="T6" y="T7"/>
                  </a:cxn>
                  <a:cxn ang="T14">
                    <a:pos x="T8" y="T9"/>
                  </a:cxn>
                </a:cxnLst>
                <a:rect l="T15" t="T16" r="T17" b="T18"/>
                <a:pathLst>
                  <a:path w="236" h="220">
                    <a:moveTo>
                      <a:pt x="236" y="17"/>
                    </a:moveTo>
                    <a:cubicBezTo>
                      <a:pt x="202" y="6"/>
                      <a:pt x="165" y="0"/>
                      <a:pt x="128" y="0"/>
                    </a:cubicBezTo>
                    <a:cubicBezTo>
                      <a:pt x="83" y="0"/>
                      <a:pt x="40" y="9"/>
                      <a:pt x="0" y="24"/>
                    </a:cubicBezTo>
                    <a:cubicBezTo>
                      <a:pt x="17" y="102"/>
                      <a:pt x="60" y="171"/>
                      <a:pt x="119" y="220"/>
                    </a:cubicBezTo>
                    <a:cubicBezTo>
                      <a:pt x="179" y="169"/>
                      <a:pt x="221" y="98"/>
                      <a:pt x="236" y="17"/>
                    </a:cubicBezTo>
                    <a:close/>
                  </a:path>
                </a:pathLst>
              </a:custGeom>
              <a:solidFill>
                <a:srgbClr val="56E5F8">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endParaRPr lang="uk-UA" altLang="uk-UA"/>
              </a:p>
            </p:txBody>
          </p:sp>
        </p:grpSp>
      </p:grpSp>
      <p:sp>
        <p:nvSpPr>
          <p:cNvPr id="16392" name="Text Box 15"/>
          <p:cNvSpPr txBox="1">
            <a:spLocks noChangeArrowheads="1"/>
          </p:cNvSpPr>
          <p:nvPr/>
        </p:nvSpPr>
        <p:spPr bwMode="blackWhite">
          <a:xfrm>
            <a:off x="7224553" y="3175000"/>
            <a:ext cx="202279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algn="ctr"/>
            <a:r>
              <a:rPr lang="ru-RU" altLang="uk-UA" sz="1400" b="1" i="1" dirty="0"/>
              <a:t>Повышение в </a:t>
            </a:r>
            <a:r>
              <a:rPr lang="en-US" altLang="uk-UA" sz="1400" b="1" i="1" dirty="0"/>
              <a:t>20</a:t>
            </a:r>
            <a:r>
              <a:rPr lang="ru-RU" altLang="uk-UA" sz="1400" b="1" i="1" dirty="0"/>
              <a:t> раз</a:t>
            </a:r>
          </a:p>
          <a:p>
            <a:pPr algn="ctr"/>
            <a:r>
              <a:rPr lang="ru-RU" altLang="uk-UA" sz="1400" b="1" i="1" dirty="0"/>
              <a:t>риска смерти от ИБС</a:t>
            </a:r>
          </a:p>
          <a:p>
            <a:pPr algn="ctr"/>
            <a:r>
              <a:rPr lang="ru-RU" altLang="uk-UA" sz="1400" b="1" i="1" dirty="0"/>
              <a:t> при наличии всех</a:t>
            </a:r>
          </a:p>
          <a:p>
            <a:pPr algn="ctr"/>
            <a:r>
              <a:rPr lang="ru-RU" altLang="uk-UA" sz="1400" b="1" i="1" dirty="0"/>
              <a:t>3 факторов риска</a:t>
            </a:r>
            <a:endParaRPr lang="en-US" altLang="uk-UA" sz="1400" b="1" i="1" dirty="0"/>
          </a:p>
        </p:txBody>
      </p:sp>
      <p:sp>
        <p:nvSpPr>
          <p:cNvPr id="2868240" name="Text Box 16"/>
          <p:cNvSpPr txBox="1">
            <a:spLocks noChangeArrowheads="1"/>
          </p:cNvSpPr>
          <p:nvPr/>
        </p:nvSpPr>
        <p:spPr bwMode="blackWhite">
          <a:xfrm>
            <a:off x="6090761" y="2568062"/>
            <a:ext cx="1972584" cy="526298"/>
          </a:xfrm>
          <a:prstGeom prst="rect">
            <a:avLst/>
          </a:prstGeom>
          <a:noFill/>
          <a:ln w="19050" algn="ctr">
            <a:noFill/>
            <a:miter lim="800000"/>
            <a:headEnd/>
            <a:tailEnd/>
          </a:ln>
          <a:effectLst/>
        </p:spPr>
        <p:txBody>
          <a:bodyPr wrap="square" lIns="0" tIns="0" rIns="0" bIns="0">
            <a:spAutoFit/>
          </a:bodyPr>
          <a:lstStyle/>
          <a:p>
            <a:pPr algn="ctr" eaLnBrk="0" hangingPunct="0">
              <a:lnSpc>
                <a:spcPct val="95000"/>
              </a:lnSpc>
              <a:defRPr/>
            </a:pPr>
            <a:r>
              <a:rPr lang="ru-RU" sz="2000" b="1" dirty="0">
                <a:effectLst>
                  <a:outerShdw blurRad="38100" dist="38100" dir="2700000" algn="tl">
                    <a:srgbClr val="000000"/>
                  </a:outerShdw>
                </a:effectLst>
                <a:latin typeface="Arial" charset="0"/>
              </a:rPr>
              <a:t>Гипертензия</a:t>
            </a:r>
            <a:endParaRPr lang="en-US" sz="2000" b="1" dirty="0">
              <a:effectLst>
                <a:outerShdw blurRad="38100" dist="38100" dir="2700000" algn="tl">
                  <a:srgbClr val="000000"/>
                </a:outerShdw>
              </a:effectLst>
              <a:latin typeface="Arial" charset="0"/>
            </a:endParaRPr>
          </a:p>
          <a:p>
            <a:pPr algn="ctr" eaLnBrk="0" hangingPunct="0">
              <a:lnSpc>
                <a:spcPct val="95000"/>
              </a:lnSpc>
              <a:defRPr/>
            </a:pPr>
            <a:r>
              <a:rPr lang="ru-RU" sz="1600" dirty="0">
                <a:effectLst>
                  <a:outerShdw blurRad="38100" dist="38100" dir="2700000" algn="tl">
                    <a:srgbClr val="000000"/>
                  </a:outerShdw>
                </a:effectLst>
                <a:latin typeface="Arial" charset="0"/>
              </a:rPr>
              <a:t>САТ</a:t>
            </a:r>
            <a:r>
              <a:rPr lang="en-US" sz="1600" dirty="0">
                <a:effectLst>
                  <a:outerShdw blurRad="38100" dist="38100" dir="2700000" algn="tl">
                    <a:srgbClr val="000000"/>
                  </a:outerShdw>
                </a:effectLst>
                <a:latin typeface="Arial" charset="0"/>
              </a:rPr>
              <a:t> </a:t>
            </a:r>
            <a:r>
              <a:rPr lang="en-US" sz="1600" dirty="0">
                <a:effectLst>
                  <a:outerShdw blurRad="38100" dist="38100" dir="2700000" algn="tl">
                    <a:srgbClr val="000000"/>
                  </a:outerShdw>
                </a:effectLst>
                <a:latin typeface="Arial" charset="0"/>
                <a:cs typeface="Arial" charset="0"/>
              </a:rPr>
              <a:t>≥110 </a:t>
            </a:r>
            <a:r>
              <a:rPr lang="ru-RU" sz="1600" dirty="0">
                <a:effectLst>
                  <a:outerShdw blurRad="38100" dist="38100" dir="2700000" algn="tl">
                    <a:srgbClr val="000000"/>
                  </a:outerShdw>
                </a:effectLst>
                <a:latin typeface="Times New Roman" pitchFamily="18" charset="0"/>
              </a:rPr>
              <a:t>мм рт. ст.</a:t>
            </a:r>
            <a:endParaRPr lang="en-US" sz="1600" dirty="0">
              <a:effectLst>
                <a:outerShdw blurRad="38100" dist="38100" dir="2700000" algn="tl">
                  <a:srgbClr val="000000"/>
                </a:outerShdw>
              </a:effectLst>
              <a:latin typeface="Arial" charset="0"/>
              <a:cs typeface="Arial" charset="0"/>
            </a:endParaRPr>
          </a:p>
        </p:txBody>
      </p:sp>
      <p:sp>
        <p:nvSpPr>
          <p:cNvPr id="2868241" name="Text Box 17"/>
          <p:cNvSpPr txBox="1">
            <a:spLocks noChangeArrowheads="1"/>
          </p:cNvSpPr>
          <p:nvPr/>
        </p:nvSpPr>
        <p:spPr bwMode="blackWhite">
          <a:xfrm>
            <a:off x="8479277" y="2167878"/>
            <a:ext cx="2188723" cy="760208"/>
          </a:xfrm>
          <a:prstGeom prst="rect">
            <a:avLst/>
          </a:prstGeom>
          <a:noFill/>
          <a:ln w="19050" algn="ctr">
            <a:noFill/>
            <a:miter lim="800000"/>
            <a:headEnd/>
            <a:tailEnd/>
          </a:ln>
          <a:effectLst/>
        </p:spPr>
        <p:txBody>
          <a:bodyPr wrap="square" lIns="0" tIns="0" rIns="0" bIns="0">
            <a:spAutoFit/>
          </a:bodyPr>
          <a:lstStyle/>
          <a:p>
            <a:pPr algn="ctr" eaLnBrk="0" hangingPunct="0">
              <a:lnSpc>
                <a:spcPct val="95000"/>
              </a:lnSpc>
              <a:defRPr/>
            </a:pPr>
            <a:r>
              <a:rPr lang="ru-RU" sz="2000" b="1" dirty="0" err="1">
                <a:solidFill>
                  <a:srgbClr val="79E222"/>
                </a:solidFill>
                <a:effectLst>
                  <a:outerShdw blurRad="38100" dist="38100" dir="2700000" algn="tl">
                    <a:srgbClr val="000000"/>
                  </a:outerShdw>
                </a:effectLst>
                <a:latin typeface="Arial" charset="0"/>
              </a:rPr>
              <a:t>Дислипидемия</a:t>
            </a:r>
            <a:endParaRPr lang="en-US" sz="2000" b="1" dirty="0">
              <a:solidFill>
                <a:srgbClr val="79E222"/>
              </a:solidFill>
              <a:effectLst>
                <a:outerShdw blurRad="38100" dist="38100" dir="2700000" algn="tl">
                  <a:srgbClr val="000000"/>
                </a:outerShdw>
              </a:effectLst>
              <a:latin typeface="Arial" charset="0"/>
            </a:endParaRPr>
          </a:p>
          <a:p>
            <a:pPr algn="ctr" eaLnBrk="0" hangingPunct="0">
              <a:lnSpc>
                <a:spcPct val="95000"/>
              </a:lnSpc>
              <a:defRPr/>
            </a:pPr>
            <a:r>
              <a:rPr lang="ru-RU" sz="1600" dirty="0">
                <a:effectLst>
                  <a:outerShdw blurRad="38100" dist="38100" dir="2700000" algn="tl">
                    <a:srgbClr val="000000"/>
                  </a:outerShdw>
                </a:effectLst>
                <a:latin typeface="Arial" charset="0"/>
              </a:rPr>
              <a:t>ОХ</a:t>
            </a:r>
            <a:r>
              <a:rPr lang="en-US" sz="1600" dirty="0">
                <a:effectLst>
                  <a:outerShdw blurRad="38100" dist="38100" dir="2700000" algn="tl">
                    <a:srgbClr val="000000"/>
                  </a:outerShdw>
                </a:effectLst>
                <a:latin typeface="Arial" charset="0"/>
              </a:rPr>
              <a:t> </a:t>
            </a:r>
            <a:r>
              <a:rPr lang="en-US" sz="1600" dirty="0">
                <a:effectLst>
                  <a:outerShdw blurRad="38100" dist="38100" dir="2700000" algn="tl">
                    <a:srgbClr val="000000"/>
                  </a:outerShdw>
                </a:effectLst>
                <a:latin typeface="Arial" charset="0"/>
                <a:cs typeface="Arial" charset="0"/>
              </a:rPr>
              <a:t>≥ </a:t>
            </a:r>
            <a:r>
              <a:rPr lang="en-US" sz="1600" dirty="0">
                <a:effectLst>
                  <a:outerShdw blurRad="38100" dist="38100" dir="2700000" algn="tl">
                    <a:srgbClr val="000000"/>
                  </a:outerShdw>
                </a:effectLst>
                <a:latin typeface="Arial" charset="0"/>
              </a:rPr>
              <a:t>4.65 </a:t>
            </a:r>
            <a:r>
              <a:rPr lang="ru-RU" sz="1600" dirty="0" err="1">
                <a:effectLst>
                  <a:outerShdw blurRad="38100" dist="38100" dir="2700000" algn="tl">
                    <a:srgbClr val="000000"/>
                  </a:outerShdw>
                </a:effectLst>
                <a:latin typeface="Arial" charset="0"/>
              </a:rPr>
              <a:t>ммоль</a:t>
            </a:r>
            <a:r>
              <a:rPr lang="en-US" sz="1600" dirty="0">
                <a:effectLst>
                  <a:outerShdw blurRad="38100" dist="38100" dir="2700000" algn="tl">
                    <a:srgbClr val="000000"/>
                  </a:outerShdw>
                </a:effectLst>
                <a:latin typeface="Arial" charset="0"/>
              </a:rPr>
              <a:t>/</a:t>
            </a:r>
            <a:r>
              <a:rPr lang="ru-RU" sz="1600" dirty="0">
                <a:effectLst>
                  <a:outerShdw blurRad="38100" dist="38100" dir="2700000" algn="tl">
                    <a:srgbClr val="000000"/>
                  </a:outerShdw>
                </a:effectLst>
                <a:latin typeface="Arial" charset="0"/>
              </a:rPr>
              <a:t>л</a:t>
            </a:r>
            <a:r>
              <a:rPr lang="en-US" sz="1600" dirty="0">
                <a:latin typeface="Arial" charset="0"/>
              </a:rPr>
              <a:t> </a:t>
            </a:r>
          </a:p>
          <a:p>
            <a:pPr algn="ctr" eaLnBrk="0" hangingPunct="0">
              <a:lnSpc>
                <a:spcPct val="95000"/>
              </a:lnSpc>
              <a:defRPr/>
            </a:pPr>
            <a:r>
              <a:rPr lang="en-US" sz="1600" dirty="0">
                <a:effectLst>
                  <a:outerShdw blurRad="38100" dist="38100" dir="2700000" algn="tl">
                    <a:srgbClr val="000000"/>
                  </a:outerShdw>
                </a:effectLst>
                <a:latin typeface="Arial" charset="0"/>
                <a:cs typeface="Arial" charset="0"/>
              </a:rPr>
              <a:t>(180 </a:t>
            </a:r>
            <a:r>
              <a:rPr lang="ru-RU" sz="1600" dirty="0">
                <a:effectLst>
                  <a:outerShdw blurRad="38100" dist="38100" dir="2700000" algn="tl">
                    <a:srgbClr val="000000"/>
                  </a:outerShdw>
                </a:effectLst>
                <a:latin typeface="Times New Roman" pitchFamily="18" charset="0"/>
              </a:rPr>
              <a:t>мг</a:t>
            </a:r>
            <a:r>
              <a:rPr lang="en-US" sz="1600" dirty="0">
                <a:effectLst>
                  <a:outerShdw blurRad="38100" dist="38100" dir="2700000" algn="tl">
                    <a:srgbClr val="000000"/>
                  </a:outerShdw>
                </a:effectLst>
                <a:latin typeface="Arial" charset="0"/>
                <a:cs typeface="Arial" charset="0"/>
              </a:rPr>
              <a:t>/</a:t>
            </a:r>
            <a:r>
              <a:rPr lang="ru-RU" sz="1600" dirty="0" err="1">
                <a:effectLst>
                  <a:outerShdw blurRad="38100" dist="38100" dir="2700000" algn="tl">
                    <a:srgbClr val="000000"/>
                  </a:outerShdw>
                </a:effectLst>
                <a:latin typeface="Times New Roman" pitchFamily="18" charset="0"/>
              </a:rPr>
              <a:t>дл</a:t>
            </a:r>
            <a:r>
              <a:rPr lang="en-US" sz="1600" dirty="0">
                <a:effectLst>
                  <a:outerShdw blurRad="38100" dist="38100" dir="2700000" algn="tl">
                    <a:srgbClr val="000000"/>
                  </a:outerShdw>
                </a:effectLst>
                <a:latin typeface="Arial" charset="0"/>
                <a:cs typeface="Arial" charset="0"/>
              </a:rPr>
              <a:t>)</a:t>
            </a:r>
          </a:p>
        </p:txBody>
      </p:sp>
      <p:sp>
        <p:nvSpPr>
          <p:cNvPr id="2868242" name="Text Box 18"/>
          <p:cNvSpPr txBox="1">
            <a:spLocks noChangeArrowheads="1"/>
          </p:cNvSpPr>
          <p:nvPr/>
        </p:nvSpPr>
        <p:spPr bwMode="blackWhite">
          <a:xfrm>
            <a:off x="7776937" y="5165725"/>
            <a:ext cx="1051378" cy="292388"/>
          </a:xfrm>
          <a:prstGeom prst="rect">
            <a:avLst/>
          </a:prstGeom>
          <a:noFill/>
          <a:ln w="19050" algn="ctr">
            <a:noFill/>
            <a:miter lim="800000"/>
            <a:headEnd/>
            <a:tailEnd/>
          </a:ln>
          <a:effectLst/>
        </p:spPr>
        <p:txBody>
          <a:bodyPr wrap="none" lIns="0" tIns="0" rIns="0" bIns="0">
            <a:spAutoFit/>
          </a:bodyPr>
          <a:lstStyle/>
          <a:p>
            <a:pPr algn="ctr" eaLnBrk="0" hangingPunct="0">
              <a:lnSpc>
                <a:spcPct val="95000"/>
              </a:lnSpc>
              <a:defRPr/>
            </a:pPr>
            <a:r>
              <a:rPr lang="ru-RU" sz="2000" b="1">
                <a:solidFill>
                  <a:srgbClr val="81E4FF"/>
                </a:solidFill>
                <a:effectLst>
                  <a:outerShdw blurRad="38100" dist="38100" dir="2700000" algn="tl">
                    <a:srgbClr val="000000"/>
                  </a:outerShdw>
                </a:effectLst>
                <a:latin typeface="Arial" charset="0"/>
              </a:rPr>
              <a:t>Курение</a:t>
            </a:r>
            <a:endParaRPr lang="en-US" sz="2000" b="1">
              <a:solidFill>
                <a:srgbClr val="81E4FF"/>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377154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8229"/>
                                        </p:tgtEl>
                                        <p:attrNameLst>
                                          <p:attrName>style.visibility</p:attrName>
                                        </p:attrNameLst>
                                      </p:cBhvr>
                                      <p:to>
                                        <p:strVal val="visible"/>
                                      </p:to>
                                    </p:set>
                                    <p:animEffect transition="in" filter="fade">
                                      <p:cBhvr>
                                        <p:cTn id="7" dur="500"/>
                                        <p:tgtEl>
                                          <p:spTgt spid="286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4" name="Rectangle 2"/>
          <p:cNvSpPr>
            <a:spLocks noGrp="1" noChangeArrowheads="1"/>
          </p:cNvSpPr>
          <p:nvPr>
            <p:ph type="title"/>
          </p:nvPr>
        </p:nvSpPr>
        <p:spPr>
          <a:xfrm>
            <a:off x="1889125" y="469901"/>
            <a:ext cx="8458200" cy="384175"/>
          </a:xfrm>
        </p:spPr>
        <p:txBody>
          <a:bodyPr>
            <a:normAutofit fontScale="90000"/>
          </a:bodyPr>
          <a:lstStyle/>
          <a:p>
            <a:pPr>
              <a:defRPr/>
            </a:pPr>
            <a:r>
              <a:rPr lang="ru-RU" b="1" dirty="0" smtClean="0">
                <a:solidFill>
                  <a:srgbClr val="FFFF00"/>
                </a:solidFill>
              </a:rPr>
              <a:t>Что можно сделать для снижения риска ССЗ</a:t>
            </a:r>
            <a:r>
              <a:rPr lang="en-US" b="1" dirty="0" smtClean="0">
                <a:solidFill>
                  <a:srgbClr val="FFFF00"/>
                </a:solidFill>
              </a:rPr>
              <a:t>?</a:t>
            </a:r>
          </a:p>
        </p:txBody>
      </p:sp>
      <p:sp>
        <p:nvSpPr>
          <p:cNvPr id="2870275" name="Rectangle 3"/>
          <p:cNvSpPr>
            <a:spLocks noGrp="1" noChangeArrowheads="1"/>
          </p:cNvSpPr>
          <p:nvPr>
            <p:ph type="body" idx="1"/>
          </p:nvPr>
        </p:nvSpPr>
        <p:spPr>
          <a:xfrm>
            <a:off x="2082800" y="1371600"/>
            <a:ext cx="8223250" cy="5138738"/>
          </a:xfrm>
        </p:spPr>
        <p:txBody>
          <a:bodyPr/>
          <a:lstStyle/>
          <a:p>
            <a:pPr>
              <a:defRPr/>
            </a:pPr>
            <a:r>
              <a:rPr lang="ru-RU" smtClean="0"/>
              <a:t>Изменение стиля жизни</a:t>
            </a:r>
            <a:endParaRPr lang="en-US" smtClean="0"/>
          </a:p>
          <a:p>
            <a:pPr lvl="1">
              <a:buFont typeface="Arial" charset="0"/>
              <a:buChar char="●"/>
              <a:defRPr/>
            </a:pPr>
            <a:r>
              <a:rPr lang="ru-RU" sz="1800"/>
              <a:t>Модификация диеты</a:t>
            </a:r>
            <a:endParaRPr lang="en-US" sz="1800"/>
          </a:p>
          <a:p>
            <a:pPr lvl="1">
              <a:buFont typeface="Arial" charset="0"/>
              <a:buChar char="●"/>
              <a:defRPr/>
            </a:pPr>
            <a:r>
              <a:rPr lang="ru-RU" sz="1800"/>
              <a:t>Прекращение курения</a:t>
            </a:r>
            <a:endParaRPr lang="en-US" sz="1800"/>
          </a:p>
          <a:p>
            <a:pPr lvl="1">
              <a:buFont typeface="Arial" charset="0"/>
              <a:buChar char="●"/>
              <a:defRPr/>
            </a:pPr>
            <a:r>
              <a:rPr lang="ru-RU" sz="1800"/>
              <a:t>Увеличение физической активности и физические упражнения</a:t>
            </a:r>
            <a:endParaRPr lang="en-US" sz="1800"/>
          </a:p>
          <a:p>
            <a:pPr lvl="1">
              <a:buFont typeface="Arial" charset="0"/>
              <a:buChar char="●"/>
              <a:defRPr/>
            </a:pPr>
            <a:r>
              <a:rPr lang="ru-RU" sz="1800"/>
              <a:t>Снижение веса</a:t>
            </a:r>
            <a:endParaRPr lang="en-US" sz="1800"/>
          </a:p>
          <a:p>
            <a:pPr>
              <a:defRPr/>
            </a:pPr>
            <a:r>
              <a:rPr lang="ru-RU" smtClean="0"/>
              <a:t>Влияние на модифицируемые факторы риска з помощью лечения и изменений стиля жизни</a:t>
            </a:r>
            <a:endParaRPr lang="en-US" smtClean="0"/>
          </a:p>
          <a:p>
            <a:pPr>
              <a:defRPr/>
            </a:pPr>
            <a:r>
              <a:rPr lang="ru-RU" smtClean="0"/>
              <a:t>Лечение повышенного профиля липидов плазмы</a:t>
            </a:r>
            <a:endParaRPr lang="en-US" smtClean="0"/>
          </a:p>
          <a:p>
            <a:pPr lvl="1">
              <a:buFont typeface="Arial" charset="0"/>
              <a:buChar char="●"/>
              <a:defRPr/>
            </a:pPr>
            <a:r>
              <a:rPr lang="ru-RU" sz="1800"/>
              <a:t>Снижение ХЛНП и ТГ</a:t>
            </a:r>
            <a:endParaRPr lang="en-US" sz="1800"/>
          </a:p>
          <a:p>
            <a:pPr lvl="1">
              <a:buFont typeface="Arial" charset="0"/>
              <a:buChar char="●"/>
              <a:defRPr/>
            </a:pPr>
            <a:r>
              <a:rPr lang="ru-RU" sz="1800"/>
              <a:t>Повышение ХЛВП</a:t>
            </a:r>
            <a:endParaRPr lang="en-US" sz="1800"/>
          </a:p>
          <a:p>
            <a:pPr>
              <a:defRPr/>
            </a:pPr>
            <a:r>
              <a:rPr lang="ru-RU" smtClean="0"/>
              <a:t>Контроль над уровнем глюкозы плазмы</a:t>
            </a:r>
            <a:endParaRPr lang="en-US" smtClean="0"/>
          </a:p>
          <a:p>
            <a:pPr>
              <a:defRPr/>
            </a:pPr>
            <a:r>
              <a:rPr lang="ru-RU" smtClean="0"/>
              <a:t>Лечение ожирения</a:t>
            </a:r>
            <a:endParaRPr lang="en-US" smtClean="0"/>
          </a:p>
          <a:p>
            <a:pPr>
              <a:buFont typeface="Wingdings" panose="05000000000000000000" pitchFamily="2" charset="2"/>
              <a:buNone/>
              <a:defRPr/>
            </a:pPr>
            <a:endParaRPr lang="en-US" smtClean="0"/>
          </a:p>
        </p:txBody>
      </p:sp>
      <p:sp>
        <p:nvSpPr>
          <p:cNvPr id="17413" name="Text Box 4"/>
          <p:cNvSpPr txBox="1">
            <a:spLocks noChangeArrowheads="1"/>
          </p:cNvSpPr>
          <p:nvPr/>
        </p:nvSpPr>
        <p:spPr bwMode="auto">
          <a:xfrm>
            <a:off x="1574080" y="6592961"/>
            <a:ext cx="83645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46888" anchor="b"/>
          <a:lstStyle>
            <a:lvl1pPr eaLnBrk="0" hangingPunct="0">
              <a:defRPr sz="900">
                <a:solidFill>
                  <a:schemeClr val="tx1"/>
                </a:solidFill>
                <a:latin typeface="Arial" panose="020B0604020202020204" pitchFamily="34" charset="0"/>
              </a:defRPr>
            </a:lvl1pPr>
            <a:lvl2pPr marL="742950" indent="-285750" eaLnBrk="0" hangingPunct="0">
              <a:defRPr sz="900">
                <a:solidFill>
                  <a:schemeClr val="tx1"/>
                </a:solidFill>
                <a:latin typeface="Arial" panose="020B0604020202020204" pitchFamily="34" charset="0"/>
              </a:defRPr>
            </a:lvl2pPr>
            <a:lvl3pPr marL="1143000" indent="-228600" eaLnBrk="0" hangingPunct="0">
              <a:defRPr sz="900">
                <a:solidFill>
                  <a:schemeClr val="tx1"/>
                </a:solidFill>
                <a:latin typeface="Arial" panose="020B0604020202020204" pitchFamily="34" charset="0"/>
              </a:defRPr>
            </a:lvl3pPr>
            <a:lvl4pPr marL="1600200" indent="-228600" eaLnBrk="0" hangingPunct="0">
              <a:defRPr sz="900">
                <a:solidFill>
                  <a:schemeClr val="tx1"/>
                </a:solidFill>
                <a:latin typeface="Arial" panose="020B0604020202020204" pitchFamily="34" charset="0"/>
              </a:defRPr>
            </a:lvl4pPr>
            <a:lvl5pPr marL="2057400" indent="-228600" eaLnBrk="0" hangingPunct="0">
              <a:defRPr sz="9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defRPr sz="9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defRPr sz="9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defRPr sz="9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defRPr sz="900">
                <a:solidFill>
                  <a:schemeClr val="tx1"/>
                </a:solidFill>
                <a:latin typeface="Arial" panose="020B0604020202020204" pitchFamily="34" charset="0"/>
              </a:defRPr>
            </a:lvl9pPr>
          </a:lstStyle>
          <a:p>
            <a:pPr eaLnBrk="1" hangingPunct="1"/>
            <a:r>
              <a:rPr lang="en-US" altLang="uk-UA" sz="1000" dirty="0" smtClean="0"/>
              <a:t>.</a:t>
            </a:r>
            <a:endParaRPr lang="en-US" altLang="uk-UA" sz="1000" dirty="0"/>
          </a:p>
        </p:txBody>
      </p:sp>
    </p:spTree>
    <p:extLst>
      <p:ext uri="{BB962C8B-B14F-4D97-AF65-F5344CB8AC3E}">
        <p14:creationId xmlns:p14="http://schemas.microsoft.com/office/powerpoint/2010/main" val="1830572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0" name="Rectangle 22"/>
          <p:cNvSpPr>
            <a:spLocks noGrp="1" noChangeArrowheads="1"/>
          </p:cNvSpPr>
          <p:nvPr>
            <p:ph type="title"/>
          </p:nvPr>
        </p:nvSpPr>
        <p:spPr>
          <a:xfrm>
            <a:off x="685801" y="0"/>
            <a:ext cx="10131425" cy="1334171"/>
          </a:xfrm>
        </p:spPr>
        <p:txBody>
          <a:bodyPr>
            <a:normAutofit/>
          </a:bodyPr>
          <a:lstStyle/>
          <a:p>
            <a:pPr algn="ctr"/>
            <a:r>
              <a:rPr lang="ru-RU" sz="2800" dirty="0" err="1">
                <a:latin typeface="Times New Roman" panose="02020603050405020304" pitchFamily="18" charset="0"/>
                <a:cs typeface="Times New Roman" panose="02020603050405020304" pitchFamily="18" charset="0"/>
              </a:rPr>
              <a:t>Атеротромбоз</a:t>
            </a:r>
            <a:r>
              <a:rPr lang="ru-RU"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проявления более, чем в одном сосудистом артериальном </a:t>
            </a:r>
            <a:r>
              <a:rPr lang="ru-RU" sz="2800" dirty="0" smtClean="0">
                <a:latin typeface="Times New Roman" panose="02020603050405020304" pitchFamily="18" charset="0"/>
                <a:cs typeface="Times New Roman" panose="02020603050405020304" pitchFamily="18" charset="0"/>
              </a:rPr>
              <a:t>бассейне(МА</a:t>
            </a:r>
            <a:r>
              <a:rPr lang="en-US" sz="2800" dirty="0" smtClean="0">
                <a:latin typeface="Times New Roman" panose="02020603050405020304" pitchFamily="18" charset="0"/>
                <a:cs typeface="Times New Roman" panose="02020603050405020304" pitchFamily="18" charset="0"/>
              </a:rPr>
              <a:t>TCH)</a:t>
            </a:r>
            <a:r>
              <a:rPr lang="en-US" sz="2800" baseline="30000" dirty="0" smtClean="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a:t>
            </a:r>
          </a:p>
        </p:txBody>
      </p:sp>
      <p:sp>
        <p:nvSpPr>
          <p:cNvPr id="43011" name="Rectangle 3"/>
          <p:cNvSpPr>
            <a:spLocks noChangeArrowheads="1"/>
          </p:cNvSpPr>
          <p:nvPr/>
        </p:nvSpPr>
        <p:spPr bwMode="auto">
          <a:xfrm>
            <a:off x="7772401" y="1489075"/>
            <a:ext cx="2389908" cy="87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marL="1143000">
              <a:defRPr>
                <a:solidFill>
                  <a:schemeClr val="tx1"/>
                </a:solidFill>
                <a:latin typeface="Arial" panose="020B0604020202020204" pitchFamily="34" charset="0"/>
              </a:defRPr>
            </a:lvl3pPr>
            <a:lvl4pPr marL="1714500">
              <a:defRPr>
                <a:solidFill>
                  <a:schemeClr val="tx1"/>
                </a:solidFill>
                <a:latin typeface="Arial" panose="020B0604020202020204" pitchFamily="34" charset="0"/>
              </a:defRPr>
            </a:lvl4pPr>
            <a:lvl5pPr marL="2286000">
              <a:defRPr>
                <a:solidFill>
                  <a:schemeClr val="tx1"/>
                </a:solidFill>
                <a:latin typeface="Arial" panose="020B0604020202020204" pitchFamily="34" charset="0"/>
              </a:defRPr>
            </a:lvl5pPr>
            <a:lvl6pPr marL="2743200" fontAlgn="base">
              <a:spcBef>
                <a:spcPct val="0"/>
              </a:spcBef>
              <a:spcAft>
                <a:spcPct val="0"/>
              </a:spcAft>
              <a:defRPr>
                <a:solidFill>
                  <a:schemeClr val="tx1"/>
                </a:solidFill>
                <a:latin typeface="Arial" panose="020B0604020202020204" pitchFamily="34" charset="0"/>
              </a:defRPr>
            </a:lvl6pPr>
            <a:lvl7pPr marL="3200400" fontAlgn="base">
              <a:spcBef>
                <a:spcPct val="0"/>
              </a:spcBef>
              <a:spcAft>
                <a:spcPct val="0"/>
              </a:spcAft>
              <a:defRPr>
                <a:solidFill>
                  <a:schemeClr val="tx1"/>
                </a:solidFill>
                <a:latin typeface="Arial" panose="020B0604020202020204" pitchFamily="34" charset="0"/>
              </a:defRPr>
            </a:lvl7pPr>
            <a:lvl8pPr marL="3657600" fontAlgn="base">
              <a:spcBef>
                <a:spcPct val="0"/>
              </a:spcBef>
              <a:spcAft>
                <a:spcPct val="0"/>
              </a:spcAft>
              <a:defRPr>
                <a:solidFill>
                  <a:schemeClr val="tx1"/>
                </a:solidFill>
                <a:latin typeface="Arial" panose="020B0604020202020204" pitchFamily="34" charset="0"/>
              </a:defRPr>
            </a:lvl8pPr>
            <a:lvl9pPr marL="4114800" fontAlgn="base">
              <a:spcBef>
                <a:spcPct val="0"/>
              </a:spcBef>
              <a:spcAft>
                <a:spcPct val="0"/>
              </a:spcAft>
              <a:defRPr>
                <a:solidFill>
                  <a:schemeClr val="tx1"/>
                </a:solidFill>
                <a:latin typeface="Arial" panose="020B0604020202020204" pitchFamily="34" charset="0"/>
              </a:defRPr>
            </a:lvl9pPr>
          </a:lstStyle>
          <a:p>
            <a:pPr eaLnBrk="0" hangingPunct="0"/>
            <a:r>
              <a:rPr lang="ru-RU" sz="1700" b="1" dirty="0"/>
              <a:t>Сердечно-сосудистые заболевания</a:t>
            </a:r>
            <a:endParaRPr lang="en-US" sz="1700" b="1" dirty="0"/>
          </a:p>
        </p:txBody>
      </p:sp>
      <p:sp>
        <p:nvSpPr>
          <p:cNvPr id="43012" name="Rectangle 4"/>
          <p:cNvSpPr>
            <a:spLocks noChangeArrowheads="1"/>
          </p:cNvSpPr>
          <p:nvPr/>
        </p:nvSpPr>
        <p:spPr bwMode="auto">
          <a:xfrm>
            <a:off x="1797627" y="1412875"/>
            <a:ext cx="2456873" cy="6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marL="1143000">
              <a:defRPr>
                <a:solidFill>
                  <a:schemeClr val="tx1"/>
                </a:solidFill>
                <a:latin typeface="Arial" panose="020B0604020202020204" pitchFamily="34" charset="0"/>
              </a:defRPr>
            </a:lvl3pPr>
            <a:lvl4pPr marL="1714500">
              <a:defRPr>
                <a:solidFill>
                  <a:schemeClr val="tx1"/>
                </a:solidFill>
                <a:latin typeface="Arial" panose="020B0604020202020204" pitchFamily="34" charset="0"/>
              </a:defRPr>
            </a:lvl4pPr>
            <a:lvl5pPr marL="2286000">
              <a:defRPr>
                <a:solidFill>
                  <a:schemeClr val="tx1"/>
                </a:solidFill>
                <a:latin typeface="Arial" panose="020B0604020202020204" pitchFamily="34" charset="0"/>
              </a:defRPr>
            </a:lvl5pPr>
            <a:lvl6pPr marL="2743200" fontAlgn="base">
              <a:spcBef>
                <a:spcPct val="0"/>
              </a:spcBef>
              <a:spcAft>
                <a:spcPct val="0"/>
              </a:spcAft>
              <a:defRPr>
                <a:solidFill>
                  <a:schemeClr val="tx1"/>
                </a:solidFill>
                <a:latin typeface="Arial" panose="020B0604020202020204" pitchFamily="34" charset="0"/>
              </a:defRPr>
            </a:lvl6pPr>
            <a:lvl7pPr marL="3200400" fontAlgn="base">
              <a:spcBef>
                <a:spcPct val="0"/>
              </a:spcBef>
              <a:spcAft>
                <a:spcPct val="0"/>
              </a:spcAft>
              <a:defRPr>
                <a:solidFill>
                  <a:schemeClr val="tx1"/>
                </a:solidFill>
                <a:latin typeface="Arial" panose="020B0604020202020204" pitchFamily="34" charset="0"/>
              </a:defRPr>
            </a:lvl7pPr>
            <a:lvl8pPr marL="3657600" fontAlgn="base">
              <a:spcBef>
                <a:spcPct val="0"/>
              </a:spcBef>
              <a:spcAft>
                <a:spcPct val="0"/>
              </a:spcAft>
              <a:defRPr>
                <a:solidFill>
                  <a:schemeClr val="tx1"/>
                </a:solidFill>
                <a:latin typeface="Arial" panose="020B0604020202020204" pitchFamily="34" charset="0"/>
              </a:defRPr>
            </a:lvl8pPr>
            <a:lvl9pPr marL="4114800" fontAlgn="base">
              <a:spcBef>
                <a:spcPct val="0"/>
              </a:spcBef>
              <a:spcAft>
                <a:spcPct val="0"/>
              </a:spcAft>
              <a:defRPr>
                <a:solidFill>
                  <a:schemeClr val="tx1"/>
                </a:solidFill>
                <a:latin typeface="Arial" panose="020B0604020202020204" pitchFamily="34" charset="0"/>
              </a:defRPr>
            </a:lvl9pPr>
          </a:lstStyle>
          <a:p>
            <a:pPr eaLnBrk="0" hangingPunct="0"/>
            <a:r>
              <a:rPr lang="ru-RU" sz="1700" b="1" dirty="0"/>
              <a:t>Цереброваскулярная патология</a:t>
            </a:r>
            <a:endParaRPr lang="en-US" sz="1700" b="1" dirty="0"/>
          </a:p>
        </p:txBody>
      </p:sp>
      <p:sp>
        <p:nvSpPr>
          <p:cNvPr id="43013" name="Rectangle 5"/>
          <p:cNvSpPr>
            <a:spLocks noChangeArrowheads="1"/>
          </p:cNvSpPr>
          <p:nvPr/>
        </p:nvSpPr>
        <p:spPr bwMode="auto">
          <a:xfrm>
            <a:off x="7008814" y="4537075"/>
            <a:ext cx="2287587" cy="87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marL="1143000">
              <a:defRPr>
                <a:solidFill>
                  <a:schemeClr val="tx1"/>
                </a:solidFill>
                <a:latin typeface="Arial" panose="020B0604020202020204" pitchFamily="34" charset="0"/>
              </a:defRPr>
            </a:lvl3pPr>
            <a:lvl4pPr marL="1714500">
              <a:defRPr>
                <a:solidFill>
                  <a:schemeClr val="tx1"/>
                </a:solidFill>
                <a:latin typeface="Arial" panose="020B0604020202020204" pitchFamily="34" charset="0"/>
              </a:defRPr>
            </a:lvl4pPr>
            <a:lvl5pPr marL="2286000">
              <a:defRPr>
                <a:solidFill>
                  <a:schemeClr val="tx1"/>
                </a:solidFill>
                <a:latin typeface="Arial" panose="020B0604020202020204" pitchFamily="34" charset="0"/>
              </a:defRPr>
            </a:lvl5pPr>
            <a:lvl6pPr marL="2743200" fontAlgn="base">
              <a:spcBef>
                <a:spcPct val="0"/>
              </a:spcBef>
              <a:spcAft>
                <a:spcPct val="0"/>
              </a:spcAft>
              <a:defRPr>
                <a:solidFill>
                  <a:schemeClr val="tx1"/>
                </a:solidFill>
                <a:latin typeface="Arial" panose="020B0604020202020204" pitchFamily="34" charset="0"/>
              </a:defRPr>
            </a:lvl6pPr>
            <a:lvl7pPr marL="3200400" fontAlgn="base">
              <a:spcBef>
                <a:spcPct val="0"/>
              </a:spcBef>
              <a:spcAft>
                <a:spcPct val="0"/>
              </a:spcAft>
              <a:defRPr>
                <a:solidFill>
                  <a:schemeClr val="tx1"/>
                </a:solidFill>
                <a:latin typeface="Arial" panose="020B0604020202020204" pitchFamily="34" charset="0"/>
              </a:defRPr>
            </a:lvl7pPr>
            <a:lvl8pPr marL="3657600" fontAlgn="base">
              <a:spcBef>
                <a:spcPct val="0"/>
              </a:spcBef>
              <a:spcAft>
                <a:spcPct val="0"/>
              </a:spcAft>
              <a:defRPr>
                <a:solidFill>
                  <a:schemeClr val="tx1"/>
                </a:solidFill>
                <a:latin typeface="Arial" panose="020B0604020202020204" pitchFamily="34" charset="0"/>
              </a:defRPr>
            </a:lvl8pPr>
            <a:lvl9pPr marL="4114800" fontAlgn="base">
              <a:spcBef>
                <a:spcPct val="0"/>
              </a:spcBef>
              <a:spcAft>
                <a:spcPct val="0"/>
              </a:spcAft>
              <a:defRPr>
                <a:solidFill>
                  <a:schemeClr val="tx1"/>
                </a:solidFill>
                <a:latin typeface="Arial" panose="020B0604020202020204" pitchFamily="34" charset="0"/>
              </a:defRPr>
            </a:lvl9pPr>
          </a:lstStyle>
          <a:p>
            <a:pPr eaLnBrk="0" hangingPunct="0"/>
            <a:r>
              <a:rPr lang="ru-RU" sz="1700" b="1" dirty="0"/>
              <a:t>Заболевания периферических артерий</a:t>
            </a:r>
            <a:endParaRPr lang="en-US" sz="1700" b="1" dirty="0"/>
          </a:p>
        </p:txBody>
      </p:sp>
      <p:sp>
        <p:nvSpPr>
          <p:cNvPr id="43015" name="Freeform 7"/>
          <p:cNvSpPr>
            <a:spLocks/>
          </p:cNvSpPr>
          <p:nvPr/>
        </p:nvSpPr>
        <p:spPr bwMode="auto">
          <a:xfrm>
            <a:off x="5446714" y="1771651"/>
            <a:ext cx="1120775" cy="1101725"/>
          </a:xfrm>
          <a:custGeom>
            <a:avLst/>
            <a:gdLst>
              <a:gd name="T0" fmla="*/ 0 w 812"/>
              <a:gd name="T1" fmla="*/ 690 h 797"/>
              <a:gd name="T2" fmla="*/ 4 w 812"/>
              <a:gd name="T3" fmla="*/ 633 h 797"/>
              <a:gd name="T4" fmla="*/ 9 w 812"/>
              <a:gd name="T5" fmla="*/ 592 h 797"/>
              <a:gd name="T6" fmla="*/ 16 w 812"/>
              <a:gd name="T7" fmla="*/ 551 h 797"/>
              <a:gd name="T8" fmla="*/ 22 w 812"/>
              <a:gd name="T9" fmla="*/ 524 h 797"/>
              <a:gd name="T10" fmla="*/ 37 w 812"/>
              <a:gd name="T11" fmla="*/ 471 h 797"/>
              <a:gd name="T12" fmla="*/ 54 w 812"/>
              <a:gd name="T13" fmla="*/ 420 h 797"/>
              <a:gd name="T14" fmla="*/ 75 w 812"/>
              <a:gd name="T15" fmla="*/ 370 h 797"/>
              <a:gd name="T16" fmla="*/ 99 w 812"/>
              <a:gd name="T17" fmla="*/ 322 h 797"/>
              <a:gd name="T18" fmla="*/ 125 w 812"/>
              <a:gd name="T19" fmla="*/ 276 h 797"/>
              <a:gd name="T20" fmla="*/ 155 w 812"/>
              <a:gd name="T21" fmla="*/ 232 h 797"/>
              <a:gd name="T22" fmla="*/ 179 w 812"/>
              <a:gd name="T23" fmla="*/ 200 h 797"/>
              <a:gd name="T24" fmla="*/ 204 w 812"/>
              <a:gd name="T25" fmla="*/ 170 h 797"/>
              <a:gd name="T26" fmla="*/ 240 w 812"/>
              <a:gd name="T27" fmla="*/ 131 h 797"/>
              <a:gd name="T28" fmla="*/ 278 w 812"/>
              <a:gd name="T29" fmla="*/ 94 h 797"/>
              <a:gd name="T30" fmla="*/ 298 w 812"/>
              <a:gd name="T31" fmla="*/ 77 h 797"/>
              <a:gd name="T32" fmla="*/ 340 w 812"/>
              <a:gd name="T33" fmla="*/ 44 h 797"/>
              <a:gd name="T34" fmla="*/ 383 w 812"/>
              <a:gd name="T35" fmla="*/ 14 h 797"/>
              <a:gd name="T36" fmla="*/ 428 w 812"/>
              <a:gd name="T37" fmla="*/ 14 h 797"/>
              <a:gd name="T38" fmla="*/ 472 w 812"/>
              <a:gd name="T39" fmla="*/ 44 h 797"/>
              <a:gd name="T40" fmla="*/ 493 w 812"/>
              <a:gd name="T41" fmla="*/ 60 h 797"/>
              <a:gd name="T42" fmla="*/ 534 w 812"/>
              <a:gd name="T43" fmla="*/ 94 h 797"/>
              <a:gd name="T44" fmla="*/ 563 w 812"/>
              <a:gd name="T45" fmla="*/ 121 h 797"/>
              <a:gd name="T46" fmla="*/ 590 w 812"/>
              <a:gd name="T47" fmla="*/ 150 h 797"/>
              <a:gd name="T48" fmla="*/ 625 w 812"/>
              <a:gd name="T49" fmla="*/ 190 h 797"/>
              <a:gd name="T50" fmla="*/ 657 w 812"/>
              <a:gd name="T51" fmla="*/ 232 h 797"/>
              <a:gd name="T52" fmla="*/ 686 w 812"/>
              <a:gd name="T53" fmla="*/ 276 h 797"/>
              <a:gd name="T54" fmla="*/ 713 w 812"/>
              <a:gd name="T55" fmla="*/ 322 h 797"/>
              <a:gd name="T56" fmla="*/ 737 w 812"/>
              <a:gd name="T57" fmla="*/ 370 h 797"/>
              <a:gd name="T58" fmla="*/ 758 w 812"/>
              <a:gd name="T59" fmla="*/ 420 h 797"/>
              <a:gd name="T60" fmla="*/ 775 w 812"/>
              <a:gd name="T61" fmla="*/ 471 h 797"/>
              <a:gd name="T62" fmla="*/ 786 w 812"/>
              <a:gd name="T63" fmla="*/ 511 h 797"/>
              <a:gd name="T64" fmla="*/ 795 w 812"/>
              <a:gd name="T65" fmla="*/ 551 h 797"/>
              <a:gd name="T66" fmla="*/ 804 w 812"/>
              <a:gd name="T67" fmla="*/ 606 h 797"/>
              <a:gd name="T68" fmla="*/ 809 w 812"/>
              <a:gd name="T69" fmla="*/ 647 h 797"/>
              <a:gd name="T70" fmla="*/ 811 w 812"/>
              <a:gd name="T71" fmla="*/ 675 h 797"/>
              <a:gd name="T72" fmla="*/ 812 w 812"/>
              <a:gd name="T73" fmla="*/ 718 h 797"/>
              <a:gd name="T74" fmla="*/ 811 w 812"/>
              <a:gd name="T75" fmla="*/ 758 h 797"/>
              <a:gd name="T76" fmla="*/ 808 w 812"/>
              <a:gd name="T77" fmla="*/ 797 h 797"/>
              <a:gd name="T78" fmla="*/ 760 w 812"/>
              <a:gd name="T79" fmla="*/ 770 h 797"/>
              <a:gd name="T80" fmla="*/ 723 w 812"/>
              <a:gd name="T81" fmla="*/ 752 h 797"/>
              <a:gd name="T82" fmla="*/ 685 w 812"/>
              <a:gd name="T83" fmla="*/ 736 h 797"/>
              <a:gd name="T84" fmla="*/ 659 w 812"/>
              <a:gd name="T85" fmla="*/ 726 h 797"/>
              <a:gd name="T86" fmla="*/ 606 w 812"/>
              <a:gd name="T87" fmla="*/ 709 h 797"/>
              <a:gd name="T88" fmla="*/ 578 w 812"/>
              <a:gd name="T89" fmla="*/ 702 h 797"/>
              <a:gd name="T90" fmla="*/ 523 w 812"/>
              <a:gd name="T91" fmla="*/ 691 h 797"/>
              <a:gd name="T92" fmla="*/ 466 w 812"/>
              <a:gd name="T93" fmla="*/ 683 h 797"/>
              <a:gd name="T94" fmla="*/ 409 w 812"/>
              <a:gd name="T95" fmla="*/ 679 h 797"/>
              <a:gd name="T96" fmla="*/ 354 w 812"/>
              <a:gd name="T97" fmla="*/ 679 h 797"/>
              <a:gd name="T98" fmla="*/ 304 w 812"/>
              <a:gd name="T99" fmla="*/ 682 h 797"/>
              <a:gd name="T100" fmla="*/ 254 w 812"/>
              <a:gd name="T101" fmla="*/ 688 h 797"/>
              <a:gd name="T102" fmla="*/ 206 w 812"/>
              <a:gd name="T103" fmla="*/ 696 h 797"/>
              <a:gd name="T104" fmla="*/ 158 w 812"/>
              <a:gd name="T105" fmla="*/ 708 h 797"/>
              <a:gd name="T106" fmla="*/ 123 w 812"/>
              <a:gd name="T107" fmla="*/ 718 h 797"/>
              <a:gd name="T108" fmla="*/ 89 w 812"/>
              <a:gd name="T109" fmla="*/ 730 h 797"/>
              <a:gd name="T110" fmla="*/ 45 w 812"/>
              <a:gd name="T111" fmla="*/ 748 h 797"/>
              <a:gd name="T112" fmla="*/ 1 w 812"/>
              <a:gd name="T113" fmla="*/ 768 h 797"/>
              <a:gd name="T114" fmla="*/ 0 w 812"/>
              <a:gd name="T115" fmla="*/ 71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2" h="797">
                <a:moveTo>
                  <a:pt x="0" y="718"/>
                </a:moveTo>
                <a:lnTo>
                  <a:pt x="0" y="690"/>
                </a:lnTo>
                <a:lnTo>
                  <a:pt x="2" y="661"/>
                </a:lnTo>
                <a:lnTo>
                  <a:pt x="4" y="633"/>
                </a:lnTo>
                <a:lnTo>
                  <a:pt x="7" y="606"/>
                </a:lnTo>
                <a:lnTo>
                  <a:pt x="9" y="592"/>
                </a:lnTo>
                <a:lnTo>
                  <a:pt x="11" y="578"/>
                </a:lnTo>
                <a:lnTo>
                  <a:pt x="16" y="551"/>
                </a:lnTo>
                <a:lnTo>
                  <a:pt x="19" y="538"/>
                </a:lnTo>
                <a:lnTo>
                  <a:pt x="22" y="524"/>
                </a:lnTo>
                <a:lnTo>
                  <a:pt x="29" y="498"/>
                </a:lnTo>
                <a:lnTo>
                  <a:pt x="37" y="471"/>
                </a:lnTo>
                <a:lnTo>
                  <a:pt x="45" y="445"/>
                </a:lnTo>
                <a:lnTo>
                  <a:pt x="54" y="420"/>
                </a:lnTo>
                <a:lnTo>
                  <a:pt x="64" y="395"/>
                </a:lnTo>
                <a:lnTo>
                  <a:pt x="75" y="370"/>
                </a:lnTo>
                <a:lnTo>
                  <a:pt x="86" y="346"/>
                </a:lnTo>
                <a:lnTo>
                  <a:pt x="99" y="322"/>
                </a:lnTo>
                <a:lnTo>
                  <a:pt x="112" y="299"/>
                </a:lnTo>
                <a:lnTo>
                  <a:pt x="125" y="276"/>
                </a:lnTo>
                <a:lnTo>
                  <a:pt x="140" y="254"/>
                </a:lnTo>
                <a:lnTo>
                  <a:pt x="155" y="232"/>
                </a:lnTo>
                <a:lnTo>
                  <a:pt x="170" y="211"/>
                </a:lnTo>
                <a:lnTo>
                  <a:pt x="179" y="200"/>
                </a:lnTo>
                <a:lnTo>
                  <a:pt x="187" y="190"/>
                </a:lnTo>
                <a:lnTo>
                  <a:pt x="204" y="170"/>
                </a:lnTo>
                <a:lnTo>
                  <a:pt x="222" y="150"/>
                </a:lnTo>
                <a:lnTo>
                  <a:pt x="240" y="131"/>
                </a:lnTo>
                <a:lnTo>
                  <a:pt x="259" y="112"/>
                </a:lnTo>
                <a:lnTo>
                  <a:pt x="278" y="94"/>
                </a:lnTo>
                <a:lnTo>
                  <a:pt x="288" y="85"/>
                </a:lnTo>
                <a:lnTo>
                  <a:pt x="298" y="77"/>
                </a:lnTo>
                <a:lnTo>
                  <a:pt x="319" y="60"/>
                </a:lnTo>
                <a:lnTo>
                  <a:pt x="340" y="44"/>
                </a:lnTo>
                <a:lnTo>
                  <a:pt x="361" y="28"/>
                </a:lnTo>
                <a:lnTo>
                  <a:pt x="383" y="14"/>
                </a:lnTo>
                <a:lnTo>
                  <a:pt x="406" y="0"/>
                </a:lnTo>
                <a:lnTo>
                  <a:pt x="428" y="14"/>
                </a:lnTo>
                <a:lnTo>
                  <a:pt x="451" y="28"/>
                </a:lnTo>
                <a:lnTo>
                  <a:pt x="472" y="44"/>
                </a:lnTo>
                <a:lnTo>
                  <a:pt x="483" y="52"/>
                </a:lnTo>
                <a:lnTo>
                  <a:pt x="493" y="60"/>
                </a:lnTo>
                <a:lnTo>
                  <a:pt x="514" y="77"/>
                </a:lnTo>
                <a:lnTo>
                  <a:pt x="534" y="94"/>
                </a:lnTo>
                <a:lnTo>
                  <a:pt x="553" y="112"/>
                </a:lnTo>
                <a:lnTo>
                  <a:pt x="563" y="121"/>
                </a:lnTo>
                <a:lnTo>
                  <a:pt x="572" y="131"/>
                </a:lnTo>
                <a:lnTo>
                  <a:pt x="590" y="150"/>
                </a:lnTo>
                <a:lnTo>
                  <a:pt x="608" y="170"/>
                </a:lnTo>
                <a:lnTo>
                  <a:pt x="625" y="190"/>
                </a:lnTo>
                <a:lnTo>
                  <a:pt x="641" y="211"/>
                </a:lnTo>
                <a:lnTo>
                  <a:pt x="657" y="232"/>
                </a:lnTo>
                <a:lnTo>
                  <a:pt x="672" y="254"/>
                </a:lnTo>
                <a:lnTo>
                  <a:pt x="686" y="276"/>
                </a:lnTo>
                <a:lnTo>
                  <a:pt x="700" y="299"/>
                </a:lnTo>
                <a:lnTo>
                  <a:pt x="713" y="322"/>
                </a:lnTo>
                <a:lnTo>
                  <a:pt x="725" y="346"/>
                </a:lnTo>
                <a:lnTo>
                  <a:pt x="737" y="370"/>
                </a:lnTo>
                <a:lnTo>
                  <a:pt x="748" y="395"/>
                </a:lnTo>
                <a:lnTo>
                  <a:pt x="758" y="420"/>
                </a:lnTo>
                <a:lnTo>
                  <a:pt x="767" y="445"/>
                </a:lnTo>
                <a:lnTo>
                  <a:pt x="775" y="471"/>
                </a:lnTo>
                <a:lnTo>
                  <a:pt x="783" y="498"/>
                </a:lnTo>
                <a:lnTo>
                  <a:pt x="786" y="511"/>
                </a:lnTo>
                <a:lnTo>
                  <a:pt x="789" y="524"/>
                </a:lnTo>
                <a:lnTo>
                  <a:pt x="795" y="551"/>
                </a:lnTo>
                <a:lnTo>
                  <a:pt x="800" y="578"/>
                </a:lnTo>
                <a:lnTo>
                  <a:pt x="804" y="606"/>
                </a:lnTo>
                <a:lnTo>
                  <a:pt x="808" y="633"/>
                </a:lnTo>
                <a:lnTo>
                  <a:pt x="809" y="647"/>
                </a:lnTo>
                <a:lnTo>
                  <a:pt x="810" y="661"/>
                </a:lnTo>
                <a:lnTo>
                  <a:pt x="811" y="675"/>
                </a:lnTo>
                <a:lnTo>
                  <a:pt x="811" y="690"/>
                </a:lnTo>
                <a:lnTo>
                  <a:pt x="812" y="718"/>
                </a:lnTo>
                <a:lnTo>
                  <a:pt x="812" y="738"/>
                </a:lnTo>
                <a:lnTo>
                  <a:pt x="811" y="758"/>
                </a:lnTo>
                <a:lnTo>
                  <a:pt x="810" y="777"/>
                </a:lnTo>
                <a:lnTo>
                  <a:pt x="808" y="797"/>
                </a:lnTo>
                <a:lnTo>
                  <a:pt x="785" y="783"/>
                </a:lnTo>
                <a:lnTo>
                  <a:pt x="760" y="770"/>
                </a:lnTo>
                <a:lnTo>
                  <a:pt x="736" y="758"/>
                </a:lnTo>
                <a:lnTo>
                  <a:pt x="723" y="752"/>
                </a:lnTo>
                <a:lnTo>
                  <a:pt x="710" y="746"/>
                </a:lnTo>
                <a:lnTo>
                  <a:pt x="685" y="736"/>
                </a:lnTo>
                <a:lnTo>
                  <a:pt x="672" y="731"/>
                </a:lnTo>
                <a:lnTo>
                  <a:pt x="659" y="726"/>
                </a:lnTo>
                <a:lnTo>
                  <a:pt x="632" y="717"/>
                </a:lnTo>
                <a:lnTo>
                  <a:pt x="606" y="709"/>
                </a:lnTo>
                <a:lnTo>
                  <a:pt x="592" y="706"/>
                </a:lnTo>
                <a:lnTo>
                  <a:pt x="578" y="702"/>
                </a:lnTo>
                <a:lnTo>
                  <a:pt x="551" y="696"/>
                </a:lnTo>
                <a:lnTo>
                  <a:pt x="523" y="691"/>
                </a:lnTo>
                <a:lnTo>
                  <a:pt x="495" y="686"/>
                </a:lnTo>
                <a:lnTo>
                  <a:pt x="466" y="683"/>
                </a:lnTo>
                <a:lnTo>
                  <a:pt x="438" y="680"/>
                </a:lnTo>
                <a:lnTo>
                  <a:pt x="409" y="679"/>
                </a:lnTo>
                <a:lnTo>
                  <a:pt x="379" y="678"/>
                </a:lnTo>
                <a:lnTo>
                  <a:pt x="354" y="679"/>
                </a:lnTo>
                <a:lnTo>
                  <a:pt x="329" y="680"/>
                </a:lnTo>
                <a:lnTo>
                  <a:pt x="304" y="682"/>
                </a:lnTo>
                <a:lnTo>
                  <a:pt x="279" y="684"/>
                </a:lnTo>
                <a:lnTo>
                  <a:pt x="254" y="688"/>
                </a:lnTo>
                <a:lnTo>
                  <a:pt x="230" y="692"/>
                </a:lnTo>
                <a:lnTo>
                  <a:pt x="206" y="696"/>
                </a:lnTo>
                <a:lnTo>
                  <a:pt x="182" y="702"/>
                </a:lnTo>
                <a:lnTo>
                  <a:pt x="158" y="708"/>
                </a:lnTo>
                <a:lnTo>
                  <a:pt x="135" y="715"/>
                </a:lnTo>
                <a:lnTo>
                  <a:pt x="123" y="718"/>
                </a:lnTo>
                <a:lnTo>
                  <a:pt x="112" y="722"/>
                </a:lnTo>
                <a:lnTo>
                  <a:pt x="89" y="730"/>
                </a:lnTo>
                <a:lnTo>
                  <a:pt x="67" y="739"/>
                </a:lnTo>
                <a:lnTo>
                  <a:pt x="45" y="748"/>
                </a:lnTo>
                <a:lnTo>
                  <a:pt x="23" y="758"/>
                </a:lnTo>
                <a:lnTo>
                  <a:pt x="1" y="768"/>
                </a:lnTo>
                <a:lnTo>
                  <a:pt x="0" y="743"/>
                </a:lnTo>
                <a:lnTo>
                  <a:pt x="0" y="718"/>
                </a:lnTo>
                <a:close/>
              </a:path>
            </a:pathLst>
          </a:custGeom>
          <a:solidFill>
            <a:srgbClr val="6E6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43016" name="Freeform 8"/>
          <p:cNvSpPr>
            <a:spLocks/>
          </p:cNvSpPr>
          <p:nvPr/>
        </p:nvSpPr>
        <p:spPr bwMode="auto">
          <a:xfrm>
            <a:off x="5448300" y="2708276"/>
            <a:ext cx="1112838" cy="1046163"/>
          </a:xfrm>
          <a:custGeom>
            <a:avLst/>
            <a:gdLst>
              <a:gd name="T0" fmla="*/ 22 w 807"/>
              <a:gd name="T1" fmla="*/ 80 h 757"/>
              <a:gd name="T2" fmla="*/ 66 w 807"/>
              <a:gd name="T3" fmla="*/ 61 h 757"/>
              <a:gd name="T4" fmla="*/ 111 w 807"/>
              <a:gd name="T5" fmla="*/ 44 h 757"/>
              <a:gd name="T6" fmla="*/ 157 w 807"/>
              <a:gd name="T7" fmla="*/ 30 h 757"/>
              <a:gd name="T8" fmla="*/ 205 w 807"/>
              <a:gd name="T9" fmla="*/ 18 h 757"/>
              <a:gd name="T10" fmla="*/ 253 w 807"/>
              <a:gd name="T11" fmla="*/ 10 h 757"/>
              <a:gd name="T12" fmla="*/ 303 w 807"/>
              <a:gd name="T13" fmla="*/ 4 h 757"/>
              <a:gd name="T14" fmla="*/ 353 w 807"/>
              <a:gd name="T15" fmla="*/ 1 h 757"/>
              <a:gd name="T16" fmla="*/ 408 w 807"/>
              <a:gd name="T17" fmla="*/ 1 h 757"/>
              <a:gd name="T18" fmla="*/ 437 w 807"/>
              <a:gd name="T19" fmla="*/ 2 h 757"/>
              <a:gd name="T20" fmla="*/ 494 w 807"/>
              <a:gd name="T21" fmla="*/ 8 h 757"/>
              <a:gd name="T22" fmla="*/ 550 w 807"/>
              <a:gd name="T23" fmla="*/ 18 h 757"/>
              <a:gd name="T24" fmla="*/ 605 w 807"/>
              <a:gd name="T25" fmla="*/ 31 h 757"/>
              <a:gd name="T26" fmla="*/ 658 w 807"/>
              <a:gd name="T27" fmla="*/ 48 h 757"/>
              <a:gd name="T28" fmla="*/ 684 w 807"/>
              <a:gd name="T29" fmla="*/ 58 h 757"/>
              <a:gd name="T30" fmla="*/ 735 w 807"/>
              <a:gd name="T31" fmla="*/ 80 h 757"/>
              <a:gd name="T32" fmla="*/ 784 w 807"/>
              <a:gd name="T33" fmla="*/ 105 h 757"/>
              <a:gd name="T34" fmla="*/ 805 w 807"/>
              <a:gd name="T35" fmla="*/ 144 h 757"/>
              <a:gd name="T36" fmla="*/ 797 w 807"/>
              <a:gd name="T37" fmla="*/ 194 h 757"/>
              <a:gd name="T38" fmla="*/ 786 w 807"/>
              <a:gd name="T39" fmla="*/ 243 h 757"/>
              <a:gd name="T40" fmla="*/ 773 w 807"/>
              <a:gd name="T41" fmla="*/ 291 h 757"/>
              <a:gd name="T42" fmla="*/ 757 w 807"/>
              <a:gd name="T43" fmla="*/ 337 h 757"/>
              <a:gd name="T44" fmla="*/ 738 w 807"/>
              <a:gd name="T45" fmla="*/ 383 h 757"/>
              <a:gd name="T46" fmla="*/ 716 w 807"/>
              <a:gd name="T47" fmla="*/ 427 h 757"/>
              <a:gd name="T48" fmla="*/ 693 w 807"/>
              <a:gd name="T49" fmla="*/ 469 h 757"/>
              <a:gd name="T50" fmla="*/ 667 w 807"/>
              <a:gd name="T51" fmla="*/ 510 h 757"/>
              <a:gd name="T52" fmla="*/ 638 w 807"/>
              <a:gd name="T53" fmla="*/ 549 h 757"/>
              <a:gd name="T54" fmla="*/ 608 w 807"/>
              <a:gd name="T55" fmla="*/ 587 h 757"/>
              <a:gd name="T56" fmla="*/ 575 w 807"/>
              <a:gd name="T57" fmla="*/ 622 h 757"/>
              <a:gd name="T58" fmla="*/ 549 w 807"/>
              <a:gd name="T59" fmla="*/ 648 h 757"/>
              <a:gd name="T60" fmla="*/ 522 w 807"/>
              <a:gd name="T61" fmla="*/ 672 h 757"/>
              <a:gd name="T62" fmla="*/ 485 w 807"/>
              <a:gd name="T63" fmla="*/ 703 h 757"/>
              <a:gd name="T64" fmla="*/ 446 w 807"/>
              <a:gd name="T65" fmla="*/ 731 h 757"/>
              <a:gd name="T66" fmla="*/ 405 w 807"/>
              <a:gd name="T67" fmla="*/ 757 h 757"/>
              <a:gd name="T68" fmla="*/ 363 w 807"/>
              <a:gd name="T69" fmla="*/ 730 h 757"/>
              <a:gd name="T70" fmla="*/ 322 w 807"/>
              <a:gd name="T71" fmla="*/ 701 h 757"/>
              <a:gd name="T72" fmla="*/ 284 w 807"/>
              <a:gd name="T73" fmla="*/ 669 h 757"/>
              <a:gd name="T74" fmla="*/ 247 w 807"/>
              <a:gd name="T75" fmla="*/ 635 h 757"/>
              <a:gd name="T76" fmla="*/ 213 w 807"/>
              <a:gd name="T77" fmla="*/ 599 h 757"/>
              <a:gd name="T78" fmla="*/ 188 w 807"/>
              <a:gd name="T79" fmla="*/ 570 h 757"/>
              <a:gd name="T80" fmla="*/ 165 w 807"/>
              <a:gd name="T81" fmla="*/ 541 h 757"/>
              <a:gd name="T82" fmla="*/ 136 w 807"/>
              <a:gd name="T83" fmla="*/ 500 h 757"/>
              <a:gd name="T84" fmla="*/ 110 w 807"/>
              <a:gd name="T85" fmla="*/ 457 h 757"/>
              <a:gd name="T86" fmla="*/ 86 w 807"/>
              <a:gd name="T87" fmla="*/ 412 h 757"/>
              <a:gd name="T88" fmla="*/ 65 w 807"/>
              <a:gd name="T89" fmla="*/ 366 h 757"/>
              <a:gd name="T90" fmla="*/ 46 w 807"/>
              <a:gd name="T91" fmla="*/ 319 h 757"/>
              <a:gd name="T92" fmla="*/ 31 w 807"/>
              <a:gd name="T93" fmla="*/ 270 h 757"/>
              <a:gd name="T94" fmla="*/ 18 w 807"/>
              <a:gd name="T95" fmla="*/ 220 h 757"/>
              <a:gd name="T96" fmla="*/ 9 w 807"/>
              <a:gd name="T97" fmla="*/ 169 h 757"/>
              <a:gd name="T98" fmla="*/ 2 w 807"/>
              <a:gd name="T99" fmla="*/ 11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57">
                <a:moveTo>
                  <a:pt x="0" y="90"/>
                </a:moveTo>
                <a:lnTo>
                  <a:pt x="22" y="80"/>
                </a:lnTo>
                <a:lnTo>
                  <a:pt x="44" y="70"/>
                </a:lnTo>
                <a:lnTo>
                  <a:pt x="66" y="61"/>
                </a:lnTo>
                <a:lnTo>
                  <a:pt x="88" y="52"/>
                </a:lnTo>
                <a:lnTo>
                  <a:pt x="111" y="44"/>
                </a:lnTo>
                <a:lnTo>
                  <a:pt x="134" y="37"/>
                </a:lnTo>
                <a:lnTo>
                  <a:pt x="157" y="30"/>
                </a:lnTo>
                <a:lnTo>
                  <a:pt x="181" y="24"/>
                </a:lnTo>
                <a:lnTo>
                  <a:pt x="205" y="18"/>
                </a:lnTo>
                <a:lnTo>
                  <a:pt x="229" y="14"/>
                </a:lnTo>
                <a:lnTo>
                  <a:pt x="253" y="10"/>
                </a:lnTo>
                <a:lnTo>
                  <a:pt x="278" y="6"/>
                </a:lnTo>
                <a:lnTo>
                  <a:pt x="303" y="4"/>
                </a:lnTo>
                <a:lnTo>
                  <a:pt x="328" y="2"/>
                </a:lnTo>
                <a:lnTo>
                  <a:pt x="353" y="1"/>
                </a:lnTo>
                <a:lnTo>
                  <a:pt x="378" y="0"/>
                </a:lnTo>
                <a:lnTo>
                  <a:pt x="408" y="1"/>
                </a:lnTo>
                <a:lnTo>
                  <a:pt x="422" y="1"/>
                </a:lnTo>
                <a:lnTo>
                  <a:pt x="437" y="2"/>
                </a:lnTo>
                <a:lnTo>
                  <a:pt x="465" y="5"/>
                </a:lnTo>
                <a:lnTo>
                  <a:pt x="494" y="8"/>
                </a:lnTo>
                <a:lnTo>
                  <a:pt x="522" y="13"/>
                </a:lnTo>
                <a:lnTo>
                  <a:pt x="550" y="18"/>
                </a:lnTo>
                <a:lnTo>
                  <a:pt x="577" y="24"/>
                </a:lnTo>
                <a:lnTo>
                  <a:pt x="605" y="31"/>
                </a:lnTo>
                <a:lnTo>
                  <a:pt x="631" y="39"/>
                </a:lnTo>
                <a:lnTo>
                  <a:pt x="658" y="48"/>
                </a:lnTo>
                <a:lnTo>
                  <a:pt x="671" y="53"/>
                </a:lnTo>
                <a:lnTo>
                  <a:pt x="684" y="58"/>
                </a:lnTo>
                <a:lnTo>
                  <a:pt x="709" y="68"/>
                </a:lnTo>
                <a:lnTo>
                  <a:pt x="735" y="80"/>
                </a:lnTo>
                <a:lnTo>
                  <a:pt x="759" y="92"/>
                </a:lnTo>
                <a:lnTo>
                  <a:pt x="784" y="105"/>
                </a:lnTo>
                <a:lnTo>
                  <a:pt x="807" y="119"/>
                </a:lnTo>
                <a:lnTo>
                  <a:pt x="805" y="144"/>
                </a:lnTo>
                <a:lnTo>
                  <a:pt x="801" y="169"/>
                </a:lnTo>
                <a:lnTo>
                  <a:pt x="797" y="194"/>
                </a:lnTo>
                <a:lnTo>
                  <a:pt x="792" y="218"/>
                </a:lnTo>
                <a:lnTo>
                  <a:pt x="786" y="243"/>
                </a:lnTo>
                <a:lnTo>
                  <a:pt x="780" y="267"/>
                </a:lnTo>
                <a:lnTo>
                  <a:pt x="773" y="291"/>
                </a:lnTo>
                <a:lnTo>
                  <a:pt x="765" y="314"/>
                </a:lnTo>
                <a:lnTo>
                  <a:pt x="757" y="337"/>
                </a:lnTo>
                <a:lnTo>
                  <a:pt x="748" y="360"/>
                </a:lnTo>
                <a:lnTo>
                  <a:pt x="738" y="383"/>
                </a:lnTo>
                <a:lnTo>
                  <a:pt x="727" y="405"/>
                </a:lnTo>
                <a:lnTo>
                  <a:pt x="716" y="427"/>
                </a:lnTo>
                <a:lnTo>
                  <a:pt x="705" y="448"/>
                </a:lnTo>
                <a:lnTo>
                  <a:pt x="693" y="469"/>
                </a:lnTo>
                <a:lnTo>
                  <a:pt x="680" y="490"/>
                </a:lnTo>
                <a:lnTo>
                  <a:pt x="667" y="510"/>
                </a:lnTo>
                <a:lnTo>
                  <a:pt x="653" y="530"/>
                </a:lnTo>
                <a:lnTo>
                  <a:pt x="638" y="549"/>
                </a:lnTo>
                <a:lnTo>
                  <a:pt x="623" y="568"/>
                </a:lnTo>
                <a:lnTo>
                  <a:pt x="608" y="587"/>
                </a:lnTo>
                <a:lnTo>
                  <a:pt x="592" y="605"/>
                </a:lnTo>
                <a:lnTo>
                  <a:pt x="575" y="622"/>
                </a:lnTo>
                <a:lnTo>
                  <a:pt x="558" y="639"/>
                </a:lnTo>
                <a:lnTo>
                  <a:pt x="549" y="648"/>
                </a:lnTo>
                <a:lnTo>
                  <a:pt x="540" y="656"/>
                </a:lnTo>
                <a:lnTo>
                  <a:pt x="522" y="672"/>
                </a:lnTo>
                <a:lnTo>
                  <a:pt x="504" y="688"/>
                </a:lnTo>
                <a:lnTo>
                  <a:pt x="485" y="703"/>
                </a:lnTo>
                <a:lnTo>
                  <a:pt x="466" y="717"/>
                </a:lnTo>
                <a:lnTo>
                  <a:pt x="446" y="731"/>
                </a:lnTo>
                <a:lnTo>
                  <a:pt x="426" y="745"/>
                </a:lnTo>
                <a:lnTo>
                  <a:pt x="405" y="757"/>
                </a:lnTo>
                <a:lnTo>
                  <a:pt x="384" y="744"/>
                </a:lnTo>
                <a:lnTo>
                  <a:pt x="363" y="730"/>
                </a:lnTo>
                <a:lnTo>
                  <a:pt x="342" y="716"/>
                </a:lnTo>
                <a:lnTo>
                  <a:pt x="322" y="701"/>
                </a:lnTo>
                <a:lnTo>
                  <a:pt x="303" y="685"/>
                </a:lnTo>
                <a:lnTo>
                  <a:pt x="284" y="669"/>
                </a:lnTo>
                <a:lnTo>
                  <a:pt x="265" y="652"/>
                </a:lnTo>
                <a:lnTo>
                  <a:pt x="247" y="635"/>
                </a:lnTo>
                <a:lnTo>
                  <a:pt x="230" y="617"/>
                </a:lnTo>
                <a:lnTo>
                  <a:pt x="213" y="599"/>
                </a:lnTo>
                <a:lnTo>
                  <a:pt x="196" y="580"/>
                </a:lnTo>
                <a:lnTo>
                  <a:pt x="188" y="570"/>
                </a:lnTo>
                <a:lnTo>
                  <a:pt x="180" y="560"/>
                </a:lnTo>
                <a:lnTo>
                  <a:pt x="165" y="541"/>
                </a:lnTo>
                <a:lnTo>
                  <a:pt x="150" y="520"/>
                </a:lnTo>
                <a:lnTo>
                  <a:pt x="136" y="500"/>
                </a:lnTo>
                <a:lnTo>
                  <a:pt x="123" y="478"/>
                </a:lnTo>
                <a:lnTo>
                  <a:pt x="110" y="457"/>
                </a:lnTo>
                <a:lnTo>
                  <a:pt x="98" y="435"/>
                </a:lnTo>
                <a:lnTo>
                  <a:pt x="86" y="412"/>
                </a:lnTo>
                <a:lnTo>
                  <a:pt x="75" y="390"/>
                </a:lnTo>
                <a:lnTo>
                  <a:pt x="65" y="366"/>
                </a:lnTo>
                <a:lnTo>
                  <a:pt x="55" y="343"/>
                </a:lnTo>
                <a:lnTo>
                  <a:pt x="46" y="319"/>
                </a:lnTo>
                <a:lnTo>
                  <a:pt x="38" y="295"/>
                </a:lnTo>
                <a:lnTo>
                  <a:pt x="31" y="270"/>
                </a:lnTo>
                <a:lnTo>
                  <a:pt x="24" y="245"/>
                </a:lnTo>
                <a:lnTo>
                  <a:pt x="18" y="220"/>
                </a:lnTo>
                <a:lnTo>
                  <a:pt x="13" y="195"/>
                </a:lnTo>
                <a:lnTo>
                  <a:pt x="9" y="169"/>
                </a:lnTo>
                <a:lnTo>
                  <a:pt x="5" y="143"/>
                </a:lnTo>
                <a:lnTo>
                  <a:pt x="2" y="117"/>
                </a:lnTo>
                <a:lnTo>
                  <a:pt x="0" y="9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43017" name="Freeform 9"/>
          <p:cNvSpPr>
            <a:spLocks/>
          </p:cNvSpPr>
          <p:nvPr/>
        </p:nvSpPr>
        <p:spPr bwMode="auto">
          <a:xfrm>
            <a:off x="6007100" y="2873376"/>
            <a:ext cx="1117600" cy="1046163"/>
          </a:xfrm>
          <a:custGeom>
            <a:avLst/>
            <a:gdLst>
              <a:gd name="T0" fmla="*/ 424 w 809"/>
              <a:gd name="T1" fmla="*/ 13 h 757"/>
              <a:gd name="T2" fmla="*/ 465 w 809"/>
              <a:gd name="T3" fmla="*/ 41 h 757"/>
              <a:gd name="T4" fmla="*/ 495 w 809"/>
              <a:gd name="T5" fmla="*/ 64 h 757"/>
              <a:gd name="T6" fmla="*/ 524 w 809"/>
              <a:gd name="T7" fmla="*/ 88 h 757"/>
              <a:gd name="T8" fmla="*/ 561 w 809"/>
              <a:gd name="T9" fmla="*/ 122 h 757"/>
              <a:gd name="T10" fmla="*/ 595 w 809"/>
              <a:gd name="T11" fmla="*/ 158 h 757"/>
              <a:gd name="T12" fmla="*/ 628 w 809"/>
              <a:gd name="T13" fmla="*/ 197 h 757"/>
              <a:gd name="T14" fmla="*/ 659 w 809"/>
              <a:gd name="T15" fmla="*/ 237 h 757"/>
              <a:gd name="T16" fmla="*/ 680 w 809"/>
              <a:gd name="T17" fmla="*/ 268 h 757"/>
              <a:gd name="T18" fmla="*/ 699 w 809"/>
              <a:gd name="T19" fmla="*/ 300 h 757"/>
              <a:gd name="T20" fmla="*/ 723 w 809"/>
              <a:gd name="T21" fmla="*/ 345 h 757"/>
              <a:gd name="T22" fmla="*/ 745 w 809"/>
              <a:gd name="T23" fmla="*/ 391 h 757"/>
              <a:gd name="T24" fmla="*/ 763 w 809"/>
              <a:gd name="T25" fmla="*/ 438 h 757"/>
              <a:gd name="T26" fmla="*/ 779 w 809"/>
              <a:gd name="T27" fmla="*/ 487 h 757"/>
              <a:gd name="T28" fmla="*/ 791 w 809"/>
              <a:gd name="T29" fmla="*/ 537 h 757"/>
              <a:gd name="T30" fmla="*/ 801 w 809"/>
              <a:gd name="T31" fmla="*/ 589 h 757"/>
              <a:gd name="T32" fmla="*/ 807 w 809"/>
              <a:gd name="T33" fmla="*/ 641 h 757"/>
              <a:gd name="T34" fmla="*/ 788 w 809"/>
              <a:gd name="T35" fmla="*/ 678 h 757"/>
              <a:gd name="T36" fmla="*/ 744 w 809"/>
              <a:gd name="T37" fmla="*/ 697 h 757"/>
              <a:gd name="T38" fmla="*/ 699 w 809"/>
              <a:gd name="T39" fmla="*/ 714 h 757"/>
              <a:gd name="T40" fmla="*/ 652 w 809"/>
              <a:gd name="T41" fmla="*/ 728 h 757"/>
              <a:gd name="T42" fmla="*/ 604 w 809"/>
              <a:gd name="T43" fmla="*/ 739 h 757"/>
              <a:gd name="T44" fmla="*/ 555 w 809"/>
              <a:gd name="T45" fmla="*/ 748 h 757"/>
              <a:gd name="T46" fmla="*/ 506 w 809"/>
              <a:gd name="T47" fmla="*/ 754 h 757"/>
              <a:gd name="T48" fmla="*/ 456 w 809"/>
              <a:gd name="T49" fmla="*/ 757 h 757"/>
              <a:gd name="T50" fmla="*/ 401 w 809"/>
              <a:gd name="T51" fmla="*/ 757 h 757"/>
              <a:gd name="T52" fmla="*/ 343 w 809"/>
              <a:gd name="T53" fmla="*/ 753 h 757"/>
              <a:gd name="T54" fmla="*/ 300 w 809"/>
              <a:gd name="T55" fmla="*/ 747 h 757"/>
              <a:gd name="T56" fmla="*/ 258 w 809"/>
              <a:gd name="T57" fmla="*/ 740 h 757"/>
              <a:gd name="T58" fmla="*/ 203 w 809"/>
              <a:gd name="T59" fmla="*/ 726 h 757"/>
              <a:gd name="T60" fmla="*/ 163 w 809"/>
              <a:gd name="T61" fmla="*/ 714 h 757"/>
              <a:gd name="T62" fmla="*/ 124 w 809"/>
              <a:gd name="T63" fmla="*/ 700 h 757"/>
              <a:gd name="T64" fmla="*/ 73 w 809"/>
              <a:gd name="T65" fmla="*/ 677 h 757"/>
              <a:gd name="T66" fmla="*/ 24 w 809"/>
              <a:gd name="T67" fmla="*/ 652 h 757"/>
              <a:gd name="T68" fmla="*/ 21 w 809"/>
              <a:gd name="T69" fmla="*/ 626 h 757"/>
              <a:gd name="T70" fmla="*/ 61 w 809"/>
              <a:gd name="T71" fmla="*/ 598 h 757"/>
              <a:gd name="T72" fmla="*/ 99 w 809"/>
              <a:gd name="T73" fmla="*/ 569 h 757"/>
              <a:gd name="T74" fmla="*/ 135 w 809"/>
              <a:gd name="T75" fmla="*/ 537 h 757"/>
              <a:gd name="T76" fmla="*/ 170 w 809"/>
              <a:gd name="T77" fmla="*/ 503 h 757"/>
              <a:gd name="T78" fmla="*/ 203 w 809"/>
              <a:gd name="T79" fmla="*/ 468 h 757"/>
              <a:gd name="T80" fmla="*/ 233 w 809"/>
              <a:gd name="T81" fmla="*/ 430 h 757"/>
              <a:gd name="T82" fmla="*/ 262 w 809"/>
              <a:gd name="T83" fmla="*/ 391 h 757"/>
              <a:gd name="T84" fmla="*/ 288 w 809"/>
              <a:gd name="T85" fmla="*/ 350 h 757"/>
              <a:gd name="T86" fmla="*/ 311 w 809"/>
              <a:gd name="T87" fmla="*/ 308 h 757"/>
              <a:gd name="T88" fmla="*/ 333 w 809"/>
              <a:gd name="T89" fmla="*/ 264 h 757"/>
              <a:gd name="T90" fmla="*/ 352 w 809"/>
              <a:gd name="T91" fmla="*/ 218 h 757"/>
              <a:gd name="T92" fmla="*/ 368 w 809"/>
              <a:gd name="T93" fmla="*/ 172 h 757"/>
              <a:gd name="T94" fmla="*/ 381 w 809"/>
              <a:gd name="T95" fmla="*/ 124 h 757"/>
              <a:gd name="T96" fmla="*/ 392 w 809"/>
              <a:gd name="T97" fmla="*/ 75 h 757"/>
              <a:gd name="T98" fmla="*/ 400 w 809"/>
              <a:gd name="T99" fmla="*/ 25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9" h="757">
                <a:moveTo>
                  <a:pt x="402" y="0"/>
                </a:moveTo>
                <a:lnTo>
                  <a:pt x="424" y="13"/>
                </a:lnTo>
                <a:lnTo>
                  <a:pt x="445" y="27"/>
                </a:lnTo>
                <a:lnTo>
                  <a:pt x="465" y="41"/>
                </a:lnTo>
                <a:lnTo>
                  <a:pt x="485" y="56"/>
                </a:lnTo>
                <a:lnTo>
                  <a:pt x="495" y="64"/>
                </a:lnTo>
                <a:lnTo>
                  <a:pt x="505" y="72"/>
                </a:lnTo>
                <a:lnTo>
                  <a:pt x="524" y="88"/>
                </a:lnTo>
                <a:lnTo>
                  <a:pt x="543" y="105"/>
                </a:lnTo>
                <a:lnTo>
                  <a:pt x="561" y="122"/>
                </a:lnTo>
                <a:lnTo>
                  <a:pt x="578" y="140"/>
                </a:lnTo>
                <a:lnTo>
                  <a:pt x="595" y="158"/>
                </a:lnTo>
                <a:lnTo>
                  <a:pt x="612" y="177"/>
                </a:lnTo>
                <a:lnTo>
                  <a:pt x="628" y="197"/>
                </a:lnTo>
                <a:lnTo>
                  <a:pt x="644" y="216"/>
                </a:lnTo>
                <a:lnTo>
                  <a:pt x="659" y="237"/>
                </a:lnTo>
                <a:lnTo>
                  <a:pt x="673" y="257"/>
                </a:lnTo>
                <a:lnTo>
                  <a:pt x="680" y="268"/>
                </a:lnTo>
                <a:lnTo>
                  <a:pt x="686" y="279"/>
                </a:lnTo>
                <a:lnTo>
                  <a:pt x="699" y="300"/>
                </a:lnTo>
                <a:lnTo>
                  <a:pt x="712" y="322"/>
                </a:lnTo>
                <a:lnTo>
                  <a:pt x="723" y="345"/>
                </a:lnTo>
                <a:lnTo>
                  <a:pt x="734" y="368"/>
                </a:lnTo>
                <a:lnTo>
                  <a:pt x="745" y="391"/>
                </a:lnTo>
                <a:lnTo>
                  <a:pt x="754" y="414"/>
                </a:lnTo>
                <a:lnTo>
                  <a:pt x="763" y="438"/>
                </a:lnTo>
                <a:lnTo>
                  <a:pt x="771" y="463"/>
                </a:lnTo>
                <a:lnTo>
                  <a:pt x="779" y="487"/>
                </a:lnTo>
                <a:lnTo>
                  <a:pt x="785" y="512"/>
                </a:lnTo>
                <a:lnTo>
                  <a:pt x="791" y="537"/>
                </a:lnTo>
                <a:lnTo>
                  <a:pt x="796" y="563"/>
                </a:lnTo>
                <a:lnTo>
                  <a:pt x="801" y="589"/>
                </a:lnTo>
                <a:lnTo>
                  <a:pt x="804" y="615"/>
                </a:lnTo>
                <a:lnTo>
                  <a:pt x="807" y="641"/>
                </a:lnTo>
                <a:lnTo>
                  <a:pt x="809" y="667"/>
                </a:lnTo>
                <a:lnTo>
                  <a:pt x="788" y="678"/>
                </a:lnTo>
                <a:lnTo>
                  <a:pt x="766" y="688"/>
                </a:lnTo>
                <a:lnTo>
                  <a:pt x="744" y="697"/>
                </a:lnTo>
                <a:lnTo>
                  <a:pt x="721" y="706"/>
                </a:lnTo>
                <a:lnTo>
                  <a:pt x="699" y="714"/>
                </a:lnTo>
                <a:lnTo>
                  <a:pt x="676" y="721"/>
                </a:lnTo>
                <a:lnTo>
                  <a:pt x="652" y="728"/>
                </a:lnTo>
                <a:lnTo>
                  <a:pt x="628" y="734"/>
                </a:lnTo>
                <a:lnTo>
                  <a:pt x="604" y="739"/>
                </a:lnTo>
                <a:lnTo>
                  <a:pt x="580" y="744"/>
                </a:lnTo>
                <a:lnTo>
                  <a:pt x="555" y="748"/>
                </a:lnTo>
                <a:lnTo>
                  <a:pt x="531" y="751"/>
                </a:lnTo>
                <a:lnTo>
                  <a:pt x="506" y="754"/>
                </a:lnTo>
                <a:lnTo>
                  <a:pt x="481" y="756"/>
                </a:lnTo>
                <a:lnTo>
                  <a:pt x="456" y="757"/>
                </a:lnTo>
                <a:lnTo>
                  <a:pt x="430" y="757"/>
                </a:lnTo>
                <a:lnTo>
                  <a:pt x="401" y="757"/>
                </a:lnTo>
                <a:lnTo>
                  <a:pt x="372" y="755"/>
                </a:lnTo>
                <a:lnTo>
                  <a:pt x="343" y="753"/>
                </a:lnTo>
                <a:lnTo>
                  <a:pt x="314" y="749"/>
                </a:lnTo>
                <a:lnTo>
                  <a:pt x="300" y="747"/>
                </a:lnTo>
                <a:lnTo>
                  <a:pt x="286" y="745"/>
                </a:lnTo>
                <a:lnTo>
                  <a:pt x="258" y="740"/>
                </a:lnTo>
                <a:lnTo>
                  <a:pt x="230" y="733"/>
                </a:lnTo>
                <a:lnTo>
                  <a:pt x="203" y="726"/>
                </a:lnTo>
                <a:lnTo>
                  <a:pt x="176" y="718"/>
                </a:lnTo>
                <a:lnTo>
                  <a:pt x="163" y="714"/>
                </a:lnTo>
                <a:lnTo>
                  <a:pt x="150" y="709"/>
                </a:lnTo>
                <a:lnTo>
                  <a:pt x="124" y="700"/>
                </a:lnTo>
                <a:lnTo>
                  <a:pt x="98" y="689"/>
                </a:lnTo>
                <a:lnTo>
                  <a:pt x="73" y="677"/>
                </a:lnTo>
                <a:lnTo>
                  <a:pt x="48" y="665"/>
                </a:lnTo>
                <a:lnTo>
                  <a:pt x="24" y="652"/>
                </a:lnTo>
                <a:lnTo>
                  <a:pt x="0" y="638"/>
                </a:lnTo>
                <a:lnTo>
                  <a:pt x="21" y="626"/>
                </a:lnTo>
                <a:lnTo>
                  <a:pt x="41" y="612"/>
                </a:lnTo>
                <a:lnTo>
                  <a:pt x="61" y="598"/>
                </a:lnTo>
                <a:lnTo>
                  <a:pt x="80" y="584"/>
                </a:lnTo>
                <a:lnTo>
                  <a:pt x="99" y="569"/>
                </a:lnTo>
                <a:lnTo>
                  <a:pt x="117" y="553"/>
                </a:lnTo>
                <a:lnTo>
                  <a:pt x="135" y="537"/>
                </a:lnTo>
                <a:lnTo>
                  <a:pt x="153" y="520"/>
                </a:lnTo>
                <a:lnTo>
                  <a:pt x="170" y="503"/>
                </a:lnTo>
                <a:lnTo>
                  <a:pt x="187" y="486"/>
                </a:lnTo>
                <a:lnTo>
                  <a:pt x="203" y="468"/>
                </a:lnTo>
                <a:lnTo>
                  <a:pt x="218" y="449"/>
                </a:lnTo>
                <a:lnTo>
                  <a:pt x="233" y="430"/>
                </a:lnTo>
                <a:lnTo>
                  <a:pt x="248" y="411"/>
                </a:lnTo>
                <a:lnTo>
                  <a:pt x="262" y="391"/>
                </a:lnTo>
                <a:lnTo>
                  <a:pt x="275" y="371"/>
                </a:lnTo>
                <a:lnTo>
                  <a:pt x="288" y="350"/>
                </a:lnTo>
                <a:lnTo>
                  <a:pt x="300" y="329"/>
                </a:lnTo>
                <a:lnTo>
                  <a:pt x="311" y="308"/>
                </a:lnTo>
                <a:lnTo>
                  <a:pt x="322" y="286"/>
                </a:lnTo>
                <a:lnTo>
                  <a:pt x="333" y="264"/>
                </a:lnTo>
                <a:lnTo>
                  <a:pt x="343" y="241"/>
                </a:lnTo>
                <a:lnTo>
                  <a:pt x="352" y="218"/>
                </a:lnTo>
                <a:lnTo>
                  <a:pt x="360" y="195"/>
                </a:lnTo>
                <a:lnTo>
                  <a:pt x="368" y="172"/>
                </a:lnTo>
                <a:lnTo>
                  <a:pt x="375" y="148"/>
                </a:lnTo>
                <a:lnTo>
                  <a:pt x="381" y="124"/>
                </a:lnTo>
                <a:lnTo>
                  <a:pt x="387" y="99"/>
                </a:lnTo>
                <a:lnTo>
                  <a:pt x="392" y="75"/>
                </a:lnTo>
                <a:lnTo>
                  <a:pt x="396" y="50"/>
                </a:lnTo>
                <a:lnTo>
                  <a:pt x="400" y="25"/>
                </a:lnTo>
                <a:lnTo>
                  <a:pt x="402" y="0"/>
                </a:lnTo>
                <a:close/>
              </a:path>
            </a:pathLst>
          </a:custGeom>
          <a:solidFill>
            <a:srgbClr val="CA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43018" name="Freeform 10"/>
          <p:cNvSpPr>
            <a:spLocks/>
          </p:cNvSpPr>
          <p:nvPr/>
        </p:nvSpPr>
        <p:spPr bwMode="auto">
          <a:xfrm>
            <a:off x="4819650" y="2833688"/>
            <a:ext cx="1187450" cy="1085850"/>
          </a:xfrm>
          <a:custGeom>
            <a:avLst/>
            <a:gdLst>
              <a:gd name="T0" fmla="*/ 1 w 860"/>
              <a:gd name="T1" fmla="*/ 655 h 786"/>
              <a:gd name="T2" fmla="*/ 6 w 860"/>
              <a:gd name="T3" fmla="*/ 614 h 786"/>
              <a:gd name="T4" fmla="*/ 17 w 860"/>
              <a:gd name="T5" fmla="*/ 561 h 786"/>
              <a:gd name="T6" fmla="*/ 30 w 860"/>
              <a:gd name="T7" fmla="*/ 509 h 786"/>
              <a:gd name="T8" fmla="*/ 47 w 860"/>
              <a:gd name="T9" fmla="*/ 458 h 786"/>
              <a:gd name="T10" fmla="*/ 67 w 860"/>
              <a:gd name="T11" fmla="*/ 409 h 786"/>
              <a:gd name="T12" fmla="*/ 90 w 860"/>
              <a:gd name="T13" fmla="*/ 362 h 786"/>
              <a:gd name="T14" fmla="*/ 115 w 860"/>
              <a:gd name="T15" fmla="*/ 316 h 786"/>
              <a:gd name="T16" fmla="*/ 143 w 860"/>
              <a:gd name="T17" fmla="*/ 272 h 786"/>
              <a:gd name="T18" fmla="*/ 174 w 860"/>
              <a:gd name="T19" fmla="*/ 230 h 786"/>
              <a:gd name="T20" fmla="*/ 208 w 860"/>
              <a:gd name="T21" fmla="*/ 190 h 786"/>
              <a:gd name="T22" fmla="*/ 245 w 860"/>
              <a:gd name="T23" fmla="*/ 153 h 786"/>
              <a:gd name="T24" fmla="*/ 283 w 860"/>
              <a:gd name="T25" fmla="*/ 117 h 786"/>
              <a:gd name="T26" fmla="*/ 323 w 860"/>
              <a:gd name="T27" fmla="*/ 84 h 786"/>
              <a:gd name="T28" fmla="*/ 344 w 860"/>
              <a:gd name="T29" fmla="*/ 69 h 786"/>
              <a:gd name="T30" fmla="*/ 387 w 860"/>
              <a:gd name="T31" fmla="*/ 39 h 786"/>
              <a:gd name="T32" fmla="*/ 432 w 860"/>
              <a:gd name="T33" fmla="*/ 13 h 786"/>
              <a:gd name="T34" fmla="*/ 457 w 860"/>
              <a:gd name="T35" fmla="*/ 27 h 786"/>
              <a:gd name="T36" fmla="*/ 464 w 860"/>
              <a:gd name="T37" fmla="*/ 79 h 786"/>
              <a:gd name="T38" fmla="*/ 473 w 860"/>
              <a:gd name="T39" fmla="*/ 130 h 786"/>
              <a:gd name="T40" fmla="*/ 486 w 860"/>
              <a:gd name="T41" fmla="*/ 180 h 786"/>
              <a:gd name="T42" fmla="*/ 493 w 860"/>
              <a:gd name="T43" fmla="*/ 205 h 786"/>
              <a:gd name="T44" fmla="*/ 501 w 860"/>
              <a:gd name="T45" fmla="*/ 229 h 786"/>
              <a:gd name="T46" fmla="*/ 520 w 860"/>
              <a:gd name="T47" fmla="*/ 276 h 786"/>
              <a:gd name="T48" fmla="*/ 541 w 860"/>
              <a:gd name="T49" fmla="*/ 322 h 786"/>
              <a:gd name="T50" fmla="*/ 565 w 860"/>
              <a:gd name="T51" fmla="*/ 367 h 786"/>
              <a:gd name="T52" fmla="*/ 591 w 860"/>
              <a:gd name="T53" fmla="*/ 410 h 786"/>
              <a:gd name="T54" fmla="*/ 620 w 860"/>
              <a:gd name="T55" fmla="*/ 451 h 786"/>
              <a:gd name="T56" fmla="*/ 651 w 860"/>
              <a:gd name="T57" fmla="*/ 490 h 786"/>
              <a:gd name="T58" fmla="*/ 668 w 860"/>
              <a:gd name="T59" fmla="*/ 509 h 786"/>
              <a:gd name="T60" fmla="*/ 702 w 860"/>
              <a:gd name="T61" fmla="*/ 545 h 786"/>
              <a:gd name="T62" fmla="*/ 739 w 860"/>
              <a:gd name="T63" fmla="*/ 579 h 786"/>
              <a:gd name="T64" fmla="*/ 777 w 860"/>
              <a:gd name="T65" fmla="*/ 611 h 786"/>
              <a:gd name="T66" fmla="*/ 818 w 860"/>
              <a:gd name="T67" fmla="*/ 640 h 786"/>
              <a:gd name="T68" fmla="*/ 860 w 860"/>
              <a:gd name="T69" fmla="*/ 667 h 786"/>
              <a:gd name="T70" fmla="*/ 812 w 860"/>
              <a:gd name="T71" fmla="*/ 694 h 786"/>
              <a:gd name="T72" fmla="*/ 762 w 860"/>
              <a:gd name="T73" fmla="*/ 718 h 786"/>
              <a:gd name="T74" fmla="*/ 736 w 860"/>
              <a:gd name="T75" fmla="*/ 729 h 786"/>
              <a:gd name="T76" fmla="*/ 683 w 860"/>
              <a:gd name="T77" fmla="*/ 747 h 786"/>
              <a:gd name="T78" fmla="*/ 629 w 860"/>
              <a:gd name="T79" fmla="*/ 762 h 786"/>
              <a:gd name="T80" fmla="*/ 588 w 860"/>
              <a:gd name="T81" fmla="*/ 772 h 786"/>
              <a:gd name="T82" fmla="*/ 560 w 860"/>
              <a:gd name="T83" fmla="*/ 776 h 786"/>
              <a:gd name="T84" fmla="*/ 517 w 860"/>
              <a:gd name="T85" fmla="*/ 782 h 786"/>
              <a:gd name="T86" fmla="*/ 459 w 860"/>
              <a:gd name="T87" fmla="*/ 786 h 786"/>
              <a:gd name="T88" fmla="*/ 400 w 860"/>
              <a:gd name="T89" fmla="*/ 786 h 786"/>
              <a:gd name="T90" fmla="*/ 371 w 860"/>
              <a:gd name="T91" fmla="*/ 784 h 786"/>
              <a:gd name="T92" fmla="*/ 314 w 860"/>
              <a:gd name="T93" fmla="*/ 779 h 786"/>
              <a:gd name="T94" fmla="*/ 258 w 860"/>
              <a:gd name="T95" fmla="*/ 769 h 786"/>
              <a:gd name="T96" fmla="*/ 202 w 860"/>
              <a:gd name="T97" fmla="*/ 756 h 786"/>
              <a:gd name="T98" fmla="*/ 149 w 860"/>
              <a:gd name="T99" fmla="*/ 739 h 786"/>
              <a:gd name="T100" fmla="*/ 123 w 860"/>
              <a:gd name="T101" fmla="*/ 729 h 786"/>
              <a:gd name="T102" fmla="*/ 72 w 860"/>
              <a:gd name="T103" fmla="*/ 707 h 786"/>
              <a:gd name="T104" fmla="*/ 23 w 860"/>
              <a:gd name="T105" fmla="*/ 682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0" h="786">
                <a:moveTo>
                  <a:pt x="0" y="668"/>
                </a:moveTo>
                <a:lnTo>
                  <a:pt x="1" y="655"/>
                </a:lnTo>
                <a:lnTo>
                  <a:pt x="3" y="641"/>
                </a:lnTo>
                <a:lnTo>
                  <a:pt x="6" y="614"/>
                </a:lnTo>
                <a:lnTo>
                  <a:pt x="11" y="587"/>
                </a:lnTo>
                <a:lnTo>
                  <a:pt x="17" y="561"/>
                </a:lnTo>
                <a:lnTo>
                  <a:pt x="23" y="535"/>
                </a:lnTo>
                <a:lnTo>
                  <a:pt x="30" y="509"/>
                </a:lnTo>
                <a:lnTo>
                  <a:pt x="38" y="483"/>
                </a:lnTo>
                <a:lnTo>
                  <a:pt x="47" y="458"/>
                </a:lnTo>
                <a:lnTo>
                  <a:pt x="56" y="434"/>
                </a:lnTo>
                <a:lnTo>
                  <a:pt x="67" y="409"/>
                </a:lnTo>
                <a:lnTo>
                  <a:pt x="78" y="385"/>
                </a:lnTo>
                <a:lnTo>
                  <a:pt x="90" y="362"/>
                </a:lnTo>
                <a:lnTo>
                  <a:pt x="102" y="339"/>
                </a:lnTo>
                <a:lnTo>
                  <a:pt x="115" y="316"/>
                </a:lnTo>
                <a:lnTo>
                  <a:pt x="129" y="294"/>
                </a:lnTo>
                <a:lnTo>
                  <a:pt x="143" y="272"/>
                </a:lnTo>
                <a:lnTo>
                  <a:pt x="159" y="251"/>
                </a:lnTo>
                <a:lnTo>
                  <a:pt x="174" y="230"/>
                </a:lnTo>
                <a:lnTo>
                  <a:pt x="191" y="210"/>
                </a:lnTo>
                <a:lnTo>
                  <a:pt x="208" y="190"/>
                </a:lnTo>
                <a:lnTo>
                  <a:pt x="225" y="171"/>
                </a:lnTo>
                <a:lnTo>
                  <a:pt x="245" y="153"/>
                </a:lnTo>
                <a:lnTo>
                  <a:pt x="263" y="135"/>
                </a:lnTo>
                <a:lnTo>
                  <a:pt x="283" y="117"/>
                </a:lnTo>
                <a:lnTo>
                  <a:pt x="302" y="100"/>
                </a:lnTo>
                <a:lnTo>
                  <a:pt x="323" y="84"/>
                </a:lnTo>
                <a:lnTo>
                  <a:pt x="333" y="76"/>
                </a:lnTo>
                <a:lnTo>
                  <a:pt x="344" y="69"/>
                </a:lnTo>
                <a:lnTo>
                  <a:pt x="365" y="54"/>
                </a:lnTo>
                <a:lnTo>
                  <a:pt x="387" y="39"/>
                </a:lnTo>
                <a:lnTo>
                  <a:pt x="409" y="26"/>
                </a:lnTo>
                <a:lnTo>
                  <a:pt x="432" y="13"/>
                </a:lnTo>
                <a:lnTo>
                  <a:pt x="455" y="0"/>
                </a:lnTo>
                <a:lnTo>
                  <a:pt x="457" y="27"/>
                </a:lnTo>
                <a:lnTo>
                  <a:pt x="460" y="53"/>
                </a:lnTo>
                <a:lnTo>
                  <a:pt x="464" y="79"/>
                </a:lnTo>
                <a:lnTo>
                  <a:pt x="468" y="105"/>
                </a:lnTo>
                <a:lnTo>
                  <a:pt x="473" y="130"/>
                </a:lnTo>
                <a:lnTo>
                  <a:pt x="479" y="155"/>
                </a:lnTo>
                <a:lnTo>
                  <a:pt x="486" y="180"/>
                </a:lnTo>
                <a:lnTo>
                  <a:pt x="489" y="193"/>
                </a:lnTo>
                <a:lnTo>
                  <a:pt x="493" y="205"/>
                </a:lnTo>
                <a:lnTo>
                  <a:pt x="497" y="217"/>
                </a:lnTo>
                <a:lnTo>
                  <a:pt x="501" y="229"/>
                </a:lnTo>
                <a:lnTo>
                  <a:pt x="510" y="253"/>
                </a:lnTo>
                <a:lnTo>
                  <a:pt x="520" y="276"/>
                </a:lnTo>
                <a:lnTo>
                  <a:pt x="530" y="300"/>
                </a:lnTo>
                <a:lnTo>
                  <a:pt x="541" y="322"/>
                </a:lnTo>
                <a:lnTo>
                  <a:pt x="553" y="345"/>
                </a:lnTo>
                <a:lnTo>
                  <a:pt x="565" y="367"/>
                </a:lnTo>
                <a:lnTo>
                  <a:pt x="578" y="388"/>
                </a:lnTo>
                <a:lnTo>
                  <a:pt x="591" y="410"/>
                </a:lnTo>
                <a:lnTo>
                  <a:pt x="605" y="430"/>
                </a:lnTo>
                <a:lnTo>
                  <a:pt x="620" y="451"/>
                </a:lnTo>
                <a:lnTo>
                  <a:pt x="635" y="470"/>
                </a:lnTo>
                <a:lnTo>
                  <a:pt x="651" y="490"/>
                </a:lnTo>
                <a:lnTo>
                  <a:pt x="659" y="499"/>
                </a:lnTo>
                <a:lnTo>
                  <a:pt x="668" y="509"/>
                </a:lnTo>
                <a:lnTo>
                  <a:pt x="685" y="527"/>
                </a:lnTo>
                <a:lnTo>
                  <a:pt x="702" y="545"/>
                </a:lnTo>
                <a:lnTo>
                  <a:pt x="720" y="562"/>
                </a:lnTo>
                <a:lnTo>
                  <a:pt x="739" y="579"/>
                </a:lnTo>
                <a:lnTo>
                  <a:pt x="758" y="595"/>
                </a:lnTo>
                <a:lnTo>
                  <a:pt x="777" y="611"/>
                </a:lnTo>
                <a:lnTo>
                  <a:pt x="797" y="626"/>
                </a:lnTo>
                <a:lnTo>
                  <a:pt x="818" y="640"/>
                </a:lnTo>
                <a:lnTo>
                  <a:pt x="839" y="654"/>
                </a:lnTo>
                <a:lnTo>
                  <a:pt x="860" y="667"/>
                </a:lnTo>
                <a:lnTo>
                  <a:pt x="836" y="681"/>
                </a:lnTo>
                <a:lnTo>
                  <a:pt x="812" y="694"/>
                </a:lnTo>
                <a:lnTo>
                  <a:pt x="787" y="706"/>
                </a:lnTo>
                <a:lnTo>
                  <a:pt x="762" y="718"/>
                </a:lnTo>
                <a:lnTo>
                  <a:pt x="749" y="723"/>
                </a:lnTo>
                <a:lnTo>
                  <a:pt x="736" y="729"/>
                </a:lnTo>
                <a:lnTo>
                  <a:pt x="710" y="738"/>
                </a:lnTo>
                <a:lnTo>
                  <a:pt x="683" y="747"/>
                </a:lnTo>
                <a:lnTo>
                  <a:pt x="657" y="755"/>
                </a:lnTo>
                <a:lnTo>
                  <a:pt x="629" y="762"/>
                </a:lnTo>
                <a:lnTo>
                  <a:pt x="602" y="769"/>
                </a:lnTo>
                <a:lnTo>
                  <a:pt x="588" y="772"/>
                </a:lnTo>
                <a:lnTo>
                  <a:pt x="574" y="774"/>
                </a:lnTo>
                <a:lnTo>
                  <a:pt x="560" y="776"/>
                </a:lnTo>
                <a:lnTo>
                  <a:pt x="545" y="778"/>
                </a:lnTo>
                <a:lnTo>
                  <a:pt x="517" y="782"/>
                </a:lnTo>
                <a:lnTo>
                  <a:pt x="488" y="784"/>
                </a:lnTo>
                <a:lnTo>
                  <a:pt x="459" y="786"/>
                </a:lnTo>
                <a:lnTo>
                  <a:pt x="430" y="786"/>
                </a:lnTo>
                <a:lnTo>
                  <a:pt x="400" y="786"/>
                </a:lnTo>
                <a:lnTo>
                  <a:pt x="386" y="785"/>
                </a:lnTo>
                <a:lnTo>
                  <a:pt x="371" y="784"/>
                </a:lnTo>
                <a:lnTo>
                  <a:pt x="342" y="782"/>
                </a:lnTo>
                <a:lnTo>
                  <a:pt x="314" y="779"/>
                </a:lnTo>
                <a:lnTo>
                  <a:pt x="286" y="774"/>
                </a:lnTo>
                <a:lnTo>
                  <a:pt x="258" y="769"/>
                </a:lnTo>
                <a:lnTo>
                  <a:pt x="230" y="763"/>
                </a:lnTo>
                <a:lnTo>
                  <a:pt x="202" y="756"/>
                </a:lnTo>
                <a:lnTo>
                  <a:pt x="175" y="747"/>
                </a:lnTo>
                <a:lnTo>
                  <a:pt x="149" y="739"/>
                </a:lnTo>
                <a:lnTo>
                  <a:pt x="136" y="734"/>
                </a:lnTo>
                <a:lnTo>
                  <a:pt x="123" y="729"/>
                </a:lnTo>
                <a:lnTo>
                  <a:pt x="97" y="718"/>
                </a:lnTo>
                <a:lnTo>
                  <a:pt x="72" y="707"/>
                </a:lnTo>
                <a:lnTo>
                  <a:pt x="48" y="695"/>
                </a:lnTo>
                <a:lnTo>
                  <a:pt x="23" y="682"/>
                </a:lnTo>
                <a:lnTo>
                  <a:pt x="0" y="668"/>
                </a:lnTo>
                <a:close/>
              </a:path>
            </a:pathLst>
          </a:custGeom>
          <a:solidFill>
            <a:srgbClr val="1B99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43019" name="Freeform 11"/>
          <p:cNvSpPr>
            <a:spLocks/>
          </p:cNvSpPr>
          <p:nvPr/>
        </p:nvSpPr>
        <p:spPr bwMode="auto">
          <a:xfrm>
            <a:off x="4254500" y="1608139"/>
            <a:ext cx="1752600" cy="2147887"/>
          </a:xfrm>
          <a:custGeom>
            <a:avLst/>
            <a:gdLst>
              <a:gd name="T0" fmla="*/ 1 w 1268"/>
              <a:gd name="T1" fmla="*/ 794 h 1555"/>
              <a:gd name="T2" fmla="*/ 7 w 1268"/>
              <a:gd name="T3" fmla="*/ 731 h 1555"/>
              <a:gd name="T4" fmla="*/ 17 w 1268"/>
              <a:gd name="T5" fmla="*/ 668 h 1555"/>
              <a:gd name="T6" fmla="*/ 38 w 1268"/>
              <a:gd name="T7" fmla="*/ 587 h 1555"/>
              <a:gd name="T8" fmla="*/ 58 w 1268"/>
              <a:gd name="T9" fmla="*/ 529 h 1555"/>
              <a:gd name="T10" fmla="*/ 83 w 1268"/>
              <a:gd name="T11" fmla="*/ 473 h 1555"/>
              <a:gd name="T12" fmla="*/ 111 w 1268"/>
              <a:gd name="T13" fmla="*/ 420 h 1555"/>
              <a:gd name="T14" fmla="*/ 143 w 1268"/>
              <a:gd name="T15" fmla="*/ 368 h 1555"/>
              <a:gd name="T16" fmla="*/ 179 w 1268"/>
              <a:gd name="T17" fmla="*/ 320 h 1555"/>
              <a:gd name="T18" fmla="*/ 217 w 1268"/>
              <a:gd name="T19" fmla="*/ 274 h 1555"/>
              <a:gd name="T20" fmla="*/ 259 w 1268"/>
              <a:gd name="T21" fmla="*/ 231 h 1555"/>
              <a:gd name="T22" fmla="*/ 305 w 1268"/>
              <a:gd name="T23" fmla="*/ 191 h 1555"/>
              <a:gd name="T24" fmla="*/ 352 w 1268"/>
              <a:gd name="T25" fmla="*/ 154 h 1555"/>
              <a:gd name="T26" fmla="*/ 403 w 1268"/>
              <a:gd name="T27" fmla="*/ 121 h 1555"/>
              <a:gd name="T28" fmla="*/ 456 w 1268"/>
              <a:gd name="T29" fmla="*/ 91 h 1555"/>
              <a:gd name="T30" fmla="*/ 511 w 1268"/>
              <a:gd name="T31" fmla="*/ 65 h 1555"/>
              <a:gd name="T32" fmla="*/ 568 w 1268"/>
              <a:gd name="T33" fmla="*/ 44 h 1555"/>
              <a:gd name="T34" fmla="*/ 628 w 1268"/>
              <a:gd name="T35" fmla="*/ 26 h 1555"/>
              <a:gd name="T36" fmla="*/ 689 w 1268"/>
              <a:gd name="T37" fmla="*/ 13 h 1555"/>
              <a:gd name="T38" fmla="*/ 752 w 1268"/>
              <a:gd name="T39" fmla="*/ 4 h 1555"/>
              <a:gd name="T40" fmla="*/ 816 w 1268"/>
              <a:gd name="T41" fmla="*/ 0 h 1555"/>
              <a:gd name="T42" fmla="*/ 896 w 1268"/>
              <a:gd name="T43" fmla="*/ 2 h 1555"/>
              <a:gd name="T44" fmla="*/ 968 w 1268"/>
              <a:gd name="T45" fmla="*/ 10 h 1555"/>
              <a:gd name="T46" fmla="*/ 1037 w 1268"/>
              <a:gd name="T47" fmla="*/ 24 h 1555"/>
              <a:gd name="T48" fmla="*/ 1105 w 1268"/>
              <a:gd name="T49" fmla="*/ 43 h 1555"/>
              <a:gd name="T50" fmla="*/ 1170 w 1268"/>
              <a:gd name="T51" fmla="*/ 68 h 1555"/>
              <a:gd name="T52" fmla="*/ 1244 w 1268"/>
              <a:gd name="T53" fmla="*/ 105 h 1555"/>
              <a:gd name="T54" fmla="*/ 1223 w 1268"/>
              <a:gd name="T55" fmla="*/ 147 h 1555"/>
              <a:gd name="T56" fmla="*/ 1181 w 1268"/>
              <a:gd name="T57" fmla="*/ 179 h 1555"/>
              <a:gd name="T58" fmla="*/ 1121 w 1268"/>
              <a:gd name="T59" fmla="*/ 231 h 1555"/>
              <a:gd name="T60" fmla="*/ 1084 w 1268"/>
              <a:gd name="T61" fmla="*/ 269 h 1555"/>
              <a:gd name="T62" fmla="*/ 1032 w 1268"/>
              <a:gd name="T63" fmla="*/ 330 h 1555"/>
              <a:gd name="T64" fmla="*/ 987 w 1268"/>
              <a:gd name="T65" fmla="*/ 395 h 1555"/>
              <a:gd name="T66" fmla="*/ 948 w 1268"/>
              <a:gd name="T67" fmla="*/ 465 h 1555"/>
              <a:gd name="T68" fmla="*/ 916 w 1268"/>
              <a:gd name="T69" fmla="*/ 539 h 1555"/>
              <a:gd name="T70" fmla="*/ 891 w 1268"/>
              <a:gd name="T71" fmla="*/ 617 h 1555"/>
              <a:gd name="T72" fmla="*/ 878 w 1268"/>
              <a:gd name="T73" fmla="*/ 670 h 1555"/>
              <a:gd name="T74" fmla="*/ 866 w 1268"/>
              <a:gd name="T75" fmla="*/ 752 h 1555"/>
              <a:gd name="T76" fmla="*/ 863 w 1268"/>
              <a:gd name="T77" fmla="*/ 794 h 1555"/>
              <a:gd name="T78" fmla="*/ 862 w 1268"/>
              <a:gd name="T79" fmla="*/ 862 h 1555"/>
              <a:gd name="T80" fmla="*/ 817 w 1268"/>
              <a:gd name="T81" fmla="*/ 913 h 1555"/>
              <a:gd name="T82" fmla="*/ 752 w 1268"/>
              <a:gd name="T83" fmla="*/ 956 h 1555"/>
              <a:gd name="T84" fmla="*/ 710 w 1268"/>
              <a:gd name="T85" fmla="*/ 987 h 1555"/>
              <a:gd name="T86" fmla="*/ 653 w 1268"/>
              <a:gd name="T87" fmla="*/ 1040 h 1555"/>
              <a:gd name="T88" fmla="*/ 599 w 1268"/>
              <a:gd name="T89" fmla="*/ 1097 h 1555"/>
              <a:gd name="T90" fmla="*/ 551 w 1268"/>
              <a:gd name="T91" fmla="*/ 1159 h 1555"/>
              <a:gd name="T92" fmla="*/ 510 w 1268"/>
              <a:gd name="T93" fmla="*/ 1226 h 1555"/>
              <a:gd name="T94" fmla="*/ 475 w 1268"/>
              <a:gd name="T95" fmla="*/ 1296 h 1555"/>
              <a:gd name="T96" fmla="*/ 446 w 1268"/>
              <a:gd name="T97" fmla="*/ 1370 h 1555"/>
              <a:gd name="T98" fmla="*/ 428 w 1268"/>
              <a:gd name="T99" fmla="*/ 1435 h 1555"/>
              <a:gd name="T100" fmla="*/ 414 w 1268"/>
              <a:gd name="T101" fmla="*/ 1501 h 1555"/>
              <a:gd name="T102" fmla="*/ 385 w 1268"/>
              <a:gd name="T103" fmla="*/ 1541 h 1555"/>
              <a:gd name="T104" fmla="*/ 320 w 1268"/>
              <a:gd name="T105" fmla="*/ 1495 h 1555"/>
              <a:gd name="T106" fmla="*/ 260 w 1268"/>
              <a:gd name="T107" fmla="*/ 1443 h 1555"/>
              <a:gd name="T108" fmla="*/ 205 w 1268"/>
              <a:gd name="T109" fmla="*/ 1385 h 1555"/>
              <a:gd name="T110" fmla="*/ 156 w 1268"/>
              <a:gd name="T111" fmla="*/ 1323 h 1555"/>
              <a:gd name="T112" fmla="*/ 126 w 1268"/>
              <a:gd name="T113" fmla="*/ 1279 h 1555"/>
              <a:gd name="T114" fmla="*/ 87 w 1268"/>
              <a:gd name="T115" fmla="*/ 1209 h 1555"/>
              <a:gd name="T116" fmla="*/ 55 w 1268"/>
              <a:gd name="T117" fmla="*/ 1135 h 1555"/>
              <a:gd name="T118" fmla="*/ 29 w 1268"/>
              <a:gd name="T119" fmla="*/ 1057 h 1555"/>
              <a:gd name="T120" fmla="*/ 17 w 1268"/>
              <a:gd name="T121" fmla="*/ 1004 h 1555"/>
              <a:gd name="T122" fmla="*/ 4 w 1268"/>
              <a:gd name="T123" fmla="*/ 922 h 1555"/>
              <a:gd name="T124" fmla="*/ 1 w 1268"/>
              <a:gd name="T125" fmla="*/ 866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8" h="1555">
                <a:moveTo>
                  <a:pt x="0" y="837"/>
                </a:moveTo>
                <a:lnTo>
                  <a:pt x="0" y="815"/>
                </a:lnTo>
                <a:lnTo>
                  <a:pt x="1" y="794"/>
                </a:lnTo>
                <a:lnTo>
                  <a:pt x="3" y="773"/>
                </a:lnTo>
                <a:lnTo>
                  <a:pt x="4" y="752"/>
                </a:lnTo>
                <a:lnTo>
                  <a:pt x="7" y="731"/>
                </a:lnTo>
                <a:lnTo>
                  <a:pt x="10" y="710"/>
                </a:lnTo>
                <a:lnTo>
                  <a:pt x="13" y="689"/>
                </a:lnTo>
                <a:lnTo>
                  <a:pt x="17" y="668"/>
                </a:lnTo>
                <a:lnTo>
                  <a:pt x="22" y="648"/>
                </a:lnTo>
                <a:lnTo>
                  <a:pt x="26" y="628"/>
                </a:lnTo>
                <a:lnTo>
                  <a:pt x="38" y="587"/>
                </a:lnTo>
                <a:lnTo>
                  <a:pt x="44" y="568"/>
                </a:lnTo>
                <a:lnTo>
                  <a:pt x="51" y="548"/>
                </a:lnTo>
                <a:lnTo>
                  <a:pt x="58" y="529"/>
                </a:lnTo>
                <a:lnTo>
                  <a:pt x="66" y="510"/>
                </a:lnTo>
                <a:lnTo>
                  <a:pt x="74" y="492"/>
                </a:lnTo>
                <a:lnTo>
                  <a:pt x="83" y="473"/>
                </a:lnTo>
                <a:lnTo>
                  <a:pt x="92" y="455"/>
                </a:lnTo>
                <a:lnTo>
                  <a:pt x="101" y="437"/>
                </a:lnTo>
                <a:lnTo>
                  <a:pt x="111" y="420"/>
                </a:lnTo>
                <a:lnTo>
                  <a:pt x="121" y="402"/>
                </a:lnTo>
                <a:lnTo>
                  <a:pt x="132" y="385"/>
                </a:lnTo>
                <a:lnTo>
                  <a:pt x="143" y="368"/>
                </a:lnTo>
                <a:lnTo>
                  <a:pt x="154" y="352"/>
                </a:lnTo>
                <a:lnTo>
                  <a:pt x="166" y="336"/>
                </a:lnTo>
                <a:lnTo>
                  <a:pt x="179" y="320"/>
                </a:lnTo>
                <a:lnTo>
                  <a:pt x="191" y="304"/>
                </a:lnTo>
                <a:lnTo>
                  <a:pt x="204" y="289"/>
                </a:lnTo>
                <a:lnTo>
                  <a:pt x="217" y="274"/>
                </a:lnTo>
                <a:lnTo>
                  <a:pt x="231" y="259"/>
                </a:lnTo>
                <a:lnTo>
                  <a:pt x="245" y="245"/>
                </a:lnTo>
                <a:lnTo>
                  <a:pt x="259" y="231"/>
                </a:lnTo>
                <a:lnTo>
                  <a:pt x="274" y="217"/>
                </a:lnTo>
                <a:lnTo>
                  <a:pt x="289" y="204"/>
                </a:lnTo>
                <a:lnTo>
                  <a:pt x="305" y="191"/>
                </a:lnTo>
                <a:lnTo>
                  <a:pt x="320" y="178"/>
                </a:lnTo>
                <a:lnTo>
                  <a:pt x="336" y="166"/>
                </a:lnTo>
                <a:lnTo>
                  <a:pt x="352" y="154"/>
                </a:lnTo>
                <a:lnTo>
                  <a:pt x="369" y="142"/>
                </a:lnTo>
                <a:lnTo>
                  <a:pt x="386" y="131"/>
                </a:lnTo>
                <a:lnTo>
                  <a:pt x="403" y="121"/>
                </a:lnTo>
                <a:lnTo>
                  <a:pt x="420" y="110"/>
                </a:lnTo>
                <a:lnTo>
                  <a:pt x="438" y="101"/>
                </a:lnTo>
                <a:lnTo>
                  <a:pt x="456" y="91"/>
                </a:lnTo>
                <a:lnTo>
                  <a:pt x="474" y="82"/>
                </a:lnTo>
                <a:lnTo>
                  <a:pt x="492" y="74"/>
                </a:lnTo>
                <a:lnTo>
                  <a:pt x="511" y="65"/>
                </a:lnTo>
                <a:lnTo>
                  <a:pt x="530" y="58"/>
                </a:lnTo>
                <a:lnTo>
                  <a:pt x="549" y="50"/>
                </a:lnTo>
                <a:lnTo>
                  <a:pt x="568" y="44"/>
                </a:lnTo>
                <a:lnTo>
                  <a:pt x="588" y="37"/>
                </a:lnTo>
                <a:lnTo>
                  <a:pt x="608" y="31"/>
                </a:lnTo>
                <a:lnTo>
                  <a:pt x="628" y="26"/>
                </a:lnTo>
                <a:lnTo>
                  <a:pt x="649" y="21"/>
                </a:lnTo>
                <a:lnTo>
                  <a:pt x="669" y="17"/>
                </a:lnTo>
                <a:lnTo>
                  <a:pt x="689" y="13"/>
                </a:lnTo>
                <a:lnTo>
                  <a:pt x="710" y="9"/>
                </a:lnTo>
                <a:lnTo>
                  <a:pt x="731" y="6"/>
                </a:lnTo>
                <a:lnTo>
                  <a:pt x="752" y="4"/>
                </a:lnTo>
                <a:lnTo>
                  <a:pt x="773" y="2"/>
                </a:lnTo>
                <a:lnTo>
                  <a:pt x="794" y="1"/>
                </a:lnTo>
                <a:lnTo>
                  <a:pt x="816" y="0"/>
                </a:lnTo>
                <a:lnTo>
                  <a:pt x="838" y="0"/>
                </a:lnTo>
                <a:lnTo>
                  <a:pt x="867" y="0"/>
                </a:lnTo>
                <a:lnTo>
                  <a:pt x="896" y="2"/>
                </a:lnTo>
                <a:lnTo>
                  <a:pt x="925" y="4"/>
                </a:lnTo>
                <a:lnTo>
                  <a:pt x="953" y="8"/>
                </a:lnTo>
                <a:lnTo>
                  <a:pt x="968" y="10"/>
                </a:lnTo>
                <a:lnTo>
                  <a:pt x="982" y="12"/>
                </a:lnTo>
                <a:lnTo>
                  <a:pt x="1010" y="17"/>
                </a:lnTo>
                <a:lnTo>
                  <a:pt x="1037" y="24"/>
                </a:lnTo>
                <a:lnTo>
                  <a:pt x="1065" y="31"/>
                </a:lnTo>
                <a:lnTo>
                  <a:pt x="1091" y="39"/>
                </a:lnTo>
                <a:lnTo>
                  <a:pt x="1105" y="43"/>
                </a:lnTo>
                <a:lnTo>
                  <a:pt x="1118" y="48"/>
                </a:lnTo>
                <a:lnTo>
                  <a:pt x="1144" y="58"/>
                </a:lnTo>
                <a:lnTo>
                  <a:pt x="1170" y="68"/>
                </a:lnTo>
                <a:lnTo>
                  <a:pt x="1195" y="80"/>
                </a:lnTo>
                <a:lnTo>
                  <a:pt x="1220" y="92"/>
                </a:lnTo>
                <a:lnTo>
                  <a:pt x="1244" y="105"/>
                </a:lnTo>
                <a:lnTo>
                  <a:pt x="1268" y="119"/>
                </a:lnTo>
                <a:lnTo>
                  <a:pt x="1245" y="133"/>
                </a:lnTo>
                <a:lnTo>
                  <a:pt x="1223" y="147"/>
                </a:lnTo>
                <a:lnTo>
                  <a:pt x="1202" y="163"/>
                </a:lnTo>
                <a:lnTo>
                  <a:pt x="1191" y="171"/>
                </a:lnTo>
                <a:lnTo>
                  <a:pt x="1181" y="179"/>
                </a:lnTo>
                <a:lnTo>
                  <a:pt x="1160" y="196"/>
                </a:lnTo>
                <a:lnTo>
                  <a:pt x="1140" y="213"/>
                </a:lnTo>
                <a:lnTo>
                  <a:pt x="1121" y="231"/>
                </a:lnTo>
                <a:lnTo>
                  <a:pt x="1111" y="240"/>
                </a:lnTo>
                <a:lnTo>
                  <a:pt x="1102" y="250"/>
                </a:lnTo>
                <a:lnTo>
                  <a:pt x="1084" y="269"/>
                </a:lnTo>
                <a:lnTo>
                  <a:pt x="1066" y="289"/>
                </a:lnTo>
                <a:lnTo>
                  <a:pt x="1049" y="309"/>
                </a:lnTo>
                <a:lnTo>
                  <a:pt x="1032" y="330"/>
                </a:lnTo>
                <a:lnTo>
                  <a:pt x="1017" y="351"/>
                </a:lnTo>
                <a:lnTo>
                  <a:pt x="1002" y="373"/>
                </a:lnTo>
                <a:lnTo>
                  <a:pt x="987" y="395"/>
                </a:lnTo>
                <a:lnTo>
                  <a:pt x="974" y="418"/>
                </a:lnTo>
                <a:lnTo>
                  <a:pt x="961" y="441"/>
                </a:lnTo>
                <a:lnTo>
                  <a:pt x="948" y="465"/>
                </a:lnTo>
                <a:lnTo>
                  <a:pt x="937" y="489"/>
                </a:lnTo>
                <a:lnTo>
                  <a:pt x="926" y="514"/>
                </a:lnTo>
                <a:lnTo>
                  <a:pt x="916" y="539"/>
                </a:lnTo>
                <a:lnTo>
                  <a:pt x="907" y="564"/>
                </a:lnTo>
                <a:lnTo>
                  <a:pt x="899" y="590"/>
                </a:lnTo>
                <a:lnTo>
                  <a:pt x="891" y="617"/>
                </a:lnTo>
                <a:lnTo>
                  <a:pt x="888" y="630"/>
                </a:lnTo>
                <a:lnTo>
                  <a:pt x="884" y="643"/>
                </a:lnTo>
                <a:lnTo>
                  <a:pt x="878" y="670"/>
                </a:lnTo>
                <a:lnTo>
                  <a:pt x="873" y="697"/>
                </a:lnTo>
                <a:lnTo>
                  <a:pt x="869" y="725"/>
                </a:lnTo>
                <a:lnTo>
                  <a:pt x="866" y="752"/>
                </a:lnTo>
                <a:lnTo>
                  <a:pt x="865" y="766"/>
                </a:lnTo>
                <a:lnTo>
                  <a:pt x="864" y="780"/>
                </a:lnTo>
                <a:lnTo>
                  <a:pt x="863" y="794"/>
                </a:lnTo>
                <a:lnTo>
                  <a:pt x="862" y="809"/>
                </a:lnTo>
                <a:lnTo>
                  <a:pt x="862" y="837"/>
                </a:lnTo>
                <a:lnTo>
                  <a:pt x="862" y="862"/>
                </a:lnTo>
                <a:lnTo>
                  <a:pt x="863" y="887"/>
                </a:lnTo>
                <a:lnTo>
                  <a:pt x="840" y="900"/>
                </a:lnTo>
                <a:lnTo>
                  <a:pt x="817" y="913"/>
                </a:lnTo>
                <a:lnTo>
                  <a:pt x="795" y="926"/>
                </a:lnTo>
                <a:lnTo>
                  <a:pt x="773" y="941"/>
                </a:lnTo>
                <a:lnTo>
                  <a:pt x="752" y="956"/>
                </a:lnTo>
                <a:lnTo>
                  <a:pt x="731" y="971"/>
                </a:lnTo>
                <a:lnTo>
                  <a:pt x="721" y="979"/>
                </a:lnTo>
                <a:lnTo>
                  <a:pt x="710" y="987"/>
                </a:lnTo>
                <a:lnTo>
                  <a:pt x="691" y="1004"/>
                </a:lnTo>
                <a:lnTo>
                  <a:pt x="671" y="1022"/>
                </a:lnTo>
                <a:lnTo>
                  <a:pt x="653" y="1040"/>
                </a:lnTo>
                <a:lnTo>
                  <a:pt x="633" y="1058"/>
                </a:lnTo>
                <a:lnTo>
                  <a:pt x="616" y="1077"/>
                </a:lnTo>
                <a:lnTo>
                  <a:pt x="599" y="1097"/>
                </a:lnTo>
                <a:lnTo>
                  <a:pt x="582" y="1117"/>
                </a:lnTo>
                <a:lnTo>
                  <a:pt x="567" y="1138"/>
                </a:lnTo>
                <a:lnTo>
                  <a:pt x="551" y="1159"/>
                </a:lnTo>
                <a:lnTo>
                  <a:pt x="537" y="1181"/>
                </a:lnTo>
                <a:lnTo>
                  <a:pt x="523" y="1203"/>
                </a:lnTo>
                <a:lnTo>
                  <a:pt x="510" y="1226"/>
                </a:lnTo>
                <a:lnTo>
                  <a:pt x="498" y="1249"/>
                </a:lnTo>
                <a:lnTo>
                  <a:pt x="486" y="1272"/>
                </a:lnTo>
                <a:lnTo>
                  <a:pt x="475" y="1296"/>
                </a:lnTo>
                <a:lnTo>
                  <a:pt x="464" y="1321"/>
                </a:lnTo>
                <a:lnTo>
                  <a:pt x="455" y="1345"/>
                </a:lnTo>
                <a:lnTo>
                  <a:pt x="446" y="1370"/>
                </a:lnTo>
                <a:lnTo>
                  <a:pt x="438" y="1396"/>
                </a:lnTo>
                <a:lnTo>
                  <a:pt x="431" y="1422"/>
                </a:lnTo>
                <a:lnTo>
                  <a:pt x="428" y="1435"/>
                </a:lnTo>
                <a:lnTo>
                  <a:pt x="425" y="1448"/>
                </a:lnTo>
                <a:lnTo>
                  <a:pt x="419" y="1474"/>
                </a:lnTo>
                <a:lnTo>
                  <a:pt x="414" y="1501"/>
                </a:lnTo>
                <a:lnTo>
                  <a:pt x="411" y="1528"/>
                </a:lnTo>
                <a:lnTo>
                  <a:pt x="408" y="1555"/>
                </a:lnTo>
                <a:lnTo>
                  <a:pt x="385" y="1541"/>
                </a:lnTo>
                <a:lnTo>
                  <a:pt x="363" y="1526"/>
                </a:lnTo>
                <a:lnTo>
                  <a:pt x="341" y="1511"/>
                </a:lnTo>
                <a:lnTo>
                  <a:pt x="320" y="1495"/>
                </a:lnTo>
                <a:lnTo>
                  <a:pt x="299" y="1478"/>
                </a:lnTo>
                <a:lnTo>
                  <a:pt x="279" y="1461"/>
                </a:lnTo>
                <a:lnTo>
                  <a:pt x="260" y="1443"/>
                </a:lnTo>
                <a:lnTo>
                  <a:pt x="241" y="1424"/>
                </a:lnTo>
                <a:lnTo>
                  <a:pt x="223" y="1405"/>
                </a:lnTo>
                <a:lnTo>
                  <a:pt x="205" y="1385"/>
                </a:lnTo>
                <a:lnTo>
                  <a:pt x="188" y="1365"/>
                </a:lnTo>
                <a:lnTo>
                  <a:pt x="171" y="1344"/>
                </a:lnTo>
                <a:lnTo>
                  <a:pt x="156" y="1323"/>
                </a:lnTo>
                <a:lnTo>
                  <a:pt x="148" y="1312"/>
                </a:lnTo>
                <a:lnTo>
                  <a:pt x="141" y="1301"/>
                </a:lnTo>
                <a:lnTo>
                  <a:pt x="126" y="1279"/>
                </a:lnTo>
                <a:lnTo>
                  <a:pt x="112" y="1256"/>
                </a:lnTo>
                <a:lnTo>
                  <a:pt x="99" y="1232"/>
                </a:lnTo>
                <a:lnTo>
                  <a:pt x="87" y="1209"/>
                </a:lnTo>
                <a:lnTo>
                  <a:pt x="75" y="1184"/>
                </a:lnTo>
                <a:lnTo>
                  <a:pt x="65" y="1160"/>
                </a:lnTo>
                <a:lnTo>
                  <a:pt x="55" y="1135"/>
                </a:lnTo>
                <a:lnTo>
                  <a:pt x="45" y="1109"/>
                </a:lnTo>
                <a:lnTo>
                  <a:pt x="37" y="1084"/>
                </a:lnTo>
                <a:lnTo>
                  <a:pt x="29" y="1057"/>
                </a:lnTo>
                <a:lnTo>
                  <a:pt x="26" y="1044"/>
                </a:lnTo>
                <a:lnTo>
                  <a:pt x="23" y="1031"/>
                </a:lnTo>
                <a:lnTo>
                  <a:pt x="17" y="1004"/>
                </a:lnTo>
                <a:lnTo>
                  <a:pt x="12" y="977"/>
                </a:lnTo>
                <a:lnTo>
                  <a:pt x="8" y="950"/>
                </a:lnTo>
                <a:lnTo>
                  <a:pt x="4" y="922"/>
                </a:lnTo>
                <a:lnTo>
                  <a:pt x="3" y="908"/>
                </a:lnTo>
                <a:lnTo>
                  <a:pt x="2" y="894"/>
                </a:lnTo>
                <a:lnTo>
                  <a:pt x="1" y="866"/>
                </a:lnTo>
                <a:lnTo>
                  <a:pt x="0" y="837"/>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43020" name="Freeform 12"/>
          <p:cNvSpPr>
            <a:spLocks/>
          </p:cNvSpPr>
          <p:nvPr/>
        </p:nvSpPr>
        <p:spPr bwMode="auto">
          <a:xfrm>
            <a:off x="6007101" y="1608139"/>
            <a:ext cx="1751013" cy="2185987"/>
          </a:xfrm>
          <a:custGeom>
            <a:avLst/>
            <a:gdLst>
              <a:gd name="T0" fmla="*/ 73 w 1268"/>
              <a:gd name="T1" fmla="*/ 80 h 1583"/>
              <a:gd name="T2" fmla="*/ 150 w 1268"/>
              <a:gd name="T3" fmla="*/ 48 h 1583"/>
              <a:gd name="T4" fmla="*/ 258 w 1268"/>
              <a:gd name="T5" fmla="*/ 17 h 1583"/>
              <a:gd name="T6" fmla="*/ 314 w 1268"/>
              <a:gd name="T7" fmla="*/ 8 h 1583"/>
              <a:gd name="T8" fmla="*/ 430 w 1268"/>
              <a:gd name="T9" fmla="*/ 0 h 1583"/>
              <a:gd name="T10" fmla="*/ 516 w 1268"/>
              <a:gd name="T11" fmla="*/ 4 h 1583"/>
              <a:gd name="T12" fmla="*/ 599 w 1268"/>
              <a:gd name="T13" fmla="*/ 17 h 1583"/>
              <a:gd name="T14" fmla="*/ 699 w 1268"/>
              <a:gd name="T15" fmla="*/ 44 h 1583"/>
              <a:gd name="T16" fmla="*/ 775 w 1268"/>
              <a:gd name="T17" fmla="*/ 74 h 1583"/>
              <a:gd name="T18" fmla="*/ 848 w 1268"/>
              <a:gd name="T19" fmla="*/ 110 h 1583"/>
              <a:gd name="T20" fmla="*/ 915 w 1268"/>
              <a:gd name="T21" fmla="*/ 154 h 1583"/>
              <a:gd name="T22" fmla="*/ 979 w 1268"/>
              <a:gd name="T23" fmla="*/ 204 h 1583"/>
              <a:gd name="T24" fmla="*/ 1037 w 1268"/>
              <a:gd name="T25" fmla="*/ 259 h 1583"/>
              <a:gd name="T26" fmla="*/ 1089 w 1268"/>
              <a:gd name="T27" fmla="*/ 320 h 1583"/>
              <a:gd name="T28" fmla="*/ 1136 w 1268"/>
              <a:gd name="T29" fmla="*/ 385 h 1583"/>
              <a:gd name="T30" fmla="*/ 1176 w 1268"/>
              <a:gd name="T31" fmla="*/ 455 h 1583"/>
              <a:gd name="T32" fmla="*/ 1210 w 1268"/>
              <a:gd name="T33" fmla="*/ 529 h 1583"/>
              <a:gd name="T34" fmla="*/ 1236 w 1268"/>
              <a:gd name="T35" fmla="*/ 607 h 1583"/>
              <a:gd name="T36" fmla="*/ 1255 w 1268"/>
              <a:gd name="T37" fmla="*/ 689 h 1583"/>
              <a:gd name="T38" fmla="*/ 1265 w 1268"/>
              <a:gd name="T39" fmla="*/ 773 h 1583"/>
              <a:gd name="T40" fmla="*/ 1267 w 1268"/>
              <a:gd name="T41" fmla="*/ 867 h 1583"/>
              <a:gd name="T42" fmla="*/ 1261 w 1268"/>
              <a:gd name="T43" fmla="*/ 942 h 1583"/>
              <a:gd name="T44" fmla="*/ 1242 w 1268"/>
              <a:gd name="T45" fmla="*/ 1044 h 1583"/>
              <a:gd name="T46" fmla="*/ 1211 w 1268"/>
              <a:gd name="T47" fmla="*/ 1140 h 1583"/>
              <a:gd name="T48" fmla="*/ 1169 w 1268"/>
              <a:gd name="T49" fmla="*/ 1231 h 1583"/>
              <a:gd name="T50" fmla="*/ 1109 w 1268"/>
              <a:gd name="T51" fmla="*/ 1328 h 1583"/>
              <a:gd name="T52" fmla="*/ 1036 w 1268"/>
              <a:gd name="T53" fmla="*/ 1415 h 1583"/>
              <a:gd name="T54" fmla="*/ 974 w 1268"/>
              <a:gd name="T55" fmla="*/ 1473 h 1583"/>
              <a:gd name="T56" fmla="*/ 919 w 1268"/>
              <a:gd name="T57" fmla="*/ 1517 h 1583"/>
              <a:gd name="T58" fmla="*/ 871 w 1268"/>
              <a:gd name="T59" fmla="*/ 1548 h 1583"/>
              <a:gd name="T60" fmla="*/ 807 w 1268"/>
              <a:gd name="T61" fmla="*/ 1557 h 1583"/>
              <a:gd name="T62" fmla="*/ 796 w 1268"/>
              <a:gd name="T63" fmla="*/ 1479 h 1583"/>
              <a:gd name="T64" fmla="*/ 775 w 1268"/>
              <a:gd name="T65" fmla="*/ 1391 h 1583"/>
              <a:gd name="T66" fmla="*/ 754 w 1268"/>
              <a:gd name="T67" fmla="*/ 1330 h 1583"/>
              <a:gd name="T68" fmla="*/ 712 w 1268"/>
              <a:gd name="T69" fmla="*/ 1238 h 1583"/>
              <a:gd name="T70" fmla="*/ 666 w 1268"/>
              <a:gd name="T71" fmla="*/ 1163 h 1583"/>
              <a:gd name="T72" fmla="*/ 612 w 1268"/>
              <a:gd name="T73" fmla="*/ 1093 h 1583"/>
              <a:gd name="T74" fmla="*/ 543 w 1268"/>
              <a:gd name="T75" fmla="*/ 1021 h 1583"/>
              <a:gd name="T76" fmla="*/ 465 w 1268"/>
              <a:gd name="T77" fmla="*/ 957 h 1583"/>
              <a:gd name="T78" fmla="*/ 404 w 1268"/>
              <a:gd name="T79" fmla="*/ 896 h 1583"/>
              <a:gd name="T80" fmla="*/ 405 w 1268"/>
              <a:gd name="T81" fmla="*/ 809 h 1583"/>
              <a:gd name="T82" fmla="*/ 397 w 1268"/>
              <a:gd name="T83" fmla="*/ 711 h 1583"/>
              <a:gd name="T84" fmla="*/ 383 w 1268"/>
              <a:gd name="T85" fmla="*/ 643 h 1583"/>
              <a:gd name="T86" fmla="*/ 352 w 1268"/>
              <a:gd name="T87" fmla="*/ 539 h 1583"/>
              <a:gd name="T88" fmla="*/ 307 w 1268"/>
              <a:gd name="T89" fmla="*/ 441 h 1583"/>
              <a:gd name="T90" fmla="*/ 251 w 1268"/>
              <a:gd name="T91" fmla="*/ 351 h 1583"/>
              <a:gd name="T92" fmla="*/ 202 w 1268"/>
              <a:gd name="T93" fmla="*/ 289 h 1583"/>
              <a:gd name="T94" fmla="*/ 128 w 1268"/>
              <a:gd name="T95" fmla="*/ 213 h 1583"/>
              <a:gd name="T96" fmla="*/ 66 w 1268"/>
              <a:gd name="T97" fmla="*/ 163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8" h="1583">
                <a:moveTo>
                  <a:pt x="0" y="119"/>
                </a:moveTo>
                <a:lnTo>
                  <a:pt x="24" y="105"/>
                </a:lnTo>
                <a:lnTo>
                  <a:pt x="48" y="92"/>
                </a:lnTo>
                <a:lnTo>
                  <a:pt x="73" y="80"/>
                </a:lnTo>
                <a:lnTo>
                  <a:pt x="98" y="68"/>
                </a:lnTo>
                <a:lnTo>
                  <a:pt x="111" y="63"/>
                </a:lnTo>
                <a:lnTo>
                  <a:pt x="124" y="58"/>
                </a:lnTo>
                <a:lnTo>
                  <a:pt x="150" y="48"/>
                </a:lnTo>
                <a:lnTo>
                  <a:pt x="176" y="39"/>
                </a:lnTo>
                <a:lnTo>
                  <a:pt x="203" y="31"/>
                </a:lnTo>
                <a:lnTo>
                  <a:pt x="230" y="24"/>
                </a:lnTo>
                <a:lnTo>
                  <a:pt x="258" y="17"/>
                </a:lnTo>
                <a:lnTo>
                  <a:pt x="272" y="15"/>
                </a:lnTo>
                <a:lnTo>
                  <a:pt x="286" y="12"/>
                </a:lnTo>
                <a:lnTo>
                  <a:pt x="300" y="10"/>
                </a:lnTo>
                <a:lnTo>
                  <a:pt x="314" y="8"/>
                </a:lnTo>
                <a:lnTo>
                  <a:pt x="343" y="4"/>
                </a:lnTo>
                <a:lnTo>
                  <a:pt x="372" y="2"/>
                </a:lnTo>
                <a:lnTo>
                  <a:pt x="401" y="0"/>
                </a:lnTo>
                <a:lnTo>
                  <a:pt x="430" y="0"/>
                </a:lnTo>
                <a:lnTo>
                  <a:pt x="452" y="0"/>
                </a:lnTo>
                <a:lnTo>
                  <a:pt x="473" y="1"/>
                </a:lnTo>
                <a:lnTo>
                  <a:pt x="495" y="2"/>
                </a:lnTo>
                <a:lnTo>
                  <a:pt x="516" y="4"/>
                </a:lnTo>
                <a:lnTo>
                  <a:pt x="537" y="6"/>
                </a:lnTo>
                <a:lnTo>
                  <a:pt x="558" y="9"/>
                </a:lnTo>
                <a:lnTo>
                  <a:pt x="578" y="13"/>
                </a:lnTo>
                <a:lnTo>
                  <a:pt x="599" y="17"/>
                </a:lnTo>
                <a:lnTo>
                  <a:pt x="619" y="21"/>
                </a:lnTo>
                <a:lnTo>
                  <a:pt x="640" y="26"/>
                </a:lnTo>
                <a:lnTo>
                  <a:pt x="680" y="37"/>
                </a:lnTo>
                <a:lnTo>
                  <a:pt x="699" y="44"/>
                </a:lnTo>
                <a:lnTo>
                  <a:pt x="719" y="50"/>
                </a:lnTo>
                <a:lnTo>
                  <a:pt x="738" y="58"/>
                </a:lnTo>
                <a:lnTo>
                  <a:pt x="757" y="65"/>
                </a:lnTo>
                <a:lnTo>
                  <a:pt x="775" y="74"/>
                </a:lnTo>
                <a:lnTo>
                  <a:pt x="794" y="82"/>
                </a:lnTo>
                <a:lnTo>
                  <a:pt x="812" y="91"/>
                </a:lnTo>
                <a:lnTo>
                  <a:pt x="830" y="101"/>
                </a:lnTo>
                <a:lnTo>
                  <a:pt x="848" y="110"/>
                </a:lnTo>
                <a:lnTo>
                  <a:pt x="865" y="121"/>
                </a:lnTo>
                <a:lnTo>
                  <a:pt x="882" y="131"/>
                </a:lnTo>
                <a:lnTo>
                  <a:pt x="899" y="142"/>
                </a:lnTo>
                <a:lnTo>
                  <a:pt x="915" y="154"/>
                </a:lnTo>
                <a:lnTo>
                  <a:pt x="932" y="166"/>
                </a:lnTo>
                <a:lnTo>
                  <a:pt x="948" y="178"/>
                </a:lnTo>
                <a:lnTo>
                  <a:pt x="963" y="191"/>
                </a:lnTo>
                <a:lnTo>
                  <a:pt x="979" y="204"/>
                </a:lnTo>
                <a:lnTo>
                  <a:pt x="994" y="217"/>
                </a:lnTo>
                <a:lnTo>
                  <a:pt x="1008" y="231"/>
                </a:lnTo>
                <a:lnTo>
                  <a:pt x="1023" y="245"/>
                </a:lnTo>
                <a:lnTo>
                  <a:pt x="1037" y="259"/>
                </a:lnTo>
                <a:lnTo>
                  <a:pt x="1050" y="274"/>
                </a:lnTo>
                <a:lnTo>
                  <a:pt x="1064" y="289"/>
                </a:lnTo>
                <a:lnTo>
                  <a:pt x="1077" y="304"/>
                </a:lnTo>
                <a:lnTo>
                  <a:pt x="1089" y="320"/>
                </a:lnTo>
                <a:lnTo>
                  <a:pt x="1101" y="336"/>
                </a:lnTo>
                <a:lnTo>
                  <a:pt x="1113" y="352"/>
                </a:lnTo>
                <a:lnTo>
                  <a:pt x="1125" y="368"/>
                </a:lnTo>
                <a:lnTo>
                  <a:pt x="1136" y="385"/>
                </a:lnTo>
                <a:lnTo>
                  <a:pt x="1147" y="402"/>
                </a:lnTo>
                <a:lnTo>
                  <a:pt x="1157" y="420"/>
                </a:lnTo>
                <a:lnTo>
                  <a:pt x="1167" y="437"/>
                </a:lnTo>
                <a:lnTo>
                  <a:pt x="1176" y="455"/>
                </a:lnTo>
                <a:lnTo>
                  <a:pt x="1185" y="473"/>
                </a:lnTo>
                <a:lnTo>
                  <a:pt x="1194" y="492"/>
                </a:lnTo>
                <a:lnTo>
                  <a:pt x="1202" y="510"/>
                </a:lnTo>
                <a:lnTo>
                  <a:pt x="1210" y="529"/>
                </a:lnTo>
                <a:lnTo>
                  <a:pt x="1217" y="548"/>
                </a:lnTo>
                <a:lnTo>
                  <a:pt x="1224" y="568"/>
                </a:lnTo>
                <a:lnTo>
                  <a:pt x="1230" y="587"/>
                </a:lnTo>
                <a:lnTo>
                  <a:pt x="1236" y="607"/>
                </a:lnTo>
                <a:lnTo>
                  <a:pt x="1241" y="628"/>
                </a:lnTo>
                <a:lnTo>
                  <a:pt x="1246" y="648"/>
                </a:lnTo>
                <a:lnTo>
                  <a:pt x="1251" y="668"/>
                </a:lnTo>
                <a:lnTo>
                  <a:pt x="1255" y="689"/>
                </a:lnTo>
                <a:lnTo>
                  <a:pt x="1258" y="710"/>
                </a:lnTo>
                <a:lnTo>
                  <a:pt x="1261" y="731"/>
                </a:lnTo>
                <a:lnTo>
                  <a:pt x="1263" y="752"/>
                </a:lnTo>
                <a:lnTo>
                  <a:pt x="1265" y="773"/>
                </a:lnTo>
                <a:lnTo>
                  <a:pt x="1267" y="794"/>
                </a:lnTo>
                <a:lnTo>
                  <a:pt x="1267" y="815"/>
                </a:lnTo>
                <a:lnTo>
                  <a:pt x="1268" y="837"/>
                </a:lnTo>
                <a:lnTo>
                  <a:pt x="1267" y="867"/>
                </a:lnTo>
                <a:lnTo>
                  <a:pt x="1265" y="898"/>
                </a:lnTo>
                <a:lnTo>
                  <a:pt x="1264" y="913"/>
                </a:lnTo>
                <a:lnTo>
                  <a:pt x="1263" y="927"/>
                </a:lnTo>
                <a:lnTo>
                  <a:pt x="1261" y="942"/>
                </a:lnTo>
                <a:lnTo>
                  <a:pt x="1259" y="957"/>
                </a:lnTo>
                <a:lnTo>
                  <a:pt x="1254" y="986"/>
                </a:lnTo>
                <a:lnTo>
                  <a:pt x="1249" y="1015"/>
                </a:lnTo>
                <a:lnTo>
                  <a:pt x="1242" y="1044"/>
                </a:lnTo>
                <a:lnTo>
                  <a:pt x="1234" y="1072"/>
                </a:lnTo>
                <a:lnTo>
                  <a:pt x="1226" y="1099"/>
                </a:lnTo>
                <a:lnTo>
                  <a:pt x="1216" y="1127"/>
                </a:lnTo>
                <a:lnTo>
                  <a:pt x="1211" y="1140"/>
                </a:lnTo>
                <a:lnTo>
                  <a:pt x="1206" y="1154"/>
                </a:lnTo>
                <a:lnTo>
                  <a:pt x="1194" y="1180"/>
                </a:lnTo>
                <a:lnTo>
                  <a:pt x="1182" y="1206"/>
                </a:lnTo>
                <a:lnTo>
                  <a:pt x="1169" y="1231"/>
                </a:lnTo>
                <a:lnTo>
                  <a:pt x="1155" y="1256"/>
                </a:lnTo>
                <a:lnTo>
                  <a:pt x="1140" y="1281"/>
                </a:lnTo>
                <a:lnTo>
                  <a:pt x="1125" y="1304"/>
                </a:lnTo>
                <a:lnTo>
                  <a:pt x="1109" y="1328"/>
                </a:lnTo>
                <a:lnTo>
                  <a:pt x="1092" y="1350"/>
                </a:lnTo>
                <a:lnTo>
                  <a:pt x="1074" y="1372"/>
                </a:lnTo>
                <a:lnTo>
                  <a:pt x="1055" y="1394"/>
                </a:lnTo>
                <a:lnTo>
                  <a:pt x="1036" y="1415"/>
                </a:lnTo>
                <a:lnTo>
                  <a:pt x="1016" y="1435"/>
                </a:lnTo>
                <a:lnTo>
                  <a:pt x="996" y="1454"/>
                </a:lnTo>
                <a:lnTo>
                  <a:pt x="985" y="1464"/>
                </a:lnTo>
                <a:lnTo>
                  <a:pt x="974" y="1473"/>
                </a:lnTo>
                <a:lnTo>
                  <a:pt x="953" y="1491"/>
                </a:lnTo>
                <a:lnTo>
                  <a:pt x="941" y="1500"/>
                </a:lnTo>
                <a:lnTo>
                  <a:pt x="930" y="1508"/>
                </a:lnTo>
                <a:lnTo>
                  <a:pt x="919" y="1517"/>
                </a:lnTo>
                <a:lnTo>
                  <a:pt x="907" y="1525"/>
                </a:lnTo>
                <a:lnTo>
                  <a:pt x="895" y="1533"/>
                </a:lnTo>
                <a:lnTo>
                  <a:pt x="883" y="1541"/>
                </a:lnTo>
                <a:lnTo>
                  <a:pt x="871" y="1548"/>
                </a:lnTo>
                <a:lnTo>
                  <a:pt x="859" y="1556"/>
                </a:lnTo>
                <a:lnTo>
                  <a:pt x="835" y="1570"/>
                </a:lnTo>
                <a:lnTo>
                  <a:pt x="809" y="1583"/>
                </a:lnTo>
                <a:lnTo>
                  <a:pt x="807" y="1557"/>
                </a:lnTo>
                <a:lnTo>
                  <a:pt x="804" y="1531"/>
                </a:lnTo>
                <a:lnTo>
                  <a:pt x="801" y="1505"/>
                </a:lnTo>
                <a:lnTo>
                  <a:pt x="799" y="1492"/>
                </a:lnTo>
                <a:lnTo>
                  <a:pt x="796" y="1479"/>
                </a:lnTo>
                <a:lnTo>
                  <a:pt x="791" y="1453"/>
                </a:lnTo>
                <a:lnTo>
                  <a:pt x="785" y="1428"/>
                </a:lnTo>
                <a:lnTo>
                  <a:pt x="779" y="1403"/>
                </a:lnTo>
                <a:lnTo>
                  <a:pt x="775" y="1391"/>
                </a:lnTo>
                <a:lnTo>
                  <a:pt x="771" y="1379"/>
                </a:lnTo>
                <a:lnTo>
                  <a:pt x="767" y="1366"/>
                </a:lnTo>
                <a:lnTo>
                  <a:pt x="763" y="1354"/>
                </a:lnTo>
                <a:lnTo>
                  <a:pt x="754" y="1330"/>
                </a:lnTo>
                <a:lnTo>
                  <a:pt x="745" y="1307"/>
                </a:lnTo>
                <a:lnTo>
                  <a:pt x="734" y="1284"/>
                </a:lnTo>
                <a:lnTo>
                  <a:pt x="723" y="1261"/>
                </a:lnTo>
                <a:lnTo>
                  <a:pt x="712" y="1238"/>
                </a:lnTo>
                <a:lnTo>
                  <a:pt x="699" y="1216"/>
                </a:lnTo>
                <a:lnTo>
                  <a:pt x="686" y="1195"/>
                </a:lnTo>
                <a:lnTo>
                  <a:pt x="673" y="1173"/>
                </a:lnTo>
                <a:lnTo>
                  <a:pt x="666" y="1163"/>
                </a:lnTo>
                <a:lnTo>
                  <a:pt x="659" y="1153"/>
                </a:lnTo>
                <a:lnTo>
                  <a:pt x="644" y="1132"/>
                </a:lnTo>
                <a:lnTo>
                  <a:pt x="628" y="1113"/>
                </a:lnTo>
                <a:lnTo>
                  <a:pt x="612" y="1093"/>
                </a:lnTo>
                <a:lnTo>
                  <a:pt x="595" y="1074"/>
                </a:lnTo>
                <a:lnTo>
                  <a:pt x="578" y="1056"/>
                </a:lnTo>
                <a:lnTo>
                  <a:pt x="561" y="1038"/>
                </a:lnTo>
                <a:lnTo>
                  <a:pt x="543" y="1021"/>
                </a:lnTo>
                <a:lnTo>
                  <a:pt x="524" y="1004"/>
                </a:lnTo>
                <a:lnTo>
                  <a:pt x="505" y="988"/>
                </a:lnTo>
                <a:lnTo>
                  <a:pt x="485" y="972"/>
                </a:lnTo>
                <a:lnTo>
                  <a:pt x="465" y="957"/>
                </a:lnTo>
                <a:lnTo>
                  <a:pt x="445" y="943"/>
                </a:lnTo>
                <a:lnTo>
                  <a:pt x="424" y="929"/>
                </a:lnTo>
                <a:lnTo>
                  <a:pt x="402" y="916"/>
                </a:lnTo>
                <a:lnTo>
                  <a:pt x="404" y="896"/>
                </a:lnTo>
                <a:lnTo>
                  <a:pt x="405" y="877"/>
                </a:lnTo>
                <a:lnTo>
                  <a:pt x="406" y="857"/>
                </a:lnTo>
                <a:lnTo>
                  <a:pt x="406" y="837"/>
                </a:lnTo>
                <a:lnTo>
                  <a:pt x="405" y="809"/>
                </a:lnTo>
                <a:lnTo>
                  <a:pt x="404" y="780"/>
                </a:lnTo>
                <a:lnTo>
                  <a:pt x="402" y="752"/>
                </a:lnTo>
                <a:lnTo>
                  <a:pt x="398" y="725"/>
                </a:lnTo>
                <a:lnTo>
                  <a:pt x="397" y="711"/>
                </a:lnTo>
                <a:lnTo>
                  <a:pt x="394" y="697"/>
                </a:lnTo>
                <a:lnTo>
                  <a:pt x="389" y="670"/>
                </a:lnTo>
                <a:lnTo>
                  <a:pt x="386" y="657"/>
                </a:lnTo>
                <a:lnTo>
                  <a:pt x="383" y="643"/>
                </a:lnTo>
                <a:lnTo>
                  <a:pt x="377" y="617"/>
                </a:lnTo>
                <a:lnTo>
                  <a:pt x="369" y="590"/>
                </a:lnTo>
                <a:lnTo>
                  <a:pt x="361" y="564"/>
                </a:lnTo>
                <a:lnTo>
                  <a:pt x="352" y="539"/>
                </a:lnTo>
                <a:lnTo>
                  <a:pt x="342" y="514"/>
                </a:lnTo>
                <a:lnTo>
                  <a:pt x="331" y="489"/>
                </a:lnTo>
                <a:lnTo>
                  <a:pt x="319" y="465"/>
                </a:lnTo>
                <a:lnTo>
                  <a:pt x="307" y="441"/>
                </a:lnTo>
                <a:lnTo>
                  <a:pt x="294" y="418"/>
                </a:lnTo>
                <a:lnTo>
                  <a:pt x="280" y="395"/>
                </a:lnTo>
                <a:lnTo>
                  <a:pt x="266" y="373"/>
                </a:lnTo>
                <a:lnTo>
                  <a:pt x="251" y="351"/>
                </a:lnTo>
                <a:lnTo>
                  <a:pt x="235" y="330"/>
                </a:lnTo>
                <a:lnTo>
                  <a:pt x="227" y="319"/>
                </a:lnTo>
                <a:lnTo>
                  <a:pt x="219" y="309"/>
                </a:lnTo>
                <a:lnTo>
                  <a:pt x="202" y="289"/>
                </a:lnTo>
                <a:lnTo>
                  <a:pt x="184" y="269"/>
                </a:lnTo>
                <a:lnTo>
                  <a:pt x="166" y="250"/>
                </a:lnTo>
                <a:lnTo>
                  <a:pt x="147" y="231"/>
                </a:lnTo>
                <a:lnTo>
                  <a:pt x="128" y="213"/>
                </a:lnTo>
                <a:lnTo>
                  <a:pt x="118" y="204"/>
                </a:lnTo>
                <a:lnTo>
                  <a:pt x="108" y="196"/>
                </a:lnTo>
                <a:lnTo>
                  <a:pt x="87" y="179"/>
                </a:lnTo>
                <a:lnTo>
                  <a:pt x="66" y="163"/>
                </a:lnTo>
                <a:lnTo>
                  <a:pt x="45" y="147"/>
                </a:lnTo>
                <a:lnTo>
                  <a:pt x="22" y="133"/>
                </a:lnTo>
                <a:lnTo>
                  <a:pt x="0" y="119"/>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43021" name="Rectangle 13"/>
          <p:cNvSpPr>
            <a:spLocks noChangeArrowheads="1"/>
          </p:cNvSpPr>
          <p:nvPr/>
        </p:nvSpPr>
        <p:spPr bwMode="auto">
          <a:xfrm>
            <a:off x="4538664" y="2357439"/>
            <a:ext cx="899285"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spAutoFit/>
          </a:bodyPr>
          <a:lstStyle>
            <a:lvl1pPr defTabSz="801688">
              <a:defRPr>
                <a:solidFill>
                  <a:schemeClr val="tx1"/>
                </a:solidFill>
                <a:latin typeface="Arial" panose="020B0604020202020204" pitchFamily="34" charset="0"/>
              </a:defRPr>
            </a:lvl1pPr>
            <a:lvl2pPr marL="428625" defTabSz="801688">
              <a:defRPr>
                <a:solidFill>
                  <a:schemeClr val="tx1"/>
                </a:solidFill>
                <a:latin typeface="Arial" panose="020B0604020202020204" pitchFamily="34" charset="0"/>
              </a:defRPr>
            </a:lvl2pPr>
            <a:lvl3pPr marL="855663" defTabSz="801688">
              <a:defRPr>
                <a:solidFill>
                  <a:schemeClr val="tx1"/>
                </a:solidFill>
                <a:latin typeface="Arial" panose="020B0604020202020204" pitchFamily="34" charset="0"/>
              </a:defRPr>
            </a:lvl3pPr>
            <a:lvl4pPr marL="1281113" defTabSz="801688">
              <a:defRPr>
                <a:solidFill>
                  <a:schemeClr val="tx1"/>
                </a:solidFill>
                <a:latin typeface="Arial" panose="020B0604020202020204" pitchFamily="34" charset="0"/>
              </a:defRPr>
            </a:lvl4pPr>
            <a:lvl5pPr marL="1709738" defTabSz="801688">
              <a:defRPr>
                <a:solidFill>
                  <a:schemeClr val="tx1"/>
                </a:solidFill>
                <a:latin typeface="Arial" panose="020B0604020202020204" pitchFamily="34" charset="0"/>
              </a:defRPr>
            </a:lvl5pPr>
            <a:lvl6pPr marL="2166938" defTabSz="801688" fontAlgn="base">
              <a:spcBef>
                <a:spcPct val="0"/>
              </a:spcBef>
              <a:spcAft>
                <a:spcPct val="0"/>
              </a:spcAft>
              <a:defRPr>
                <a:solidFill>
                  <a:schemeClr val="tx1"/>
                </a:solidFill>
                <a:latin typeface="Arial" panose="020B0604020202020204" pitchFamily="34" charset="0"/>
              </a:defRPr>
            </a:lvl6pPr>
            <a:lvl7pPr marL="2624138" defTabSz="801688" fontAlgn="base">
              <a:spcBef>
                <a:spcPct val="0"/>
              </a:spcBef>
              <a:spcAft>
                <a:spcPct val="0"/>
              </a:spcAft>
              <a:defRPr>
                <a:solidFill>
                  <a:schemeClr val="tx1"/>
                </a:solidFill>
                <a:latin typeface="Arial" panose="020B0604020202020204" pitchFamily="34" charset="0"/>
              </a:defRPr>
            </a:lvl7pPr>
            <a:lvl8pPr marL="3081338" defTabSz="801688" fontAlgn="base">
              <a:spcBef>
                <a:spcPct val="0"/>
              </a:spcBef>
              <a:spcAft>
                <a:spcPct val="0"/>
              </a:spcAft>
              <a:defRPr>
                <a:solidFill>
                  <a:schemeClr val="tx1"/>
                </a:solidFill>
                <a:latin typeface="Arial" panose="020B0604020202020204" pitchFamily="34" charset="0"/>
              </a:defRPr>
            </a:lvl8pPr>
            <a:lvl9pPr marL="3538538" defTabSz="801688" fontAlgn="base">
              <a:spcBef>
                <a:spcPct val="0"/>
              </a:spcBef>
              <a:spcAft>
                <a:spcPct val="0"/>
              </a:spcAft>
              <a:defRPr>
                <a:solidFill>
                  <a:schemeClr val="tx1"/>
                </a:solidFill>
                <a:latin typeface="Arial" panose="020B0604020202020204" pitchFamily="34" charset="0"/>
              </a:defRPr>
            </a:lvl9pPr>
          </a:lstStyle>
          <a:p>
            <a:pPr eaLnBrk="0" hangingPunct="0"/>
            <a:r>
              <a:rPr lang="fr-FR" sz="2000" b="1">
                <a:solidFill>
                  <a:srgbClr val="000000"/>
                </a:solidFill>
              </a:rPr>
              <a:t>24.7%</a:t>
            </a:r>
          </a:p>
        </p:txBody>
      </p:sp>
      <p:sp>
        <p:nvSpPr>
          <p:cNvPr id="43022" name="Rectangle 14"/>
          <p:cNvSpPr>
            <a:spLocks noChangeArrowheads="1"/>
          </p:cNvSpPr>
          <p:nvPr/>
        </p:nvSpPr>
        <p:spPr bwMode="auto">
          <a:xfrm>
            <a:off x="5000625" y="3355975"/>
            <a:ext cx="749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spAutoFit/>
          </a:bodyPr>
          <a:lstStyle>
            <a:lvl1pPr defTabSz="801688">
              <a:defRPr>
                <a:solidFill>
                  <a:schemeClr val="tx1"/>
                </a:solidFill>
                <a:latin typeface="Arial" panose="020B0604020202020204" pitchFamily="34" charset="0"/>
              </a:defRPr>
            </a:lvl1pPr>
            <a:lvl2pPr marL="428625" defTabSz="801688">
              <a:defRPr>
                <a:solidFill>
                  <a:schemeClr val="tx1"/>
                </a:solidFill>
                <a:latin typeface="Arial" panose="020B0604020202020204" pitchFamily="34" charset="0"/>
              </a:defRPr>
            </a:lvl2pPr>
            <a:lvl3pPr marL="855663" defTabSz="801688">
              <a:defRPr>
                <a:solidFill>
                  <a:schemeClr val="tx1"/>
                </a:solidFill>
                <a:latin typeface="Arial" panose="020B0604020202020204" pitchFamily="34" charset="0"/>
              </a:defRPr>
            </a:lvl3pPr>
            <a:lvl4pPr marL="1281113" defTabSz="801688">
              <a:defRPr>
                <a:solidFill>
                  <a:schemeClr val="tx1"/>
                </a:solidFill>
                <a:latin typeface="Arial" panose="020B0604020202020204" pitchFamily="34" charset="0"/>
              </a:defRPr>
            </a:lvl4pPr>
            <a:lvl5pPr marL="1709738" defTabSz="801688">
              <a:defRPr>
                <a:solidFill>
                  <a:schemeClr val="tx1"/>
                </a:solidFill>
                <a:latin typeface="Arial" panose="020B0604020202020204" pitchFamily="34" charset="0"/>
              </a:defRPr>
            </a:lvl5pPr>
            <a:lvl6pPr marL="2166938" defTabSz="801688" fontAlgn="base">
              <a:spcBef>
                <a:spcPct val="0"/>
              </a:spcBef>
              <a:spcAft>
                <a:spcPct val="0"/>
              </a:spcAft>
              <a:defRPr>
                <a:solidFill>
                  <a:schemeClr val="tx1"/>
                </a:solidFill>
                <a:latin typeface="Arial" panose="020B0604020202020204" pitchFamily="34" charset="0"/>
              </a:defRPr>
            </a:lvl6pPr>
            <a:lvl7pPr marL="2624138" defTabSz="801688" fontAlgn="base">
              <a:spcBef>
                <a:spcPct val="0"/>
              </a:spcBef>
              <a:spcAft>
                <a:spcPct val="0"/>
              </a:spcAft>
              <a:defRPr>
                <a:solidFill>
                  <a:schemeClr val="tx1"/>
                </a:solidFill>
                <a:latin typeface="Arial" panose="020B0604020202020204" pitchFamily="34" charset="0"/>
              </a:defRPr>
            </a:lvl7pPr>
            <a:lvl8pPr marL="3081338" defTabSz="801688" fontAlgn="base">
              <a:spcBef>
                <a:spcPct val="0"/>
              </a:spcBef>
              <a:spcAft>
                <a:spcPct val="0"/>
              </a:spcAft>
              <a:defRPr>
                <a:solidFill>
                  <a:schemeClr val="tx1"/>
                </a:solidFill>
                <a:latin typeface="Arial" panose="020B0604020202020204" pitchFamily="34" charset="0"/>
              </a:defRPr>
            </a:lvl8pPr>
            <a:lvl9pPr marL="3538538" defTabSz="801688" fontAlgn="base">
              <a:spcBef>
                <a:spcPct val="0"/>
              </a:spcBef>
              <a:spcAft>
                <a:spcPct val="0"/>
              </a:spcAft>
              <a:defRPr>
                <a:solidFill>
                  <a:schemeClr val="tx1"/>
                </a:solidFill>
                <a:latin typeface="Arial" panose="020B0604020202020204" pitchFamily="34" charset="0"/>
              </a:defRPr>
            </a:lvl9pPr>
          </a:lstStyle>
          <a:p>
            <a:pPr eaLnBrk="0" hangingPunct="0"/>
            <a:r>
              <a:rPr lang="fr-FR" sz="2000" b="1">
                <a:solidFill>
                  <a:srgbClr val="000000"/>
                </a:solidFill>
              </a:rPr>
              <a:t>3.8%</a:t>
            </a:r>
          </a:p>
        </p:txBody>
      </p:sp>
      <p:sp>
        <p:nvSpPr>
          <p:cNvPr id="43023" name="Rectangle 15"/>
          <p:cNvSpPr>
            <a:spLocks noChangeArrowheads="1"/>
          </p:cNvSpPr>
          <p:nvPr/>
        </p:nvSpPr>
        <p:spPr bwMode="auto">
          <a:xfrm>
            <a:off x="6237289" y="3386138"/>
            <a:ext cx="890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spAutoFit/>
          </a:bodyPr>
          <a:lstStyle>
            <a:lvl1pPr defTabSz="801688">
              <a:defRPr>
                <a:solidFill>
                  <a:schemeClr val="tx1"/>
                </a:solidFill>
                <a:latin typeface="Arial" panose="020B0604020202020204" pitchFamily="34" charset="0"/>
              </a:defRPr>
            </a:lvl1pPr>
            <a:lvl2pPr marL="428625" defTabSz="801688">
              <a:defRPr>
                <a:solidFill>
                  <a:schemeClr val="tx1"/>
                </a:solidFill>
                <a:latin typeface="Arial" panose="020B0604020202020204" pitchFamily="34" charset="0"/>
              </a:defRPr>
            </a:lvl2pPr>
            <a:lvl3pPr marL="855663" defTabSz="801688">
              <a:defRPr>
                <a:solidFill>
                  <a:schemeClr val="tx1"/>
                </a:solidFill>
                <a:latin typeface="Arial" panose="020B0604020202020204" pitchFamily="34" charset="0"/>
              </a:defRPr>
            </a:lvl3pPr>
            <a:lvl4pPr marL="1281113" defTabSz="801688">
              <a:defRPr>
                <a:solidFill>
                  <a:schemeClr val="tx1"/>
                </a:solidFill>
                <a:latin typeface="Arial" panose="020B0604020202020204" pitchFamily="34" charset="0"/>
              </a:defRPr>
            </a:lvl4pPr>
            <a:lvl5pPr marL="1709738" defTabSz="801688">
              <a:defRPr>
                <a:solidFill>
                  <a:schemeClr val="tx1"/>
                </a:solidFill>
                <a:latin typeface="Arial" panose="020B0604020202020204" pitchFamily="34" charset="0"/>
              </a:defRPr>
            </a:lvl5pPr>
            <a:lvl6pPr marL="2166938" defTabSz="801688" fontAlgn="base">
              <a:spcBef>
                <a:spcPct val="0"/>
              </a:spcBef>
              <a:spcAft>
                <a:spcPct val="0"/>
              </a:spcAft>
              <a:defRPr>
                <a:solidFill>
                  <a:schemeClr val="tx1"/>
                </a:solidFill>
                <a:latin typeface="Arial" panose="020B0604020202020204" pitchFamily="34" charset="0"/>
              </a:defRPr>
            </a:lvl6pPr>
            <a:lvl7pPr marL="2624138" defTabSz="801688" fontAlgn="base">
              <a:spcBef>
                <a:spcPct val="0"/>
              </a:spcBef>
              <a:spcAft>
                <a:spcPct val="0"/>
              </a:spcAft>
              <a:defRPr>
                <a:solidFill>
                  <a:schemeClr val="tx1"/>
                </a:solidFill>
                <a:latin typeface="Arial" panose="020B0604020202020204" pitchFamily="34" charset="0"/>
              </a:defRPr>
            </a:lvl7pPr>
            <a:lvl8pPr marL="3081338" defTabSz="801688" fontAlgn="base">
              <a:spcBef>
                <a:spcPct val="0"/>
              </a:spcBef>
              <a:spcAft>
                <a:spcPct val="0"/>
              </a:spcAft>
              <a:defRPr>
                <a:solidFill>
                  <a:schemeClr val="tx1"/>
                </a:solidFill>
                <a:latin typeface="Arial" panose="020B0604020202020204" pitchFamily="34" charset="0"/>
              </a:defRPr>
            </a:lvl8pPr>
            <a:lvl9pPr marL="3538538" defTabSz="801688" fontAlgn="base">
              <a:spcBef>
                <a:spcPct val="0"/>
              </a:spcBef>
              <a:spcAft>
                <a:spcPct val="0"/>
              </a:spcAft>
              <a:defRPr>
                <a:solidFill>
                  <a:schemeClr val="tx1"/>
                </a:solidFill>
                <a:latin typeface="Arial" panose="020B0604020202020204" pitchFamily="34" charset="0"/>
              </a:defRPr>
            </a:lvl9pPr>
          </a:lstStyle>
          <a:p>
            <a:pPr eaLnBrk="0" hangingPunct="0"/>
            <a:r>
              <a:rPr lang="fr-FR" sz="2000" b="1">
                <a:solidFill>
                  <a:srgbClr val="000000"/>
                </a:solidFill>
              </a:rPr>
              <a:t>11.8%</a:t>
            </a:r>
          </a:p>
        </p:txBody>
      </p:sp>
      <p:sp>
        <p:nvSpPr>
          <p:cNvPr id="43024" name="Rectangle 16"/>
          <p:cNvSpPr>
            <a:spLocks noChangeArrowheads="1"/>
          </p:cNvSpPr>
          <p:nvPr/>
        </p:nvSpPr>
        <p:spPr bwMode="auto">
          <a:xfrm>
            <a:off x="6696075" y="2368551"/>
            <a:ext cx="9089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marL="1143000">
              <a:defRPr>
                <a:solidFill>
                  <a:schemeClr val="tx1"/>
                </a:solidFill>
                <a:latin typeface="Arial" panose="020B0604020202020204" pitchFamily="34" charset="0"/>
              </a:defRPr>
            </a:lvl3pPr>
            <a:lvl4pPr marL="1714500">
              <a:defRPr>
                <a:solidFill>
                  <a:schemeClr val="tx1"/>
                </a:solidFill>
                <a:latin typeface="Arial" panose="020B0604020202020204" pitchFamily="34" charset="0"/>
              </a:defRPr>
            </a:lvl4pPr>
            <a:lvl5pPr marL="2286000">
              <a:defRPr>
                <a:solidFill>
                  <a:schemeClr val="tx1"/>
                </a:solidFill>
                <a:latin typeface="Arial" panose="020B0604020202020204" pitchFamily="34" charset="0"/>
              </a:defRPr>
            </a:lvl5pPr>
            <a:lvl6pPr marL="2743200" fontAlgn="base">
              <a:spcBef>
                <a:spcPct val="0"/>
              </a:spcBef>
              <a:spcAft>
                <a:spcPct val="0"/>
              </a:spcAft>
              <a:defRPr>
                <a:solidFill>
                  <a:schemeClr val="tx1"/>
                </a:solidFill>
                <a:latin typeface="Arial" panose="020B0604020202020204" pitchFamily="34" charset="0"/>
              </a:defRPr>
            </a:lvl6pPr>
            <a:lvl7pPr marL="3200400" fontAlgn="base">
              <a:spcBef>
                <a:spcPct val="0"/>
              </a:spcBef>
              <a:spcAft>
                <a:spcPct val="0"/>
              </a:spcAft>
              <a:defRPr>
                <a:solidFill>
                  <a:schemeClr val="tx1"/>
                </a:solidFill>
                <a:latin typeface="Arial" panose="020B0604020202020204" pitchFamily="34" charset="0"/>
              </a:defRPr>
            </a:lvl7pPr>
            <a:lvl8pPr marL="3657600" fontAlgn="base">
              <a:spcBef>
                <a:spcPct val="0"/>
              </a:spcBef>
              <a:spcAft>
                <a:spcPct val="0"/>
              </a:spcAft>
              <a:defRPr>
                <a:solidFill>
                  <a:schemeClr val="tx1"/>
                </a:solidFill>
                <a:latin typeface="Arial" panose="020B0604020202020204" pitchFamily="34" charset="0"/>
              </a:defRPr>
            </a:lvl8pPr>
            <a:lvl9pPr marL="4114800" fontAlgn="base">
              <a:spcBef>
                <a:spcPct val="0"/>
              </a:spcBef>
              <a:spcAft>
                <a:spcPct val="0"/>
              </a:spcAft>
              <a:defRPr>
                <a:solidFill>
                  <a:schemeClr val="tx1"/>
                </a:solidFill>
                <a:latin typeface="Arial" panose="020B0604020202020204" pitchFamily="34" charset="0"/>
              </a:defRPr>
            </a:lvl9pPr>
          </a:lstStyle>
          <a:p>
            <a:pPr eaLnBrk="0" hangingPunct="0"/>
            <a:r>
              <a:rPr lang="fr-FR" sz="2000" b="1">
                <a:solidFill>
                  <a:srgbClr val="000000"/>
                </a:solidFill>
              </a:rPr>
              <a:t>29.9%</a:t>
            </a:r>
          </a:p>
        </p:txBody>
      </p:sp>
      <p:sp>
        <p:nvSpPr>
          <p:cNvPr id="43025" name="Rectangle 17"/>
          <p:cNvSpPr>
            <a:spLocks noChangeArrowheads="1"/>
          </p:cNvSpPr>
          <p:nvPr/>
        </p:nvSpPr>
        <p:spPr bwMode="auto">
          <a:xfrm>
            <a:off x="5676900" y="2924176"/>
            <a:ext cx="76623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marL="1143000">
              <a:defRPr>
                <a:solidFill>
                  <a:schemeClr val="tx1"/>
                </a:solidFill>
                <a:latin typeface="Arial" panose="020B0604020202020204" pitchFamily="34" charset="0"/>
              </a:defRPr>
            </a:lvl3pPr>
            <a:lvl4pPr marL="1714500">
              <a:defRPr>
                <a:solidFill>
                  <a:schemeClr val="tx1"/>
                </a:solidFill>
                <a:latin typeface="Arial" panose="020B0604020202020204" pitchFamily="34" charset="0"/>
              </a:defRPr>
            </a:lvl4pPr>
            <a:lvl5pPr marL="2286000">
              <a:defRPr>
                <a:solidFill>
                  <a:schemeClr val="tx1"/>
                </a:solidFill>
                <a:latin typeface="Arial" panose="020B0604020202020204" pitchFamily="34" charset="0"/>
              </a:defRPr>
            </a:lvl5pPr>
            <a:lvl6pPr marL="2743200" fontAlgn="base">
              <a:spcBef>
                <a:spcPct val="0"/>
              </a:spcBef>
              <a:spcAft>
                <a:spcPct val="0"/>
              </a:spcAft>
              <a:defRPr>
                <a:solidFill>
                  <a:schemeClr val="tx1"/>
                </a:solidFill>
                <a:latin typeface="Arial" panose="020B0604020202020204" pitchFamily="34" charset="0"/>
              </a:defRPr>
            </a:lvl6pPr>
            <a:lvl7pPr marL="3200400" fontAlgn="base">
              <a:spcBef>
                <a:spcPct val="0"/>
              </a:spcBef>
              <a:spcAft>
                <a:spcPct val="0"/>
              </a:spcAft>
              <a:defRPr>
                <a:solidFill>
                  <a:schemeClr val="tx1"/>
                </a:solidFill>
                <a:latin typeface="Arial" panose="020B0604020202020204" pitchFamily="34" charset="0"/>
              </a:defRPr>
            </a:lvl7pPr>
            <a:lvl8pPr marL="3657600" fontAlgn="base">
              <a:spcBef>
                <a:spcPct val="0"/>
              </a:spcBef>
              <a:spcAft>
                <a:spcPct val="0"/>
              </a:spcAft>
              <a:defRPr>
                <a:solidFill>
                  <a:schemeClr val="tx1"/>
                </a:solidFill>
                <a:latin typeface="Arial" panose="020B0604020202020204" pitchFamily="34" charset="0"/>
              </a:defRPr>
            </a:lvl8pPr>
            <a:lvl9pPr marL="4114800" fontAlgn="base">
              <a:spcBef>
                <a:spcPct val="0"/>
              </a:spcBef>
              <a:spcAft>
                <a:spcPct val="0"/>
              </a:spcAft>
              <a:defRPr>
                <a:solidFill>
                  <a:schemeClr val="tx1"/>
                </a:solidFill>
                <a:latin typeface="Arial" panose="020B0604020202020204" pitchFamily="34" charset="0"/>
              </a:defRPr>
            </a:lvl9pPr>
          </a:lstStyle>
          <a:p>
            <a:pPr eaLnBrk="0" hangingPunct="0"/>
            <a:r>
              <a:rPr lang="fr-FR" sz="2000" b="1">
                <a:solidFill>
                  <a:srgbClr val="000000"/>
                </a:solidFill>
              </a:rPr>
              <a:t>3.3%</a:t>
            </a:r>
          </a:p>
        </p:txBody>
      </p:sp>
      <p:sp>
        <p:nvSpPr>
          <p:cNvPr id="43026" name="Rectangle 18"/>
          <p:cNvSpPr>
            <a:spLocks noChangeArrowheads="1"/>
          </p:cNvSpPr>
          <p:nvPr/>
        </p:nvSpPr>
        <p:spPr bwMode="auto">
          <a:xfrm>
            <a:off x="5664200" y="2127251"/>
            <a:ext cx="76623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marL="1143000">
              <a:defRPr>
                <a:solidFill>
                  <a:schemeClr val="tx1"/>
                </a:solidFill>
                <a:latin typeface="Arial" panose="020B0604020202020204" pitchFamily="34" charset="0"/>
              </a:defRPr>
            </a:lvl3pPr>
            <a:lvl4pPr marL="1714500">
              <a:defRPr>
                <a:solidFill>
                  <a:schemeClr val="tx1"/>
                </a:solidFill>
                <a:latin typeface="Arial" panose="020B0604020202020204" pitchFamily="34" charset="0"/>
              </a:defRPr>
            </a:lvl4pPr>
            <a:lvl5pPr marL="2286000">
              <a:defRPr>
                <a:solidFill>
                  <a:schemeClr val="tx1"/>
                </a:solidFill>
                <a:latin typeface="Arial" panose="020B0604020202020204" pitchFamily="34" charset="0"/>
              </a:defRPr>
            </a:lvl5pPr>
            <a:lvl6pPr marL="2743200" fontAlgn="base">
              <a:spcBef>
                <a:spcPct val="0"/>
              </a:spcBef>
              <a:spcAft>
                <a:spcPct val="0"/>
              </a:spcAft>
              <a:defRPr>
                <a:solidFill>
                  <a:schemeClr val="tx1"/>
                </a:solidFill>
                <a:latin typeface="Arial" panose="020B0604020202020204" pitchFamily="34" charset="0"/>
              </a:defRPr>
            </a:lvl6pPr>
            <a:lvl7pPr marL="3200400" fontAlgn="base">
              <a:spcBef>
                <a:spcPct val="0"/>
              </a:spcBef>
              <a:spcAft>
                <a:spcPct val="0"/>
              </a:spcAft>
              <a:defRPr>
                <a:solidFill>
                  <a:schemeClr val="tx1"/>
                </a:solidFill>
                <a:latin typeface="Arial" panose="020B0604020202020204" pitchFamily="34" charset="0"/>
              </a:defRPr>
            </a:lvl7pPr>
            <a:lvl8pPr marL="3657600" fontAlgn="base">
              <a:spcBef>
                <a:spcPct val="0"/>
              </a:spcBef>
              <a:spcAft>
                <a:spcPct val="0"/>
              </a:spcAft>
              <a:defRPr>
                <a:solidFill>
                  <a:schemeClr val="tx1"/>
                </a:solidFill>
                <a:latin typeface="Arial" panose="020B0604020202020204" pitchFamily="34" charset="0"/>
              </a:defRPr>
            </a:lvl8pPr>
            <a:lvl9pPr marL="4114800" fontAlgn="base">
              <a:spcBef>
                <a:spcPct val="0"/>
              </a:spcBef>
              <a:spcAft>
                <a:spcPct val="0"/>
              </a:spcAft>
              <a:defRPr>
                <a:solidFill>
                  <a:schemeClr val="tx1"/>
                </a:solidFill>
                <a:latin typeface="Arial" panose="020B0604020202020204" pitchFamily="34" charset="0"/>
              </a:defRPr>
            </a:lvl9pPr>
          </a:lstStyle>
          <a:p>
            <a:pPr eaLnBrk="0" hangingPunct="0"/>
            <a:r>
              <a:rPr lang="fr-FR" sz="2000" b="1">
                <a:solidFill>
                  <a:srgbClr val="000000"/>
                </a:solidFill>
              </a:rPr>
              <a:t>7.4%</a:t>
            </a:r>
          </a:p>
        </p:txBody>
      </p:sp>
      <p:sp>
        <p:nvSpPr>
          <p:cNvPr id="43027" name="Freeform 19"/>
          <p:cNvSpPr>
            <a:spLocks/>
          </p:cNvSpPr>
          <p:nvPr/>
        </p:nvSpPr>
        <p:spPr bwMode="auto">
          <a:xfrm>
            <a:off x="4813301" y="3754439"/>
            <a:ext cx="2314575" cy="1266825"/>
          </a:xfrm>
          <a:custGeom>
            <a:avLst/>
            <a:gdLst>
              <a:gd name="T0" fmla="*/ 2 w 1675"/>
              <a:gd name="T1" fmla="*/ 21 h 917"/>
              <a:gd name="T2" fmla="*/ 76 w 1675"/>
              <a:gd name="T3" fmla="*/ 40 h 917"/>
              <a:gd name="T4" fmla="*/ 140 w 1675"/>
              <a:gd name="T5" fmla="*/ 67 h 917"/>
              <a:gd name="T6" fmla="*/ 220 w 1675"/>
              <a:gd name="T7" fmla="*/ 92 h 917"/>
              <a:gd name="T8" fmla="*/ 318 w 1675"/>
              <a:gd name="T9" fmla="*/ 112 h 917"/>
              <a:gd name="T10" fmla="*/ 434 w 1675"/>
              <a:gd name="T11" fmla="*/ 119 h 917"/>
              <a:gd name="T12" fmla="*/ 549 w 1675"/>
              <a:gd name="T13" fmla="*/ 111 h 917"/>
              <a:gd name="T14" fmla="*/ 633 w 1675"/>
              <a:gd name="T15" fmla="*/ 95 h 917"/>
              <a:gd name="T16" fmla="*/ 714 w 1675"/>
              <a:gd name="T17" fmla="*/ 71 h 917"/>
              <a:gd name="T18" fmla="*/ 816 w 1675"/>
              <a:gd name="T19" fmla="*/ 27 h 917"/>
              <a:gd name="T20" fmla="*/ 912 w 1675"/>
              <a:gd name="T21" fmla="*/ 27 h 917"/>
              <a:gd name="T22" fmla="*/ 988 w 1675"/>
              <a:gd name="T23" fmla="*/ 62 h 917"/>
              <a:gd name="T24" fmla="*/ 1094 w 1675"/>
              <a:gd name="T25" fmla="*/ 95 h 917"/>
              <a:gd name="T26" fmla="*/ 1164 w 1675"/>
              <a:gd name="T27" fmla="*/ 109 h 917"/>
              <a:gd name="T28" fmla="*/ 1265 w 1675"/>
              <a:gd name="T29" fmla="*/ 119 h 917"/>
              <a:gd name="T30" fmla="*/ 1370 w 1675"/>
              <a:gd name="T31" fmla="*/ 116 h 917"/>
              <a:gd name="T32" fmla="*/ 1468 w 1675"/>
              <a:gd name="T33" fmla="*/ 101 h 917"/>
              <a:gd name="T34" fmla="*/ 1551 w 1675"/>
              <a:gd name="T35" fmla="*/ 80 h 917"/>
              <a:gd name="T36" fmla="*/ 1630 w 1675"/>
              <a:gd name="T37" fmla="*/ 50 h 917"/>
              <a:gd name="T38" fmla="*/ 1675 w 1675"/>
              <a:gd name="T39" fmla="*/ 80 h 917"/>
              <a:gd name="T40" fmla="*/ 1670 w 1675"/>
              <a:gd name="T41" fmla="*/ 165 h 917"/>
              <a:gd name="T42" fmla="*/ 1658 w 1675"/>
              <a:gd name="T43" fmla="*/ 248 h 917"/>
              <a:gd name="T44" fmla="*/ 1631 w 1675"/>
              <a:gd name="T45" fmla="*/ 349 h 917"/>
              <a:gd name="T46" fmla="*/ 1601 w 1675"/>
              <a:gd name="T47" fmla="*/ 425 h 917"/>
              <a:gd name="T48" fmla="*/ 1564 w 1675"/>
              <a:gd name="T49" fmla="*/ 497 h 917"/>
              <a:gd name="T50" fmla="*/ 1520 w 1675"/>
              <a:gd name="T51" fmla="*/ 565 h 917"/>
              <a:gd name="T52" fmla="*/ 1470 w 1675"/>
              <a:gd name="T53" fmla="*/ 628 h 917"/>
              <a:gd name="T54" fmla="*/ 1414 w 1675"/>
              <a:gd name="T55" fmla="*/ 686 h 917"/>
              <a:gd name="T56" fmla="*/ 1354 w 1675"/>
              <a:gd name="T57" fmla="*/ 739 h 917"/>
              <a:gd name="T58" fmla="*/ 1288 w 1675"/>
              <a:gd name="T59" fmla="*/ 785 h 917"/>
              <a:gd name="T60" fmla="*/ 1218 w 1675"/>
              <a:gd name="T61" fmla="*/ 826 h 917"/>
              <a:gd name="T62" fmla="*/ 1144 w 1675"/>
              <a:gd name="T63" fmla="*/ 859 h 917"/>
              <a:gd name="T64" fmla="*/ 1066 w 1675"/>
              <a:gd name="T65" fmla="*/ 885 h 917"/>
              <a:gd name="T66" fmla="*/ 985 w 1675"/>
              <a:gd name="T67" fmla="*/ 904 h 917"/>
              <a:gd name="T68" fmla="*/ 902 w 1675"/>
              <a:gd name="T69" fmla="*/ 915 h 917"/>
              <a:gd name="T70" fmla="*/ 816 w 1675"/>
              <a:gd name="T71" fmla="*/ 917 h 917"/>
              <a:gd name="T72" fmla="*/ 731 w 1675"/>
              <a:gd name="T73" fmla="*/ 910 h 917"/>
              <a:gd name="T74" fmla="*/ 648 w 1675"/>
              <a:gd name="T75" fmla="*/ 896 h 917"/>
              <a:gd name="T76" fmla="*/ 550 w 1675"/>
              <a:gd name="T77" fmla="*/ 866 h 917"/>
              <a:gd name="T78" fmla="*/ 475 w 1675"/>
              <a:gd name="T79" fmla="*/ 835 h 917"/>
              <a:gd name="T80" fmla="*/ 404 w 1675"/>
              <a:gd name="T81" fmla="*/ 796 h 917"/>
              <a:gd name="T82" fmla="*/ 337 w 1675"/>
              <a:gd name="T83" fmla="*/ 751 h 917"/>
              <a:gd name="T84" fmla="*/ 275 w 1675"/>
              <a:gd name="T85" fmla="*/ 700 h 917"/>
              <a:gd name="T86" fmla="*/ 217 w 1675"/>
              <a:gd name="T87" fmla="*/ 643 h 917"/>
              <a:gd name="T88" fmla="*/ 166 w 1675"/>
              <a:gd name="T89" fmla="*/ 581 h 917"/>
              <a:gd name="T90" fmla="*/ 121 w 1675"/>
              <a:gd name="T91" fmla="*/ 514 h 917"/>
              <a:gd name="T92" fmla="*/ 82 w 1675"/>
              <a:gd name="T93" fmla="*/ 443 h 917"/>
              <a:gd name="T94" fmla="*/ 51 w 1675"/>
              <a:gd name="T95" fmla="*/ 368 h 917"/>
              <a:gd name="T96" fmla="*/ 26 w 1675"/>
              <a:gd name="T97" fmla="*/ 289 h 917"/>
              <a:gd name="T98" fmla="*/ 10 w 1675"/>
              <a:gd name="T99" fmla="*/ 207 h 917"/>
              <a:gd name="T100" fmla="*/ 1 w 1675"/>
              <a:gd name="T101" fmla="*/ 12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5" h="917">
                <a:moveTo>
                  <a:pt x="0" y="80"/>
                </a:moveTo>
                <a:lnTo>
                  <a:pt x="0" y="60"/>
                </a:lnTo>
                <a:lnTo>
                  <a:pt x="1" y="40"/>
                </a:lnTo>
                <a:lnTo>
                  <a:pt x="2" y="21"/>
                </a:lnTo>
                <a:lnTo>
                  <a:pt x="4" y="1"/>
                </a:lnTo>
                <a:lnTo>
                  <a:pt x="27" y="15"/>
                </a:lnTo>
                <a:lnTo>
                  <a:pt x="52" y="28"/>
                </a:lnTo>
                <a:lnTo>
                  <a:pt x="76" y="40"/>
                </a:lnTo>
                <a:lnTo>
                  <a:pt x="89" y="46"/>
                </a:lnTo>
                <a:lnTo>
                  <a:pt x="101" y="51"/>
                </a:lnTo>
                <a:lnTo>
                  <a:pt x="127" y="62"/>
                </a:lnTo>
                <a:lnTo>
                  <a:pt x="140" y="67"/>
                </a:lnTo>
                <a:lnTo>
                  <a:pt x="153" y="72"/>
                </a:lnTo>
                <a:lnTo>
                  <a:pt x="179" y="80"/>
                </a:lnTo>
                <a:lnTo>
                  <a:pt x="206" y="89"/>
                </a:lnTo>
                <a:lnTo>
                  <a:pt x="220" y="92"/>
                </a:lnTo>
                <a:lnTo>
                  <a:pt x="234" y="96"/>
                </a:lnTo>
                <a:lnTo>
                  <a:pt x="262" y="102"/>
                </a:lnTo>
                <a:lnTo>
                  <a:pt x="290" y="107"/>
                </a:lnTo>
                <a:lnTo>
                  <a:pt x="318" y="112"/>
                </a:lnTo>
                <a:lnTo>
                  <a:pt x="346" y="115"/>
                </a:lnTo>
                <a:lnTo>
                  <a:pt x="375" y="117"/>
                </a:lnTo>
                <a:lnTo>
                  <a:pt x="404" y="119"/>
                </a:lnTo>
                <a:lnTo>
                  <a:pt x="434" y="119"/>
                </a:lnTo>
                <a:lnTo>
                  <a:pt x="463" y="119"/>
                </a:lnTo>
                <a:lnTo>
                  <a:pt x="492" y="117"/>
                </a:lnTo>
                <a:lnTo>
                  <a:pt x="521" y="115"/>
                </a:lnTo>
                <a:lnTo>
                  <a:pt x="549" y="111"/>
                </a:lnTo>
                <a:lnTo>
                  <a:pt x="564" y="109"/>
                </a:lnTo>
                <a:lnTo>
                  <a:pt x="578" y="107"/>
                </a:lnTo>
                <a:lnTo>
                  <a:pt x="606" y="102"/>
                </a:lnTo>
                <a:lnTo>
                  <a:pt x="633" y="95"/>
                </a:lnTo>
                <a:lnTo>
                  <a:pt x="661" y="88"/>
                </a:lnTo>
                <a:lnTo>
                  <a:pt x="687" y="80"/>
                </a:lnTo>
                <a:lnTo>
                  <a:pt x="701" y="76"/>
                </a:lnTo>
                <a:lnTo>
                  <a:pt x="714" y="71"/>
                </a:lnTo>
                <a:lnTo>
                  <a:pt x="740" y="62"/>
                </a:lnTo>
                <a:lnTo>
                  <a:pt x="766" y="51"/>
                </a:lnTo>
                <a:lnTo>
                  <a:pt x="791" y="39"/>
                </a:lnTo>
                <a:lnTo>
                  <a:pt x="816" y="27"/>
                </a:lnTo>
                <a:lnTo>
                  <a:pt x="840" y="14"/>
                </a:lnTo>
                <a:lnTo>
                  <a:pt x="864" y="0"/>
                </a:lnTo>
                <a:lnTo>
                  <a:pt x="888" y="14"/>
                </a:lnTo>
                <a:lnTo>
                  <a:pt x="912" y="27"/>
                </a:lnTo>
                <a:lnTo>
                  <a:pt x="937" y="39"/>
                </a:lnTo>
                <a:lnTo>
                  <a:pt x="962" y="51"/>
                </a:lnTo>
                <a:lnTo>
                  <a:pt x="975" y="56"/>
                </a:lnTo>
                <a:lnTo>
                  <a:pt x="988" y="62"/>
                </a:lnTo>
                <a:lnTo>
                  <a:pt x="1014" y="71"/>
                </a:lnTo>
                <a:lnTo>
                  <a:pt x="1040" y="80"/>
                </a:lnTo>
                <a:lnTo>
                  <a:pt x="1067" y="88"/>
                </a:lnTo>
                <a:lnTo>
                  <a:pt x="1094" y="95"/>
                </a:lnTo>
                <a:lnTo>
                  <a:pt x="1122" y="102"/>
                </a:lnTo>
                <a:lnTo>
                  <a:pt x="1136" y="105"/>
                </a:lnTo>
                <a:lnTo>
                  <a:pt x="1150" y="107"/>
                </a:lnTo>
                <a:lnTo>
                  <a:pt x="1164" y="109"/>
                </a:lnTo>
                <a:lnTo>
                  <a:pt x="1178" y="111"/>
                </a:lnTo>
                <a:lnTo>
                  <a:pt x="1207" y="115"/>
                </a:lnTo>
                <a:lnTo>
                  <a:pt x="1236" y="117"/>
                </a:lnTo>
                <a:lnTo>
                  <a:pt x="1265" y="119"/>
                </a:lnTo>
                <a:lnTo>
                  <a:pt x="1294" y="119"/>
                </a:lnTo>
                <a:lnTo>
                  <a:pt x="1320" y="119"/>
                </a:lnTo>
                <a:lnTo>
                  <a:pt x="1345" y="118"/>
                </a:lnTo>
                <a:lnTo>
                  <a:pt x="1370" y="116"/>
                </a:lnTo>
                <a:lnTo>
                  <a:pt x="1395" y="113"/>
                </a:lnTo>
                <a:lnTo>
                  <a:pt x="1419" y="110"/>
                </a:lnTo>
                <a:lnTo>
                  <a:pt x="1444" y="106"/>
                </a:lnTo>
                <a:lnTo>
                  <a:pt x="1468" y="101"/>
                </a:lnTo>
                <a:lnTo>
                  <a:pt x="1492" y="96"/>
                </a:lnTo>
                <a:lnTo>
                  <a:pt x="1516" y="90"/>
                </a:lnTo>
                <a:lnTo>
                  <a:pt x="1540" y="83"/>
                </a:lnTo>
                <a:lnTo>
                  <a:pt x="1551" y="80"/>
                </a:lnTo>
                <a:lnTo>
                  <a:pt x="1563" y="76"/>
                </a:lnTo>
                <a:lnTo>
                  <a:pt x="1585" y="68"/>
                </a:lnTo>
                <a:lnTo>
                  <a:pt x="1608" y="59"/>
                </a:lnTo>
                <a:lnTo>
                  <a:pt x="1630" y="50"/>
                </a:lnTo>
                <a:lnTo>
                  <a:pt x="1652" y="40"/>
                </a:lnTo>
                <a:lnTo>
                  <a:pt x="1673" y="29"/>
                </a:lnTo>
                <a:lnTo>
                  <a:pt x="1674" y="54"/>
                </a:lnTo>
                <a:lnTo>
                  <a:pt x="1675" y="80"/>
                </a:lnTo>
                <a:lnTo>
                  <a:pt x="1675" y="101"/>
                </a:lnTo>
                <a:lnTo>
                  <a:pt x="1674" y="123"/>
                </a:lnTo>
                <a:lnTo>
                  <a:pt x="1672" y="144"/>
                </a:lnTo>
                <a:lnTo>
                  <a:pt x="1670" y="165"/>
                </a:lnTo>
                <a:lnTo>
                  <a:pt x="1668" y="186"/>
                </a:lnTo>
                <a:lnTo>
                  <a:pt x="1665" y="207"/>
                </a:lnTo>
                <a:lnTo>
                  <a:pt x="1662" y="228"/>
                </a:lnTo>
                <a:lnTo>
                  <a:pt x="1658" y="248"/>
                </a:lnTo>
                <a:lnTo>
                  <a:pt x="1653" y="269"/>
                </a:lnTo>
                <a:lnTo>
                  <a:pt x="1648" y="289"/>
                </a:lnTo>
                <a:lnTo>
                  <a:pt x="1637" y="329"/>
                </a:lnTo>
                <a:lnTo>
                  <a:pt x="1631" y="349"/>
                </a:lnTo>
                <a:lnTo>
                  <a:pt x="1624" y="368"/>
                </a:lnTo>
                <a:lnTo>
                  <a:pt x="1617" y="387"/>
                </a:lnTo>
                <a:lnTo>
                  <a:pt x="1609" y="406"/>
                </a:lnTo>
                <a:lnTo>
                  <a:pt x="1601" y="425"/>
                </a:lnTo>
                <a:lnTo>
                  <a:pt x="1592" y="443"/>
                </a:lnTo>
                <a:lnTo>
                  <a:pt x="1583" y="461"/>
                </a:lnTo>
                <a:lnTo>
                  <a:pt x="1574" y="479"/>
                </a:lnTo>
                <a:lnTo>
                  <a:pt x="1564" y="497"/>
                </a:lnTo>
                <a:lnTo>
                  <a:pt x="1554" y="514"/>
                </a:lnTo>
                <a:lnTo>
                  <a:pt x="1543" y="532"/>
                </a:lnTo>
                <a:lnTo>
                  <a:pt x="1532" y="548"/>
                </a:lnTo>
                <a:lnTo>
                  <a:pt x="1520" y="565"/>
                </a:lnTo>
                <a:lnTo>
                  <a:pt x="1509" y="581"/>
                </a:lnTo>
                <a:lnTo>
                  <a:pt x="1495" y="597"/>
                </a:lnTo>
                <a:lnTo>
                  <a:pt x="1483" y="613"/>
                </a:lnTo>
                <a:lnTo>
                  <a:pt x="1470" y="628"/>
                </a:lnTo>
                <a:lnTo>
                  <a:pt x="1457" y="643"/>
                </a:lnTo>
                <a:lnTo>
                  <a:pt x="1443" y="658"/>
                </a:lnTo>
                <a:lnTo>
                  <a:pt x="1429" y="672"/>
                </a:lnTo>
                <a:lnTo>
                  <a:pt x="1414" y="686"/>
                </a:lnTo>
                <a:lnTo>
                  <a:pt x="1400" y="700"/>
                </a:lnTo>
                <a:lnTo>
                  <a:pt x="1385" y="713"/>
                </a:lnTo>
                <a:lnTo>
                  <a:pt x="1369" y="726"/>
                </a:lnTo>
                <a:lnTo>
                  <a:pt x="1354" y="739"/>
                </a:lnTo>
                <a:lnTo>
                  <a:pt x="1338" y="751"/>
                </a:lnTo>
                <a:lnTo>
                  <a:pt x="1322" y="763"/>
                </a:lnTo>
                <a:lnTo>
                  <a:pt x="1305" y="774"/>
                </a:lnTo>
                <a:lnTo>
                  <a:pt x="1288" y="785"/>
                </a:lnTo>
                <a:lnTo>
                  <a:pt x="1271" y="796"/>
                </a:lnTo>
                <a:lnTo>
                  <a:pt x="1254" y="806"/>
                </a:lnTo>
                <a:lnTo>
                  <a:pt x="1236" y="816"/>
                </a:lnTo>
                <a:lnTo>
                  <a:pt x="1218" y="826"/>
                </a:lnTo>
                <a:lnTo>
                  <a:pt x="1200" y="835"/>
                </a:lnTo>
                <a:lnTo>
                  <a:pt x="1182" y="843"/>
                </a:lnTo>
                <a:lnTo>
                  <a:pt x="1163" y="851"/>
                </a:lnTo>
                <a:lnTo>
                  <a:pt x="1144" y="859"/>
                </a:lnTo>
                <a:lnTo>
                  <a:pt x="1125" y="866"/>
                </a:lnTo>
                <a:lnTo>
                  <a:pt x="1106" y="873"/>
                </a:lnTo>
                <a:lnTo>
                  <a:pt x="1086" y="880"/>
                </a:lnTo>
                <a:lnTo>
                  <a:pt x="1066" y="885"/>
                </a:lnTo>
                <a:lnTo>
                  <a:pt x="1046" y="891"/>
                </a:lnTo>
                <a:lnTo>
                  <a:pt x="1026" y="896"/>
                </a:lnTo>
                <a:lnTo>
                  <a:pt x="1006" y="900"/>
                </a:lnTo>
                <a:lnTo>
                  <a:pt x="985" y="904"/>
                </a:lnTo>
                <a:lnTo>
                  <a:pt x="965" y="907"/>
                </a:lnTo>
                <a:lnTo>
                  <a:pt x="944" y="910"/>
                </a:lnTo>
                <a:lnTo>
                  <a:pt x="923" y="913"/>
                </a:lnTo>
                <a:lnTo>
                  <a:pt x="902" y="915"/>
                </a:lnTo>
                <a:lnTo>
                  <a:pt x="880" y="916"/>
                </a:lnTo>
                <a:lnTo>
                  <a:pt x="859" y="917"/>
                </a:lnTo>
                <a:lnTo>
                  <a:pt x="837" y="917"/>
                </a:lnTo>
                <a:lnTo>
                  <a:pt x="816" y="917"/>
                </a:lnTo>
                <a:lnTo>
                  <a:pt x="794" y="916"/>
                </a:lnTo>
                <a:lnTo>
                  <a:pt x="773" y="915"/>
                </a:lnTo>
                <a:lnTo>
                  <a:pt x="752" y="913"/>
                </a:lnTo>
                <a:lnTo>
                  <a:pt x="731" y="910"/>
                </a:lnTo>
                <a:lnTo>
                  <a:pt x="710" y="907"/>
                </a:lnTo>
                <a:lnTo>
                  <a:pt x="689" y="904"/>
                </a:lnTo>
                <a:lnTo>
                  <a:pt x="669" y="900"/>
                </a:lnTo>
                <a:lnTo>
                  <a:pt x="648" y="896"/>
                </a:lnTo>
                <a:lnTo>
                  <a:pt x="628" y="891"/>
                </a:lnTo>
                <a:lnTo>
                  <a:pt x="589" y="880"/>
                </a:lnTo>
                <a:lnTo>
                  <a:pt x="569" y="873"/>
                </a:lnTo>
                <a:lnTo>
                  <a:pt x="550" y="866"/>
                </a:lnTo>
                <a:lnTo>
                  <a:pt x="531" y="859"/>
                </a:lnTo>
                <a:lnTo>
                  <a:pt x="512" y="851"/>
                </a:lnTo>
                <a:lnTo>
                  <a:pt x="493" y="843"/>
                </a:lnTo>
                <a:lnTo>
                  <a:pt x="475" y="835"/>
                </a:lnTo>
                <a:lnTo>
                  <a:pt x="457" y="826"/>
                </a:lnTo>
                <a:lnTo>
                  <a:pt x="439" y="816"/>
                </a:lnTo>
                <a:lnTo>
                  <a:pt x="421" y="806"/>
                </a:lnTo>
                <a:lnTo>
                  <a:pt x="404" y="796"/>
                </a:lnTo>
                <a:lnTo>
                  <a:pt x="387" y="785"/>
                </a:lnTo>
                <a:lnTo>
                  <a:pt x="370" y="774"/>
                </a:lnTo>
                <a:lnTo>
                  <a:pt x="353" y="763"/>
                </a:lnTo>
                <a:lnTo>
                  <a:pt x="337" y="751"/>
                </a:lnTo>
                <a:lnTo>
                  <a:pt x="321" y="739"/>
                </a:lnTo>
                <a:lnTo>
                  <a:pt x="305" y="726"/>
                </a:lnTo>
                <a:lnTo>
                  <a:pt x="290" y="713"/>
                </a:lnTo>
                <a:lnTo>
                  <a:pt x="275" y="700"/>
                </a:lnTo>
                <a:lnTo>
                  <a:pt x="260" y="686"/>
                </a:lnTo>
                <a:lnTo>
                  <a:pt x="246" y="672"/>
                </a:lnTo>
                <a:lnTo>
                  <a:pt x="232" y="658"/>
                </a:lnTo>
                <a:lnTo>
                  <a:pt x="217" y="643"/>
                </a:lnTo>
                <a:lnTo>
                  <a:pt x="204" y="628"/>
                </a:lnTo>
                <a:lnTo>
                  <a:pt x="191" y="613"/>
                </a:lnTo>
                <a:lnTo>
                  <a:pt x="178" y="597"/>
                </a:lnTo>
                <a:lnTo>
                  <a:pt x="166" y="581"/>
                </a:lnTo>
                <a:lnTo>
                  <a:pt x="154" y="565"/>
                </a:lnTo>
                <a:lnTo>
                  <a:pt x="143" y="548"/>
                </a:lnTo>
                <a:lnTo>
                  <a:pt x="132" y="532"/>
                </a:lnTo>
                <a:lnTo>
                  <a:pt x="121" y="514"/>
                </a:lnTo>
                <a:lnTo>
                  <a:pt x="111" y="497"/>
                </a:lnTo>
                <a:lnTo>
                  <a:pt x="101" y="479"/>
                </a:lnTo>
                <a:lnTo>
                  <a:pt x="91" y="461"/>
                </a:lnTo>
                <a:lnTo>
                  <a:pt x="82" y="443"/>
                </a:lnTo>
                <a:lnTo>
                  <a:pt x="74" y="425"/>
                </a:lnTo>
                <a:lnTo>
                  <a:pt x="66" y="406"/>
                </a:lnTo>
                <a:lnTo>
                  <a:pt x="58" y="387"/>
                </a:lnTo>
                <a:lnTo>
                  <a:pt x="51" y="368"/>
                </a:lnTo>
                <a:lnTo>
                  <a:pt x="44" y="349"/>
                </a:lnTo>
                <a:lnTo>
                  <a:pt x="38" y="329"/>
                </a:lnTo>
                <a:lnTo>
                  <a:pt x="32" y="310"/>
                </a:lnTo>
                <a:lnTo>
                  <a:pt x="26" y="289"/>
                </a:lnTo>
                <a:lnTo>
                  <a:pt x="21" y="269"/>
                </a:lnTo>
                <a:lnTo>
                  <a:pt x="17" y="248"/>
                </a:lnTo>
                <a:lnTo>
                  <a:pt x="13" y="228"/>
                </a:lnTo>
                <a:lnTo>
                  <a:pt x="10" y="207"/>
                </a:lnTo>
                <a:lnTo>
                  <a:pt x="7" y="186"/>
                </a:lnTo>
                <a:lnTo>
                  <a:pt x="4" y="165"/>
                </a:lnTo>
                <a:lnTo>
                  <a:pt x="2" y="144"/>
                </a:lnTo>
                <a:lnTo>
                  <a:pt x="1" y="123"/>
                </a:lnTo>
                <a:lnTo>
                  <a:pt x="0" y="101"/>
                </a:lnTo>
                <a:lnTo>
                  <a:pt x="0" y="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43028" name="Rectangle 20"/>
          <p:cNvSpPr>
            <a:spLocks noChangeArrowheads="1"/>
          </p:cNvSpPr>
          <p:nvPr/>
        </p:nvSpPr>
        <p:spPr bwMode="auto">
          <a:xfrm>
            <a:off x="5553075" y="4133850"/>
            <a:ext cx="8905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spAutoFit/>
          </a:bodyPr>
          <a:lstStyle>
            <a:lvl1pPr defTabSz="801688">
              <a:defRPr>
                <a:solidFill>
                  <a:schemeClr val="tx1"/>
                </a:solidFill>
                <a:latin typeface="Arial" panose="020B0604020202020204" pitchFamily="34" charset="0"/>
              </a:defRPr>
            </a:lvl1pPr>
            <a:lvl2pPr marL="428625" defTabSz="801688">
              <a:defRPr>
                <a:solidFill>
                  <a:schemeClr val="tx1"/>
                </a:solidFill>
                <a:latin typeface="Arial" panose="020B0604020202020204" pitchFamily="34" charset="0"/>
              </a:defRPr>
            </a:lvl2pPr>
            <a:lvl3pPr marL="855663" defTabSz="801688">
              <a:defRPr>
                <a:solidFill>
                  <a:schemeClr val="tx1"/>
                </a:solidFill>
                <a:latin typeface="Arial" panose="020B0604020202020204" pitchFamily="34" charset="0"/>
              </a:defRPr>
            </a:lvl3pPr>
            <a:lvl4pPr marL="1281113" defTabSz="801688">
              <a:defRPr>
                <a:solidFill>
                  <a:schemeClr val="tx1"/>
                </a:solidFill>
                <a:latin typeface="Arial" panose="020B0604020202020204" pitchFamily="34" charset="0"/>
              </a:defRPr>
            </a:lvl4pPr>
            <a:lvl5pPr marL="1709738" defTabSz="801688">
              <a:defRPr>
                <a:solidFill>
                  <a:schemeClr val="tx1"/>
                </a:solidFill>
                <a:latin typeface="Arial" panose="020B0604020202020204" pitchFamily="34" charset="0"/>
              </a:defRPr>
            </a:lvl5pPr>
            <a:lvl6pPr marL="2166938" defTabSz="801688" fontAlgn="base">
              <a:spcBef>
                <a:spcPct val="0"/>
              </a:spcBef>
              <a:spcAft>
                <a:spcPct val="0"/>
              </a:spcAft>
              <a:defRPr>
                <a:solidFill>
                  <a:schemeClr val="tx1"/>
                </a:solidFill>
                <a:latin typeface="Arial" panose="020B0604020202020204" pitchFamily="34" charset="0"/>
              </a:defRPr>
            </a:lvl6pPr>
            <a:lvl7pPr marL="2624138" defTabSz="801688" fontAlgn="base">
              <a:spcBef>
                <a:spcPct val="0"/>
              </a:spcBef>
              <a:spcAft>
                <a:spcPct val="0"/>
              </a:spcAft>
              <a:defRPr>
                <a:solidFill>
                  <a:schemeClr val="tx1"/>
                </a:solidFill>
                <a:latin typeface="Arial" panose="020B0604020202020204" pitchFamily="34" charset="0"/>
              </a:defRPr>
            </a:lvl7pPr>
            <a:lvl8pPr marL="3081338" defTabSz="801688" fontAlgn="base">
              <a:spcBef>
                <a:spcPct val="0"/>
              </a:spcBef>
              <a:spcAft>
                <a:spcPct val="0"/>
              </a:spcAft>
              <a:defRPr>
                <a:solidFill>
                  <a:schemeClr val="tx1"/>
                </a:solidFill>
                <a:latin typeface="Arial" panose="020B0604020202020204" pitchFamily="34" charset="0"/>
              </a:defRPr>
            </a:lvl8pPr>
            <a:lvl9pPr marL="3538538" defTabSz="801688" fontAlgn="base">
              <a:spcBef>
                <a:spcPct val="0"/>
              </a:spcBef>
              <a:spcAft>
                <a:spcPct val="0"/>
              </a:spcAft>
              <a:defRPr>
                <a:solidFill>
                  <a:schemeClr val="tx1"/>
                </a:solidFill>
                <a:latin typeface="Arial" panose="020B0604020202020204" pitchFamily="34" charset="0"/>
              </a:defRPr>
            </a:lvl9pPr>
          </a:lstStyle>
          <a:p>
            <a:pPr eaLnBrk="0" hangingPunct="0"/>
            <a:r>
              <a:rPr lang="fr-FR" sz="2000" b="1">
                <a:solidFill>
                  <a:srgbClr val="000000"/>
                </a:solidFill>
              </a:rPr>
              <a:t>19.2%</a:t>
            </a:r>
          </a:p>
        </p:txBody>
      </p:sp>
      <p:sp>
        <p:nvSpPr>
          <p:cNvPr id="43031" name="Rectangle 23"/>
          <p:cNvSpPr>
            <a:spLocks noChangeArrowheads="1"/>
          </p:cNvSpPr>
          <p:nvPr/>
        </p:nvSpPr>
        <p:spPr bwMode="auto">
          <a:xfrm>
            <a:off x="1928813" y="5715001"/>
            <a:ext cx="586740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marL="1143000">
              <a:defRPr>
                <a:solidFill>
                  <a:schemeClr val="tx1"/>
                </a:solidFill>
                <a:latin typeface="Arial" panose="020B0604020202020204" pitchFamily="34" charset="0"/>
              </a:defRPr>
            </a:lvl3pPr>
            <a:lvl4pPr marL="1714500">
              <a:defRPr>
                <a:solidFill>
                  <a:schemeClr val="tx1"/>
                </a:solidFill>
                <a:latin typeface="Arial" panose="020B0604020202020204" pitchFamily="34" charset="0"/>
              </a:defRPr>
            </a:lvl4pPr>
            <a:lvl5pPr marL="2286000">
              <a:defRPr>
                <a:solidFill>
                  <a:schemeClr val="tx1"/>
                </a:solidFill>
                <a:latin typeface="Arial" panose="020B0604020202020204" pitchFamily="34" charset="0"/>
              </a:defRPr>
            </a:lvl5pPr>
            <a:lvl6pPr marL="2743200" fontAlgn="base">
              <a:spcBef>
                <a:spcPct val="0"/>
              </a:spcBef>
              <a:spcAft>
                <a:spcPct val="0"/>
              </a:spcAft>
              <a:defRPr>
                <a:solidFill>
                  <a:schemeClr val="tx1"/>
                </a:solidFill>
                <a:latin typeface="Arial" panose="020B0604020202020204" pitchFamily="34" charset="0"/>
              </a:defRPr>
            </a:lvl6pPr>
            <a:lvl7pPr marL="3200400" fontAlgn="base">
              <a:spcBef>
                <a:spcPct val="0"/>
              </a:spcBef>
              <a:spcAft>
                <a:spcPct val="0"/>
              </a:spcAft>
              <a:defRPr>
                <a:solidFill>
                  <a:schemeClr val="tx1"/>
                </a:solidFill>
                <a:latin typeface="Arial" panose="020B0604020202020204" pitchFamily="34" charset="0"/>
              </a:defRPr>
            </a:lvl7pPr>
            <a:lvl8pPr marL="3657600" fontAlgn="base">
              <a:spcBef>
                <a:spcPct val="0"/>
              </a:spcBef>
              <a:spcAft>
                <a:spcPct val="0"/>
              </a:spcAft>
              <a:defRPr>
                <a:solidFill>
                  <a:schemeClr val="tx1"/>
                </a:solidFill>
                <a:latin typeface="Arial" panose="020B0604020202020204" pitchFamily="34" charset="0"/>
              </a:defRPr>
            </a:lvl8pPr>
            <a:lvl9pPr marL="4114800" fontAlgn="base">
              <a:spcBef>
                <a:spcPct val="0"/>
              </a:spcBef>
              <a:spcAft>
                <a:spcPct val="0"/>
              </a:spcAft>
              <a:defRPr>
                <a:solidFill>
                  <a:schemeClr val="tx1"/>
                </a:solidFill>
                <a:latin typeface="Arial" panose="020B0604020202020204" pitchFamily="34" charset="0"/>
              </a:defRPr>
            </a:lvl9pPr>
          </a:lstStyle>
          <a:p>
            <a:pPr eaLnBrk="0" hangingPunct="0"/>
            <a:r>
              <a:rPr lang="ru-RU" sz="1400"/>
              <a:t>Каждый третий из пациентов, имеющих заболевания сосудов головного мозга имеет сердечно-сосудистую патологию</a:t>
            </a:r>
            <a:endParaRPr lang="en-US" sz="1400"/>
          </a:p>
        </p:txBody>
      </p:sp>
    </p:spTree>
    <p:extLst>
      <p:ext uri="{BB962C8B-B14F-4D97-AF65-F5344CB8AC3E}">
        <p14:creationId xmlns:p14="http://schemas.microsoft.com/office/powerpoint/2010/main" val="421161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643" y="213756"/>
            <a:ext cx="10211584" cy="1499673"/>
          </a:xfrm>
        </p:spPr>
        <p:txBody>
          <a:bodyPr/>
          <a:lstStyle/>
          <a:p>
            <a:r>
              <a:rPr lang="ru-RU" b="1" dirty="0">
                <a:solidFill>
                  <a:srgbClr val="FFFF00"/>
                </a:solidFill>
                <a:latin typeface="Times New Roman" panose="02020603050405020304" pitchFamily="18" charset="0"/>
                <a:cs typeface="Times New Roman" panose="02020603050405020304" pitchFamily="18" charset="0"/>
              </a:rPr>
              <a:t>Основные артериальные бассейны для тромботических катастроф</a:t>
            </a:r>
            <a:endParaRPr lang="uk-UA" dirty="0"/>
          </a:p>
        </p:txBody>
      </p:sp>
      <p:pic>
        <p:nvPicPr>
          <p:cNvPr id="4" name="Объект 3"/>
          <p:cNvPicPr>
            <a:picLocks noGrp="1" noChangeAspect="1"/>
          </p:cNvPicPr>
          <p:nvPr>
            <p:ph idx="1"/>
          </p:nvPr>
        </p:nvPicPr>
        <p:blipFill>
          <a:blip r:embed="rId2"/>
          <a:stretch>
            <a:fillRect/>
          </a:stretch>
        </p:blipFill>
        <p:spPr>
          <a:xfrm>
            <a:off x="1070264" y="2141537"/>
            <a:ext cx="2722418" cy="4363171"/>
          </a:xfrm>
          <a:prstGeom prst="rect">
            <a:avLst/>
          </a:prstGeom>
        </p:spPr>
      </p:pic>
      <p:sp>
        <p:nvSpPr>
          <p:cNvPr id="5" name="Прямоугольник 4"/>
          <p:cNvSpPr/>
          <p:nvPr/>
        </p:nvSpPr>
        <p:spPr>
          <a:xfrm>
            <a:off x="3990109" y="2141537"/>
            <a:ext cx="7242464" cy="1200329"/>
          </a:xfrm>
          <a:prstGeom prst="rect">
            <a:avLst/>
          </a:prstGeom>
        </p:spPr>
        <p:txBody>
          <a:bodyPr wrap="square">
            <a:spAutoFit/>
          </a:bodyPr>
          <a:lstStyle/>
          <a:p>
            <a:pPr>
              <a:buClr>
                <a:schemeClr val="tx1"/>
              </a:buClr>
              <a:buFontTx/>
              <a:buChar char="•"/>
            </a:pPr>
            <a:r>
              <a:rPr lang="ru-RU" sz="2400" b="1" dirty="0">
                <a:solidFill>
                  <a:srgbClr val="FFFF00"/>
                </a:solidFill>
              </a:rPr>
              <a:t>Преходящее нарушение мозгового </a:t>
            </a:r>
            <a:r>
              <a:rPr lang="ru-RU" sz="2400" b="1" dirty="0" smtClean="0">
                <a:solidFill>
                  <a:srgbClr val="FFFF00"/>
                </a:solidFill>
              </a:rPr>
              <a:t>    </a:t>
            </a:r>
          </a:p>
          <a:p>
            <a:pPr>
              <a:buClr>
                <a:schemeClr val="tx1"/>
              </a:buClr>
            </a:pPr>
            <a:r>
              <a:rPr lang="ru-RU" sz="2400" b="1" dirty="0">
                <a:solidFill>
                  <a:srgbClr val="FFFF00"/>
                </a:solidFill>
              </a:rPr>
              <a:t> </a:t>
            </a:r>
            <a:r>
              <a:rPr lang="ru-RU" sz="2400" b="1" dirty="0" smtClean="0">
                <a:solidFill>
                  <a:srgbClr val="FFFF00"/>
                </a:solidFill>
              </a:rPr>
              <a:t>  кровообращения</a:t>
            </a:r>
            <a:endParaRPr lang="ru-RU" sz="2400" b="1" dirty="0">
              <a:solidFill>
                <a:srgbClr val="FFFF00"/>
              </a:solidFill>
            </a:endParaRPr>
          </a:p>
          <a:p>
            <a:pPr>
              <a:buClr>
                <a:schemeClr val="tx1"/>
              </a:buClr>
              <a:buFontTx/>
              <a:buChar char="•"/>
            </a:pPr>
            <a:r>
              <a:rPr lang="ru-RU" sz="2400" b="1" dirty="0">
                <a:solidFill>
                  <a:srgbClr val="FFFF00"/>
                </a:solidFill>
              </a:rPr>
              <a:t>Ишемический инсульт</a:t>
            </a:r>
            <a:endParaRPr lang="fr-FR" sz="2400" b="1" dirty="0">
              <a:solidFill>
                <a:srgbClr val="FFFF00"/>
              </a:solidFill>
            </a:endParaRPr>
          </a:p>
        </p:txBody>
      </p:sp>
      <p:sp>
        <p:nvSpPr>
          <p:cNvPr id="6" name="Прямоугольник 5"/>
          <p:cNvSpPr/>
          <p:nvPr/>
        </p:nvSpPr>
        <p:spPr>
          <a:xfrm>
            <a:off x="3990110" y="3341866"/>
            <a:ext cx="5153890" cy="2012859"/>
          </a:xfrm>
          <a:prstGeom prst="rect">
            <a:avLst/>
          </a:prstGeom>
        </p:spPr>
        <p:txBody>
          <a:bodyPr wrap="square">
            <a:spAutoFit/>
          </a:bodyPr>
          <a:lstStyle/>
          <a:p>
            <a:pPr>
              <a:lnSpc>
                <a:spcPct val="70000"/>
              </a:lnSpc>
              <a:spcBef>
                <a:spcPct val="50000"/>
              </a:spcBef>
              <a:buClr>
                <a:schemeClr val="tx1"/>
              </a:buClr>
              <a:buFontTx/>
              <a:buChar char="•"/>
            </a:pPr>
            <a:r>
              <a:rPr lang="ru-RU" sz="2400" b="1" dirty="0">
                <a:solidFill>
                  <a:srgbClr val="FFFF00"/>
                </a:solidFill>
              </a:rPr>
              <a:t>Стенокардия </a:t>
            </a:r>
          </a:p>
          <a:p>
            <a:pPr>
              <a:lnSpc>
                <a:spcPct val="70000"/>
              </a:lnSpc>
              <a:spcBef>
                <a:spcPct val="50000"/>
              </a:spcBef>
              <a:buClr>
                <a:schemeClr val="tx1"/>
              </a:buClr>
              <a:buFontTx/>
              <a:buChar char="•"/>
            </a:pPr>
            <a:r>
              <a:rPr lang="ru-RU" sz="2400" b="1" dirty="0">
                <a:solidFill>
                  <a:srgbClr val="FFFF00"/>
                </a:solidFill>
              </a:rPr>
              <a:t>Инфаркт миокарда</a:t>
            </a:r>
          </a:p>
          <a:p>
            <a:pPr marL="342900" indent="-342900">
              <a:lnSpc>
                <a:spcPct val="70000"/>
              </a:lnSpc>
              <a:buClr>
                <a:schemeClr val="tx1"/>
              </a:buClr>
              <a:buFont typeface="Arial" panose="020B0604020202020204" pitchFamily="34" charset="0"/>
              <a:buChar char="•"/>
            </a:pPr>
            <a:endParaRPr lang="ru-RU" sz="2400" b="1" dirty="0" smtClean="0">
              <a:solidFill>
                <a:srgbClr val="FFFF00"/>
              </a:solidFill>
            </a:endParaRPr>
          </a:p>
          <a:p>
            <a:pPr>
              <a:lnSpc>
                <a:spcPct val="70000"/>
              </a:lnSpc>
              <a:buClr>
                <a:schemeClr val="tx1"/>
              </a:buClr>
            </a:pPr>
            <a:r>
              <a:rPr lang="ru-RU" sz="2400" b="1" dirty="0" smtClean="0">
                <a:solidFill>
                  <a:srgbClr val="FFFF00"/>
                </a:solidFill>
              </a:rPr>
              <a:t>Вазоренальная </a:t>
            </a:r>
            <a:r>
              <a:rPr lang="ru-RU" sz="2400" b="1" dirty="0">
                <a:solidFill>
                  <a:srgbClr val="FFFF00"/>
                </a:solidFill>
              </a:rPr>
              <a:t>гипертензия, </a:t>
            </a:r>
            <a:r>
              <a:rPr lang="ru-RU" sz="2400" b="1" dirty="0" smtClean="0">
                <a:solidFill>
                  <a:srgbClr val="FFFF00"/>
                </a:solidFill>
              </a:rPr>
              <a:t>         </a:t>
            </a:r>
          </a:p>
          <a:p>
            <a:pPr marL="342900" indent="-342900">
              <a:lnSpc>
                <a:spcPct val="70000"/>
              </a:lnSpc>
              <a:buClr>
                <a:schemeClr val="tx1"/>
              </a:buClr>
              <a:buFont typeface="Arial" panose="020B0604020202020204" pitchFamily="34" charset="0"/>
              <a:buChar char="•"/>
            </a:pPr>
            <a:r>
              <a:rPr lang="ru-RU" sz="2400" b="1" dirty="0">
                <a:solidFill>
                  <a:srgbClr val="FFFF00"/>
                </a:solidFill>
              </a:rPr>
              <a:t> </a:t>
            </a:r>
            <a:r>
              <a:rPr lang="ru-RU" sz="2400" b="1" dirty="0" smtClean="0">
                <a:solidFill>
                  <a:srgbClr val="FFFF00"/>
                </a:solidFill>
              </a:rPr>
              <a:t>  сморщенная </a:t>
            </a:r>
            <a:r>
              <a:rPr lang="ru-RU" sz="2400" b="1" dirty="0">
                <a:solidFill>
                  <a:srgbClr val="FFFF00"/>
                </a:solidFill>
              </a:rPr>
              <a:t>почка</a:t>
            </a:r>
          </a:p>
          <a:p>
            <a:pPr>
              <a:lnSpc>
                <a:spcPct val="70000"/>
              </a:lnSpc>
              <a:spcBef>
                <a:spcPct val="50000"/>
              </a:spcBef>
              <a:buClr>
                <a:schemeClr val="tx1"/>
              </a:buClr>
              <a:buFontTx/>
              <a:buChar char="•"/>
            </a:pPr>
            <a:r>
              <a:rPr lang="ru-RU" sz="2400" b="1" dirty="0">
                <a:solidFill>
                  <a:srgbClr val="FFFF00"/>
                </a:solidFill>
              </a:rPr>
              <a:t>Абдоминальная ишемия</a:t>
            </a:r>
            <a:endParaRPr lang="fr-FR" sz="2400" b="1" dirty="0">
              <a:solidFill>
                <a:srgbClr val="FFFF00"/>
              </a:solidFill>
            </a:endParaRPr>
          </a:p>
        </p:txBody>
      </p:sp>
      <p:pic>
        <p:nvPicPr>
          <p:cNvPr id="8" name="Рисунок 7"/>
          <p:cNvPicPr>
            <a:picLocks noChangeAspect="1"/>
          </p:cNvPicPr>
          <p:nvPr/>
        </p:nvPicPr>
        <p:blipFill>
          <a:blip r:embed="rId3"/>
          <a:stretch>
            <a:fillRect/>
          </a:stretch>
        </p:blipFill>
        <p:spPr>
          <a:xfrm>
            <a:off x="2473036" y="4114801"/>
            <a:ext cx="436419" cy="685800"/>
          </a:xfrm>
          <a:prstGeom prst="rect">
            <a:avLst/>
          </a:prstGeom>
        </p:spPr>
      </p:pic>
      <p:pic>
        <p:nvPicPr>
          <p:cNvPr id="9" name="Рисунок 8"/>
          <p:cNvPicPr>
            <a:picLocks noChangeAspect="1"/>
          </p:cNvPicPr>
          <p:nvPr/>
        </p:nvPicPr>
        <p:blipFill>
          <a:blip r:embed="rId4"/>
          <a:stretch>
            <a:fillRect/>
          </a:stretch>
        </p:blipFill>
        <p:spPr>
          <a:xfrm>
            <a:off x="1901537" y="4143101"/>
            <a:ext cx="571500" cy="733170"/>
          </a:xfrm>
          <a:prstGeom prst="rect">
            <a:avLst/>
          </a:prstGeom>
        </p:spPr>
      </p:pic>
      <p:sp>
        <p:nvSpPr>
          <p:cNvPr id="10" name="Прямоугольник 9"/>
          <p:cNvSpPr/>
          <p:nvPr/>
        </p:nvSpPr>
        <p:spPr>
          <a:xfrm>
            <a:off x="3990109" y="5354725"/>
            <a:ext cx="7350826" cy="1274195"/>
          </a:xfrm>
          <a:prstGeom prst="rect">
            <a:avLst/>
          </a:prstGeom>
        </p:spPr>
        <p:txBody>
          <a:bodyPr wrap="square">
            <a:spAutoFit/>
          </a:bodyPr>
          <a:lstStyle/>
          <a:p>
            <a:pPr>
              <a:lnSpc>
                <a:spcPct val="70000"/>
              </a:lnSpc>
              <a:spcBef>
                <a:spcPct val="50000"/>
              </a:spcBef>
              <a:buClr>
                <a:schemeClr val="tx1"/>
              </a:buClr>
              <a:buFontTx/>
              <a:buChar char="•"/>
            </a:pPr>
            <a:r>
              <a:rPr lang="ru-RU" sz="2400" b="1" dirty="0">
                <a:solidFill>
                  <a:srgbClr val="FFFF00"/>
                </a:solidFill>
              </a:rPr>
              <a:t>Перемежающаяся хромота</a:t>
            </a:r>
            <a:endParaRPr lang="fr-FR" sz="2400" b="1" dirty="0">
              <a:solidFill>
                <a:srgbClr val="FFFF00"/>
              </a:solidFill>
            </a:endParaRPr>
          </a:p>
          <a:p>
            <a:pPr>
              <a:spcBef>
                <a:spcPct val="50000"/>
              </a:spcBef>
              <a:buClr>
                <a:schemeClr val="tx1"/>
              </a:buClr>
              <a:buFontTx/>
              <a:buChar char="•"/>
            </a:pPr>
            <a:r>
              <a:rPr lang="ru-RU" sz="2400" b="1" dirty="0">
                <a:solidFill>
                  <a:srgbClr val="FFFF00"/>
                </a:solidFill>
              </a:rPr>
              <a:t>Критическая </a:t>
            </a:r>
            <a:r>
              <a:rPr lang="ru-RU" sz="2400" b="1" dirty="0" smtClean="0">
                <a:solidFill>
                  <a:srgbClr val="FFFF00"/>
                </a:solidFill>
              </a:rPr>
              <a:t>ишемия конечностей</a:t>
            </a:r>
            <a:r>
              <a:rPr lang="ru-RU" sz="2400" b="1" dirty="0">
                <a:solidFill>
                  <a:srgbClr val="FFFF00"/>
                </a:solidFill>
              </a:rPr>
              <a:t>, боли в покое, гангрена, некроз</a:t>
            </a:r>
            <a:endParaRPr lang="fr-FR" sz="2400" b="1" dirty="0">
              <a:solidFill>
                <a:srgbClr val="FFFF00"/>
              </a:solidFill>
            </a:endParaRPr>
          </a:p>
        </p:txBody>
      </p:sp>
      <p:cxnSp>
        <p:nvCxnSpPr>
          <p:cNvPr id="7" name="Прямая соединительная линия 6"/>
          <p:cNvCxnSpPr/>
          <p:nvPr/>
        </p:nvCxnSpPr>
        <p:spPr>
          <a:xfrm flipH="1">
            <a:off x="2576945" y="2386940"/>
            <a:ext cx="1579419" cy="95003"/>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Прямая соединительная линия 12"/>
          <p:cNvCxnSpPr/>
          <p:nvPr/>
        </p:nvCxnSpPr>
        <p:spPr>
          <a:xfrm flipH="1" flipV="1">
            <a:off x="2576945" y="2683823"/>
            <a:ext cx="1579419" cy="415637"/>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Прямая соединительная линия 14"/>
          <p:cNvCxnSpPr/>
          <p:nvPr/>
        </p:nvCxnSpPr>
        <p:spPr>
          <a:xfrm flipH="1">
            <a:off x="2576945" y="3491345"/>
            <a:ext cx="1579419" cy="59377"/>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Прямая соединительная линия 16"/>
          <p:cNvCxnSpPr/>
          <p:nvPr/>
        </p:nvCxnSpPr>
        <p:spPr>
          <a:xfrm flipH="1" flipV="1">
            <a:off x="2473036" y="3645725"/>
            <a:ext cx="1683328" cy="273132"/>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Прямая соединительная линия 20"/>
          <p:cNvCxnSpPr/>
          <p:nvPr/>
        </p:nvCxnSpPr>
        <p:spPr>
          <a:xfrm flipH="1" flipV="1">
            <a:off x="2790701" y="4348295"/>
            <a:ext cx="1365663" cy="333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Прямая соединительная линия 22"/>
          <p:cNvCxnSpPr/>
          <p:nvPr/>
        </p:nvCxnSpPr>
        <p:spPr>
          <a:xfrm flipH="1" flipV="1">
            <a:off x="2226624" y="4535328"/>
            <a:ext cx="1927513" cy="583858"/>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Прямая соединительная линия 24"/>
          <p:cNvCxnSpPr/>
          <p:nvPr/>
        </p:nvCxnSpPr>
        <p:spPr>
          <a:xfrm flipH="1">
            <a:off x="2169103" y="5495549"/>
            <a:ext cx="1941243" cy="8655"/>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Прямая соединительная линия 26"/>
          <p:cNvCxnSpPr/>
          <p:nvPr/>
        </p:nvCxnSpPr>
        <p:spPr>
          <a:xfrm flipH="1" flipV="1">
            <a:off x="2187287" y="5722860"/>
            <a:ext cx="1966850" cy="304297"/>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35107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737</TotalTime>
  <Words>2354</Words>
  <Application>Microsoft Office PowerPoint</Application>
  <PresentationFormat>Широкоэкранный</PresentationFormat>
  <Paragraphs>291</Paragraphs>
  <Slides>24</Slides>
  <Notes>7</Notes>
  <HiddenSlides>0</HiddenSlides>
  <MMClips>1</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24</vt:i4>
      </vt:variant>
    </vt:vector>
  </HeadingPairs>
  <TitlesOfParts>
    <vt:vector size="35" baseType="lpstr">
      <vt:lpstr>MS PGothic</vt:lpstr>
      <vt:lpstr>Arial</vt:lpstr>
      <vt:lpstr>Calibri</vt:lpstr>
      <vt:lpstr>Calibri Light</vt:lpstr>
      <vt:lpstr>Century Gothic</vt:lpstr>
      <vt:lpstr>Osaka</vt:lpstr>
      <vt:lpstr>Times New Roman</vt:lpstr>
      <vt:lpstr>Wingdings</vt:lpstr>
      <vt:lpstr>Небеса</vt:lpstr>
      <vt:lpstr>Chart</vt:lpstr>
      <vt:lpstr>Диаграмма</vt:lpstr>
      <vt:lpstr>         ПРОГНОЗИРОВАНИЕ ГРУПП РИСКА ОСТРЫХ ЦЕРЕБРАЛЬНЫХ ОСЛОЖНЕНИЙ У БОЛЬНЫХ С МУЛЬТИФОКАЛЬНЫМ АТЕРОСКЛЕРОЗОМ     </vt:lpstr>
      <vt:lpstr>Самая частая причина смертности в Мире – заболевания сердечно – сосудистой системы </vt:lpstr>
      <vt:lpstr>ССЗ – ведущая причина инвалидности в Европе</vt:lpstr>
      <vt:lpstr>По всему миру ССЗ есть ведущей причиной смертности</vt:lpstr>
      <vt:lpstr>Наиболее распространенные факторы риска ССЗ</vt:lpstr>
      <vt:lpstr>Множественные факторы риска вызывают совокупное повышение риска ИБС</vt:lpstr>
      <vt:lpstr>Что можно сделать для снижения риска ССЗ?</vt:lpstr>
      <vt:lpstr>Атеротромбоз: проявления более, чем в одном сосудистом артериальном бассейне(МАTCH)1*</vt:lpstr>
      <vt:lpstr>Основные артериальные бассейны для тромботических катастроф</vt:lpstr>
      <vt:lpstr>Презентация PowerPoint</vt:lpstr>
      <vt:lpstr>Характеристика групп больных </vt:lpstr>
      <vt:lpstr>Для решения поставленной цели  применялись следующие методы исследования: общеклинические, лабораторные (биохимические методы исследований), инструментальные (ультразвуковая доплерография, дуплексное  и триплексное сканирование   сосудов,</vt:lpstr>
      <vt:lpstr>Локализация постинсультных очагов по данным МРТ (%)</vt:lpstr>
      <vt:lpstr>Большинство «коронарных» пациентов имеют проблемы с проявлениями атеросклероза других локализаций</vt:lpstr>
      <vt:lpstr>Стеноз коронарных артерий</vt:lpstr>
      <vt:lpstr>Презентация PowerPoint</vt:lpstr>
      <vt:lpstr>Данные  биохимических показателей в группах больных</vt:lpstr>
      <vt:lpstr>Презентация PowerPoint</vt:lpstr>
      <vt:lpstr>Презентация PowerPoint</vt:lpstr>
      <vt:lpstr>Не бывает локального атеросклероза</vt:lpstr>
      <vt:lpstr>Результаты исследования:</vt:lpstr>
      <vt:lpstr>Результаты исследования в группах больных</vt:lpstr>
      <vt:lpstr>Комбинация Плавикса® и АСК - жизненная необходимость для предотвращения повторных ишемических событий у пациентов с сочетанной патологией (НС/ИМ + ИИ)  </vt:lpstr>
      <vt:lpstr>Выводы: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Мультифокальный атеросклероз, как междисциплинарная проблема</dc:title>
  <dc:creator>Динара</dc:creator>
  <cp:lastModifiedBy>Dinara Diuba</cp:lastModifiedBy>
  <cp:revision>66</cp:revision>
  <dcterms:created xsi:type="dcterms:W3CDTF">2013-04-07T13:45:56Z</dcterms:created>
  <dcterms:modified xsi:type="dcterms:W3CDTF">2020-11-01T15:35:35Z</dcterms:modified>
</cp:coreProperties>
</file>