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4567" r:id="rId3"/>
    <p:sldMasterId id="2147484593" r:id="rId4"/>
    <p:sldMasterId id="2147484606" r:id="rId5"/>
  </p:sldMasterIdLst>
  <p:notesMasterIdLst>
    <p:notesMasterId r:id="rId16"/>
  </p:notesMasterIdLst>
  <p:sldIdLst>
    <p:sldId id="517" r:id="rId6"/>
    <p:sldId id="513" r:id="rId7"/>
    <p:sldId id="508" r:id="rId8"/>
    <p:sldId id="498" r:id="rId9"/>
    <p:sldId id="499" r:id="rId10"/>
    <p:sldId id="501" r:id="rId11"/>
    <p:sldId id="514" r:id="rId12"/>
    <p:sldId id="515" r:id="rId13"/>
    <p:sldId id="503" r:id="rId14"/>
    <p:sldId id="5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6" autoAdjust="0"/>
  </p:normalViewPr>
  <p:slideViewPr>
    <p:cSldViewPr>
      <p:cViewPr varScale="1">
        <p:scale>
          <a:sx n="62" d="100"/>
          <a:sy n="62" d="100"/>
        </p:scale>
        <p:origin x="43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605B6-DC96-40BB-914B-1F20C474BA6C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FC0ED3B-AF52-4D17-9FD2-7B769254445A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800" noProof="0" dirty="0" smtClean="0">
              <a:solidFill>
                <a:schemeClr val="tx1"/>
              </a:solidFill>
            </a:rPr>
            <a:t>Шкала оценки выраженности психопатологической симптоматики SCL-90-R </a:t>
          </a:r>
          <a:r>
            <a:rPr lang="en-US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(Symptom Check List-90-Revised, L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</a:t>
          </a:r>
          <a:r>
            <a:rPr lang="en-US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R. Derogatis, 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в адаптации Н</a:t>
          </a:r>
          <a:r>
            <a:rPr lang="en-US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В</a:t>
          </a:r>
          <a:r>
            <a:rPr lang="en-US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 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Тарабриной</a:t>
          </a:r>
          <a:r>
            <a:rPr lang="en-US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, 200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1</a:t>
          </a:r>
          <a:r>
            <a:rPr lang="en-US" sz="28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)</a:t>
          </a:r>
          <a:endParaRPr lang="ru-RU" sz="2800" noProof="0" dirty="0">
            <a:solidFill>
              <a:schemeClr val="tx1"/>
            </a:solidFill>
            <a:latin typeface="Constantia" pitchFamily="18" charset="0"/>
          </a:endParaRPr>
        </a:p>
      </dgm:t>
    </dgm:pt>
    <dgm:pt modelId="{AEE7EDBB-2660-4AC1-918D-97D5A3C5A8B2}" type="parTrans" cxnId="{21B78490-A1B5-46A2-AF0D-D3819B6943E7}">
      <dgm:prSet/>
      <dgm:spPr/>
      <dgm:t>
        <a:bodyPr/>
        <a:lstStyle/>
        <a:p>
          <a:endParaRPr lang="ru-RU"/>
        </a:p>
      </dgm:t>
    </dgm:pt>
    <dgm:pt modelId="{B584F2E1-AFD0-4317-A48C-9F5C0B7AC3F3}" type="sibTrans" cxnId="{21B78490-A1B5-46A2-AF0D-D3819B6943E7}">
      <dgm:prSet/>
      <dgm:spPr/>
      <dgm:t>
        <a:bodyPr/>
        <a:lstStyle/>
        <a:p>
          <a:endParaRPr lang="ru-RU"/>
        </a:p>
      </dgm:t>
    </dgm:pt>
    <dgm:pt modelId="{72068217-4F55-428D-B057-E5F996582620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800" noProof="0" dirty="0" smtClean="0">
              <a:solidFill>
                <a:schemeClr val="tx1"/>
              </a:solidFill>
            </a:rPr>
            <a:t>Методика «САН» - Тест дифференцированной самооценки функционального состояния              (В.О. Доскин и соавт., 1973)</a:t>
          </a:r>
          <a:endParaRPr lang="ru-RU" sz="2800" noProof="0" dirty="0">
            <a:solidFill>
              <a:schemeClr val="tx1"/>
            </a:solidFill>
          </a:endParaRPr>
        </a:p>
      </dgm:t>
    </dgm:pt>
    <dgm:pt modelId="{78A07E45-BDC9-4989-BA73-1817F02FCE38}" type="parTrans" cxnId="{F82E6D65-D1C3-4F06-AD50-ACB92BD080B9}">
      <dgm:prSet/>
      <dgm:spPr/>
      <dgm:t>
        <a:bodyPr/>
        <a:lstStyle/>
        <a:p>
          <a:endParaRPr lang="ru-RU"/>
        </a:p>
      </dgm:t>
    </dgm:pt>
    <dgm:pt modelId="{59A195A2-196C-4997-9032-1E9062D11746}" type="sibTrans" cxnId="{F82E6D65-D1C3-4F06-AD50-ACB92BD080B9}">
      <dgm:prSet/>
      <dgm:spPr/>
      <dgm:t>
        <a:bodyPr/>
        <a:lstStyle/>
        <a:p>
          <a:endParaRPr lang="ru-RU"/>
        </a:p>
      </dgm:t>
    </dgm:pt>
    <dgm:pt modelId="{2DBFD0D1-7D4C-4F04-A120-542AE27255FB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800" noProof="0" dirty="0" smtClean="0">
              <a:solidFill>
                <a:schemeClr val="tx1"/>
              </a:solidFill>
            </a:rPr>
            <a:t>Опросник совладания со стрессом</a:t>
          </a:r>
          <a:r>
            <a:rPr lang="en-US" sz="2800" noProof="0" dirty="0" smtClean="0">
              <a:solidFill>
                <a:schemeClr val="tx1"/>
              </a:solidFill>
            </a:rPr>
            <a:t> COPE</a:t>
          </a:r>
          <a:r>
            <a:rPr lang="ru-RU" sz="2800" noProof="0" dirty="0" smtClean="0">
              <a:solidFill>
                <a:schemeClr val="tx1"/>
              </a:solidFill>
            </a:rPr>
            <a:t> </a:t>
          </a:r>
          <a:r>
            <a:rPr lang="en-US" sz="2800" noProof="0" dirty="0" smtClean="0">
              <a:solidFill>
                <a:schemeClr val="tx1"/>
              </a:solidFill>
            </a:rPr>
            <a:t> (Carver et al., 1989) </a:t>
          </a:r>
          <a:r>
            <a:rPr lang="ru-RU" sz="2800" noProof="0" dirty="0" smtClean="0">
              <a:solidFill>
                <a:schemeClr val="tx1"/>
              </a:solidFill>
            </a:rPr>
            <a:t>в русскоязычной адаптации Т.О. Гордеева и др., 2010)</a:t>
          </a:r>
          <a:endParaRPr lang="ru-RU" sz="2800" noProof="0" dirty="0">
            <a:solidFill>
              <a:schemeClr val="tx1"/>
            </a:solidFill>
          </a:endParaRPr>
        </a:p>
      </dgm:t>
    </dgm:pt>
    <dgm:pt modelId="{B05EB1F8-DB5B-4329-B913-292669093F8D}" type="parTrans" cxnId="{0A78F55D-AE30-48E2-B2CA-93115D80C8C2}">
      <dgm:prSet/>
      <dgm:spPr/>
      <dgm:t>
        <a:bodyPr/>
        <a:lstStyle/>
        <a:p>
          <a:endParaRPr lang="ru-RU"/>
        </a:p>
      </dgm:t>
    </dgm:pt>
    <dgm:pt modelId="{C2C9512D-7778-4E3B-B4D3-F2B65F515328}" type="sibTrans" cxnId="{0A78F55D-AE30-48E2-B2CA-93115D80C8C2}">
      <dgm:prSet/>
      <dgm:spPr/>
      <dgm:t>
        <a:bodyPr/>
        <a:lstStyle/>
        <a:p>
          <a:endParaRPr lang="ru-RU"/>
        </a:p>
      </dgm:t>
    </dgm:pt>
    <dgm:pt modelId="{3C769378-9957-4F7E-BF8E-321B314085BA}" type="pres">
      <dgm:prSet presAssocID="{5C2605B6-DC96-40BB-914B-1F20C474B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D5274-88B5-4B69-87B0-EE37E6F88C5D}" type="pres">
      <dgm:prSet presAssocID="{BFC0ED3B-AF52-4D17-9FD2-7B769254445A}" presName="parentText" presStyleLbl="node1" presStyleIdx="0" presStyleCnt="3" custLinFactY="-86036" custLinFactNeighborX="15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58B0-D879-4712-A381-68318C824B9A}" type="pres">
      <dgm:prSet presAssocID="{B584F2E1-AFD0-4317-A48C-9F5C0B7AC3F3}" presName="spacer" presStyleCnt="0"/>
      <dgm:spPr/>
    </dgm:pt>
    <dgm:pt modelId="{BFD314B2-FFC6-4FC5-8AF4-92BC2186489F}" type="pres">
      <dgm:prSet presAssocID="{72068217-4F55-428D-B057-E5F996582620}" presName="parentText" presStyleLbl="node1" presStyleIdx="1" presStyleCnt="3" custScaleX="100000" custScaleY="87609" custLinFactNeighborX="-197" custLinFactNeighborY="-9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74BA4-C64B-49C4-860F-3229080822F5}" type="pres">
      <dgm:prSet presAssocID="{59A195A2-196C-4997-9032-1E9062D11746}" presName="spacer" presStyleCnt="0"/>
      <dgm:spPr/>
    </dgm:pt>
    <dgm:pt modelId="{167411C2-614E-4639-A642-DBC898E9B7E7}" type="pres">
      <dgm:prSet presAssocID="{2DBFD0D1-7D4C-4F04-A120-542AE27255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7DB5A-E8D6-4D46-9C53-EBF45EA443F1}" type="presOf" srcId="{2DBFD0D1-7D4C-4F04-A120-542AE27255FB}" destId="{167411C2-614E-4639-A642-DBC898E9B7E7}" srcOrd="0" destOrd="0" presId="urn:microsoft.com/office/officeart/2005/8/layout/vList2"/>
    <dgm:cxn modelId="{AB1A38D6-508B-45DA-B478-4DB46CF0774C}" type="presOf" srcId="{BFC0ED3B-AF52-4D17-9FD2-7B769254445A}" destId="{3D6D5274-88B5-4B69-87B0-EE37E6F88C5D}" srcOrd="0" destOrd="0" presId="urn:microsoft.com/office/officeart/2005/8/layout/vList2"/>
    <dgm:cxn modelId="{0A78F55D-AE30-48E2-B2CA-93115D80C8C2}" srcId="{5C2605B6-DC96-40BB-914B-1F20C474BA6C}" destId="{2DBFD0D1-7D4C-4F04-A120-542AE27255FB}" srcOrd="2" destOrd="0" parTransId="{B05EB1F8-DB5B-4329-B913-292669093F8D}" sibTransId="{C2C9512D-7778-4E3B-B4D3-F2B65F515328}"/>
    <dgm:cxn modelId="{F82E6D65-D1C3-4F06-AD50-ACB92BD080B9}" srcId="{5C2605B6-DC96-40BB-914B-1F20C474BA6C}" destId="{72068217-4F55-428D-B057-E5F996582620}" srcOrd="1" destOrd="0" parTransId="{78A07E45-BDC9-4989-BA73-1817F02FCE38}" sibTransId="{59A195A2-196C-4997-9032-1E9062D11746}"/>
    <dgm:cxn modelId="{7287EE4D-F0C0-4B6E-A703-10DC5547043E}" type="presOf" srcId="{72068217-4F55-428D-B057-E5F996582620}" destId="{BFD314B2-FFC6-4FC5-8AF4-92BC2186489F}" srcOrd="0" destOrd="0" presId="urn:microsoft.com/office/officeart/2005/8/layout/vList2"/>
    <dgm:cxn modelId="{CB3F412E-C53A-4596-A7A7-1EAE8CF80AA9}" type="presOf" srcId="{5C2605B6-DC96-40BB-914B-1F20C474BA6C}" destId="{3C769378-9957-4F7E-BF8E-321B314085BA}" srcOrd="0" destOrd="0" presId="urn:microsoft.com/office/officeart/2005/8/layout/vList2"/>
    <dgm:cxn modelId="{21B78490-A1B5-46A2-AF0D-D3819B6943E7}" srcId="{5C2605B6-DC96-40BB-914B-1F20C474BA6C}" destId="{BFC0ED3B-AF52-4D17-9FD2-7B769254445A}" srcOrd="0" destOrd="0" parTransId="{AEE7EDBB-2660-4AC1-918D-97D5A3C5A8B2}" sibTransId="{B584F2E1-AFD0-4317-A48C-9F5C0B7AC3F3}"/>
    <dgm:cxn modelId="{A950A5A5-4B2E-4EFC-8683-6F5E1DA89ACE}" type="presParOf" srcId="{3C769378-9957-4F7E-BF8E-321B314085BA}" destId="{3D6D5274-88B5-4B69-87B0-EE37E6F88C5D}" srcOrd="0" destOrd="0" presId="urn:microsoft.com/office/officeart/2005/8/layout/vList2"/>
    <dgm:cxn modelId="{342126CB-AB1E-4D42-BACD-845638C57CBF}" type="presParOf" srcId="{3C769378-9957-4F7E-BF8E-321B314085BA}" destId="{335F58B0-D879-4712-A381-68318C824B9A}" srcOrd="1" destOrd="0" presId="urn:microsoft.com/office/officeart/2005/8/layout/vList2"/>
    <dgm:cxn modelId="{1222AC80-D17D-440B-8C32-1799756249B7}" type="presParOf" srcId="{3C769378-9957-4F7E-BF8E-321B314085BA}" destId="{BFD314B2-FFC6-4FC5-8AF4-92BC2186489F}" srcOrd="2" destOrd="0" presId="urn:microsoft.com/office/officeart/2005/8/layout/vList2"/>
    <dgm:cxn modelId="{28B07000-9250-4633-8131-14D46712ECF6}" type="presParOf" srcId="{3C769378-9957-4F7E-BF8E-321B314085BA}" destId="{18874BA4-C64B-49C4-860F-3229080822F5}" srcOrd="3" destOrd="0" presId="urn:microsoft.com/office/officeart/2005/8/layout/vList2"/>
    <dgm:cxn modelId="{EA6C0E60-1C68-4306-BAFF-E2990BA1E46E}" type="presParOf" srcId="{3C769378-9957-4F7E-BF8E-321B314085BA}" destId="{167411C2-614E-4639-A642-DBC898E9B7E7}" srcOrd="4" destOrd="0" presId="urn:microsoft.com/office/officeart/2005/8/layout/vList2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D5274-88B5-4B69-87B0-EE37E6F88C5D}">
      <dsp:nvSpPr>
        <dsp:cNvPr id="0" name=""/>
        <dsp:cNvSpPr/>
      </dsp:nvSpPr>
      <dsp:spPr>
        <a:xfrm>
          <a:off x="0" y="0"/>
          <a:ext cx="9073006" cy="20592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 smtClean="0">
              <a:solidFill>
                <a:schemeClr val="tx1"/>
              </a:solidFill>
            </a:rPr>
            <a:t>Шкала оценки выраженности психопатологической симптоматики SCL-90-R </a:t>
          </a:r>
          <a:r>
            <a:rPr lang="en-US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(Symptom Check List-90-Revised, L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</a:t>
          </a:r>
          <a:r>
            <a:rPr lang="en-US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R. Derogatis, 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в адаптации Н</a:t>
          </a:r>
          <a:r>
            <a:rPr lang="en-US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В</a:t>
          </a:r>
          <a:r>
            <a:rPr lang="en-US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 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Тарабриной</a:t>
          </a:r>
          <a:r>
            <a:rPr lang="en-US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, 200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1</a:t>
          </a:r>
          <a:r>
            <a:rPr lang="en-US" sz="28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)</a:t>
          </a:r>
          <a:endParaRPr lang="ru-RU" sz="2800" kern="1200" noProof="0" dirty="0">
            <a:solidFill>
              <a:schemeClr val="tx1"/>
            </a:solidFill>
            <a:latin typeface="Constantia" pitchFamily="18" charset="0"/>
          </a:endParaRPr>
        </a:p>
      </dsp:txBody>
      <dsp:txXfrm>
        <a:off x="100522" y="100522"/>
        <a:ext cx="8871962" cy="1858156"/>
      </dsp:txXfrm>
    </dsp:sp>
    <dsp:sp modelId="{BFD314B2-FFC6-4FC5-8AF4-92BC2186489F}">
      <dsp:nvSpPr>
        <dsp:cNvPr id="0" name=""/>
        <dsp:cNvSpPr/>
      </dsp:nvSpPr>
      <dsp:spPr>
        <a:xfrm>
          <a:off x="0" y="2099392"/>
          <a:ext cx="9073006" cy="180404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 smtClean="0">
              <a:solidFill>
                <a:schemeClr val="tx1"/>
              </a:solidFill>
            </a:rPr>
            <a:t>Методика «САН» - Тест дифференцированной самооценки функционального состояния              (В.О. Доскин и соавт., 1973)</a:t>
          </a:r>
          <a:endParaRPr lang="ru-RU" sz="2800" kern="1200" noProof="0" dirty="0">
            <a:solidFill>
              <a:schemeClr val="tx1"/>
            </a:solidFill>
          </a:endParaRPr>
        </a:p>
      </dsp:txBody>
      <dsp:txXfrm>
        <a:off x="88066" y="2187458"/>
        <a:ext cx="8896874" cy="1627912"/>
      </dsp:txXfrm>
    </dsp:sp>
    <dsp:sp modelId="{167411C2-614E-4639-A642-DBC898E9B7E7}">
      <dsp:nvSpPr>
        <dsp:cNvPr id="0" name=""/>
        <dsp:cNvSpPr/>
      </dsp:nvSpPr>
      <dsp:spPr>
        <a:xfrm>
          <a:off x="0" y="3938056"/>
          <a:ext cx="9073006" cy="20592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 smtClean="0">
              <a:solidFill>
                <a:schemeClr val="tx1"/>
              </a:solidFill>
            </a:rPr>
            <a:t>Опросник совладания со стрессом</a:t>
          </a:r>
          <a:r>
            <a:rPr lang="en-US" sz="2800" kern="1200" noProof="0" dirty="0" smtClean="0">
              <a:solidFill>
                <a:schemeClr val="tx1"/>
              </a:solidFill>
            </a:rPr>
            <a:t> COPE</a:t>
          </a:r>
          <a:r>
            <a:rPr lang="ru-RU" sz="2800" kern="1200" noProof="0" dirty="0" smtClean="0">
              <a:solidFill>
                <a:schemeClr val="tx1"/>
              </a:solidFill>
            </a:rPr>
            <a:t> </a:t>
          </a:r>
          <a:r>
            <a:rPr lang="en-US" sz="2800" kern="1200" noProof="0" dirty="0" smtClean="0">
              <a:solidFill>
                <a:schemeClr val="tx1"/>
              </a:solidFill>
            </a:rPr>
            <a:t> (Carver et al., 1989) </a:t>
          </a:r>
          <a:r>
            <a:rPr lang="ru-RU" sz="2800" kern="1200" noProof="0" dirty="0" smtClean="0">
              <a:solidFill>
                <a:schemeClr val="tx1"/>
              </a:solidFill>
            </a:rPr>
            <a:t>в русскоязычной адаптации Т.О. Гордеева и др., 2010)</a:t>
          </a:r>
          <a:endParaRPr lang="ru-RU" sz="2800" kern="1200" noProof="0" dirty="0">
            <a:solidFill>
              <a:schemeClr val="tx1"/>
            </a:solidFill>
          </a:endParaRPr>
        </a:p>
      </dsp:txBody>
      <dsp:txXfrm>
        <a:off x="100522" y="4038578"/>
        <a:ext cx="8871962" cy="185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173F-27E7-4068-B029-8BCA6E6B8DD4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DB9C7-67D5-463C-AD58-C95C469A90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32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DB9C7-67D5-463C-AD58-C95C469A90F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3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355BA-A5B2-4C7B-A046-5F78555252FB}" type="slidenum"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45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6600"/>
              </a:buClr>
              <a:buSzPct val="70000"/>
            </a:pPr>
            <a:endParaRPr lang="ru-RU" altLang="uk-UA" sz="3000" dirty="0" smtClean="0">
              <a:solidFill>
                <a:srgbClr val="003300"/>
              </a:solidFill>
            </a:endParaRPr>
          </a:p>
          <a:p>
            <a:endParaRPr lang="ru-RU" altLang="uk-UA" dirty="0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3854" y="8684827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F524F70-EF8B-48B2-9C96-E76373A8CA3D}" type="slidenum">
              <a:rPr lang="ru-RU" altLang="uk-UA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uk-UA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B8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4575175"/>
            <a:ext cx="9144000" cy="2282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5" descr="Duart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779463"/>
            <a:ext cx="414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8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0562" y="4535293"/>
            <a:ext cx="7697389" cy="1066800"/>
          </a:xfrm>
        </p:spPr>
        <p:txBody>
          <a:bodyPr anchor="b"/>
          <a:lstStyle>
            <a:lvl1pPr>
              <a:lnSpc>
                <a:spcPct val="95000"/>
              </a:lnSpc>
              <a:spcBef>
                <a:spcPct val="100000"/>
              </a:spcBef>
              <a:defRPr sz="4000" b="0" i="0">
                <a:solidFill>
                  <a:schemeClr val="tx1"/>
                </a:solidFill>
                <a:latin typeface="HelveticaNeueLT Std Thin" pitchFamily="34" charset="0"/>
                <a:cs typeface="HelveticaNeueLT Std Thi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789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2320" y="5679084"/>
            <a:ext cx="5578475" cy="1038410"/>
          </a:xfrm>
        </p:spPr>
        <p:txBody>
          <a:bodyPr/>
          <a:lstStyle>
            <a:lvl1pPr marL="0" indent="0">
              <a:buFontTx/>
              <a:buNone/>
              <a:defRPr sz="1200" b="0" i="0" cap="all">
                <a:solidFill>
                  <a:schemeClr val="accent2"/>
                </a:solidFill>
                <a:latin typeface="HelveticaNeueLT Std Med" pitchFamily="34" charset="0"/>
                <a:cs typeface="HelveticaNeueLT Std Me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9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bg>
      <p:bgPr>
        <a:solidFill>
          <a:srgbClr val="B8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uart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779463"/>
            <a:ext cx="414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8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0562" y="4535293"/>
            <a:ext cx="7697389" cy="1066800"/>
          </a:xfrm>
        </p:spPr>
        <p:txBody>
          <a:bodyPr anchor="b"/>
          <a:lstStyle>
            <a:lvl1pPr>
              <a:lnSpc>
                <a:spcPct val="95000"/>
              </a:lnSpc>
              <a:spcBef>
                <a:spcPct val="100000"/>
              </a:spcBef>
              <a:defRPr sz="4000" b="0" i="0">
                <a:solidFill>
                  <a:schemeClr val="tx1"/>
                </a:solidFill>
                <a:latin typeface="HelveticaNeueLT Std Thin" pitchFamily="34" charset="0"/>
                <a:cs typeface="HelveticaNeueLT Std Thi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0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0"/>
            <a:ext cx="8689975" cy="917575"/>
          </a:xfrm>
        </p:spPr>
        <p:txBody>
          <a:bodyPr anchor="b"/>
          <a:lstStyle>
            <a:lvl1pPr>
              <a:defRPr sz="32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1" y="6534346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66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cap="all">
                <a:solidFill>
                  <a:srgbClr val="08A7EE"/>
                </a:solidFill>
                <a:latin typeface="HelveticaNeueLT Std M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6888" y="2196230"/>
            <a:ext cx="6626275" cy="3442573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5400">
                <a:latin typeface="HelveticaNeueLT Std Thin" pitchFamily="34" charset="0"/>
              </a:defRPr>
            </a:lvl1pPr>
            <a:lvl2pPr marL="457200" indent="0">
              <a:buNone/>
              <a:defRPr sz="2800">
                <a:latin typeface="HelveticaNeueLT Std Thin" pitchFamily="34" charset="0"/>
              </a:defRPr>
            </a:lvl2pPr>
            <a:lvl3pPr marL="914400" indent="0">
              <a:buNone/>
              <a:defRPr sz="2000">
                <a:latin typeface="HelveticaNeueLT Std Thin" pitchFamily="34" charset="0"/>
              </a:defRPr>
            </a:lvl3pPr>
            <a:lvl4pPr marL="1371600" indent="0">
              <a:buNone/>
              <a:defRPr sz="1800">
                <a:latin typeface="HelveticaNeueLT Std Thin" pitchFamily="34" charset="0"/>
              </a:defRPr>
            </a:lvl4pPr>
            <a:lvl5pPr marL="1828800" indent="0">
              <a:buNone/>
              <a:defRPr sz="1600">
                <a:latin typeface="HelveticaNeueLT Std Thi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2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BBA3DD-BB27-4848-9559-BDC13AB27A24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F8D410-8B1B-4EBC-A4E9-4E7D78677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2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A2ECFF-02FC-4A05-8AE8-E6A9B2EA7031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AE07CB-D6B8-4028-9036-ABF67A33E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9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9E5520-5CF0-41F8-B343-5F3622982AE0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B0086D-1EC8-4CF3-8A04-07A2AF654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4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16C927-B1C9-4FBB-AC2D-5E174650CA58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DD74E9-2CD1-4227-8BD3-E5D9ECA44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6CDE9A-B388-4628-891D-AE93434B5572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96412-F400-494A-ABB8-807E8BD7C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15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05BF10-3069-4AB5-A972-85EAA216A07B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9145C5-71AE-489B-A490-1FC0D23B5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2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5403E6-6DC1-4C72-99A9-EC4EA34BE355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A9A845-00A0-4586-B7C6-23046D738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6028E-09B1-4101-BCAF-075AC5E77B40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C38059-42B0-4108-8FE4-2665CB809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35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4A9B8A-C7FD-4A6D-BDF2-22F1783B9382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AF416-80F1-4BA0-B306-351FD07DE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33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08AB29-6E50-4395-AB7B-A575A8111D82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3482C5-0DB7-4533-ABF0-E2F23B3A0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94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0958BA-C298-4979-92FD-7319694A12C0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FD0646-8BFF-4F46-9490-D805A28A1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84475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EE38C-31BB-490D-9648-CF29F52C8D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8350-1CA0-4972-9D24-67CC6BC806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75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93FAA-CB01-4644-B5F7-F01EAC6231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0DF7E-6162-4D21-82F2-4671E032B9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22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D93BB-D471-4B37-88FA-3097DD624A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F0FD1-F0AF-4D23-82F8-C9BF7D7AB0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53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49EE5-56A3-4930-A57E-B1540CC590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156CA-4B35-400F-A52D-AAF5A1DC6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1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42D0E-5D77-4D1D-B70F-782DC337E1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5067E-9D3E-45C4-9D1D-E62789185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07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40590-A004-4EAE-BFC3-7C87B69004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3BE1C-CE0C-4FD6-9781-155410B9E0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37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554ED-AE25-47C0-B24F-B795F9ADBE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46808-59C0-471B-97B5-98AB2AEF98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118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05B1B-458B-4F32-BEF0-47EBEA4E7C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D5E82-51D6-4569-95BB-2759686FA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38010-6890-444F-821B-281C63DACB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714AB-69CC-44B8-BD9F-17FE0540F1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86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811C5-9A8B-43A5-B6A4-217753BD4F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24F9F-312B-48E2-9D9C-3385F3665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64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E1676-221E-4BEF-8F75-7C07EEB8B0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B734F-2552-4A12-938E-AF9F4A5F5C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919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191"/>
            <a:ext cx="8229600" cy="77752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3399"/>
                </a:solidFill>
                <a:latin typeface="Myriad Pro" pitchFamily="34" charset="0"/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79163" y="59730"/>
            <a:ext cx="7880239" cy="842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28"/>
              </a:lnSpc>
              <a:spcBef>
                <a:spcPts val="0"/>
              </a:spcBef>
              <a:buNone/>
              <a:defRPr sz="1800">
                <a:solidFill>
                  <a:srgbClr val="003399"/>
                </a:solidFill>
                <a:latin typeface="Myriad Pro" pitchFamily="34" charset="0"/>
              </a:defRPr>
            </a:lvl1pPr>
            <a:lvl2pPr marL="43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9163" y="2457095"/>
            <a:ext cx="8229600" cy="2721333"/>
          </a:xfrm>
          <a:prstGeom prst="rect">
            <a:avLst/>
          </a:prstGeom>
        </p:spPr>
        <p:txBody>
          <a:bodyPr/>
          <a:lstStyle>
            <a:lvl1pPr>
              <a:buNone/>
              <a:defRPr sz="1200" b="0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b="1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F77A9F32-A3E6-4789-959E-486E86666CB2}" type="slidenum">
              <a:rPr altLang="ru-RU"/>
              <a:pPr>
                <a:defRPr/>
              </a:pPr>
              <a:t>‹#›</a:t>
            </a:fld>
            <a:endParaRPr altLang="ru-RU"/>
          </a:p>
        </p:txBody>
      </p:sp>
    </p:spTree>
    <p:extLst>
      <p:ext uri="{BB962C8B-B14F-4D97-AF65-F5344CB8AC3E}">
        <p14:creationId xmlns:p14="http://schemas.microsoft.com/office/powerpoint/2010/main" val="67663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A3DD-BB27-4848-9559-BDC13AB27A2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8D410-8B1B-4EBC-A4E9-4E7D78677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646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2ECFF-02FC-4A05-8AE8-E6A9B2EA70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E07CB-D6B8-4028-9036-ABF67A33E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09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E5520-5CF0-41F8-B343-5F3622982AE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0086D-1EC8-4CF3-8A04-07A2AF6541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3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6C927-B1C9-4FBB-AC2D-5E174650CA5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D74E9-2CD1-4227-8BD3-E5D9ECA446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42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CDE9A-B388-4628-891D-AE93434B55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96412-F400-494A-ABB8-807E8BD7C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652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BF10-3069-4AB5-A972-85EAA216A0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145C5-71AE-489B-A490-1FC0D23B54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04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403E6-6DC1-4C72-99A9-EC4EA34BE3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9A845-00A0-4586-B7C6-23046D738F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0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6028E-09B1-4101-BCAF-075AC5E77B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38059-42B0-4108-8FE4-2665CB8095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486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A9B8A-C7FD-4A6D-BDF2-22F1783B93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AF416-80F1-4BA0-B306-351FD07DED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85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8AB29-6E50-4395-AB7B-A575A8111D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482C5-0DB7-4533-ABF0-E2F23B3A0F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47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958BA-C298-4979-92FD-7319694A12C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D0646-8BFF-4F46-9490-D805A28A16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27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0940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36550"/>
            <a:ext cx="8054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20788"/>
            <a:ext cx="80533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1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/>
          <a:ea typeface="HelveticaNeueLT Std Thin" pitchFamily="34" charset="0"/>
          <a:cs typeface="HelveticaNeueLT Std Thin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 pitchFamily="34" charset="0"/>
          <a:ea typeface="HelveticaNeueLT Std Thin" pitchFamily="34" charset="0"/>
          <a:cs typeface="HelveticaNeueLT Std Thin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 pitchFamily="34" charset="0"/>
          <a:ea typeface="HelveticaNeueLT Std Thin" pitchFamily="34" charset="0"/>
          <a:cs typeface="HelveticaNeueLT Std Thin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 pitchFamily="34" charset="0"/>
          <a:ea typeface="HelveticaNeueLT Std Thin" pitchFamily="34" charset="0"/>
          <a:cs typeface="HelveticaNeueLT Std Thin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 pitchFamily="34" charset="0"/>
          <a:ea typeface="HelveticaNeueLT Std Thin" pitchFamily="34" charset="0"/>
          <a:cs typeface="HelveticaNeueLT Std Thin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 45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 45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 45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 45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15B1F7"/>
        </a:buClr>
        <a:buSzPct val="8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1pPr>
      <a:lvl2pPr marL="685800" indent="-228600" algn="l" rtl="0" eaLnBrk="0" fontAlgn="base" hangingPunct="0"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2000"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2pPr>
      <a:lvl3pPr marL="1084263" indent="-169863" algn="l" rtl="0" eaLnBrk="0" fontAlgn="base" hangingPunct="0"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3pPr>
      <a:lvl4pPr marL="1541463" indent="-169863" algn="l" rtl="0" eaLnBrk="0" fontAlgn="base" hangingPunct="0"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1600"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4pPr>
      <a:lvl5pPr marL="1998663" indent="-169863" algn="l" rtl="0" eaLnBrk="0" fontAlgn="base" hangingPunct="0"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1400"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5pPr>
      <a:lvl6pPr marL="2455863" indent="-16986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13063" indent="-16986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370263" indent="-16986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27463" indent="-16986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B393A-3A3D-48C4-AA5A-8259E33C15D7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0" hangingPunct="0">
              <a:defRPr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AC06F0-34B6-4444-BB54-74B68014B0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2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86BF73-6333-449C-AED5-7B60B91E409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orbel" panose="020B0503020204020204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24.10.2020</a:t>
            </a:fld>
            <a:endParaRPr lang="ru-RU">
              <a:solidFill>
                <a:prstClr val="black">
                  <a:tint val="75000"/>
                </a:prstClr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D179FD-63BD-4AD7-9B47-E8E64571EF1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orbel" panose="020B0503020204020204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orbel" panose="020B0503020204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05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B393A-3A3D-48C4-AA5A-8259E33C15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0" hangingPunct="0">
              <a:defRPr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C06F0-34B6-4444-BB54-74B68014B0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33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sarsenov-advisory.com/files/images/boardr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5" t="-1603" r="5476"/>
          <a:stretch/>
        </p:blipFill>
        <p:spPr bwMode="auto">
          <a:xfrm>
            <a:off x="-33136" y="-171400"/>
            <a:ext cx="9177136" cy="7029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441" y="1228665"/>
            <a:ext cx="87508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  <a:cs typeface="Cambria" pitchFamily="18" charset="0"/>
              </a:rPr>
              <a:t>Современные технологии в профилактике и коррекции дезадаптационных состояний у студентов</a:t>
            </a:r>
            <a:endParaRPr lang="ru-RU" sz="4400" kern="0" dirty="0">
              <a:solidFill>
                <a:prstClr val="white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6435" y="4267163"/>
            <a:ext cx="456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Cambria" pitchFamily="18" charset="0"/>
              </a:rPr>
              <a:t>Киосева Елена Викторовна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5159" y="4636494"/>
            <a:ext cx="56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док. мед.</a:t>
            </a: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н.,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каф. орг. ВО, УЗО и эпид.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alatino Linotype" pitchFamily="18" charset="0"/>
                <a:ea typeface="Cambria" pitchFamily="18" charset="0"/>
                <a:cs typeface="Cambria" pitchFamily="18" charset="0"/>
              </a:rPr>
              <a:t>ДОН НМУ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849" y="6331306"/>
            <a:ext cx="392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Донецк -  2020г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9151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kern="0" dirty="0">
                <a:solidFill>
                  <a:prstClr val="white"/>
                </a:solidFill>
                <a:latin typeface="Palatino Linotype" pitchFamily="18" charset="0"/>
              </a:rPr>
              <a:t>ГОО ВПО «ДОНЕЦКИЙ  НАЦИОНАЛЬНЫЙ  МЕДИЦИНСКИЙ УНИВЕРСИТЕТ  ИМЕНИ  М. ГОРЬКОГО»</a:t>
            </a:r>
            <a:endParaRPr lang="ru-RU" sz="2000" kern="0" dirty="0">
              <a:solidFill>
                <a:prstClr val="white"/>
              </a:solidFill>
              <a:latin typeface="Palatino Linotyp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2928" y="5051992"/>
            <a:ext cx="4189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Cambria" pitchFamily="18" charset="0"/>
              </a:rPr>
              <a:t>Пацкань Игорь Иванович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1372" y="5517100"/>
            <a:ext cx="561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к.мед.н., декан мед-проф.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ru-RU" sz="1400" b="1" kern="0" dirty="0" smtClean="0">
                <a:solidFill>
                  <a:prstClr val="white">
                    <a:lumMod val="85000"/>
                  </a:prstClr>
                </a:solidFill>
                <a:latin typeface="Palatino Linotype" pitchFamily="18" charset="0"/>
              </a:rPr>
              <a:t>ф</a:t>
            </a:r>
            <a:r>
              <a:rPr kumimoji="0" lang="ru-RU" sz="1400" b="1" i="0" u="none" strike="noStrike" kern="0" cap="none" spc="0" normalizeH="0" noProof="0" dirty="0" err="1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акультета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ДОН НМУ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9976" y="5855990"/>
            <a:ext cx="486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Cambria" pitchFamily="18" charset="0"/>
              </a:rPr>
              <a:t>Бешуля Ольга Александровна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8692" y="6300193"/>
            <a:ext cx="561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к.мед.н., доцент каф. анатомии ДОН НМУ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8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0" y="28749"/>
            <a:ext cx="9118887" cy="584775"/>
          </a:xfrm>
          <a:prstGeom prst="rect">
            <a:avLst/>
          </a:prstGeom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58085">
                    <a:lumMod val="75000"/>
                  </a:srgbClr>
                </a:solidFill>
                <a:ea typeface="Calibri"/>
                <a:cs typeface="Times New Roman"/>
              </a:rPr>
              <a:t>	</a:t>
            </a:r>
            <a:endParaRPr lang="ru-RU" sz="3200" b="1" dirty="0">
              <a:solidFill>
                <a:srgbClr val="758085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821419"/>
            <a:ext cx="925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latin typeface="Constantia" pitchFamily="18" charset="0"/>
                <a:cs typeface="Arial" charset="0"/>
              </a:rPr>
              <a:t>Благодарю за внимание!</a:t>
            </a:r>
            <a:endParaRPr lang="ru-RU" sz="5400" dirty="0"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635896" y="4653136"/>
            <a:ext cx="5369992" cy="864096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uk-UA" sz="2700" b="1" i="1" u="none" strike="noStrike" kern="1200" cap="none" spc="0" normalizeH="0" baseline="0" noProof="0" dirty="0" smtClean="0">
              <a:ln>
                <a:noFill/>
              </a:ln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16757" y="2077780"/>
            <a:ext cx="8089132" cy="1174379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47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Arial" charset="0"/>
              </a:rPr>
              <a:t>ЦЕЛЬ  ИССЛЕДОВАНИЯ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gray">
          <a:xfrm>
            <a:off x="618683" y="1728665"/>
            <a:ext cx="794225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Palatino Linotype"/>
              </a:rPr>
              <a:t>	Провести </a:t>
            </a:r>
            <a:r>
              <a:rPr lang="ru-RU" sz="3200" dirty="0">
                <a:solidFill>
                  <a:prstClr val="black"/>
                </a:solidFill>
                <a:latin typeface="Palatino Linotype"/>
              </a:rPr>
              <a:t>скрининговую оценку </a:t>
            </a:r>
            <a:r>
              <a:rPr lang="ru-RU" sz="3200" dirty="0" smtClean="0">
                <a:solidFill>
                  <a:prstClr val="black"/>
                </a:solidFill>
                <a:latin typeface="Palatino Linotype"/>
              </a:rPr>
              <a:t>психического </a:t>
            </a:r>
            <a:r>
              <a:rPr lang="ru-RU" sz="3200" dirty="0">
                <a:solidFill>
                  <a:prstClr val="black"/>
                </a:solidFill>
                <a:latin typeface="Palatino Linotype"/>
              </a:rPr>
              <a:t>состояния и имеющейся </a:t>
            </a:r>
            <a:r>
              <a:rPr lang="ru-RU" sz="3200" dirty="0" smtClean="0">
                <a:solidFill>
                  <a:prstClr val="black"/>
                </a:solidFill>
                <a:latin typeface="Palatino Linotype"/>
              </a:rPr>
              <a:t>психопатологической </a:t>
            </a:r>
            <a:r>
              <a:rPr lang="ru-RU" sz="3200" dirty="0">
                <a:solidFill>
                  <a:prstClr val="black"/>
                </a:solidFill>
                <a:latin typeface="Palatino Linotype"/>
              </a:rPr>
              <a:t>симптоматики у </a:t>
            </a:r>
            <a:r>
              <a:rPr lang="ru-RU" sz="3200" dirty="0" smtClean="0">
                <a:solidFill>
                  <a:prstClr val="black"/>
                </a:solidFill>
                <a:latin typeface="Palatino Linotype"/>
              </a:rPr>
              <a:t>студентов</a:t>
            </a:r>
            <a:r>
              <a:rPr lang="ru-RU" sz="32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для  ранней диагностики, профилактики и психокоррекции дезадаптационных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состояний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130208"/>
              </p:ext>
            </p:extLst>
          </p:nvPr>
        </p:nvGraphicFramePr>
        <p:xfrm>
          <a:off x="35497" y="762963"/>
          <a:ext cx="9073006" cy="600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6632"/>
            <a:ext cx="910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Психодиагностический метод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072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97"/>
            <a:ext cx="9197431" cy="69154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7" name="Рисунок 1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r="15893" b="4080"/>
          <a:stretch/>
        </p:blipFill>
        <p:spPr>
          <a:xfrm>
            <a:off x="4105908" y="12648"/>
            <a:ext cx="5038092" cy="68879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144" y="-1"/>
            <a:ext cx="5519664" cy="764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uk-UA" sz="3600" dirty="0" smtClean="0">
                <a:solidFill>
                  <a:schemeClr val="tx1"/>
                </a:solidFill>
                <a:cs typeface="Aharoni" panose="02010803020104030203" pitchFamily="2" charset="-79"/>
              </a:rPr>
              <a:t>Дизайн    исследования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08" y="940663"/>
            <a:ext cx="43675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Проведен скрининг психического статуса 208 студентов : 136 девушек (65,4%) и </a:t>
            </a:r>
          </a:p>
          <a:p>
            <a:r>
              <a:rPr lang="ru-RU" sz="3200" dirty="0" smtClean="0"/>
              <a:t>72 юноши (34,6%)</a:t>
            </a:r>
            <a:endParaRPr lang="ru-RU" sz="3200" dirty="0"/>
          </a:p>
          <a:p>
            <a:r>
              <a:rPr lang="ru-RU" sz="3200" dirty="0"/>
              <a:t>1-3 курсов  </a:t>
            </a:r>
            <a:r>
              <a:rPr lang="ru-RU" sz="3200" dirty="0" smtClean="0"/>
              <a:t>ГОО ВПО ДОН НМУ</a:t>
            </a:r>
            <a:endParaRPr lang="ru-RU" sz="3200" dirty="0"/>
          </a:p>
          <a:p>
            <a:r>
              <a:rPr lang="ru-RU" sz="3200" dirty="0" smtClean="0"/>
              <a:t>ИМ. </a:t>
            </a:r>
            <a:r>
              <a:rPr lang="ru-RU" sz="3200" dirty="0"/>
              <a:t>М. </a:t>
            </a:r>
            <a:r>
              <a:rPr lang="ru-RU" sz="3200" dirty="0" smtClean="0"/>
              <a:t>ГОРЬКОГО, </a:t>
            </a:r>
          </a:p>
          <a:p>
            <a:r>
              <a:rPr lang="ru-RU" sz="3200" dirty="0" smtClean="0"/>
              <a:t>медицинского </a:t>
            </a:r>
          </a:p>
          <a:p>
            <a:r>
              <a:rPr lang="ru-RU" sz="3200" dirty="0" smtClean="0"/>
              <a:t>факультета,</a:t>
            </a:r>
            <a:endParaRPr lang="ru-RU" sz="3200" dirty="0"/>
          </a:p>
          <a:p>
            <a:r>
              <a:rPr lang="ru-RU" sz="3200" dirty="0" smtClean="0"/>
              <a:t>в </a:t>
            </a:r>
            <a:r>
              <a:rPr lang="ru-RU" sz="3200" dirty="0"/>
              <a:t>возрасте от 17 до </a:t>
            </a:r>
            <a:endParaRPr lang="ru-RU" sz="3200" dirty="0" smtClean="0"/>
          </a:p>
          <a:p>
            <a:r>
              <a:rPr lang="ru-RU" sz="3200" dirty="0" smtClean="0"/>
              <a:t>21 года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494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" y="1615385"/>
            <a:ext cx="9126189" cy="35418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7968"/>
            <a:ext cx="910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включения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9" y="2276872"/>
            <a:ext cx="7038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/>
              </a:rPr>
              <a:t>Наличие</a:t>
            </a:r>
            <a:r>
              <a:rPr lang="ru-RU" sz="3200" dirty="0" smtClean="0">
                <a:latin typeface="Times New Roman"/>
                <a:ea typeface="Calibri"/>
              </a:rPr>
              <a:t> студентов с признаками нарушений  (Z 73.3) и расстройств адаптации (F43.2) обоего пола, в возрасте от 17 до 21 года </a:t>
            </a:r>
            <a:endParaRPr lang="ru-RU" sz="32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17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218" name="AutoShape 33"/>
          <p:cNvSpPr>
            <a:spLocks noChangeArrowheads="1"/>
          </p:cNvSpPr>
          <p:nvPr/>
        </p:nvSpPr>
        <p:spPr bwMode="gray">
          <a:xfrm>
            <a:off x="2805766" y="1291367"/>
            <a:ext cx="4724400" cy="1299327"/>
          </a:xfrm>
          <a:prstGeom prst="downArrow">
            <a:avLst>
              <a:gd name="adj1" fmla="val 56417"/>
              <a:gd name="adj2" fmla="val 48338"/>
            </a:avLst>
          </a:prstGeom>
          <a:gradFill rotWithShape="0">
            <a:gsLst>
              <a:gs pos="0">
                <a:srgbClr val="006666">
                  <a:alpha val="10001"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uk-UA" dirty="0" smtClean="0">
              <a:solidFill>
                <a:prstClr val="black"/>
              </a:solidFill>
              <a:latin typeface="Corbel" panose="020B0503020204020204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smtClean="0">
                <a:solidFill>
                  <a:prstClr val="black"/>
                </a:solidFill>
                <a:latin typeface="Palatino Linotype" pitchFamily="18" charset="0"/>
                <a:cs typeface="Arial" charset="0"/>
              </a:rPr>
              <a:t>Путем кластеризации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smtClean="0">
                <a:solidFill>
                  <a:prstClr val="black"/>
                </a:solidFill>
                <a:latin typeface="Palatino Linotype" pitchFamily="18" charset="0"/>
                <a:cs typeface="Arial" charset="0"/>
              </a:rPr>
              <a:t> осуществлено  разделение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1600" dirty="0" smtClean="0">
                <a:solidFill>
                  <a:prstClr val="black"/>
                </a:solidFill>
                <a:latin typeface="Palatino Linotype" pitchFamily="18" charset="0"/>
                <a:cs typeface="Arial" charset="0"/>
              </a:rPr>
              <a:t>по группам</a:t>
            </a:r>
            <a:endParaRPr lang="ru-RU" altLang="uk-UA" sz="1600" dirty="0">
              <a:solidFill>
                <a:prstClr val="black"/>
              </a:solidFill>
              <a:latin typeface="Palatino Linotype" pitchFamily="18" charset="0"/>
              <a:cs typeface="Arial" charset="0"/>
            </a:endParaRPr>
          </a:p>
        </p:txBody>
      </p:sp>
      <p:grpSp>
        <p:nvGrpSpPr>
          <p:cNvPr id="9219" name="Group 30"/>
          <p:cNvGrpSpPr>
            <a:grpSpLocks/>
          </p:cNvGrpSpPr>
          <p:nvPr/>
        </p:nvGrpSpPr>
        <p:grpSpPr bwMode="auto">
          <a:xfrm>
            <a:off x="1040753" y="23453"/>
            <a:ext cx="7764016" cy="1289836"/>
            <a:chOff x="1920" y="3444"/>
            <a:chExt cx="1916" cy="480"/>
          </a:xfrm>
          <a:solidFill>
            <a:schemeClr val="bg2"/>
          </a:solidFill>
        </p:grpSpPr>
        <p:sp>
          <p:nvSpPr>
            <p:cNvPr id="9233" name="AutoShape 31"/>
            <p:cNvSpPr>
              <a:spLocks noChangeArrowheads="1"/>
            </p:cNvSpPr>
            <p:nvPr/>
          </p:nvSpPr>
          <p:spPr bwMode="gray">
            <a:xfrm>
              <a:off x="1920" y="3444"/>
              <a:ext cx="1916" cy="480"/>
            </a:xfrm>
            <a:prstGeom prst="can">
              <a:avLst>
                <a:gd name="adj" fmla="val 32032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uk-UA" dirty="0">
                <a:solidFill>
                  <a:prstClr val="black"/>
                </a:solidFill>
                <a:latin typeface="Corbel" panose="020B0503020204020204" pitchFamily="34" charset="0"/>
                <a:cs typeface="Arial" charset="0"/>
              </a:endParaRPr>
            </a:p>
          </p:txBody>
        </p:sp>
        <p:sp>
          <p:nvSpPr>
            <p:cNvPr id="14354" name="Text Box 32"/>
            <p:cNvSpPr txBox="1">
              <a:spLocks noChangeArrowheads="1"/>
            </p:cNvSpPr>
            <p:nvPr/>
          </p:nvSpPr>
          <p:spPr bwMode="gray">
            <a:xfrm>
              <a:off x="2849" y="3635"/>
              <a:ext cx="50" cy="1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b="1" dirty="0">
                <a:solidFill>
                  <a:prstClr val="black"/>
                </a:solidFill>
                <a:latin typeface="Corbel" panose="020B0503020204020204" pitchFamily="34" charset="0"/>
                <a:cs typeface="Arial" charset="0"/>
              </a:endParaRPr>
            </a:p>
          </p:txBody>
        </p:sp>
      </p:grpSp>
      <p:sp>
        <p:nvSpPr>
          <p:cNvPr id="9221" name="Line 8"/>
          <p:cNvSpPr>
            <a:spLocks noChangeShapeType="1"/>
          </p:cNvSpPr>
          <p:nvPr/>
        </p:nvSpPr>
        <p:spPr bwMode="white">
          <a:xfrm>
            <a:off x="533400" y="-30163"/>
            <a:ext cx="0" cy="685800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white">
          <a:xfrm>
            <a:off x="1066800" y="0"/>
            <a:ext cx="0" cy="6858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9225" name="AutoShape 23"/>
          <p:cNvSpPr>
            <a:spLocks noChangeArrowheads="1"/>
          </p:cNvSpPr>
          <p:nvPr/>
        </p:nvSpPr>
        <p:spPr bwMode="gray">
          <a:xfrm>
            <a:off x="6840759" y="2467085"/>
            <a:ext cx="2133600" cy="1066800"/>
          </a:xfrm>
          <a:prstGeom prst="can">
            <a:avLst>
              <a:gd name="adj" fmla="val 25000"/>
            </a:avLst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uk-UA" dirty="0">
              <a:solidFill>
                <a:prstClr val="black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9226" name="AutoShape 24"/>
          <p:cNvSpPr>
            <a:spLocks noChangeArrowheads="1"/>
          </p:cNvSpPr>
          <p:nvPr/>
        </p:nvSpPr>
        <p:spPr bwMode="gray">
          <a:xfrm>
            <a:off x="4129503" y="2474892"/>
            <a:ext cx="2362200" cy="1143000"/>
          </a:xfrm>
          <a:prstGeom prst="can">
            <a:avLst>
              <a:gd name="adj" fmla="val 25000"/>
            </a:avLst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uk-UA" dirty="0">
              <a:solidFill>
                <a:prstClr val="black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9227" name="AutoShape 25"/>
          <p:cNvSpPr>
            <a:spLocks noChangeArrowheads="1"/>
          </p:cNvSpPr>
          <p:nvPr/>
        </p:nvSpPr>
        <p:spPr bwMode="gray">
          <a:xfrm>
            <a:off x="629681" y="2532128"/>
            <a:ext cx="2971800" cy="1143000"/>
          </a:xfrm>
          <a:prstGeom prst="can">
            <a:avLst>
              <a:gd name="adj" fmla="val 25000"/>
            </a:avLst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uk-UA" dirty="0">
              <a:solidFill>
                <a:prstClr val="black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gray">
          <a:xfrm>
            <a:off x="629681" y="2531610"/>
            <a:ext cx="29586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000" dirty="0" smtClean="0">
                <a:solidFill>
                  <a:prstClr val="black"/>
                </a:solidFill>
                <a:cs typeface="Arial" charset="0"/>
              </a:rPr>
              <a:t>Группа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000" dirty="0" smtClean="0">
                <a:solidFill>
                  <a:prstClr val="black"/>
                </a:solidFill>
                <a:cs typeface="Arial" charset="0"/>
              </a:rPr>
              <a:t>Практически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000" dirty="0" smtClean="0">
                <a:solidFill>
                  <a:prstClr val="black"/>
                </a:solidFill>
                <a:cs typeface="Arial" charset="0"/>
              </a:rPr>
              <a:t> здоровые</a:t>
            </a:r>
            <a:endParaRPr lang="ru-RU" altLang="uk-UA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29" name="Text Box 27"/>
          <p:cNvSpPr txBox="1">
            <a:spLocks noChangeArrowheads="1"/>
          </p:cNvSpPr>
          <p:nvPr/>
        </p:nvSpPr>
        <p:spPr bwMode="gray">
          <a:xfrm>
            <a:off x="3815067" y="2467085"/>
            <a:ext cx="306589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srgbClr val="000000"/>
                </a:solidFill>
                <a:cs typeface="Arial" charset="0"/>
              </a:rPr>
              <a:t>Группа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srgbClr val="000000"/>
                </a:solidFill>
                <a:cs typeface="Arial" charset="0"/>
              </a:rPr>
              <a:t>С признаками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uk-UA" sz="2000" dirty="0" smtClean="0">
                <a:solidFill>
                  <a:srgbClr val="000000"/>
                </a:solidFill>
                <a:cs typeface="Arial" charset="0"/>
              </a:rPr>
              <a:t>нарушения адаптации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n</a:t>
            </a:r>
            <a:r>
              <a:rPr lang="uk-UA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=64 (30,8%)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uk-UA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30" name="Text Box 28"/>
          <p:cNvSpPr txBox="1">
            <a:spLocks noChangeArrowheads="1"/>
          </p:cNvSpPr>
          <p:nvPr/>
        </p:nvSpPr>
        <p:spPr bwMode="gray">
          <a:xfrm>
            <a:off x="6562978" y="2467085"/>
            <a:ext cx="23119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srgbClr val="000000"/>
                </a:solidFill>
                <a:cs typeface="Arial" charset="0"/>
              </a:rPr>
              <a:t>Группа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srgbClr val="000000"/>
                </a:solidFill>
                <a:cs typeface="Arial" charset="0"/>
              </a:rPr>
              <a:t>С признаками </a:t>
            </a:r>
            <a:r>
              <a:rPr lang="ru-RU" altLang="uk-UA" sz="2000" dirty="0" smtClean="0">
                <a:solidFill>
                  <a:srgbClr val="000000"/>
                </a:solidFill>
                <a:cs typeface="Arial" charset="0"/>
              </a:rPr>
              <a:t>расстройства адаптации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n</a:t>
            </a:r>
            <a:r>
              <a:rPr lang="uk-UA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=30 (14,4%)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uk-UA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31" name="Text Box 29"/>
          <p:cNvSpPr txBox="1">
            <a:spLocks noChangeArrowheads="1"/>
          </p:cNvSpPr>
          <p:nvPr/>
        </p:nvSpPr>
        <p:spPr bwMode="gray">
          <a:xfrm>
            <a:off x="1407670" y="608449"/>
            <a:ext cx="720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  <a:latin typeface="Palatino Linotype" pitchFamily="18" charset="0"/>
                <a:ea typeface="Calibri"/>
                <a:cs typeface="Calibri" pitchFamily="34" charset="0"/>
              </a:rPr>
              <a:t>младших курсов ГОО ВПО ДОННМУ ИМ. М. ГОРЬКОГО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gray">
          <a:xfrm>
            <a:off x="-17601" y="296710"/>
            <a:ext cx="9106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2800" dirty="0" smtClean="0"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/>
                <a:cs typeface="Calibri" pitchFamily="34" charset="0"/>
              </a:rPr>
              <a:t>Генеральная совокупность обследованных студентов   </a:t>
            </a:r>
            <a:endParaRPr lang="ru-RU" sz="2800" dirty="0">
              <a:solidFill>
                <a:srgbClr val="E7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Calibri"/>
              <a:cs typeface="Calibri" pitchFamily="34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910270" y="3526846"/>
            <a:ext cx="2410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n</a:t>
            </a:r>
            <a:r>
              <a:rPr lang="uk-UA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=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114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54</a:t>
            </a:r>
            <a:r>
              <a:rPr lang="uk-UA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>,8%)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86" y="4230710"/>
            <a:ext cx="281026" cy="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17" y="4825693"/>
            <a:ext cx="2809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82" y="4261000"/>
            <a:ext cx="281026" cy="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8" y="5053788"/>
            <a:ext cx="2809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18" y="4334618"/>
            <a:ext cx="281026" cy="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8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94" y="5053788"/>
            <a:ext cx="281026" cy="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AutoShape 19"/>
          <p:cNvSpPr>
            <a:spLocks noChangeArrowheads="1"/>
          </p:cNvSpPr>
          <p:nvPr/>
        </p:nvSpPr>
        <p:spPr bwMode="auto">
          <a:xfrm>
            <a:off x="7452320" y="5700734"/>
            <a:ext cx="1665787" cy="7446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Юноши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 15 -50,0%</a:t>
            </a:r>
            <a:endParaRPr lang="en-US" sz="2400" dirty="0">
              <a:solidFill>
                <a:srgbClr val="060E28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97" name="AutoShape 19"/>
          <p:cNvSpPr>
            <a:spLocks noChangeArrowheads="1"/>
          </p:cNvSpPr>
          <p:nvPr/>
        </p:nvSpPr>
        <p:spPr bwMode="auto">
          <a:xfrm>
            <a:off x="1585911" y="5492160"/>
            <a:ext cx="1724169" cy="76080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Юноши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 39-34,2%</a:t>
            </a:r>
            <a:endParaRPr lang="en-US" sz="2400" dirty="0">
              <a:solidFill>
                <a:srgbClr val="060E28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103" name="AutoShape 19"/>
          <p:cNvSpPr>
            <a:spLocks noChangeArrowheads="1"/>
          </p:cNvSpPr>
          <p:nvPr/>
        </p:nvSpPr>
        <p:spPr bwMode="auto">
          <a:xfrm>
            <a:off x="3588003" y="4825693"/>
            <a:ext cx="1760011" cy="87504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Девушки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 40 -62,5%</a:t>
            </a:r>
          </a:p>
        </p:txBody>
      </p:sp>
      <p:sp>
        <p:nvSpPr>
          <p:cNvPr id="107" name="AutoShape 19"/>
          <p:cNvSpPr>
            <a:spLocks noChangeArrowheads="1"/>
          </p:cNvSpPr>
          <p:nvPr/>
        </p:nvSpPr>
        <p:spPr bwMode="auto">
          <a:xfrm>
            <a:off x="6544699" y="4903650"/>
            <a:ext cx="1753437" cy="75595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Девушки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14-46,7%</a:t>
            </a:r>
          </a:p>
        </p:txBody>
      </p:sp>
      <p:sp>
        <p:nvSpPr>
          <p:cNvPr id="119" name="AutoShape 19"/>
          <p:cNvSpPr>
            <a:spLocks noChangeArrowheads="1"/>
          </p:cNvSpPr>
          <p:nvPr/>
        </p:nvSpPr>
        <p:spPr bwMode="auto">
          <a:xfrm>
            <a:off x="1" y="4767862"/>
            <a:ext cx="1691679" cy="72429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Девушки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 82-71,9%</a:t>
            </a:r>
          </a:p>
        </p:txBody>
      </p:sp>
      <p:sp>
        <p:nvSpPr>
          <p:cNvPr id="121" name="AutoShape 19"/>
          <p:cNvSpPr>
            <a:spLocks noChangeArrowheads="1"/>
          </p:cNvSpPr>
          <p:nvPr/>
        </p:nvSpPr>
        <p:spPr bwMode="auto">
          <a:xfrm>
            <a:off x="4554776" y="1212804"/>
            <a:ext cx="1152128" cy="372639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n</a:t>
            </a:r>
            <a:r>
              <a:rPr lang="en-US" sz="2400" b="1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= </a:t>
            </a:r>
            <a:r>
              <a:rPr lang="ru-RU" sz="2400" b="1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208</a:t>
            </a:r>
            <a:endParaRPr lang="uk-UA" sz="2400" b="1" dirty="0" smtClean="0">
              <a:solidFill>
                <a:srgbClr val="060E28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>
            <a:off x="5079999" y="5596628"/>
            <a:ext cx="1500357" cy="84191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Юноши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60E28"/>
                </a:solidFill>
                <a:latin typeface="Corbel" panose="020B0503020204020204" pitchFamily="34" charset="0"/>
                <a:cs typeface="Arial" charset="0"/>
              </a:rPr>
              <a:t> 18 -28,1%</a:t>
            </a:r>
            <a:endParaRPr lang="en-US" sz="2400" dirty="0">
              <a:solidFill>
                <a:srgbClr val="060E28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gray">
          <a:xfrm>
            <a:off x="37982" y="6335743"/>
            <a:ext cx="9106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2800" dirty="0" smtClean="0"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/>
                <a:cs typeface="Calibri" pitchFamily="34" charset="0"/>
              </a:rPr>
              <a:t>Скринингово-диагностический этап   </a:t>
            </a:r>
            <a:endParaRPr lang="ru-RU" sz="2800" dirty="0">
              <a:solidFill>
                <a:srgbClr val="E7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57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05840"/>
              </p:ext>
            </p:extLst>
          </p:nvPr>
        </p:nvGraphicFramePr>
        <p:xfrm>
          <a:off x="159338" y="836712"/>
          <a:ext cx="9003680" cy="6659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9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/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Шкала*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 </a:t>
                      </a:r>
                      <a:r>
                        <a:rPr lang="ru-RU" sz="2000" dirty="0" smtClean="0">
                          <a:effectLst/>
                        </a:rPr>
                        <a:t>обследованные, 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n=208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Девушки, 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n=136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Юноши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 n=72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Норма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SOM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(баллы)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0,64±0,65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0,66±0,65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0,58±0,62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0,44±0,03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INT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(баллы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0,76±0,71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0,75±0,72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0,77±0,69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0,66±0,03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DEP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</a:t>
                      </a:r>
                      <a:r>
                        <a:rPr lang="ru-RU" sz="2000">
                          <a:effectLst/>
                        </a:rPr>
                        <a:t>баллы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0,68±0,52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0,66±0,43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0,73±0,67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0,62±0,04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ANX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</a:t>
                      </a:r>
                      <a:r>
                        <a:rPr lang="ru-RU" sz="2000">
                          <a:effectLst/>
                        </a:rPr>
                        <a:t>баллы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0,55±0,66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0,55±0,66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0,55±0,67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0,47±0,03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PHOB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</a:t>
                      </a:r>
                      <a:r>
                        <a:rPr lang="ru-RU" sz="2000">
                          <a:effectLst/>
                        </a:rPr>
                        <a:t>баллы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0,43±0,61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0,39±0,55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0,52±0,71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0,18±0,02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GSI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1,05±0,70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1,06±0,72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1,01±0,67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0,51±0,03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PDSI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8,30±19,28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7,37±16,98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10,48±23,70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1,17±0,03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PSI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34,99±25,63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33,94±24,35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37,44±28,33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21,39±0,03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32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alatino Linotype"/>
                <a:ea typeface="Calibri"/>
                <a:cs typeface="Times New Roman"/>
              </a:rPr>
              <a:t>Показатели выраженности психопатологической симптоматики у студентов младших курсов университета по шкале SCL-90-R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alatino Linotyp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30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oral seamless pattern. Flower background. Floral seamless texture with flowers. Flourish tiled wallpaper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75808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8"/>
          <a:stretch/>
        </p:blipFill>
        <p:spPr bwMode="auto">
          <a:xfrm>
            <a:off x="-4979" y="3140968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loral seamless pattern. Flower background. Floral seamless texture with flowers. Flourish tiled wallpaper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75808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8"/>
          <a:stretch/>
        </p:blipFill>
        <p:spPr bwMode="auto">
          <a:xfrm>
            <a:off x="-5605" y="277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r="3123" b="4476"/>
          <a:stretch/>
        </p:blipFill>
        <p:spPr bwMode="auto">
          <a:xfrm>
            <a:off x="7163996" y="5397005"/>
            <a:ext cx="2016808" cy="153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"/>
          <a:stretch/>
        </p:blipFill>
        <p:spPr>
          <a:xfrm>
            <a:off x="32397" y="47667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08" y="277"/>
            <a:ext cx="9118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Система психопревенции психообразовательной направленности дезадаптационных состояний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58085">
                  <a:lumMod val="50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4015335" y="3533033"/>
            <a:ext cx="1152128" cy="372639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= </a:t>
            </a:r>
            <a:r>
              <a:rPr lang="uk-UA" b="1" dirty="0" smtClean="0">
                <a:solidFill>
                  <a:srgbClr val="060E28"/>
                </a:solidFill>
                <a:latin typeface="Corbel" panose="020B0503020204020204" pitchFamily="34" charset="0"/>
              </a:rPr>
              <a:t>208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49" y="1652268"/>
            <a:ext cx="514024" cy="514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5" y="1601781"/>
            <a:ext cx="514024" cy="514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68" y="1652268"/>
            <a:ext cx="3169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Превентивная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информация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58085">
                  <a:lumMod val="50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054" y="1601781"/>
            <a:ext cx="3169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Превентивное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интерактивное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образование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58085">
                  <a:lumMod val="50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07093" y="3243255"/>
            <a:ext cx="2823730" cy="7427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Группы по 50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студентов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6137079" y="3226609"/>
            <a:ext cx="2823730" cy="752909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Группы по 10-15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студентов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2190478" y="4422143"/>
            <a:ext cx="2076891" cy="5080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Лекции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214367" y="4784200"/>
            <a:ext cx="2448272" cy="5080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Тематические беседы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2397" y="5314459"/>
            <a:ext cx="2321562" cy="57091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Бумажные, видео-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материалы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5456727" y="4422143"/>
            <a:ext cx="2089406" cy="63562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Превентивная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интервенция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6953686" y="5085892"/>
            <a:ext cx="2179086" cy="74644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Превентивный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2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тренинг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60E2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12" y="5067281"/>
            <a:ext cx="514024" cy="5140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51" y="5085892"/>
            <a:ext cx="514024" cy="51402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85" y="4513064"/>
            <a:ext cx="514024" cy="5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9118887" cy="5016758"/>
          </a:xfrm>
          <a:prstGeom prst="rect">
            <a:avLst/>
          </a:prstGeom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58085">
                    <a:lumMod val="75000"/>
                  </a:srgbClr>
                </a:solidFill>
                <a:ea typeface="Calibri"/>
                <a:cs typeface="Times New Roman"/>
              </a:rPr>
              <a:t>	</a:t>
            </a:r>
            <a:r>
              <a:rPr lang="ru-RU" sz="3200" b="1" dirty="0" smtClean="0">
                <a:solidFill>
                  <a:srgbClr val="758085">
                    <a:lumMod val="75000"/>
                  </a:srgbClr>
                </a:solidFill>
                <a:ea typeface="Calibri"/>
                <a:cs typeface="Times New Roman"/>
              </a:rPr>
              <a:t>Таким образом,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интерактивные тренинги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кейс-методу CBL с интегрированными нейролингвистическими технологиями (NLP), использованием психологических упражнений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Милтон-модели 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аутотренинга ("self-help")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выступают составляющей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тьюторского психообразовательного сопровождения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оказания своевременной медико-социальной помощи, в том числе психопревентивной, лицам молодого возраста с расстройствами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адаптации</a:t>
            </a:r>
            <a:endParaRPr lang="ru-RU" sz="3200" b="1" dirty="0">
              <a:solidFill>
                <a:srgbClr val="758085">
                  <a:lumMod val="75000"/>
                </a:srgb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36027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rp Blue Bullet and Title">
  <a:themeElements>
    <a:clrScheme name="Duarte 2011">
      <a:dk1>
        <a:srgbClr val="000000"/>
      </a:dk1>
      <a:lt1>
        <a:srgbClr val="FFFFFF"/>
      </a:lt1>
      <a:dk2>
        <a:srgbClr val="000000"/>
      </a:dk2>
      <a:lt2>
        <a:srgbClr val="595959"/>
      </a:lt2>
      <a:accent1>
        <a:srgbClr val="B8DAF1"/>
      </a:accent1>
      <a:accent2>
        <a:srgbClr val="08A7EE"/>
      </a:accent2>
      <a:accent3>
        <a:srgbClr val="01417C"/>
      </a:accent3>
      <a:accent4>
        <a:srgbClr val="D8531E"/>
      </a:accent4>
      <a:accent5>
        <a:srgbClr val="89BA38"/>
      </a:accent5>
      <a:accent6>
        <a:srgbClr val="767B84"/>
      </a:accent6>
      <a:hlink>
        <a:srgbClr val="08A7EE"/>
      </a:hlink>
      <a:folHlink>
        <a:srgbClr val="D853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8DAF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i="0" dirty="0" smtClean="0">
            <a:cs typeface="HelveticaNeueLT Std Lt"/>
          </a:defRPr>
        </a:defPPr>
      </a:lstStyle>
    </a:txDef>
  </a:objectDefaults>
  <a:extraClrSchemeLst>
    <a:extraClrScheme>
      <a:clrScheme name="Corp Blue Bullet and Tit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E82AB"/>
        </a:accent1>
        <a:accent2>
          <a:srgbClr val="C4DBDA"/>
        </a:accent2>
        <a:accent3>
          <a:srgbClr val="FFFFFF"/>
        </a:accent3>
        <a:accent4>
          <a:srgbClr val="000000"/>
        </a:accent4>
        <a:accent5>
          <a:srgbClr val="B6C1D2"/>
        </a:accent5>
        <a:accent6>
          <a:srgbClr val="B1C6C5"/>
        </a:accent6>
        <a:hlink>
          <a:srgbClr val="26578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422</Words>
  <Application>Microsoft Office PowerPoint</Application>
  <PresentationFormat>Экран (4:3)</PresentationFormat>
  <Paragraphs>167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Cambria</vt:lpstr>
      <vt:lpstr>Century Gothic</vt:lpstr>
      <vt:lpstr>Constantia</vt:lpstr>
      <vt:lpstr>Corbel</vt:lpstr>
      <vt:lpstr>Courier New</vt:lpstr>
      <vt:lpstr>Helvetica 45 Light</vt:lpstr>
      <vt:lpstr>HelveticaNeueLT Std Lt</vt:lpstr>
      <vt:lpstr>HelveticaNeueLT Std Med</vt:lpstr>
      <vt:lpstr>HelveticaNeueLT Std Thin</vt:lpstr>
      <vt:lpstr>Lucida Grande</vt:lpstr>
      <vt:lpstr>Myriad Pro</vt:lpstr>
      <vt:lpstr>Palatino Linotype</vt:lpstr>
      <vt:lpstr>Times New Roman</vt:lpstr>
      <vt:lpstr>Тема Office</vt:lpstr>
      <vt:lpstr>1_Corp Blue Bullet and Title</vt:lpstr>
      <vt:lpstr>2_Исполнительная</vt:lpstr>
      <vt:lpstr>5_Тема Office</vt:lpstr>
      <vt:lpstr>3_Исполнительная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370</cp:revision>
  <dcterms:created xsi:type="dcterms:W3CDTF">2018-03-12T19:15:56Z</dcterms:created>
  <dcterms:modified xsi:type="dcterms:W3CDTF">2020-10-24T19:03:51Z</dcterms:modified>
</cp:coreProperties>
</file>