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7" r:id="rId5"/>
    <p:sldId id="259" r:id="rId6"/>
    <p:sldId id="261" r:id="rId7"/>
    <p:sldId id="268" r:id="rId8"/>
    <p:sldId id="269" r:id="rId9"/>
    <p:sldId id="270" r:id="rId10"/>
    <p:sldId id="271" r:id="rId11"/>
    <p:sldId id="272" r:id="rId12"/>
    <p:sldId id="27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050" autoAdjust="0"/>
  </p:normalViewPr>
  <p:slideViewPr>
    <p:cSldViewPr snapToGrid="0">
      <p:cViewPr varScale="1">
        <p:scale>
          <a:sx n="71" d="100"/>
          <a:sy n="71" d="100"/>
        </p:scale>
        <p:origin x="1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995094220528366E-2"/>
          <c:y val="0.1211536028163544"/>
          <c:w val="0.79534922717993584"/>
          <c:h val="0.71361748547174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C8-495B-886A-A29365C51331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CC8-495B-886A-A29365C5133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CC8-495B-886A-A29365C5133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CC8-495B-886A-A29365C51331}"/>
              </c:ext>
            </c:extLst>
          </c:dPt>
          <c:dPt>
            <c:idx val="4"/>
            <c:invertIfNegative val="0"/>
            <c:bubble3D val="0"/>
            <c:spPr>
              <a:solidFill>
                <a:srgbClr val="FFFF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CC8-495B-886A-A29365C51331}"/>
              </c:ext>
            </c:extLst>
          </c:dPt>
          <c:dPt>
            <c:idx val="5"/>
            <c:invertIfNegative val="0"/>
            <c:bubble3D val="0"/>
            <c:spPr>
              <a:solidFill>
                <a:srgbClr val="FFCC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CC8-495B-886A-A29365C5133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CC8-495B-886A-A29365C51331}"/>
              </c:ext>
            </c:extLst>
          </c:dPt>
          <c:dPt>
            <c:idx val="7"/>
            <c:invertIfNegative val="0"/>
            <c:bubble3D val="0"/>
            <c:spPr>
              <a:solidFill>
                <a:srgbClr val="6F58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CC8-495B-886A-A29365C51331}"/>
              </c:ext>
            </c:extLst>
          </c:dPt>
          <c:dPt>
            <c:idx val="8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CC8-495B-886A-A29365C51331}"/>
              </c:ext>
            </c:extLst>
          </c:dPt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Лист1!$A$2:$A$10</c:f>
              <c:strCache>
                <c:ptCount val="9"/>
                <c:pt idx="0">
                  <c:v>1:20</c:v>
                </c:pt>
                <c:pt idx="1">
                  <c:v>1:40</c:v>
                </c:pt>
                <c:pt idx="2">
                  <c:v>1:80</c:v>
                </c:pt>
                <c:pt idx="3">
                  <c:v>1:160</c:v>
                </c:pt>
                <c:pt idx="4">
                  <c:v>1:320</c:v>
                </c:pt>
                <c:pt idx="5">
                  <c:v>1:640</c:v>
                </c:pt>
                <c:pt idx="6">
                  <c:v>1:1280</c:v>
                </c:pt>
                <c:pt idx="7">
                  <c:v>1:5120</c:v>
                </c:pt>
                <c:pt idx="8">
                  <c:v>1:10240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CC8-495B-886A-A29365C51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867968"/>
        <c:axId val="174869888"/>
      </c:barChart>
      <c:catAx>
        <c:axId val="174867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Разведение слюны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869888"/>
        <c:crosses val="autoZero"/>
        <c:auto val="1"/>
        <c:lblAlgn val="ctr"/>
        <c:lblOffset val="100"/>
        <c:noMultiLvlLbl val="0"/>
      </c:catAx>
      <c:valAx>
        <c:axId val="174869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мл.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86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86362660427046"/>
          <c:y val="0.17496031746031745"/>
          <c:w val="0.8418597925676653"/>
          <c:h val="0.669986564179477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6F-4E5E-B342-1D6D03AEAA2A}"/>
              </c:ext>
            </c:extLst>
          </c:dPt>
          <c:dPt>
            <c:idx val="1"/>
            <c:invertIfNegative val="0"/>
            <c:bubble3D val="0"/>
            <c:spPr>
              <a:solidFill>
                <a:srgbClr val="96888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6F-4E5E-B342-1D6D03AEAA2A}"/>
              </c:ext>
            </c:extLst>
          </c:dPt>
          <c:dPt>
            <c:idx val="2"/>
            <c:invertIfNegative val="0"/>
            <c:bubble3D val="0"/>
            <c:spPr>
              <a:solidFill>
                <a:srgbClr val="6C5F8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76F-4E5E-B342-1D6D03AEAA2A}"/>
              </c:ext>
            </c:extLst>
          </c:dPt>
          <c:cat>
            <c:strRef>
              <c:f>Лист1!$A$2:$A$5</c:f>
              <c:strCache>
                <c:ptCount val="3"/>
                <c:pt idx="0">
                  <c:v>слюна</c:v>
                </c:pt>
                <c:pt idx="1">
                  <c:v>слюна/ сигарета</c:v>
                </c:pt>
                <c:pt idx="2">
                  <c:v>слюна/ вейп</c:v>
                </c:pt>
              </c:strCache>
            </c:strRef>
          </c:cat>
          <c:val>
            <c:numRef>
              <c:f>Лист1!$B$2:$B$5</c:f>
              <c:numCache>
                <c:formatCode>@</c:formatCode>
                <c:ptCount val="4"/>
                <c:pt idx="0" formatCode="General">
                  <c:v>4</c:v>
                </c:pt>
                <c:pt idx="1">
                  <c:v>4</c:v>
                </c:pt>
                <c:pt idx="2" formatCode="General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76F-4E5E-B342-1D6D03AEAA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413312"/>
        <c:axId val="174414848"/>
      </c:barChart>
      <c:catAx>
        <c:axId val="17441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414848"/>
        <c:crosses val="autoZero"/>
        <c:auto val="1"/>
        <c:lblAlgn val="ctr"/>
        <c:lblOffset val="100"/>
        <c:noMultiLvlLbl val="0"/>
      </c:catAx>
      <c:valAx>
        <c:axId val="17441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мл.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41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5.4565626105247483E-2"/>
          <c:y val="0.91319397575303085"/>
          <c:w val="0.78448558291915638"/>
          <c:h val="6.6964754405699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96146052575791"/>
          <c:y val="3.209994779450151E-2"/>
          <c:w val="0.85025915108520267"/>
          <c:h val="0.839150079778825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FC5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797-4798-87F2-8AD8466441E2}"/>
              </c:ext>
            </c:extLst>
          </c:dPt>
          <c:dPt>
            <c:idx val="1"/>
            <c:invertIfNegative val="0"/>
            <c:bubble3D val="0"/>
            <c:spPr>
              <a:solidFill>
                <a:srgbClr val="F2F2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797-4798-87F2-8AD8466441E2}"/>
              </c:ext>
            </c:extLst>
          </c:dPt>
          <c:dPt>
            <c:idx val="2"/>
            <c:invertIfNegative val="0"/>
            <c:bubble3D val="0"/>
            <c:spPr>
              <a:solidFill>
                <a:srgbClr val="F4DA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797-4798-87F2-8AD8466441E2}"/>
              </c:ext>
            </c:extLst>
          </c:dPt>
          <c:cat>
            <c:strRef>
              <c:f>Лист1!$A$2:$A$5</c:f>
              <c:strCache>
                <c:ptCount val="3"/>
                <c:pt idx="0">
                  <c:v>Слюна/Слюна</c:v>
                </c:pt>
                <c:pt idx="1">
                  <c:v>Слюна/Сигарета</c:v>
                </c:pt>
                <c:pt idx="2">
                  <c:v>Слюна/Вейп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97-4798-87F2-8AD8466441E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Слюна/Слюна</c:v>
                </c:pt>
                <c:pt idx="1">
                  <c:v>Слюна/Сигарета</c:v>
                </c:pt>
                <c:pt idx="2">
                  <c:v>Слюна/Вейп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7-4797-4798-87F2-8AD8466441E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Слюна/Слюна</c:v>
                </c:pt>
                <c:pt idx="1">
                  <c:v>Слюна/Сигарета</c:v>
                </c:pt>
                <c:pt idx="2">
                  <c:v>Слюна/Вейп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4797-4798-87F2-8AD8466441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437504"/>
        <c:axId val="174439424"/>
      </c:barChart>
      <c:catAx>
        <c:axId val="174437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слюна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439424"/>
        <c:crosses val="autoZero"/>
        <c:auto val="1"/>
        <c:lblAlgn val="ctr"/>
        <c:lblOffset val="100"/>
        <c:noMultiLvlLbl val="0"/>
      </c:catAx>
      <c:valAx>
        <c:axId val="174439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мл.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43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236E-4AEE-4A09-A943-C10D8C8CEB13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D5DE-594B-4774-B8E4-68AB949D9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706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236E-4AEE-4A09-A943-C10D8C8CEB13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D5DE-594B-4774-B8E4-68AB949D9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88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236E-4AEE-4A09-A943-C10D8C8CEB13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D5DE-594B-4774-B8E4-68AB949D9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67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236E-4AEE-4A09-A943-C10D8C8CEB13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D5DE-594B-4774-B8E4-68AB949D9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8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236E-4AEE-4A09-A943-C10D8C8CEB13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D5DE-594B-4774-B8E4-68AB949D9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932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236E-4AEE-4A09-A943-C10D8C8CEB13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D5DE-594B-4774-B8E4-68AB949D9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66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236E-4AEE-4A09-A943-C10D8C8CEB13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D5DE-594B-4774-B8E4-68AB949D9E3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41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236E-4AEE-4A09-A943-C10D8C8CEB13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D5DE-594B-4774-B8E4-68AB949D9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11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236E-4AEE-4A09-A943-C10D8C8CEB13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D5DE-594B-4774-B8E4-68AB949D9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09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236E-4AEE-4A09-A943-C10D8C8CEB13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D5DE-594B-4774-B8E4-68AB949D9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78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05A236E-4AEE-4A09-A943-C10D8C8CEB13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D5DE-594B-4774-B8E4-68AB949D9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64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05A236E-4AEE-4A09-A943-C10D8C8CEB13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979D5DE-594B-4774-B8E4-68AB949D9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47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617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50774"/>
            <a:ext cx="9144000" cy="9070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Скачать обои - 1600x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1999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ВПО «ДОНЕЦКИЙ НАЦИОНАЛЬНЫЙ МЕДИЦИНСКИЙ УНИВЕРСИТЕТ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ИМ. М. ГОРЬКОГО»</a:t>
            </a:r>
          </a:p>
          <a:p>
            <a:pPr marL="457200" algn="ctr">
              <a:lnSpc>
                <a:spcPct val="150000"/>
              </a:lnSpc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50000"/>
              </a:lnSpc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НИКОТИНА НА АКТИВНОСТЬ α -АМИЛАЗЫ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СЛЮНЫ</a:t>
            </a:r>
          </a:p>
          <a:p>
            <a:pPr marL="457200" algn="ctr">
              <a:lnSpc>
                <a:spcPct val="150000"/>
              </a:lnSpc>
            </a:pPr>
            <a:r>
              <a:rPr lang="ru-RU" sz="2000" b="1" i="1" dirty="0" smtClean="0"/>
              <a:t>                                                                                                                                                  </a:t>
            </a:r>
          </a:p>
          <a:p>
            <a:pPr marL="457200" algn="ctr">
              <a:lnSpc>
                <a:spcPct val="150000"/>
              </a:lnSpc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50000"/>
              </a:lnSpc>
            </a:pP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50000"/>
              </a:lnSpc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Тюрин Никита Сергеевич </a:t>
            </a:r>
          </a:p>
          <a:p>
            <a:pPr marL="457200" algn="ctr">
              <a:lnSpc>
                <a:spcPct val="150000"/>
              </a:lnSpc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Студент 1 курса 1 лечебного факультета  </a:t>
            </a:r>
          </a:p>
          <a:p>
            <a:pPr marL="457200" algn="ctr">
              <a:lnSpc>
                <a:spcPct val="150000"/>
              </a:lnSpc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ctr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ctr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ctr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Донецк 2020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50000"/>
              </a:lnSpc>
            </a:pP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50000"/>
              </a:lnSpc>
              <a:spcAft>
                <a:spcPts val="0"/>
              </a:spcAft>
            </a:pP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50000"/>
              </a:lnSpc>
              <a:spcAft>
                <a:spcPts val="0"/>
              </a:spcAft>
            </a:pPr>
            <a:endParaRPr lang="ru-RU" sz="1600" b="1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50000"/>
              </a:lnSpc>
              <a:spcAft>
                <a:spcPts val="0"/>
              </a:spcAft>
            </a:pPr>
            <a:endParaRPr lang="ru-RU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77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-komok.narod.ru/linki/www.fierydarts.com/images/car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96799" cy="705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8084" y="0"/>
            <a:ext cx="11142617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  <a:p>
            <a:r>
              <a:rPr lang="ru-RU" b="1" dirty="0"/>
              <a:t> </a:t>
            </a:r>
            <a:endParaRPr lang="ru-RU" dirty="0"/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проведенных исследований подтвердилась гипотеза о том, что никотин, содержащийся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вейпе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более пагубно влияет на активность амилазы слюны, нежели никотин из традиционных сигарет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Активность фермента амилазы зависит от концентрации слюны, т.е. чем выше концентрация слюны, тем быстрее происходит расщепление крахмала.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Никотин, который содержится в традиционной сигарете, снижает активность фермента амилазы.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Никотин, который содержится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вейпе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сильнее, чем традиционная сигарета, снижает активность фермента амилазы.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рН слюны изменяется под действием никотина, содержащегося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вейпе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сильнее, чем из традиционной сигареты.</a:t>
            </a:r>
          </a:p>
        </p:txBody>
      </p:sp>
    </p:spTree>
    <p:extLst>
      <p:ext uri="{BB962C8B-B14F-4D97-AF65-F5344CB8AC3E}">
        <p14:creationId xmlns:p14="http://schemas.microsoft.com/office/powerpoint/2010/main" val="3997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-komok.narod.ru/linki/www.fierydarts.com/images/car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96799" cy="705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4616" y="1136469"/>
            <a:ext cx="1154756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</a:p>
          <a:p>
            <a:pPr algn="ctr"/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 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отказаться от курения и «парения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подключить слабощелочное полоскание рта водой с добавлением соды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7,4-8), в результате чего кислотность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слюны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нейтральной 6,8 ± 0,2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5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-komok.narod.ru/linki/www.fierydarts.com/images/car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942" y="-14288"/>
            <a:ext cx="12692742" cy="705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3712" y="3337353"/>
            <a:ext cx="9553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6928" y="714569"/>
            <a:ext cx="6558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 огорчайте ваше сердце табачищем»                                                                                               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И.П.Павлов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5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-komok.narod.ru/linki/www.fierydarts.com/images/car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4503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9086" y="169817"/>
            <a:ext cx="10149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9085" y="169817"/>
            <a:ext cx="10776857" cy="68018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исследования.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Слюна выполняет различные функции, такие как: пищеварительная, минерализующая, защитная, регуляторная, экскреторная и буферная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Пищеварительная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состоит в том, что слюна смачивает измельченную пищу тем самым способствуя ее измельчению и пропитыванию муцином. Частичное расщепление сложных углеводов до более простых (олигосахаридов) начинается уже в ротовой полости благодаря тому, что слюна содержит α-амилазу.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этим, нам было интересно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никотин из сигареты и из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вейпа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α-амилазы;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лияние никотин на рН слюны.</a:t>
            </a:r>
          </a:p>
          <a:p>
            <a:pPr algn="just"/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885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i-komok.narod.ru/linki/www.fierydarts.com/images/car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4503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792480" y="261257"/>
            <a:ext cx="1060704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влияние никотина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сигареты и никотина из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вейпа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амилазы и рН слюны.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работы: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обзор;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никотина табачной сигареты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вейпа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активность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амилазы;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влияние никотина табачной сигареты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вейпа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слюны;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концентрации слюны на активность фермента амилазы.</a:t>
            </a:r>
          </a:p>
          <a:p>
            <a:pPr algn="just"/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59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-komok.narod.ru/linki/www.fierydarts.com/images/car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4400" cy="690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9273" y="27296"/>
            <a:ext cx="10776858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</a:t>
            </a:r>
          </a:p>
          <a:p>
            <a:pPr algn="ctr"/>
            <a:endParaRPr lang="ru-RU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слюна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  <a:p>
            <a:pPr algn="ctr"/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</a:p>
          <a:p>
            <a:pPr algn="ctr"/>
            <a:endParaRPr lang="ru-RU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амилазы слюны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рН слюны человека.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d1xgwawrm1fpry.cloudfront.net/wp-content/uploads/2015/08/wtf-facts-sali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497" y="657815"/>
            <a:ext cx="3814354" cy="191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Альфа-амилаза (фермент) Ig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497" y="3801292"/>
            <a:ext cx="3814354" cy="21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57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-komok.narod.ru/linki/www.fierydarts.com/images/car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4401" cy="690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91194" y="130630"/>
            <a:ext cx="956201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Методы исследования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литературы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активности фермента амилазы по методу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Вольгемута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 воздействием никотина табачной сигареты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активности фермента амилазы по методу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Вольгемута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 воздействием никотина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вейпа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рН слюны под влиянием никотина традиционной сигареты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вейпа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сравнительный анализ показателей, полученных под влиянием никотина сигареты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вейпа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5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-komok.narod.ru/linki/www.fierydarts.com/images/car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4399" cy="690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7017" y="404949"/>
            <a:ext cx="1111649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исследовано влияние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вейпа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активность амилазы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слюны;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рН  слюны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наникотина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 ферментах слюны человека, курящего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сигарету и парящего;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полученных показателей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542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-komok.narod.ru/linki/www.fierydarts.com/images/car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1703"/>
            <a:ext cx="12192000" cy="741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6749" y="-365762"/>
            <a:ext cx="1130676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лияние 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концентрации слюны на активность амилазы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можно сделать вывод, что активность фермента амилазы зависит от концентрации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слюны. </a:t>
            </a:r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72204243"/>
              </p:ext>
            </p:extLst>
          </p:nvPr>
        </p:nvGraphicFramePr>
        <p:xfrm>
          <a:off x="574766" y="966651"/>
          <a:ext cx="5068388" cy="3958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218" name="Picture 2" descr="https://pp.userapi.com/c841633/v841633695/62613/hURBZ5cgA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749" y="966651"/>
            <a:ext cx="4723080" cy="395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51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-komok.narod.ru/linki/www.fierydarts.com/images/car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9303"/>
            <a:ext cx="12344400" cy="741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7383" y="-156755"/>
            <a:ext cx="11652067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влияния никотина из классической сигареты и никотина из </a:t>
            </a:r>
            <a:r>
              <a:rPr lang="ru-RU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вейпа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фермента 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амилазы</a:t>
            </a:r>
          </a:p>
          <a:p>
            <a:pPr algn="ctr"/>
            <a:endParaRPr lang="ru-RU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можно сделать вывод, что активность фермента амилазы зависит от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никотина. </a:t>
            </a:r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" y="0"/>
            <a:ext cx="1263178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34890158"/>
              </p:ext>
            </p:extLst>
          </p:nvPr>
        </p:nvGraphicFramePr>
        <p:xfrm>
          <a:off x="418011" y="1802674"/>
          <a:ext cx="5421086" cy="3958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1" y="457200"/>
            <a:ext cx="1263178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5" name="Picture 5" descr="https://pp.userapi.com/c840339/v840339695/4d7ba/I2-jyGbOiX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34" y="1802674"/>
            <a:ext cx="5656217" cy="395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7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-komok.narod.ru/linki/www.fierydarts.com/images/car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9234"/>
            <a:ext cx="12496800" cy="741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273" y="-949234"/>
            <a:ext cx="1249679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влияния 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никотина на </a:t>
            </a:r>
            <a:r>
              <a:rPr lang="ru-RU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слюны</a:t>
            </a:r>
          </a:p>
          <a:p>
            <a:pPr algn="ctr"/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можно сделать вывод, что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рН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амилазы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изменяется под действием никотина. </a:t>
            </a:r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2546" y="1571896"/>
            <a:ext cx="12224254" cy="42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0294865"/>
              </p:ext>
            </p:extLst>
          </p:nvPr>
        </p:nvGraphicFramePr>
        <p:xfrm>
          <a:off x="721359" y="0"/>
          <a:ext cx="5418183" cy="4376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72546" y="4819921"/>
            <a:ext cx="12224254" cy="42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9" name="Picture 5" descr="https://pp.userapi.com/c841520/v841520642/5ebd3/ExTUUJkw0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91" y="0"/>
            <a:ext cx="5065486" cy="437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96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732</TotalTime>
  <Words>399</Words>
  <Application>Microsoft Office PowerPoint</Application>
  <PresentationFormat>Широкоэкранный</PresentationFormat>
  <Paragraphs>116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Corbel</vt:lpstr>
      <vt:lpstr>Gill Sans MT</vt:lpstr>
      <vt:lpstr>Times New Roman</vt:lpstr>
      <vt:lpstr>Wingdings</vt:lpstr>
      <vt:lpstr>Parcel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HP</cp:lastModifiedBy>
  <cp:revision>45</cp:revision>
  <dcterms:created xsi:type="dcterms:W3CDTF">2018-01-31T13:47:05Z</dcterms:created>
  <dcterms:modified xsi:type="dcterms:W3CDTF">2020-10-27T07:57:31Z</dcterms:modified>
</cp:coreProperties>
</file>