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notesMasterIdLst>
    <p:notesMasterId r:id="rId22"/>
  </p:notesMasterIdLst>
  <p:sldIdLst>
    <p:sldId id="256" r:id="rId2"/>
    <p:sldId id="258" r:id="rId3"/>
    <p:sldId id="273" r:id="rId4"/>
    <p:sldId id="284" r:id="rId5"/>
    <p:sldId id="285" r:id="rId6"/>
    <p:sldId id="286" r:id="rId7"/>
    <p:sldId id="259" r:id="rId8"/>
    <p:sldId id="272" r:id="rId9"/>
    <p:sldId id="261" r:id="rId10"/>
    <p:sldId id="274" r:id="rId11"/>
    <p:sldId id="279" r:id="rId12"/>
    <p:sldId id="291" r:id="rId13"/>
    <p:sldId id="280" r:id="rId14"/>
    <p:sldId id="281" r:id="rId15"/>
    <p:sldId id="289" r:id="rId16"/>
    <p:sldId id="287" r:id="rId17"/>
    <p:sldId id="293" r:id="rId18"/>
    <p:sldId id="268" r:id="rId19"/>
    <p:sldId id="277" r:id="rId20"/>
    <p:sldId id="29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EBF1DA"/>
    <a:srgbClr val="F9FBF5"/>
    <a:srgbClr val="A50021"/>
    <a:srgbClr val="990099"/>
    <a:srgbClr val="0000FF"/>
    <a:srgbClr val="9900CC"/>
    <a:srgbClr val="FF0066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45B7F306-DD9F-4A64-B87E-CBE0F2A65D4A}" type="datetimeFigureOut">
              <a:rPr lang="ru-RU" altLang="ru-RU"/>
              <a:pPr>
                <a:defRPr/>
              </a:pPr>
              <a:t>28.10.2020</a:t>
            </a:fld>
            <a:endParaRPr lang="ru-RU" altLang="ru-R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260F3293-1E97-40FA-8E9D-D5839DE3EB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87313" indent="2603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+mn-lt"/>
              </a:rPr>
              <a:t>Позвольте остановиться на некоторых из них: </a:t>
            </a:r>
            <a:r>
              <a:rPr lang="ru-RU" b="1" dirty="0">
                <a:solidFill>
                  <a:schemeClr val="folHlink"/>
                </a:solidFill>
                <a:latin typeface="Arial" charset="0"/>
              </a:rPr>
              <a:t>Тредмилл –</a:t>
            </a:r>
            <a:r>
              <a:rPr lang="ru-RU" b="1" dirty="0">
                <a:latin typeface="Arial" charset="0"/>
              </a:rPr>
              <a:t> дорожка, приводимая в движение электромотором с различной скоростью (1,6 – 16 км/ч). Платформа </a:t>
            </a:r>
            <a:r>
              <a:rPr lang="ru-RU" b="1" dirty="0" err="1">
                <a:latin typeface="Arial" charset="0"/>
              </a:rPr>
              <a:t>тредмилла</a:t>
            </a:r>
            <a:r>
              <a:rPr lang="ru-RU" b="1" dirty="0">
                <a:latin typeface="Arial" charset="0"/>
              </a:rPr>
              <a:t> способна менять также  и угол наклона (до 20 % - 5</a:t>
            </a:r>
            <a:r>
              <a:rPr lang="en-US" b="1" dirty="0">
                <a:latin typeface="Arial" charset="0"/>
                <a:cs typeface="Times New Roman" pitchFamily="18" charset="0"/>
              </a:rPr>
              <a:t>°</a:t>
            </a:r>
            <a:r>
              <a:rPr lang="ru-RU" b="1" dirty="0">
                <a:latin typeface="Arial" charset="0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</a:endParaRPr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0C3859-7A5E-42FA-B885-60740C0933AE}" type="slidenum">
              <a:rPr lang="uk-UA" altLang="ru-RU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uk-UA" altLang="ru-RU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629F17-A041-4403-A0C1-86FF73951DD9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400EA6EF-E63E-4EEF-947D-22E081CF4A4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13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D5859-2050-41B1-8FF8-A173C5A1F7CC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E59D6A84-57F3-4D1F-87D1-8557472A2E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50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D5859-2050-41B1-8FF8-A173C5A1F7CC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E59D6A84-57F3-4D1F-87D1-8557472A2E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2984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D5859-2050-41B1-8FF8-A173C5A1F7CC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E59D6A84-57F3-4D1F-87D1-8557472A2E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3871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D5859-2050-41B1-8FF8-A173C5A1F7CC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E59D6A84-57F3-4D1F-87D1-8557472A2E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087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D5859-2050-41B1-8FF8-A173C5A1F7CC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E59D6A84-57F3-4D1F-87D1-8557472A2E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0533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047AFD-3C09-40B2-99CD-A9B84CFB7B07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2FFDA-59F2-4D52-BF5B-9447F24D584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0045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8AC0F4-74DE-4120-9A28-2A41DB672D97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E56E3-79E9-4C89-A8D2-3CDE0A05078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13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C8E40-5DD6-4B06-A0D9-550CA8B04257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D73F6-79B4-4CB3-A3EB-E0C813D523A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251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045F0-C1E4-42FE-9460-7D84C70438C2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60B4653-F9A6-42EC-823E-330322D7AB8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471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90BC9-DC8D-4522-8105-678886AC6A0A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9C4B9432-D9C2-4459-90FC-E9FFC4D3B46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39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62738-D28C-4346-B69E-AC07A99A591B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6931F0BF-CB89-4EBB-816B-7F02DCF4C4E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381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359529-648C-43FA-80D3-C786B2DDF687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1D02C-EC0D-4D93-8AA8-2EF0941A603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93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10BD84-3C03-4729-9945-FFD19AB76BF7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982E0-B0BB-45D0-B175-B486836BFE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755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21D3F-D369-49AE-9972-4E6835129B9B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DAA1D-D945-4C53-9C63-882B0E74A7C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963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F1796B-FB10-49F5-A039-EDC191F5FD85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6D42D7D8-2144-413F-9BEE-62098275D20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3527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D5859-2050-41B1-8FF8-A173C5A1F7CC}" type="datetimeFigureOut">
              <a:rPr lang="ru-RU" smtClean="0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E59D6A84-57F3-4D1F-87D1-8557472A2E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158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7"/>
          <p:cNvSpPr>
            <a:spLocks noChangeArrowheads="1"/>
          </p:cNvSpPr>
          <p:nvPr/>
        </p:nvSpPr>
        <p:spPr bwMode="auto">
          <a:xfrm>
            <a:off x="7878618" y="4775913"/>
            <a:ext cx="39254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д.мед.н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Дубовая А.В.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к.мед.н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Тонких </a:t>
            </a:r>
            <a:r>
              <a:rPr lang="ru-RU" alt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Н.А.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к.мед.н., доцент </a:t>
            </a:r>
            <a:r>
              <a:rPr lang="ru-RU" alt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Дудчак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А.П.</a:t>
            </a:r>
            <a:endParaRPr lang="ru-RU" alt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 Усенко Н.А.</a:t>
            </a:r>
            <a:endParaRPr lang="ru-RU" alt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Прямоугольник 9"/>
          <p:cNvSpPr>
            <a:spLocks noChangeArrowheads="1"/>
          </p:cNvSpPr>
          <p:nvPr/>
        </p:nvSpPr>
        <p:spPr bwMode="auto">
          <a:xfrm>
            <a:off x="2165350" y="236538"/>
            <a:ext cx="78835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ГОО ВПО ДОННМУ ИМ. М.ГОРЬКОГО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педиатрии </a:t>
            </a: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Объект 2"/>
          <p:cNvSpPr>
            <a:spLocks/>
          </p:cNvSpPr>
          <p:nvPr/>
        </p:nvSpPr>
        <p:spPr bwMode="auto">
          <a:xfrm>
            <a:off x="788704" y="2332039"/>
            <a:ext cx="10636816" cy="188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buNone/>
            </a:pPr>
            <a:r>
              <a:rPr lang="ru-RU" alt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ВЛИЯНИЕ РАЗЛИЧНЫХ ВИДОВ ФИЗИЧЕСКОЙ </a:t>
            </a:r>
            <a:r>
              <a:rPr lang="ru-RU" alt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НАГРУЗКИ</a:t>
            </a:r>
          </a:p>
          <a:p>
            <a:pPr algn="ctr">
              <a:buNone/>
            </a:pPr>
            <a:r>
              <a:rPr lang="ru-RU" alt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НА УРОВЕНЬ АРТЕРИАЛЬНОГО ДАВЛЕНИЯ </a:t>
            </a:r>
            <a:endParaRPr lang="ru-RU" altLang="ru-RU" sz="28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alt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У </a:t>
            </a:r>
            <a:r>
              <a:rPr lang="ru-RU" altLang="ru-RU" sz="28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ЮНЫХ СПОРТСМЕНОВ </a:t>
            </a:r>
            <a:endParaRPr lang="ru-RU" alt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531299" y="6086247"/>
            <a:ext cx="1551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Донецк-2020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03" y="236538"/>
            <a:ext cx="2357293" cy="2019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3317" y="800061"/>
            <a:ext cx="9337675" cy="5768975"/>
          </a:xfrm>
        </p:spPr>
      </p:pic>
      <p:sp>
        <p:nvSpPr>
          <p:cNvPr id="2" name="TextBox 1"/>
          <p:cNvSpPr txBox="1"/>
          <p:nvPr/>
        </p:nvSpPr>
        <p:spPr>
          <a:xfrm>
            <a:off x="4230478" y="253387"/>
            <a:ext cx="2104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АД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784350" y="236538"/>
            <a:ext cx="8596313" cy="810064"/>
          </a:xfrm>
        </p:spPr>
        <p:txBody>
          <a:bodyPr/>
          <a:lstStyle/>
          <a:p>
            <a:pPr algn="ctr"/>
            <a:r>
              <a:rPr lang="ru-RU" alt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graphicFrame>
        <p:nvGraphicFramePr>
          <p:cNvPr id="16387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287182"/>
              </p:ext>
            </p:extLst>
          </p:nvPr>
        </p:nvGraphicFramePr>
        <p:xfrm>
          <a:off x="3031446" y="1194334"/>
          <a:ext cx="6102120" cy="5354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Диаграмма" r:id="rId3" imgW="5715000" imgH="4514984" progId="Excel.Chart.8">
                  <p:embed/>
                </p:oleObj>
              </mc:Choice>
              <mc:Fallback>
                <p:oleObj name="Диаграмма" r:id="rId3" imgW="5715000" imgH="4514984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1446" y="1194334"/>
                        <a:ext cx="6102120" cy="5354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942105"/>
              </p:ext>
            </p:extLst>
          </p:nvPr>
        </p:nvGraphicFramePr>
        <p:xfrm>
          <a:off x="2761674" y="979055"/>
          <a:ext cx="7185890" cy="5366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Диаграмма" r:id="rId3" imgW="6318276" imgH="4769012" progId="Excel.Chart.8">
                  <p:embed/>
                </p:oleObj>
              </mc:Choice>
              <mc:Fallback>
                <p:oleObj name="Диаграмма" r:id="rId3" imgW="6318276" imgH="4769012" progId="Excel.Chart.8">
                  <p:embed/>
                  <p:pic>
                    <p:nvPicPr>
                      <p:cNvPr id="16388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674" y="979055"/>
                        <a:ext cx="7185890" cy="5366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784350" y="236538"/>
            <a:ext cx="8596313" cy="8100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ru-RU" sz="4000" b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  <a:endParaRPr lang="ru-RU" altLang="ru-RU" sz="40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0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952625" y="864365"/>
            <a:ext cx="8596313" cy="729485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</a:t>
            </a:r>
            <a:r>
              <a:rPr lang="ru-RU" altLang="ru-RU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тредмилл</a:t>
            </a:r>
            <a:r>
              <a:rPr lang="ru-RU" alt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-теста</a:t>
            </a:r>
          </a:p>
        </p:txBody>
      </p:sp>
      <p:graphicFrame>
        <p:nvGraphicFramePr>
          <p:cNvPr id="17411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138203"/>
              </p:ext>
            </p:extLst>
          </p:nvPr>
        </p:nvGraphicFramePr>
        <p:xfrm>
          <a:off x="1952625" y="1487056"/>
          <a:ext cx="9094066" cy="5146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Диаграмма" r:id="rId3" imgW="9385352" imgH="4940254" progId="Excel.Chart.8">
                  <p:embed/>
                </p:oleObj>
              </mc:Choice>
              <mc:Fallback>
                <p:oleObj name="Диаграмма" r:id="rId3" imgW="9385352" imgH="4940254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487056"/>
                        <a:ext cx="9094066" cy="5146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727190" y="156479"/>
            <a:ext cx="3141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dirty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Результаты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0">
              <a:srgbClr val="E4EBCD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826" y="132347"/>
            <a:ext cx="3141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dirty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Результаты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353161"/>
              </p:ext>
            </p:extLst>
          </p:nvPr>
        </p:nvGraphicFramePr>
        <p:xfrm>
          <a:off x="2706755" y="1094345"/>
          <a:ext cx="7305964" cy="546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Диаграмма" r:id="rId3" imgW="7518400" imgH="5994308" progId="Excel.Chart.8">
                  <p:embed/>
                </p:oleObj>
              </mc:Choice>
              <mc:Fallback>
                <p:oleObj name="Диаграмма" r:id="rId3" imgW="7518400" imgH="5994308" progId="Excel.Chart.8">
                  <p:embed/>
                  <p:pic>
                    <p:nvPicPr>
                      <p:cNvPr id="2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755" y="1094345"/>
                        <a:ext cx="7305964" cy="546820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ysClr val="windowText" lastClr="0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790" y="503794"/>
            <a:ext cx="3049886" cy="711395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altLang="ru-RU" sz="4000" b="1" dirty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Результаты</a:t>
            </a:r>
            <a: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7063" y="1628274"/>
            <a:ext cx="923308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Гипертонический тип реакции на физ. нагрузку: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Бокс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Борьба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Восточные единоборства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Тяжелая атлетика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651896" y="2478870"/>
            <a:ext cx="637674" cy="26657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2571" y="3328358"/>
            <a:ext cx="3368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Высокостатичные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виды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физ.нагрузок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5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790" y="503794"/>
            <a:ext cx="3049886" cy="711395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altLang="ru-RU" sz="4000" b="1" dirty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Результаты</a:t>
            </a:r>
            <a: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7064" y="1628274"/>
            <a:ext cx="780849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Нормотонический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тип реакции на физ. нагрузку: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Плавание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Бег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Волейбол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Фигурное катание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843136" y="2626394"/>
            <a:ext cx="637674" cy="18648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652897" y="2916920"/>
            <a:ext cx="3989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Среднединамичные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низко-/</a:t>
            </a:r>
            <a:r>
              <a:rPr lang="ru-RU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среднестатичные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виды </a:t>
            </a:r>
            <a:r>
              <a:rPr lang="ru-RU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физ.нагрузок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67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5686" y="108284"/>
            <a:ext cx="3141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dirty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Результаты</a:t>
            </a:r>
            <a:endParaRPr lang="ru-RU" dirty="0"/>
          </a:p>
        </p:txBody>
      </p:sp>
      <p:sp>
        <p:nvSpPr>
          <p:cNvPr id="3" name="Объект 1"/>
          <p:cNvSpPr txBox="1">
            <a:spLocks/>
          </p:cNvSpPr>
          <p:nvPr/>
        </p:nvSpPr>
        <p:spPr>
          <a:xfrm>
            <a:off x="2077197" y="1667917"/>
            <a:ext cx="7879603" cy="139036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Патологическая реакция ЧСС и АД на высоте нагрузки</a:t>
            </a:r>
          </a:p>
          <a:p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Замедленное восстановление ЧСС и АД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1274" y="2723431"/>
            <a:ext cx="6918158" cy="89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нарушение 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регуляторных механизмов </a:t>
            </a: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ССС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перенапряжение ЦНС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 rot="20536913">
            <a:off x="1347537" y="2334125"/>
            <a:ext cx="565484" cy="1167063"/>
          </a:xfrm>
          <a:prstGeom prst="curvedRightArrow">
            <a:avLst>
              <a:gd name="adj1" fmla="val 25000"/>
              <a:gd name="adj2" fmla="val 8646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1901240" y="2021210"/>
            <a:ext cx="194927" cy="5484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2077198" y="2863516"/>
            <a:ext cx="232865" cy="5293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33431" y="3997527"/>
            <a:ext cx="8107224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ru-RU" sz="2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рекомендованы: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высокие </a:t>
            </a:r>
            <a:r>
              <a:rPr lang="ru-RU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статические </a:t>
            </a:r>
            <a:r>
              <a:rPr lang="ru-RU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нагрузки,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Предполагающие </a:t>
            </a:r>
            <a:r>
              <a:rPr lang="ru-RU" sz="2200" dirty="0" err="1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микротравматизацию</a:t>
            </a:r>
            <a:r>
              <a:rPr lang="ru-RU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головного </a:t>
            </a:r>
            <a:r>
              <a:rPr lang="ru-RU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мозга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ru-RU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ru-RU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равмы шейного </a:t>
            </a:r>
            <a:r>
              <a:rPr lang="ru-RU" sz="2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отдела </a:t>
            </a:r>
            <a:r>
              <a:rPr lang="ru-RU" sz="2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позвоночника</a:t>
            </a:r>
            <a:endParaRPr lang="ru-RU" sz="2200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rot="20153067">
            <a:off x="1736430" y="3634732"/>
            <a:ext cx="681535" cy="14678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2688091" y="4391525"/>
            <a:ext cx="600789" cy="12242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01239" y="1299779"/>
            <a:ext cx="53116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Напряжение адаптации ССС (63,3%):</a:t>
            </a:r>
          </a:p>
          <a:p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03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" y="144463"/>
            <a:ext cx="10515600" cy="4619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378383" y="1205634"/>
            <a:ext cx="9751435" cy="4428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Тредмилл-тест позволил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ТФН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ВД по гипертензивному типу к физической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нагрузке – выше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у 100%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обследованных; 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компенсаторные возможности сердечно-сосудистой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– напряжение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сердечно-сосудистой системы выявлено у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(63,3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рекомендации по оптимизации физической активности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1631452" y="867941"/>
            <a:ext cx="9960184" cy="523540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Изометрические типы нагрузок приводят к повышению уровня АД, в то время как среднеинтенсивные динамические занятия наоборот – снижают артериальное давление.</a:t>
            </a:r>
          </a:p>
          <a:p>
            <a:pPr eaLnBrk="1" hangingPunct="1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высокого нормального АД не является причиной отстранения от занятия спортом. Таким детям и подросткам следует рекомендовать соблюдение здорового образа жизни, что подразумевает нормализацию массы тела, регулярные физические нагрузки и рациональное питание. </a:t>
            </a:r>
          </a:p>
          <a:p>
            <a:pPr eaLnBrk="1" hangingPunct="1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Подросткам со стойким повышением уровня АД и гипертоническим типом реакции гемодинамики на физическую нагрузку при проведении 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тредмилл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-теста должны быть запрещены высоко интенсивные и статичные виды спорта до нормализации уровня АД.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32921" y="221610"/>
            <a:ext cx="19123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DE7E18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Выводы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349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838200" y="1121871"/>
            <a:ext cx="11037710" cy="4115148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Артериальная гипертензия (АГ) </a:t>
            </a:r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диагностируемая патология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спортсменов</a:t>
            </a:r>
          </a:p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перечень причин смерти молодых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спортсменов</a:t>
            </a:r>
          </a:p>
          <a:p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риводит к поражению органов-мишеней, развитию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гипертрофической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кардиомиопатии</a:t>
            </a:r>
            <a:endParaRPr lang="ru-RU" alt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развития желудочковых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аритмий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внезапной сердечной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смерти</a:t>
            </a:r>
          </a:p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литературе нет однозначного мнения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влиянии различных типов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регулярных спортивных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занятий </a:t>
            </a: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АД.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Прямоугольник 1"/>
          <p:cNvSpPr>
            <a:spLocks noChangeArrowheads="1"/>
          </p:cNvSpPr>
          <p:nvPr/>
        </p:nvSpPr>
        <p:spPr bwMode="auto">
          <a:xfrm>
            <a:off x="7191448" y="5697670"/>
            <a:ext cx="4684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рекомендации по допуску спортсменов с отклонениями со стороны сердечно-сосудистой системы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altLang="ru-RU" sz="1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тренировочно</a:t>
            </a:r>
            <a:r>
              <a:rPr lang="ru-RU" alt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-соревновательному процессу, 2011 г.</a:t>
            </a:r>
            <a:endParaRPr lang="ru-RU" altLang="ru-RU" sz="1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981" y="3011054"/>
            <a:ext cx="10169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Благодарим за внимание!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023692" y="477990"/>
            <a:ext cx="651252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lvl="0" defTabSz="914400">
              <a:spcBef>
                <a:spcPts val="0"/>
              </a:spcBef>
              <a:buClrTx/>
              <a:buSzTx/>
              <a:buNone/>
              <a:defRPr/>
            </a:pPr>
            <a:r>
              <a:rPr lang="ru-RU" b="1" i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Физические упражнения могут заменить множество лекарств, но ни одно лекарство в мире не может заменить физические упражнения.</a:t>
            </a:r>
          </a:p>
          <a:p>
            <a:pPr lvl="0" algn="r" defTabSz="914400">
              <a:spcBef>
                <a:spcPts val="0"/>
              </a:spcBef>
              <a:buClrTx/>
              <a:buSzTx/>
              <a:buNone/>
              <a:defRPr/>
            </a:pPr>
            <a:r>
              <a:rPr lang="ru-RU" b="1" i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Анджело </a:t>
            </a:r>
            <a:r>
              <a:rPr lang="ru-RU" b="1" i="1" kern="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Моссо</a:t>
            </a:r>
            <a:r>
              <a:rPr lang="ru-RU" b="1" i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(1846-1910), </a:t>
            </a:r>
            <a:endParaRPr lang="ru-RU" b="1" i="1" kern="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lvl="0" algn="r" defTabSz="914400">
              <a:spcBef>
                <a:spcPts val="0"/>
              </a:spcBef>
              <a:buClrTx/>
              <a:buSzTx/>
              <a:buNone/>
              <a:defRPr/>
            </a:pPr>
            <a:r>
              <a:rPr lang="ru-RU" b="1" i="1" kern="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итальянский </a:t>
            </a:r>
            <a:r>
              <a:rPr lang="ru-RU" b="1" i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физиолог</a:t>
            </a:r>
          </a:p>
        </p:txBody>
      </p:sp>
    </p:spTree>
    <p:extLst>
      <p:ext uri="{BB962C8B-B14F-4D97-AF65-F5344CB8AC3E}">
        <p14:creationId xmlns:p14="http://schemas.microsoft.com/office/powerpoint/2010/main" val="382303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271" y="271463"/>
            <a:ext cx="11684000" cy="914400"/>
          </a:xfrm>
          <a:ln>
            <a:miter lim="800000"/>
            <a:headEnd/>
            <a:tailEnd/>
          </a:ln>
          <a:extLst/>
        </p:spPr>
        <p:txBody>
          <a:bodyPr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ru-RU" sz="4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Влияние физической нагрузки на уровень АД</a:t>
            </a:r>
            <a:endParaRPr lang="ru-RU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112" y="1185863"/>
            <a:ext cx="10137421" cy="5452004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A53010"/>
              </a:buClr>
              <a:buFont typeface="Wingdings 3" charset="2"/>
              <a:buChar char=""/>
            </a:pPr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 физической активности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фактор  риска  развития  сердечно-сосудистых  заболеваний;</a:t>
            </a:r>
          </a:p>
          <a:p>
            <a:pPr marL="342900" indent="-342900">
              <a:buClr>
                <a:srgbClr val="A53010"/>
              </a:buClr>
              <a:buFont typeface="Wingdings 3" charset="2"/>
              <a:buChar char=""/>
            </a:pPr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Умеренные физические нагрузки </a:t>
            </a:r>
            <a:r>
              <a:rPr lang="ru-RU" alt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кардиопротекторный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эффект, снижают риск развития АГ;</a:t>
            </a:r>
          </a:p>
          <a:p>
            <a:pPr marL="342900" lvl="0" indent="-342900">
              <a:buClr>
                <a:srgbClr val="A53010"/>
              </a:buClr>
              <a:buFont typeface="Wingdings 3" charset="2"/>
              <a:buChar char=""/>
            </a:pPr>
            <a:r>
              <a:rPr lang="ru-RU" alt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Чрезмерно  интенсивные  физические нагрузки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спортивный стресс  способствуют  повышению  АД и увеличению  риска кардиоваскулярных 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</a:p>
          <a:p>
            <a:pPr marL="342900" lvl="0" indent="-342900">
              <a:buClr>
                <a:srgbClr val="A53010"/>
              </a:buClr>
              <a:buFont typeface="Wingdings 3" charset="2"/>
              <a:buChar char=""/>
            </a:pPr>
            <a:r>
              <a:rPr lang="ru-RU" alt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вторая  по  частоте  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дисквалификации профессиональных спортсменов. </a:t>
            </a:r>
          </a:p>
          <a:p>
            <a:pPr marL="365125" indent="-255588" algn="r" defTabSz="914400" eaLnBrk="1" hangingPunct="1">
              <a:lnSpc>
                <a:spcPct val="70000"/>
              </a:lnSpc>
              <a:buFont typeface="Wingdings 3" panose="05040102010807070707" pitchFamily="18" charset="2"/>
              <a:buNone/>
            </a:pP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ru-RU" alt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Corrado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</a:t>
            </a:r>
            <a:endParaRPr lang="en-US" alt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55588" algn="r" defTabSz="914400">
              <a:lnSpc>
                <a:spcPct val="70000"/>
              </a:lnSpc>
            </a:pPr>
            <a:r>
              <a:rPr lang="en-US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en-US" alt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Lluis</a:t>
            </a:r>
            <a:r>
              <a:rPr lang="en-US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2017</a:t>
            </a:r>
            <a:endParaRPr lang="ru-RU" alt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55588" algn="r" defTabSz="914400" eaLnBrk="1" hangingPunct="1">
              <a:lnSpc>
                <a:spcPct val="70000"/>
              </a:lnSpc>
              <a:buFont typeface="Wingdings 3" panose="05040102010807070707" pitchFamily="18" charset="2"/>
              <a:buNone/>
            </a:pPr>
            <a:endParaRPr lang="ru-RU" alt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55588" algn="r" defTabSz="914400" eaLnBrk="1" hangingPunct="1">
              <a:lnSpc>
                <a:spcPct val="70000"/>
              </a:lnSpc>
              <a:buFont typeface="Wingdings 3" panose="05040102010807070707" pitchFamily="18" charset="2"/>
              <a:buNone/>
            </a:pPr>
            <a:endParaRPr lang="ru-RU" alt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940" y="512875"/>
            <a:ext cx="8911687" cy="708931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Типы физических нагрузок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70783" y="3099243"/>
            <a:ext cx="44558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A53010"/>
              </a:buClr>
              <a:buFont typeface="Wingdings 3" charset="2"/>
              <a:buChar char=""/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Статические</a:t>
            </a:r>
          </a:p>
          <a:p>
            <a:pPr>
              <a:buClr>
                <a:srgbClr val="A53010"/>
              </a:buClr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(изометрические)</a:t>
            </a:r>
            <a:endParaRPr lang="ru-RU" sz="28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начительное внутримышечное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напряжение,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анаэробный</a:t>
            </a: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метаболизм в мышцах</a:t>
            </a:r>
            <a:endParaRPr lang="ru-RU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92952" y="3099242"/>
            <a:ext cx="41974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A53010"/>
              </a:buClr>
              <a:buFont typeface="Wingdings 3" charset="2"/>
              <a:buChar char=""/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Динамические</a:t>
            </a:r>
          </a:p>
          <a:p>
            <a:pPr lvl="0">
              <a:buClr>
                <a:srgbClr val="A53010"/>
              </a:buClr>
            </a:pPr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(изотонические)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ритмичные изменения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длины мышечных волокон 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активные движения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суставах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8468265">
            <a:off x="2324142" y="1889907"/>
            <a:ext cx="2789382" cy="375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Стрелка вправо 8"/>
          <p:cNvSpPr/>
          <p:nvPr/>
        </p:nvSpPr>
        <p:spPr>
          <a:xfrm rot="2388340">
            <a:off x="6198108" y="1951817"/>
            <a:ext cx="2789382" cy="3758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565" y="624110"/>
            <a:ext cx="9830048" cy="58774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Адаптация сердечно-сосудистой системы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0164" y="1663547"/>
            <a:ext cx="2236424" cy="881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Динамическая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64944" y="1663545"/>
            <a:ext cx="2149207" cy="881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 потребления О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76997" y="1663543"/>
            <a:ext cx="2106058" cy="881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 ЧСС, САД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 ср. АД, ДАД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0164" y="3457460"/>
            <a:ext cx="2236424" cy="881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Статическая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64944" y="3457457"/>
            <a:ext cx="2149207" cy="881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Незначительное </a:t>
            </a: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 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потребления О</a:t>
            </a:r>
            <a:r>
              <a:rPr lang="ru-RU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76997" y="3457458"/>
            <a:ext cx="2106058" cy="881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 САД, ДАД,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ср. АД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53496" y="1663542"/>
            <a:ext cx="2052810" cy="881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Перегрузка ЛЖ объёмом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53496" y="3457456"/>
            <a:ext cx="2052810" cy="8813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Перегрузка ЛЖ давлением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996588" y="1882103"/>
            <a:ext cx="668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814151" y="1882103"/>
            <a:ext cx="668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8577545" y="1882103"/>
            <a:ext cx="668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991078" y="3655814"/>
            <a:ext cx="668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816236" y="3655814"/>
            <a:ext cx="668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8585140" y="3667829"/>
            <a:ext cx="6683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2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1856" y="304620"/>
            <a:ext cx="9389374" cy="466561"/>
          </a:xfrm>
        </p:spPr>
        <p:txBody>
          <a:bodyPr>
            <a:normAutofit/>
          </a:bodyPr>
          <a:lstStyle/>
          <a:p>
            <a:pPr algn="ctr"/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844877"/>
              </p:ext>
            </p:extLst>
          </p:nvPr>
        </p:nvGraphicFramePr>
        <p:xfrm>
          <a:off x="1" y="683044"/>
          <a:ext cx="12191998" cy="61749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46689">
                  <a:extLst>
                    <a:ext uri="{9D8B030D-6E8A-4147-A177-3AD203B41FA5}">
                      <a16:colId xmlns:a16="http://schemas.microsoft.com/office/drawing/2014/main" val="848976805"/>
                    </a:ext>
                  </a:extLst>
                </a:gridCol>
                <a:gridCol w="3532845">
                  <a:extLst>
                    <a:ext uri="{9D8B030D-6E8A-4147-A177-3AD203B41FA5}">
                      <a16:colId xmlns:a16="http://schemas.microsoft.com/office/drawing/2014/main" val="513011691"/>
                    </a:ext>
                  </a:extLst>
                </a:gridCol>
                <a:gridCol w="2906232">
                  <a:extLst>
                    <a:ext uri="{9D8B030D-6E8A-4147-A177-3AD203B41FA5}">
                      <a16:colId xmlns:a16="http://schemas.microsoft.com/office/drawing/2014/main" val="170273570"/>
                    </a:ext>
                  </a:extLst>
                </a:gridCol>
                <a:gridCol w="2906232">
                  <a:extLst>
                    <a:ext uri="{9D8B030D-6E8A-4147-A177-3AD203B41FA5}">
                      <a16:colId xmlns:a16="http://schemas.microsoft.com/office/drawing/2014/main" val="1629156893"/>
                    </a:ext>
                  </a:extLst>
                </a:gridCol>
              </a:tblGrid>
              <a:tr h="442487">
                <a:tc>
                  <a:txBody>
                    <a:bodyPr/>
                    <a:lstStyle/>
                    <a:p>
                      <a:r>
                        <a:rPr lang="ru-RU" sz="12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 (&lt;40% </a:t>
                      </a:r>
                      <a:r>
                        <a:rPr lang="ru-RU" sz="12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ru-RU" sz="12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O2)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(40–70% </a:t>
                      </a:r>
                      <a:r>
                        <a:rPr lang="ru-RU" sz="12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ru-RU" sz="12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O2)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(&gt;70% </a:t>
                      </a:r>
                      <a:r>
                        <a:rPr lang="ru-RU" sz="120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ru-RU" sz="12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O2)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097356"/>
                  </a:ext>
                </a:extLst>
              </a:tr>
              <a:tr h="2008868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</a:p>
                    <a:p>
                      <a:pPr algn="l"/>
                      <a:r>
                        <a:rPr lang="en-US" sz="12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(&gt;50% MVC)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Низкодинамичный</a:t>
                      </a:r>
                      <a:endParaRPr lang="ru-RU" sz="12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b="1" i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высокостатичный</a:t>
                      </a:r>
                      <a:endParaRPr lang="ru-RU" sz="12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бобслей, легкая атлетика (упражнения силовой направленности), гимнастика, воинские единоборства, парусный спорт, скалолазание, водные лыжи, поднятие тяжестей, виндсерфинг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Умеренно динамичный</a:t>
                      </a: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умеренно статичный</a:t>
                      </a: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бодибилдинг, сноуборд, </a:t>
                      </a:r>
                      <a:r>
                        <a:rPr lang="ru-RU" sz="1200" b="0" i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рестлинг</a:t>
                      </a:r>
                      <a:r>
                        <a:rPr lang="ru-RU" sz="12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горные лыжи, скейтборд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Высокодинамичный</a:t>
                      </a:r>
                      <a:endParaRPr lang="ru-RU" sz="12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b="1" i="0" u="none" strike="noStrik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высокостатичный</a:t>
                      </a:r>
                      <a:endParaRPr lang="ru-RU" sz="12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бокс, каноэ, велоспорт, десятиборье, гребля академическая, конькобежный спорт, триатлон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693417"/>
                  </a:ext>
                </a:extLst>
              </a:tr>
              <a:tr h="1948302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baseline="0" dirty="0" smtClean="0">
                          <a:latin typeface="SchoolBookC"/>
                        </a:rPr>
                        <a:t>II</a:t>
                      </a:r>
                    </a:p>
                    <a:p>
                      <a:pPr algn="l"/>
                      <a:r>
                        <a:rPr lang="en-US" sz="1200" b="0" i="0" u="none" strike="noStrike" baseline="0" dirty="0" smtClean="0">
                          <a:latin typeface="SchoolBookC"/>
                        </a:rPr>
                        <a:t>(20–50% MVC)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err="1" smtClean="0">
                          <a:latin typeface="SchoolBookC-Bold"/>
                        </a:rPr>
                        <a:t>Низкодинамичный</a:t>
                      </a:r>
                      <a:endParaRPr lang="ru-RU" sz="1200" b="1" i="0" u="none" strike="noStrike" baseline="0" dirty="0" smtClean="0">
                        <a:latin typeface="SchoolBookC-Bold"/>
                      </a:endParaRP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и умеренно статичный</a:t>
                      </a: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стрельба из лука, автоспорт, прыжки в воду, конный спорт, мотоспорт, стендовая стрельба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Умеренно динамичный</a:t>
                      </a: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и умеренно статичный</a:t>
                      </a: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американский футбол, легкая атлетика (прыжки), фигурное катание, регби, бег (спринт), серфинг, синхронное плавание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err="1" smtClean="0">
                          <a:latin typeface="SchoolBookC-Bold"/>
                        </a:rPr>
                        <a:t>Высокодинамичный</a:t>
                      </a:r>
                      <a:endParaRPr lang="ru-RU" sz="1200" b="1" i="0" u="none" strike="noStrike" baseline="0" dirty="0" smtClean="0">
                        <a:latin typeface="SchoolBookC-Bold"/>
                      </a:endParaRP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и умеренно</a:t>
                      </a: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статичный</a:t>
                      </a: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баскетбол, хоккей с шайбой, лыжи (коньковый ход), бег на средние</a:t>
                      </a: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дистанции, плавание, гандбол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765569"/>
                  </a:ext>
                </a:extLst>
              </a:tr>
              <a:tr h="17752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baseline="0" dirty="0" smtClean="0">
                          <a:latin typeface="SchoolBookC"/>
                        </a:rPr>
                        <a:t>I</a:t>
                      </a:r>
                    </a:p>
                    <a:p>
                      <a:pPr algn="l"/>
                      <a:r>
                        <a:rPr lang="en-US" sz="1200" b="0" i="0" u="none" strike="noStrike" baseline="0" dirty="0" smtClean="0">
                          <a:latin typeface="SchoolBookC"/>
                        </a:rPr>
                        <a:t>(&lt;20% MVC)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err="1" smtClean="0">
                          <a:latin typeface="SchoolBookC-Bold"/>
                        </a:rPr>
                        <a:t>Низкодинамичный</a:t>
                      </a:r>
                      <a:endParaRPr lang="ru-RU" sz="1200" b="1" i="0" u="none" strike="noStrike" baseline="0" dirty="0" smtClean="0">
                        <a:latin typeface="SchoolBookC-Bold"/>
                      </a:endParaRP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и </a:t>
                      </a:r>
                      <a:r>
                        <a:rPr lang="ru-RU" sz="1200" b="1" i="0" u="none" strike="noStrike" baseline="0" dirty="0" err="1" smtClean="0">
                          <a:latin typeface="SchoolBookC-Bold"/>
                        </a:rPr>
                        <a:t>низкостатичный</a:t>
                      </a:r>
                      <a:endParaRPr lang="ru-RU" sz="1200" b="1" i="0" u="none" strike="noStrike" baseline="0" dirty="0" smtClean="0">
                        <a:latin typeface="SchoolBookC-Bold"/>
                      </a:endParaRPr>
                    </a:p>
                    <a:p>
                      <a:pPr algn="l"/>
                      <a:r>
                        <a:rPr lang="ru-RU" sz="1200" b="0" i="0" u="none" strike="noStrike" baseline="0" dirty="0" err="1" smtClean="0">
                          <a:latin typeface="SchoolBookC"/>
                        </a:rPr>
                        <a:t>билльярд</a:t>
                      </a:r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, боулинг, крикет, керлинг, гольф, спортивная стрельба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Умеренно динамичный</a:t>
                      </a: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и </a:t>
                      </a:r>
                      <a:r>
                        <a:rPr lang="ru-RU" sz="1200" b="1" i="0" u="none" strike="noStrike" baseline="0" dirty="0" err="1" smtClean="0">
                          <a:latin typeface="SchoolBookC-Bold"/>
                        </a:rPr>
                        <a:t>низкостатичный</a:t>
                      </a:r>
                      <a:endParaRPr lang="ru-RU" sz="1200" b="1" i="0" u="none" strike="noStrike" baseline="0" dirty="0" smtClean="0">
                        <a:latin typeface="SchoolBookC-Bold"/>
                      </a:endParaRP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бейсбол, фехтование, настольный теннис, волейбол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0" u="none" strike="noStrike" baseline="0" dirty="0" err="1" smtClean="0">
                          <a:latin typeface="SchoolBookC-Bold"/>
                        </a:rPr>
                        <a:t>Высокодинамичный</a:t>
                      </a:r>
                      <a:endParaRPr lang="ru-RU" sz="1200" b="1" i="0" u="none" strike="noStrike" baseline="0" dirty="0" smtClean="0">
                        <a:latin typeface="SchoolBookC-Bold"/>
                      </a:endParaRPr>
                    </a:p>
                    <a:p>
                      <a:pPr algn="l"/>
                      <a:r>
                        <a:rPr lang="ru-RU" sz="1200" b="1" i="0" u="none" strike="noStrike" baseline="0" dirty="0" smtClean="0">
                          <a:latin typeface="SchoolBookC-Bold"/>
                        </a:rPr>
                        <a:t>и </a:t>
                      </a:r>
                      <a:r>
                        <a:rPr lang="ru-RU" sz="1200" b="1" i="0" u="none" strike="noStrike" baseline="0" dirty="0" err="1" smtClean="0">
                          <a:latin typeface="SchoolBookC-Bold"/>
                        </a:rPr>
                        <a:t>низкостатичный</a:t>
                      </a:r>
                      <a:endParaRPr lang="ru-RU" sz="1200" b="1" i="0" u="none" strike="noStrike" baseline="0" dirty="0" smtClean="0">
                        <a:latin typeface="SchoolBookC-Bold"/>
                      </a:endParaRP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бадминтон, лыжи (классика), хоккей на траве, спортивное</a:t>
                      </a: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ориентирование, спортивная ходьба, сквош, бег на длинные</a:t>
                      </a:r>
                    </a:p>
                    <a:p>
                      <a:pPr algn="l"/>
                      <a:r>
                        <a:rPr lang="ru-RU" sz="1200" b="0" i="0" u="none" strike="noStrike" baseline="0" dirty="0" smtClean="0">
                          <a:latin typeface="SchoolBookC"/>
                        </a:rPr>
                        <a:t>дистанции, футбол, теннис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26615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49830"/>
              </p:ext>
            </p:extLst>
          </p:nvPr>
        </p:nvGraphicFramePr>
        <p:xfrm>
          <a:off x="1" y="0"/>
          <a:ext cx="12191999" cy="6754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606110061"/>
                    </a:ext>
                  </a:extLst>
                </a:gridCol>
              </a:tblGrid>
              <a:tr h="67546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5301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Классификация видов спорта (J.H.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A5301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Mitchell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5301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A5301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et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5301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A5301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al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53010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., 2005, с изменениями)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74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18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9338" y="0"/>
            <a:ext cx="10515600" cy="1325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Объект 2"/>
          <p:cNvSpPr>
            <a:spLocks noGrp="1"/>
          </p:cNvSpPr>
          <p:nvPr>
            <p:ph idx="1"/>
          </p:nvPr>
        </p:nvSpPr>
        <p:spPr>
          <a:xfrm>
            <a:off x="1601643" y="672268"/>
            <a:ext cx="9963295" cy="1950859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Определить реакцию гемодинамики, толерантность к физической нагрузке (ТФН) по данным проведенного нагрузочного тестирования у подростков с гипертонической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реакцией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физическую нагрузку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 анамнезе для оценки адаптационных возможностей сердечно-сосудистой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системы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 составления рекомендаций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тренировкам.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49338" y="2724812"/>
            <a:ext cx="10515600" cy="885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601643" y="3341916"/>
            <a:ext cx="10101025" cy="2938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 smtClean="0">
                <a:latin typeface="Times New Roman" panose="02020603050405020304" pitchFamily="18" charset="0"/>
                <a:ea typeface="Times-Roman"/>
              </a:rPr>
              <a:t>Тредмилл</a:t>
            </a:r>
            <a:r>
              <a:rPr lang="ru-RU" sz="2400" dirty="0" smtClean="0">
                <a:latin typeface="Times New Roman" panose="02020603050405020304" pitchFamily="18" charset="0"/>
                <a:ea typeface="Times-Roman"/>
              </a:rPr>
              <a:t>-тест по протоколу </a:t>
            </a:r>
            <a:r>
              <a:rPr lang="ru-RU" sz="2400" dirty="0" err="1" smtClean="0">
                <a:latin typeface="Times New Roman" panose="02020603050405020304" pitchFamily="18" charset="0"/>
                <a:ea typeface="Times-Roman"/>
              </a:rPr>
              <a:t>Bruce</a:t>
            </a:r>
            <a:r>
              <a:rPr lang="ru-RU" sz="2400" dirty="0" smtClean="0">
                <a:latin typeface="Times New Roman" panose="02020603050405020304" pitchFamily="18" charset="0"/>
                <a:ea typeface="Times-Roman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-Roman"/>
              </a:rPr>
              <a:t>30 подросткам </a:t>
            </a:r>
            <a:r>
              <a:rPr lang="ru-RU" sz="2400" dirty="0" smtClean="0">
                <a:latin typeface="Times New Roman" panose="02020603050405020304" pitchFamily="18" charset="0"/>
                <a:ea typeface="Times-Roman"/>
              </a:rPr>
              <a:t>(11 девочек и 19 мальчиков) в возрасте </a:t>
            </a:r>
            <a:r>
              <a:rPr lang="ru-RU" sz="2400" b="1" dirty="0" smtClean="0">
                <a:latin typeface="Times New Roman" panose="02020603050405020304" pitchFamily="18" charset="0"/>
                <a:ea typeface="Times-Roman"/>
              </a:rPr>
              <a:t>12 - 16 лет </a:t>
            </a:r>
            <a:r>
              <a:rPr lang="ru-RU" sz="2400" dirty="0" smtClean="0">
                <a:latin typeface="Times New Roman" panose="02020603050405020304" pitchFamily="18" charset="0"/>
                <a:ea typeface="Times-Roman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гипертонической реакцией на физическую нагрузку.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Исключена первичная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вторичная артериальная гипертензия.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Диагноз: </a:t>
            </a:r>
            <a:r>
              <a:rPr lang="ru-RU" sz="2400" dirty="0" smtClean="0">
                <a:latin typeface="Times New Roman" panose="02020603050405020304" pitchFamily="18" charset="0"/>
                <a:ea typeface="Times-Roman"/>
              </a:rPr>
              <a:t>вегетативная дисфункция по гипертензивному типу.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-Roman"/>
              </a:rPr>
              <a:t>Дети занимались различными видами спорта: 1 год, 3 р/</a:t>
            </a:r>
            <a:r>
              <a:rPr lang="ru-RU" sz="2400" dirty="0" err="1" smtClean="0">
                <a:latin typeface="Times New Roman" panose="02020603050405020304" pitchFamily="18" charset="0"/>
                <a:ea typeface="Times-Roman"/>
              </a:rPr>
              <a:t>нед</a:t>
            </a:r>
            <a:r>
              <a:rPr lang="ru-RU" sz="2400" dirty="0" smtClean="0">
                <a:latin typeface="Times New Roman" panose="02020603050405020304" pitchFamily="18" charset="0"/>
                <a:ea typeface="Times-Roman"/>
              </a:rPr>
              <a:t>. по 60 минут. 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1998" y="4312694"/>
            <a:ext cx="8682183" cy="1552397"/>
          </a:xfrm>
        </p:spPr>
        <p:txBody>
          <a:bodyPr/>
          <a:lstStyle/>
          <a:p>
            <a:pPr marL="87313" indent="260350" defTabSz="914400" eaLnBrk="1" hangingPunct="1">
              <a:buFont typeface="Wingdings 3" panose="05040102010807070707" pitchFamily="18" charset="2"/>
              <a:buNone/>
            </a:pP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Тредмилл</a:t>
            </a:r>
            <a:r>
              <a:rPr lang="ru-RU" altLang="ru-RU" sz="32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3200" dirty="0" smtClean="0">
                <a:solidFill>
                  <a:schemeClr val="tx1"/>
                </a:solidFill>
                <a:latin typeface="Arial" panose="020B0604020202020204" pitchFamily="34" charset="0"/>
              </a:rPr>
              <a:t>–</a:t>
            </a:r>
            <a:r>
              <a:rPr lang="ru-RU" altLang="ru-RU" sz="25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дорожка, приводимая в движение электромотором с различной скоростью (1,6 – 16 км/ч). </a:t>
            </a:r>
          </a:p>
          <a:p>
            <a:pPr marL="87313" indent="260350" defTabSz="914400" eaLnBrk="1" hangingPunct="1">
              <a:buFont typeface="Wingdings 3" panose="05040102010807070707" pitchFamily="18" charset="2"/>
              <a:buNone/>
            </a:pPr>
            <a:endParaRPr lang="ru-RU" altLang="ru-RU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170613" y="1087992"/>
            <a:ext cx="471805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1908 год – 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Willem Einthoven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задокументировал изменения сегмента</a:t>
            </a: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ЭКГ во время нагрузки.</a:t>
            </a:r>
          </a:p>
          <a:p>
            <a:pPr eaLnBrk="1" hangingPunct="1"/>
            <a:endParaRPr lang="ru-RU" altLang="ru-RU" sz="2000" b="1" dirty="0">
              <a:latin typeface="Arial" panose="020B0604020202020204" pitchFamily="34" charset="0"/>
            </a:endParaRPr>
          </a:p>
        </p:txBody>
      </p:sp>
      <p:pic>
        <p:nvPicPr>
          <p:cNvPr id="11269" name="Picture 6" descr="willem_einthoven_ec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00" y="688181"/>
            <a:ext cx="5139316" cy="28890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95468" y="226516"/>
            <a:ext cx="3855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Историческая справка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2213" y="217488"/>
            <a:ext cx="7267575" cy="5572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Нагрузочный тест по протоколу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Bruce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838200" y="774700"/>
            <a:ext cx="10515600" cy="5889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 с относительно медленной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движения дорожки, которая понемногу ускоряется.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 наклона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прогрессивно увеличивается через фиксированные временные интервалы.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цели:</a:t>
            </a:r>
          </a:p>
          <a:p>
            <a:pPr marL="971550" lvl="1" indent="-514350" algn="just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толерантности пациента к физической нагрузке.  </a:t>
            </a:r>
          </a:p>
          <a:p>
            <a:pPr marL="971550" lvl="1" indent="-514350" algn="just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клинических и ЭКГ-признаков ишемии миокарда.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главных параметра:</a:t>
            </a:r>
          </a:p>
          <a:p>
            <a:pPr marL="971550" lvl="1" indent="-514350" algn="just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Клиническую реакцию на физическую нагрузку.</a:t>
            </a:r>
          </a:p>
          <a:p>
            <a:pPr marL="971550" lvl="1" indent="-514350" algn="just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Гемодинамический ответ (ЧСС, АД, двойное произведение (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ЧССхАД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пиковую физическую нагрузку).  </a:t>
            </a:r>
          </a:p>
          <a:p>
            <a:pPr marL="971550" lvl="1" indent="-514350" algn="just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ЭКГ во время пробы с физической нагрузкой и в фазу восстановления.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адекватной нагрузочной пробы:</a:t>
            </a:r>
          </a:p>
          <a:p>
            <a:pPr marL="971550" lvl="1" indent="-514350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четвёртой ступени (13 МЕТ). </a:t>
            </a:r>
          </a:p>
          <a:p>
            <a:pPr marL="971550" lvl="1" indent="-514350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двойного произведения 20 000 и более.  </a:t>
            </a:r>
          </a:p>
          <a:p>
            <a:pPr marL="971550" lvl="1" indent="-514350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85% от максимальной ЧСС.  </a:t>
            </a:r>
          </a:p>
          <a:p>
            <a:pPr marL="971550" lvl="1" indent="-514350" eaLnBrk="1" hangingPunct="1">
              <a:lnSpc>
                <a:spcPct val="90000"/>
              </a:lnSpc>
              <a:buFont typeface="Trebuchet MS" panose="020B0603020202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Нормальная ЭКГ-картина.</a:t>
            </a:r>
            <a:endParaRPr lang="ru-RU" altLang="ru-RU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931</TotalTime>
  <Words>1036</Words>
  <Application>Microsoft Office PowerPoint</Application>
  <PresentationFormat>Широкоэкранный</PresentationFormat>
  <Paragraphs>160</Paragraphs>
  <Slides>20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Calibri</vt:lpstr>
      <vt:lpstr>Century Gothic</vt:lpstr>
      <vt:lpstr>SchoolBookC</vt:lpstr>
      <vt:lpstr>SchoolBookC-Bold</vt:lpstr>
      <vt:lpstr>Times New Roman</vt:lpstr>
      <vt:lpstr>Times-Roman</vt:lpstr>
      <vt:lpstr>Trebuchet MS</vt:lpstr>
      <vt:lpstr>Wingdings</vt:lpstr>
      <vt:lpstr>Wingdings 3</vt:lpstr>
      <vt:lpstr>Легкий дым</vt:lpstr>
      <vt:lpstr>Диаграмма</vt:lpstr>
      <vt:lpstr>Презентация PowerPoint</vt:lpstr>
      <vt:lpstr>Актуальность</vt:lpstr>
      <vt:lpstr>Влияние физической нагрузки на уровень АД</vt:lpstr>
      <vt:lpstr>Типы физических нагрузок</vt:lpstr>
      <vt:lpstr>Адаптация сердечно-сосудистой системы </vt:lpstr>
      <vt:lpstr>Презентация PowerPoint</vt:lpstr>
      <vt:lpstr>Цель исследования</vt:lpstr>
      <vt:lpstr>Презентация PowerPoint</vt:lpstr>
      <vt:lpstr>Нагрузочный тест по протоколу Bruce</vt:lpstr>
      <vt:lpstr>Презентация PowerPoint</vt:lpstr>
      <vt:lpstr>Результаты</vt:lpstr>
      <vt:lpstr>Презентация PowerPoint</vt:lpstr>
      <vt:lpstr>Показатели тредмилл-теста</vt:lpstr>
      <vt:lpstr>Презентация PowerPoint</vt:lpstr>
      <vt:lpstr>Результаты </vt:lpstr>
      <vt:lpstr>Результаты </vt:lpstr>
      <vt:lpstr>Презентация PowerPoint</vt:lpstr>
      <vt:lpstr>Выводы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Файко</dc:creator>
  <cp:lastModifiedBy>admin</cp:lastModifiedBy>
  <cp:revision>73</cp:revision>
  <dcterms:created xsi:type="dcterms:W3CDTF">2017-04-09T07:57:49Z</dcterms:created>
  <dcterms:modified xsi:type="dcterms:W3CDTF">2020-10-28T15:11:02Z</dcterms:modified>
</cp:coreProperties>
</file>