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256" r:id="rId2"/>
    <p:sldId id="257" r:id="rId3"/>
    <p:sldId id="258" r:id="rId4"/>
    <p:sldId id="295" r:id="rId5"/>
    <p:sldId id="297" r:id="rId6"/>
    <p:sldId id="296" r:id="rId7"/>
    <p:sldId id="298" r:id="rId8"/>
    <p:sldId id="299" r:id="rId9"/>
    <p:sldId id="300" r:id="rId10"/>
    <p:sldId id="301" r:id="rId11"/>
    <p:sldId id="302" r:id="rId12"/>
    <p:sldId id="304" r:id="rId13"/>
    <p:sldId id="303" r:id="rId14"/>
    <p:sldId id="305" r:id="rId15"/>
    <p:sldId id="306" r:id="rId16"/>
    <p:sldId id="307" r:id="rId17"/>
    <p:sldId id="309" r:id="rId18"/>
    <p:sldId id="310" r:id="rId19"/>
    <p:sldId id="311" r:id="rId20"/>
    <p:sldId id="312" r:id="rId21"/>
    <p:sldId id="274" r:id="rId22"/>
    <p:sldId id="31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-76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D0BC8D-49E0-44ED-827E-3BE58CC7A057}" type="doc">
      <dgm:prSet loTypeId="urn:microsoft.com/office/officeart/2005/8/layout/lProcess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FCACC6-1476-43F6-A164-41B21DE4C78C}">
      <dgm:prSet phldrT="[Текст]"/>
      <dgm:spPr/>
      <dgm:t>
        <a:bodyPr/>
        <a:lstStyle/>
        <a:p>
          <a:r>
            <a:rPr lang="ru-RU" dirty="0" err="1" smtClean="0"/>
            <a:t>Рабдомиосаркома</a:t>
          </a:r>
          <a:endParaRPr lang="ru-RU" dirty="0"/>
        </a:p>
      </dgm:t>
    </dgm:pt>
    <dgm:pt modelId="{B6AB0173-9DE0-4347-8C91-59AC20732F4B}" type="parTrans" cxnId="{4F642E33-CBF7-45A9-B531-C7D671718EB4}">
      <dgm:prSet/>
      <dgm:spPr/>
      <dgm:t>
        <a:bodyPr/>
        <a:lstStyle/>
        <a:p>
          <a:endParaRPr lang="ru-RU"/>
        </a:p>
      </dgm:t>
    </dgm:pt>
    <dgm:pt modelId="{C1326888-9BBA-4B9E-90FF-A54144143FF1}" type="sibTrans" cxnId="{4F642E33-CBF7-45A9-B531-C7D671718EB4}">
      <dgm:prSet/>
      <dgm:spPr/>
      <dgm:t>
        <a:bodyPr/>
        <a:lstStyle/>
        <a:p>
          <a:endParaRPr lang="ru-RU"/>
        </a:p>
      </dgm:t>
    </dgm:pt>
    <dgm:pt modelId="{99EDF7ED-B4DE-45D9-AFD9-AC8A673A7C3C}">
      <dgm:prSet phldrT="[Текст]"/>
      <dgm:spPr/>
      <dgm:t>
        <a:bodyPr/>
        <a:lstStyle/>
        <a:p>
          <a:r>
            <a:rPr lang="ru-RU" b="0" dirty="0" smtClean="0">
              <a:solidFill>
                <a:schemeClr val="bg1"/>
              </a:solidFill>
            </a:rPr>
            <a:t>Рак слёзной железы</a:t>
          </a:r>
          <a:endParaRPr lang="ru-RU" b="0" dirty="0">
            <a:solidFill>
              <a:schemeClr val="bg1"/>
            </a:solidFill>
          </a:endParaRPr>
        </a:p>
      </dgm:t>
    </dgm:pt>
    <dgm:pt modelId="{81F4DA15-BED6-48C8-B323-4EA6E0D67DED}" type="parTrans" cxnId="{BFC5F464-B377-4544-8FB0-349FD9F43474}">
      <dgm:prSet/>
      <dgm:spPr/>
      <dgm:t>
        <a:bodyPr/>
        <a:lstStyle/>
        <a:p>
          <a:endParaRPr lang="ru-RU"/>
        </a:p>
      </dgm:t>
    </dgm:pt>
    <dgm:pt modelId="{699ABC8E-8ED3-4C42-98A4-E7E043414F19}" type="sibTrans" cxnId="{BFC5F464-B377-4544-8FB0-349FD9F43474}">
      <dgm:prSet/>
      <dgm:spPr/>
      <dgm:t>
        <a:bodyPr/>
        <a:lstStyle/>
        <a:p>
          <a:endParaRPr lang="ru-RU"/>
        </a:p>
      </dgm:t>
    </dgm:pt>
    <dgm:pt modelId="{A81EC46F-D482-4C93-8FD7-CE77165B3CBF}">
      <dgm:prSet phldrT="[Текст]" custT="1"/>
      <dgm:spPr/>
      <dgm:t>
        <a:bodyPr/>
        <a:lstStyle/>
        <a:p>
          <a:endParaRPr lang="ru-RU" sz="2800" dirty="0"/>
        </a:p>
      </dgm:t>
    </dgm:pt>
    <dgm:pt modelId="{FF0D6D3D-8D7B-4CAD-ABE1-C6F1EFF36243}" type="parTrans" cxnId="{5026D0BD-AF54-4626-876E-FDDAFA18458B}">
      <dgm:prSet/>
      <dgm:spPr/>
      <dgm:t>
        <a:bodyPr/>
        <a:lstStyle/>
        <a:p>
          <a:endParaRPr lang="ru-RU"/>
        </a:p>
      </dgm:t>
    </dgm:pt>
    <dgm:pt modelId="{3CB5E49E-FAD8-4CD7-AD7F-4646E2BC4BAB}" type="sibTrans" cxnId="{5026D0BD-AF54-4626-876E-FDDAFA18458B}">
      <dgm:prSet/>
      <dgm:spPr/>
      <dgm:t>
        <a:bodyPr/>
        <a:lstStyle/>
        <a:p>
          <a:endParaRPr lang="ru-RU"/>
        </a:p>
      </dgm:t>
    </dgm:pt>
    <dgm:pt modelId="{DD317CD4-587F-4BDE-BC68-FB9F04F8B5BA}">
      <dgm:prSet phldrT="[Текст]"/>
      <dgm:spPr/>
      <dgm:t>
        <a:bodyPr/>
        <a:lstStyle/>
        <a:p>
          <a:r>
            <a:rPr lang="ru-RU" dirty="0" err="1" smtClean="0"/>
            <a:t>Лимфома</a:t>
          </a:r>
          <a:endParaRPr lang="ru-RU" dirty="0"/>
        </a:p>
      </dgm:t>
    </dgm:pt>
    <dgm:pt modelId="{EFDBFDAF-D590-4083-9F80-AF973A01E1F3}" type="parTrans" cxnId="{18C47D59-972D-49A5-A487-9E1FB52CCB91}">
      <dgm:prSet/>
      <dgm:spPr/>
      <dgm:t>
        <a:bodyPr/>
        <a:lstStyle/>
        <a:p>
          <a:endParaRPr lang="ru-RU"/>
        </a:p>
      </dgm:t>
    </dgm:pt>
    <dgm:pt modelId="{4AD80F93-46E0-4757-B013-4C9E85D25BA8}" type="sibTrans" cxnId="{18C47D59-972D-49A5-A487-9E1FB52CCB91}">
      <dgm:prSet/>
      <dgm:spPr/>
      <dgm:t>
        <a:bodyPr/>
        <a:lstStyle/>
        <a:p>
          <a:endParaRPr lang="ru-RU"/>
        </a:p>
      </dgm:t>
    </dgm:pt>
    <dgm:pt modelId="{C8EAF08A-018E-4BDB-86F5-CEA831F3E56F}">
      <dgm:prSet phldrT="[Текст]"/>
      <dgm:spPr/>
      <dgm:t>
        <a:bodyPr/>
        <a:lstStyle/>
        <a:p>
          <a:r>
            <a:rPr lang="ru-RU" b="0" dirty="0" err="1" smtClean="0">
              <a:solidFill>
                <a:schemeClr val="bg1"/>
              </a:solidFill>
            </a:rPr>
            <a:t>Гемангиоперицитома</a:t>
          </a:r>
          <a:endParaRPr lang="ru-RU" b="0" dirty="0">
            <a:solidFill>
              <a:schemeClr val="bg1"/>
            </a:solidFill>
          </a:endParaRPr>
        </a:p>
      </dgm:t>
    </dgm:pt>
    <dgm:pt modelId="{089A2852-E5C5-4127-813D-1564994ACB65}" type="parTrans" cxnId="{F40E6F79-30E1-495C-8259-C864CBC78BD7}">
      <dgm:prSet/>
      <dgm:spPr/>
      <dgm:t>
        <a:bodyPr/>
        <a:lstStyle/>
        <a:p>
          <a:endParaRPr lang="ru-RU"/>
        </a:p>
      </dgm:t>
    </dgm:pt>
    <dgm:pt modelId="{9C38C316-51D6-441C-A74F-4EF362DFFEFA}" type="sibTrans" cxnId="{F40E6F79-30E1-495C-8259-C864CBC78BD7}">
      <dgm:prSet/>
      <dgm:spPr/>
      <dgm:t>
        <a:bodyPr/>
        <a:lstStyle/>
        <a:p>
          <a:endParaRPr lang="ru-RU"/>
        </a:p>
      </dgm:t>
    </dgm:pt>
    <dgm:pt modelId="{E13DFAA5-C389-4F40-9524-3951B7D7198E}">
      <dgm:prSet/>
      <dgm:spPr/>
      <dgm:t>
        <a:bodyPr/>
        <a:lstStyle/>
        <a:p>
          <a:r>
            <a:rPr lang="ru-RU" dirty="0" smtClean="0"/>
            <a:t>Метастатические опухоли</a:t>
          </a:r>
          <a:endParaRPr lang="ru-RU" dirty="0"/>
        </a:p>
      </dgm:t>
    </dgm:pt>
    <dgm:pt modelId="{9F7D05B4-001D-42AD-9079-E842E93B89E0}" type="parTrans" cxnId="{F93BEC8B-5E1A-4001-B324-B40D10E2E911}">
      <dgm:prSet/>
      <dgm:spPr/>
      <dgm:t>
        <a:bodyPr/>
        <a:lstStyle/>
        <a:p>
          <a:endParaRPr lang="ru-RU"/>
        </a:p>
      </dgm:t>
    </dgm:pt>
    <dgm:pt modelId="{6EBB3103-EF63-4A49-BC7B-A4ACFDDA4AD4}" type="sibTrans" cxnId="{F93BEC8B-5E1A-4001-B324-B40D10E2E911}">
      <dgm:prSet/>
      <dgm:spPr/>
      <dgm:t>
        <a:bodyPr/>
        <a:lstStyle/>
        <a:p>
          <a:endParaRPr lang="ru-RU"/>
        </a:p>
      </dgm:t>
    </dgm:pt>
    <dgm:pt modelId="{5E4A52E4-DAB7-4351-B91A-3D9B935BC9F5}">
      <dgm:prSet phldrT="[Текст]" custT="1"/>
      <dgm:spPr/>
      <dgm:t>
        <a:bodyPr/>
        <a:lstStyle/>
        <a:p>
          <a:endParaRPr lang="ru-RU" sz="2800" dirty="0"/>
        </a:p>
      </dgm:t>
    </dgm:pt>
    <dgm:pt modelId="{9138AFAD-9487-44DE-9313-814B26E8C38F}" type="sibTrans" cxnId="{75950181-427E-4081-A36A-410128534EB4}">
      <dgm:prSet/>
      <dgm:spPr/>
      <dgm:t>
        <a:bodyPr/>
        <a:lstStyle/>
        <a:p>
          <a:endParaRPr lang="ru-RU"/>
        </a:p>
      </dgm:t>
    </dgm:pt>
    <dgm:pt modelId="{8765D473-3B9B-42D0-8326-6EB341641881}" type="parTrans" cxnId="{75950181-427E-4081-A36A-410128534EB4}">
      <dgm:prSet/>
      <dgm:spPr/>
      <dgm:t>
        <a:bodyPr/>
        <a:lstStyle/>
        <a:p>
          <a:endParaRPr lang="ru-RU"/>
        </a:p>
      </dgm:t>
    </dgm:pt>
    <dgm:pt modelId="{183D8AFA-E733-41A8-8847-D3FA7CBA6888}">
      <dgm:prSet phldrT="[Текст]" custT="1"/>
      <dgm:spPr/>
      <dgm:t>
        <a:bodyPr/>
        <a:lstStyle/>
        <a:p>
          <a:endParaRPr lang="ru-RU" sz="2800" dirty="0"/>
        </a:p>
      </dgm:t>
    </dgm:pt>
    <dgm:pt modelId="{CC83788C-3CC5-4666-B652-7865E6FC48A8}" type="sibTrans" cxnId="{F2C4FA78-1D0E-49A0-A757-E5A0FDE57012}">
      <dgm:prSet/>
      <dgm:spPr/>
      <dgm:t>
        <a:bodyPr/>
        <a:lstStyle/>
        <a:p>
          <a:endParaRPr lang="ru-RU"/>
        </a:p>
      </dgm:t>
    </dgm:pt>
    <dgm:pt modelId="{0798B00E-2D84-44C1-A976-AF92037B3905}" type="parTrans" cxnId="{F2C4FA78-1D0E-49A0-A757-E5A0FDE57012}">
      <dgm:prSet/>
      <dgm:spPr/>
      <dgm:t>
        <a:bodyPr/>
        <a:lstStyle/>
        <a:p>
          <a:endParaRPr lang="ru-RU"/>
        </a:p>
      </dgm:t>
    </dgm:pt>
    <dgm:pt modelId="{47D67FE8-8436-41CA-A2BF-AD0AA6B882FD}">
      <dgm:prSet/>
      <dgm:spPr/>
      <dgm:t>
        <a:bodyPr/>
        <a:lstStyle/>
        <a:p>
          <a:r>
            <a:rPr lang="ru-RU" dirty="0" smtClean="0"/>
            <a:t>Опухоли из околоносовых пазух и полости черепа</a:t>
          </a:r>
          <a:endParaRPr lang="ru-RU" dirty="0"/>
        </a:p>
      </dgm:t>
    </dgm:pt>
    <dgm:pt modelId="{CBA65AE0-485E-406E-8C29-C13BA6D4D9BF}" type="parTrans" cxnId="{A6DE86A8-7907-4888-BCAB-193DA2AB58D9}">
      <dgm:prSet/>
      <dgm:spPr/>
      <dgm:t>
        <a:bodyPr/>
        <a:lstStyle/>
        <a:p>
          <a:endParaRPr lang="ru-RU"/>
        </a:p>
      </dgm:t>
    </dgm:pt>
    <dgm:pt modelId="{946136A1-710A-4B6A-AE47-02B1CF6B2A66}" type="sibTrans" cxnId="{A6DE86A8-7907-4888-BCAB-193DA2AB58D9}">
      <dgm:prSet/>
      <dgm:spPr/>
      <dgm:t>
        <a:bodyPr/>
        <a:lstStyle/>
        <a:p>
          <a:endParaRPr lang="ru-RU"/>
        </a:p>
      </dgm:t>
    </dgm:pt>
    <dgm:pt modelId="{DB68BEA3-EA22-46A6-8470-E017D2763883}">
      <dgm:prSet/>
      <dgm:spPr/>
      <dgm:t>
        <a:bodyPr/>
        <a:lstStyle/>
        <a:p>
          <a:r>
            <a:rPr lang="ru-RU" dirty="0" smtClean="0"/>
            <a:t>Меланома </a:t>
          </a:r>
          <a:endParaRPr lang="ru-RU" dirty="0"/>
        </a:p>
      </dgm:t>
    </dgm:pt>
    <dgm:pt modelId="{43B0EB57-F870-49B0-848F-2E52422C7CEF}" type="parTrans" cxnId="{66782F6B-E013-4AEF-8DD4-69DD4C6A21D0}">
      <dgm:prSet/>
      <dgm:spPr/>
      <dgm:t>
        <a:bodyPr/>
        <a:lstStyle/>
        <a:p>
          <a:endParaRPr lang="ru-RU"/>
        </a:p>
      </dgm:t>
    </dgm:pt>
    <dgm:pt modelId="{7F2F5EB5-2BB0-4E3D-B75E-2E4525F0A8AC}" type="sibTrans" cxnId="{66782F6B-E013-4AEF-8DD4-69DD4C6A21D0}">
      <dgm:prSet/>
      <dgm:spPr/>
      <dgm:t>
        <a:bodyPr/>
        <a:lstStyle/>
        <a:p>
          <a:endParaRPr lang="ru-RU"/>
        </a:p>
      </dgm:t>
    </dgm:pt>
    <dgm:pt modelId="{BDFC8E75-B689-4781-BE70-EE9EBDD36535}" type="pres">
      <dgm:prSet presAssocID="{15D0BC8D-49E0-44ED-827E-3BE58CC7A05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C27DDD-10DE-4BEA-9722-0652B4DB3F63}" type="pres">
      <dgm:prSet presAssocID="{5E4A52E4-DAB7-4351-B91A-3D9B935BC9F5}" presName="compNode" presStyleCnt="0"/>
      <dgm:spPr/>
    </dgm:pt>
    <dgm:pt modelId="{F07D3D7B-C8B1-4279-8E04-818B87F7E386}" type="pres">
      <dgm:prSet presAssocID="{5E4A52E4-DAB7-4351-B91A-3D9B935BC9F5}" presName="aNode" presStyleLbl="bgShp" presStyleIdx="0" presStyleCnt="3"/>
      <dgm:spPr/>
      <dgm:t>
        <a:bodyPr/>
        <a:lstStyle/>
        <a:p>
          <a:endParaRPr lang="ru-RU"/>
        </a:p>
      </dgm:t>
    </dgm:pt>
    <dgm:pt modelId="{F4ADD7E9-C3D2-455B-8B26-54B0D66E5AF7}" type="pres">
      <dgm:prSet presAssocID="{5E4A52E4-DAB7-4351-B91A-3D9B935BC9F5}" presName="textNode" presStyleLbl="bgShp" presStyleIdx="0" presStyleCnt="3"/>
      <dgm:spPr/>
      <dgm:t>
        <a:bodyPr/>
        <a:lstStyle/>
        <a:p>
          <a:endParaRPr lang="ru-RU"/>
        </a:p>
      </dgm:t>
    </dgm:pt>
    <dgm:pt modelId="{EC66069A-6B0B-49DA-B5EE-D1D105B137D6}" type="pres">
      <dgm:prSet presAssocID="{5E4A52E4-DAB7-4351-B91A-3D9B935BC9F5}" presName="compChildNode" presStyleCnt="0"/>
      <dgm:spPr/>
    </dgm:pt>
    <dgm:pt modelId="{6E2CFE0C-ED55-4300-9EE3-FD45FE046F4B}" type="pres">
      <dgm:prSet presAssocID="{5E4A52E4-DAB7-4351-B91A-3D9B935BC9F5}" presName="theInnerList" presStyleCnt="0"/>
      <dgm:spPr/>
    </dgm:pt>
    <dgm:pt modelId="{336DC88C-B554-4258-A87A-E29820FF998D}" type="pres">
      <dgm:prSet presAssocID="{92FCACC6-1476-43F6-A164-41B21DE4C78C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555D3C-1CF5-4420-9F40-02D947D11241}" type="pres">
      <dgm:prSet presAssocID="{92FCACC6-1476-43F6-A164-41B21DE4C78C}" presName="aSpace2" presStyleCnt="0"/>
      <dgm:spPr/>
    </dgm:pt>
    <dgm:pt modelId="{08E0C398-94CF-4308-9CE1-0C258467444B}" type="pres">
      <dgm:prSet presAssocID="{99EDF7ED-B4DE-45D9-AFD9-AC8A673A7C3C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616E3-219E-4B0E-B10E-7807B3ED71F2}" type="pres">
      <dgm:prSet presAssocID="{99EDF7ED-B4DE-45D9-AFD9-AC8A673A7C3C}" presName="aSpace2" presStyleCnt="0"/>
      <dgm:spPr/>
    </dgm:pt>
    <dgm:pt modelId="{7E6F1435-4559-4D32-BF29-65EAB2BFE095}" type="pres">
      <dgm:prSet presAssocID="{C8EAF08A-018E-4BDB-86F5-CEA831F3E56F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35335D-F616-48FE-9959-FE7320D6B4CB}" type="pres">
      <dgm:prSet presAssocID="{5E4A52E4-DAB7-4351-B91A-3D9B935BC9F5}" presName="aSpace" presStyleCnt="0"/>
      <dgm:spPr/>
    </dgm:pt>
    <dgm:pt modelId="{C27588F3-1777-4646-A614-AA481F65589E}" type="pres">
      <dgm:prSet presAssocID="{183D8AFA-E733-41A8-8847-D3FA7CBA6888}" presName="compNode" presStyleCnt="0"/>
      <dgm:spPr/>
    </dgm:pt>
    <dgm:pt modelId="{9C2F93C8-E1B1-42F5-9918-D585EC090CC2}" type="pres">
      <dgm:prSet presAssocID="{183D8AFA-E733-41A8-8847-D3FA7CBA6888}" presName="aNode" presStyleLbl="bgShp" presStyleIdx="1" presStyleCnt="3"/>
      <dgm:spPr/>
      <dgm:t>
        <a:bodyPr/>
        <a:lstStyle/>
        <a:p>
          <a:endParaRPr lang="ru-RU"/>
        </a:p>
      </dgm:t>
    </dgm:pt>
    <dgm:pt modelId="{9FCC3F9A-A837-4342-B743-06A1BE4A3267}" type="pres">
      <dgm:prSet presAssocID="{183D8AFA-E733-41A8-8847-D3FA7CBA6888}" presName="textNode" presStyleLbl="bgShp" presStyleIdx="1" presStyleCnt="3"/>
      <dgm:spPr/>
      <dgm:t>
        <a:bodyPr/>
        <a:lstStyle/>
        <a:p>
          <a:endParaRPr lang="ru-RU"/>
        </a:p>
      </dgm:t>
    </dgm:pt>
    <dgm:pt modelId="{9BEC796C-13F2-439A-9122-D534721DA658}" type="pres">
      <dgm:prSet presAssocID="{183D8AFA-E733-41A8-8847-D3FA7CBA6888}" presName="compChildNode" presStyleCnt="0"/>
      <dgm:spPr/>
    </dgm:pt>
    <dgm:pt modelId="{B1875F57-88A6-424A-BBDE-B7B87C61CA4E}" type="pres">
      <dgm:prSet presAssocID="{183D8AFA-E733-41A8-8847-D3FA7CBA6888}" presName="theInnerList" presStyleCnt="0"/>
      <dgm:spPr/>
    </dgm:pt>
    <dgm:pt modelId="{8B478F51-DA32-4542-8C35-26B6A27AB708}" type="pres">
      <dgm:prSet presAssocID="{183D8AFA-E733-41A8-8847-D3FA7CBA6888}" presName="aSpace" presStyleCnt="0"/>
      <dgm:spPr/>
    </dgm:pt>
    <dgm:pt modelId="{CB5B73B9-7747-4B4B-8598-B5C74456C39B}" type="pres">
      <dgm:prSet presAssocID="{A81EC46F-D482-4C93-8FD7-CE77165B3CBF}" presName="compNode" presStyleCnt="0"/>
      <dgm:spPr/>
    </dgm:pt>
    <dgm:pt modelId="{16BE3317-0E8B-4275-A6CD-4E6C6FA24AC9}" type="pres">
      <dgm:prSet presAssocID="{A81EC46F-D482-4C93-8FD7-CE77165B3CBF}" presName="aNode" presStyleLbl="bgShp" presStyleIdx="2" presStyleCnt="3"/>
      <dgm:spPr/>
      <dgm:t>
        <a:bodyPr/>
        <a:lstStyle/>
        <a:p>
          <a:endParaRPr lang="ru-RU"/>
        </a:p>
      </dgm:t>
    </dgm:pt>
    <dgm:pt modelId="{478C4062-CB47-4434-B0B8-75D16AF94B2E}" type="pres">
      <dgm:prSet presAssocID="{A81EC46F-D482-4C93-8FD7-CE77165B3CBF}" presName="textNode" presStyleLbl="bgShp" presStyleIdx="2" presStyleCnt="3"/>
      <dgm:spPr/>
      <dgm:t>
        <a:bodyPr/>
        <a:lstStyle/>
        <a:p>
          <a:endParaRPr lang="ru-RU"/>
        </a:p>
      </dgm:t>
    </dgm:pt>
    <dgm:pt modelId="{A44E00F2-A6DF-463C-AC22-7ECF9E7B9F5E}" type="pres">
      <dgm:prSet presAssocID="{A81EC46F-D482-4C93-8FD7-CE77165B3CBF}" presName="compChildNode" presStyleCnt="0"/>
      <dgm:spPr/>
    </dgm:pt>
    <dgm:pt modelId="{2646A995-DDD5-476E-B4D8-A58DF6EE341B}" type="pres">
      <dgm:prSet presAssocID="{A81EC46F-D482-4C93-8FD7-CE77165B3CBF}" presName="theInnerList" presStyleCnt="0"/>
      <dgm:spPr/>
    </dgm:pt>
    <dgm:pt modelId="{E864EC92-0AF7-43DA-8991-539EE8CADC99}" type="pres">
      <dgm:prSet presAssocID="{DD317CD4-587F-4BDE-BC68-FB9F04F8B5BA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B63D3-F9F1-47C7-90F1-0F5823164522}" type="pres">
      <dgm:prSet presAssocID="{DD317CD4-587F-4BDE-BC68-FB9F04F8B5BA}" presName="aSpace2" presStyleCnt="0"/>
      <dgm:spPr/>
    </dgm:pt>
    <dgm:pt modelId="{47430154-692C-4F1A-A30A-AA9A56C5E697}" type="pres">
      <dgm:prSet presAssocID="{E13DFAA5-C389-4F40-9524-3951B7D7198E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CEF8E0-9B5A-4A65-A3BB-322211381AE7}" type="pres">
      <dgm:prSet presAssocID="{E13DFAA5-C389-4F40-9524-3951B7D7198E}" presName="aSpace2" presStyleCnt="0"/>
      <dgm:spPr/>
    </dgm:pt>
    <dgm:pt modelId="{0876F83A-0A6C-4666-8D6B-6E93ECD08D42}" type="pres">
      <dgm:prSet presAssocID="{47D67FE8-8436-41CA-A2BF-AD0AA6B882FD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56069-E7B3-4DE3-9B49-F72E79D0230A}" type="pres">
      <dgm:prSet presAssocID="{47D67FE8-8436-41CA-A2BF-AD0AA6B882FD}" presName="aSpace2" presStyleCnt="0"/>
      <dgm:spPr/>
    </dgm:pt>
    <dgm:pt modelId="{77F65232-22F1-4BB3-A4A4-0325A2F35C54}" type="pres">
      <dgm:prSet presAssocID="{DB68BEA3-EA22-46A6-8470-E017D2763883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EF38ED-A4E1-4225-85C5-5D2EA2ADA450}" type="presOf" srcId="{47D67FE8-8436-41CA-A2BF-AD0AA6B882FD}" destId="{0876F83A-0A6C-4666-8D6B-6E93ECD08D42}" srcOrd="0" destOrd="0" presId="urn:microsoft.com/office/officeart/2005/8/layout/lProcess2"/>
    <dgm:cxn modelId="{F93BEC8B-5E1A-4001-B324-B40D10E2E911}" srcId="{A81EC46F-D482-4C93-8FD7-CE77165B3CBF}" destId="{E13DFAA5-C389-4F40-9524-3951B7D7198E}" srcOrd="1" destOrd="0" parTransId="{9F7D05B4-001D-42AD-9079-E842E93B89E0}" sibTransId="{6EBB3103-EF63-4A49-BC7B-A4ACFDDA4AD4}"/>
    <dgm:cxn modelId="{3F44D3F6-09DC-4827-8CEB-9C2539922D64}" type="presOf" srcId="{5E4A52E4-DAB7-4351-B91A-3D9B935BC9F5}" destId="{F4ADD7E9-C3D2-455B-8B26-54B0D66E5AF7}" srcOrd="1" destOrd="0" presId="urn:microsoft.com/office/officeart/2005/8/layout/lProcess2"/>
    <dgm:cxn modelId="{75950181-427E-4081-A36A-410128534EB4}" srcId="{15D0BC8D-49E0-44ED-827E-3BE58CC7A057}" destId="{5E4A52E4-DAB7-4351-B91A-3D9B935BC9F5}" srcOrd="0" destOrd="0" parTransId="{8765D473-3B9B-42D0-8326-6EB341641881}" sibTransId="{9138AFAD-9487-44DE-9313-814B26E8C38F}"/>
    <dgm:cxn modelId="{350709F7-375F-4B8B-B3BB-8B5409DB26E9}" type="presOf" srcId="{99EDF7ED-B4DE-45D9-AFD9-AC8A673A7C3C}" destId="{08E0C398-94CF-4308-9CE1-0C258467444B}" srcOrd="0" destOrd="0" presId="urn:microsoft.com/office/officeart/2005/8/layout/lProcess2"/>
    <dgm:cxn modelId="{F2C4FA78-1D0E-49A0-A757-E5A0FDE57012}" srcId="{15D0BC8D-49E0-44ED-827E-3BE58CC7A057}" destId="{183D8AFA-E733-41A8-8847-D3FA7CBA6888}" srcOrd="1" destOrd="0" parTransId="{0798B00E-2D84-44C1-A976-AF92037B3905}" sibTransId="{CC83788C-3CC5-4666-B652-7865E6FC48A8}"/>
    <dgm:cxn modelId="{AF781CFD-EE44-4693-BE25-280A1C19254D}" type="presOf" srcId="{C8EAF08A-018E-4BDB-86F5-CEA831F3E56F}" destId="{7E6F1435-4559-4D32-BF29-65EAB2BFE095}" srcOrd="0" destOrd="0" presId="urn:microsoft.com/office/officeart/2005/8/layout/lProcess2"/>
    <dgm:cxn modelId="{9BA6C27E-F14A-4A03-98E7-B65C3EE842D9}" type="presOf" srcId="{183D8AFA-E733-41A8-8847-D3FA7CBA6888}" destId="{9C2F93C8-E1B1-42F5-9918-D585EC090CC2}" srcOrd="0" destOrd="0" presId="urn:microsoft.com/office/officeart/2005/8/layout/lProcess2"/>
    <dgm:cxn modelId="{4F642E33-CBF7-45A9-B531-C7D671718EB4}" srcId="{5E4A52E4-DAB7-4351-B91A-3D9B935BC9F5}" destId="{92FCACC6-1476-43F6-A164-41B21DE4C78C}" srcOrd="0" destOrd="0" parTransId="{B6AB0173-9DE0-4347-8C91-59AC20732F4B}" sibTransId="{C1326888-9BBA-4B9E-90FF-A54144143FF1}"/>
    <dgm:cxn modelId="{BFC5F464-B377-4544-8FB0-349FD9F43474}" srcId="{5E4A52E4-DAB7-4351-B91A-3D9B935BC9F5}" destId="{99EDF7ED-B4DE-45D9-AFD9-AC8A673A7C3C}" srcOrd="1" destOrd="0" parTransId="{81F4DA15-BED6-48C8-B323-4EA6E0D67DED}" sibTransId="{699ABC8E-8ED3-4C42-98A4-E7E043414F19}"/>
    <dgm:cxn modelId="{F40E6F79-30E1-495C-8259-C864CBC78BD7}" srcId="{5E4A52E4-DAB7-4351-B91A-3D9B935BC9F5}" destId="{C8EAF08A-018E-4BDB-86F5-CEA831F3E56F}" srcOrd="2" destOrd="0" parTransId="{089A2852-E5C5-4127-813D-1564994ACB65}" sibTransId="{9C38C316-51D6-441C-A74F-4EF362DFFEFA}"/>
    <dgm:cxn modelId="{54AF118D-EC43-4E5F-9CBF-E4BCFCC12A20}" type="presOf" srcId="{5E4A52E4-DAB7-4351-B91A-3D9B935BC9F5}" destId="{F07D3D7B-C8B1-4279-8E04-818B87F7E386}" srcOrd="0" destOrd="0" presId="urn:microsoft.com/office/officeart/2005/8/layout/lProcess2"/>
    <dgm:cxn modelId="{53635E08-8304-453B-A988-8DF8AF6A47FD}" type="presOf" srcId="{A81EC46F-D482-4C93-8FD7-CE77165B3CBF}" destId="{16BE3317-0E8B-4275-A6CD-4E6C6FA24AC9}" srcOrd="0" destOrd="0" presId="urn:microsoft.com/office/officeart/2005/8/layout/lProcess2"/>
    <dgm:cxn modelId="{4F4E245C-4D76-4767-9F64-1FDA7746560C}" type="presOf" srcId="{15D0BC8D-49E0-44ED-827E-3BE58CC7A057}" destId="{BDFC8E75-B689-4781-BE70-EE9EBDD36535}" srcOrd="0" destOrd="0" presId="urn:microsoft.com/office/officeart/2005/8/layout/lProcess2"/>
    <dgm:cxn modelId="{9A584425-C983-4094-933E-273233E35847}" type="presOf" srcId="{DB68BEA3-EA22-46A6-8470-E017D2763883}" destId="{77F65232-22F1-4BB3-A4A4-0325A2F35C54}" srcOrd="0" destOrd="0" presId="urn:microsoft.com/office/officeart/2005/8/layout/lProcess2"/>
    <dgm:cxn modelId="{F89E7CC5-1C25-45A0-A6DA-311069716EB7}" type="presOf" srcId="{A81EC46F-D482-4C93-8FD7-CE77165B3CBF}" destId="{478C4062-CB47-4434-B0B8-75D16AF94B2E}" srcOrd="1" destOrd="0" presId="urn:microsoft.com/office/officeart/2005/8/layout/lProcess2"/>
    <dgm:cxn modelId="{64336A27-58EF-44C4-85AF-45893732FB64}" type="presOf" srcId="{183D8AFA-E733-41A8-8847-D3FA7CBA6888}" destId="{9FCC3F9A-A837-4342-B743-06A1BE4A3267}" srcOrd="1" destOrd="0" presId="urn:microsoft.com/office/officeart/2005/8/layout/lProcess2"/>
    <dgm:cxn modelId="{BAF764EA-48E2-45F5-B175-9943ACBBD01E}" type="presOf" srcId="{92FCACC6-1476-43F6-A164-41B21DE4C78C}" destId="{336DC88C-B554-4258-A87A-E29820FF998D}" srcOrd="0" destOrd="0" presId="urn:microsoft.com/office/officeart/2005/8/layout/lProcess2"/>
    <dgm:cxn modelId="{5026D0BD-AF54-4626-876E-FDDAFA18458B}" srcId="{15D0BC8D-49E0-44ED-827E-3BE58CC7A057}" destId="{A81EC46F-D482-4C93-8FD7-CE77165B3CBF}" srcOrd="2" destOrd="0" parTransId="{FF0D6D3D-8D7B-4CAD-ABE1-C6F1EFF36243}" sibTransId="{3CB5E49E-FAD8-4CD7-AD7F-4646E2BC4BAB}"/>
    <dgm:cxn modelId="{66782F6B-E013-4AEF-8DD4-69DD4C6A21D0}" srcId="{A81EC46F-D482-4C93-8FD7-CE77165B3CBF}" destId="{DB68BEA3-EA22-46A6-8470-E017D2763883}" srcOrd="3" destOrd="0" parTransId="{43B0EB57-F870-49B0-848F-2E52422C7CEF}" sibTransId="{7F2F5EB5-2BB0-4E3D-B75E-2E4525F0A8AC}"/>
    <dgm:cxn modelId="{A6DE86A8-7907-4888-BCAB-193DA2AB58D9}" srcId="{A81EC46F-D482-4C93-8FD7-CE77165B3CBF}" destId="{47D67FE8-8436-41CA-A2BF-AD0AA6B882FD}" srcOrd="2" destOrd="0" parTransId="{CBA65AE0-485E-406E-8C29-C13BA6D4D9BF}" sibTransId="{946136A1-710A-4B6A-AE47-02B1CF6B2A66}"/>
    <dgm:cxn modelId="{74FEFF22-1E66-4D33-880D-01FBF5F27F0A}" type="presOf" srcId="{DD317CD4-587F-4BDE-BC68-FB9F04F8B5BA}" destId="{E864EC92-0AF7-43DA-8991-539EE8CADC99}" srcOrd="0" destOrd="0" presId="urn:microsoft.com/office/officeart/2005/8/layout/lProcess2"/>
    <dgm:cxn modelId="{18C47D59-972D-49A5-A487-9E1FB52CCB91}" srcId="{A81EC46F-D482-4C93-8FD7-CE77165B3CBF}" destId="{DD317CD4-587F-4BDE-BC68-FB9F04F8B5BA}" srcOrd="0" destOrd="0" parTransId="{EFDBFDAF-D590-4083-9F80-AF973A01E1F3}" sibTransId="{4AD80F93-46E0-4757-B013-4C9E85D25BA8}"/>
    <dgm:cxn modelId="{A6A8E236-4C62-4805-8313-A196DE22F984}" type="presOf" srcId="{E13DFAA5-C389-4F40-9524-3951B7D7198E}" destId="{47430154-692C-4F1A-A30A-AA9A56C5E697}" srcOrd="0" destOrd="0" presId="urn:microsoft.com/office/officeart/2005/8/layout/lProcess2"/>
    <dgm:cxn modelId="{167799B0-7039-4AC4-B5C8-9E362D28AAFA}" type="presParOf" srcId="{BDFC8E75-B689-4781-BE70-EE9EBDD36535}" destId="{10C27DDD-10DE-4BEA-9722-0652B4DB3F63}" srcOrd="0" destOrd="0" presId="urn:microsoft.com/office/officeart/2005/8/layout/lProcess2"/>
    <dgm:cxn modelId="{B1541C00-7C49-438B-B2E5-1D2108815C16}" type="presParOf" srcId="{10C27DDD-10DE-4BEA-9722-0652B4DB3F63}" destId="{F07D3D7B-C8B1-4279-8E04-818B87F7E386}" srcOrd="0" destOrd="0" presId="urn:microsoft.com/office/officeart/2005/8/layout/lProcess2"/>
    <dgm:cxn modelId="{BC8DA5D6-9E34-4F2C-B7F3-FE074751E42E}" type="presParOf" srcId="{10C27DDD-10DE-4BEA-9722-0652B4DB3F63}" destId="{F4ADD7E9-C3D2-455B-8B26-54B0D66E5AF7}" srcOrd="1" destOrd="0" presId="urn:microsoft.com/office/officeart/2005/8/layout/lProcess2"/>
    <dgm:cxn modelId="{C5FD9FFA-0C60-45AA-ABF3-258820AA1234}" type="presParOf" srcId="{10C27DDD-10DE-4BEA-9722-0652B4DB3F63}" destId="{EC66069A-6B0B-49DA-B5EE-D1D105B137D6}" srcOrd="2" destOrd="0" presId="urn:microsoft.com/office/officeart/2005/8/layout/lProcess2"/>
    <dgm:cxn modelId="{12D1A0E3-B148-471F-A164-89B9CB431A70}" type="presParOf" srcId="{EC66069A-6B0B-49DA-B5EE-D1D105B137D6}" destId="{6E2CFE0C-ED55-4300-9EE3-FD45FE046F4B}" srcOrd="0" destOrd="0" presId="urn:microsoft.com/office/officeart/2005/8/layout/lProcess2"/>
    <dgm:cxn modelId="{DB55D8B8-9385-4226-BDD7-35423FFFF9CA}" type="presParOf" srcId="{6E2CFE0C-ED55-4300-9EE3-FD45FE046F4B}" destId="{336DC88C-B554-4258-A87A-E29820FF998D}" srcOrd="0" destOrd="0" presId="urn:microsoft.com/office/officeart/2005/8/layout/lProcess2"/>
    <dgm:cxn modelId="{570F5D11-012B-4893-80A2-54DC59A80E42}" type="presParOf" srcId="{6E2CFE0C-ED55-4300-9EE3-FD45FE046F4B}" destId="{AB555D3C-1CF5-4420-9F40-02D947D11241}" srcOrd="1" destOrd="0" presId="urn:microsoft.com/office/officeart/2005/8/layout/lProcess2"/>
    <dgm:cxn modelId="{F7C9DACD-3CEB-490B-8889-A764D5217CF3}" type="presParOf" srcId="{6E2CFE0C-ED55-4300-9EE3-FD45FE046F4B}" destId="{08E0C398-94CF-4308-9CE1-0C258467444B}" srcOrd="2" destOrd="0" presId="urn:microsoft.com/office/officeart/2005/8/layout/lProcess2"/>
    <dgm:cxn modelId="{76B77F34-1AE6-4BC5-AFCB-A3F8E666BCC9}" type="presParOf" srcId="{6E2CFE0C-ED55-4300-9EE3-FD45FE046F4B}" destId="{519616E3-219E-4B0E-B10E-7807B3ED71F2}" srcOrd="3" destOrd="0" presId="urn:microsoft.com/office/officeart/2005/8/layout/lProcess2"/>
    <dgm:cxn modelId="{2876C228-D10C-4217-BFAE-BB55EECF38B2}" type="presParOf" srcId="{6E2CFE0C-ED55-4300-9EE3-FD45FE046F4B}" destId="{7E6F1435-4559-4D32-BF29-65EAB2BFE095}" srcOrd="4" destOrd="0" presId="urn:microsoft.com/office/officeart/2005/8/layout/lProcess2"/>
    <dgm:cxn modelId="{37E1F5F2-1FD0-4CF2-BE39-4D81DD8C7A84}" type="presParOf" srcId="{BDFC8E75-B689-4781-BE70-EE9EBDD36535}" destId="{F935335D-F616-48FE-9959-FE7320D6B4CB}" srcOrd="1" destOrd="0" presId="urn:microsoft.com/office/officeart/2005/8/layout/lProcess2"/>
    <dgm:cxn modelId="{A7204577-B8BA-4A64-B540-F77C0AAE9CD2}" type="presParOf" srcId="{BDFC8E75-B689-4781-BE70-EE9EBDD36535}" destId="{C27588F3-1777-4646-A614-AA481F65589E}" srcOrd="2" destOrd="0" presId="urn:microsoft.com/office/officeart/2005/8/layout/lProcess2"/>
    <dgm:cxn modelId="{8F24ECD7-9113-4780-88FB-516A0DC6FB17}" type="presParOf" srcId="{C27588F3-1777-4646-A614-AA481F65589E}" destId="{9C2F93C8-E1B1-42F5-9918-D585EC090CC2}" srcOrd="0" destOrd="0" presId="urn:microsoft.com/office/officeart/2005/8/layout/lProcess2"/>
    <dgm:cxn modelId="{0ACAA7DE-69F4-4A7A-8528-FE2C2D31826C}" type="presParOf" srcId="{C27588F3-1777-4646-A614-AA481F65589E}" destId="{9FCC3F9A-A837-4342-B743-06A1BE4A3267}" srcOrd="1" destOrd="0" presId="urn:microsoft.com/office/officeart/2005/8/layout/lProcess2"/>
    <dgm:cxn modelId="{18DAA4B0-D5D8-4E1D-BF31-52831B53C834}" type="presParOf" srcId="{C27588F3-1777-4646-A614-AA481F65589E}" destId="{9BEC796C-13F2-439A-9122-D534721DA658}" srcOrd="2" destOrd="0" presId="urn:microsoft.com/office/officeart/2005/8/layout/lProcess2"/>
    <dgm:cxn modelId="{8C61136A-8247-4380-805B-4D374C8AF14C}" type="presParOf" srcId="{9BEC796C-13F2-439A-9122-D534721DA658}" destId="{B1875F57-88A6-424A-BBDE-B7B87C61CA4E}" srcOrd="0" destOrd="0" presId="urn:microsoft.com/office/officeart/2005/8/layout/lProcess2"/>
    <dgm:cxn modelId="{82720DB2-529E-4090-AF42-C0949141DDDA}" type="presParOf" srcId="{BDFC8E75-B689-4781-BE70-EE9EBDD36535}" destId="{8B478F51-DA32-4542-8C35-26B6A27AB708}" srcOrd="3" destOrd="0" presId="urn:microsoft.com/office/officeart/2005/8/layout/lProcess2"/>
    <dgm:cxn modelId="{E84840C8-3750-4DF5-8B7A-85D47BA48903}" type="presParOf" srcId="{BDFC8E75-B689-4781-BE70-EE9EBDD36535}" destId="{CB5B73B9-7747-4B4B-8598-B5C74456C39B}" srcOrd="4" destOrd="0" presId="urn:microsoft.com/office/officeart/2005/8/layout/lProcess2"/>
    <dgm:cxn modelId="{8B312D95-B6E1-4B94-8C53-8D334594867E}" type="presParOf" srcId="{CB5B73B9-7747-4B4B-8598-B5C74456C39B}" destId="{16BE3317-0E8B-4275-A6CD-4E6C6FA24AC9}" srcOrd="0" destOrd="0" presId="urn:microsoft.com/office/officeart/2005/8/layout/lProcess2"/>
    <dgm:cxn modelId="{51C800D9-051C-454C-8873-FCF83E5B02E1}" type="presParOf" srcId="{CB5B73B9-7747-4B4B-8598-B5C74456C39B}" destId="{478C4062-CB47-4434-B0B8-75D16AF94B2E}" srcOrd="1" destOrd="0" presId="urn:microsoft.com/office/officeart/2005/8/layout/lProcess2"/>
    <dgm:cxn modelId="{2956F404-0988-417A-8FEB-BAFF52BC70A6}" type="presParOf" srcId="{CB5B73B9-7747-4B4B-8598-B5C74456C39B}" destId="{A44E00F2-A6DF-463C-AC22-7ECF9E7B9F5E}" srcOrd="2" destOrd="0" presId="urn:microsoft.com/office/officeart/2005/8/layout/lProcess2"/>
    <dgm:cxn modelId="{152CA8DA-4036-4EF2-91ED-75FE9794A41F}" type="presParOf" srcId="{A44E00F2-A6DF-463C-AC22-7ECF9E7B9F5E}" destId="{2646A995-DDD5-476E-B4D8-A58DF6EE341B}" srcOrd="0" destOrd="0" presId="urn:microsoft.com/office/officeart/2005/8/layout/lProcess2"/>
    <dgm:cxn modelId="{56E7732D-79B7-4ACC-8B0C-BDF043586D7F}" type="presParOf" srcId="{2646A995-DDD5-476E-B4D8-A58DF6EE341B}" destId="{E864EC92-0AF7-43DA-8991-539EE8CADC99}" srcOrd="0" destOrd="0" presId="urn:microsoft.com/office/officeart/2005/8/layout/lProcess2"/>
    <dgm:cxn modelId="{6B0419E1-2BAA-4D9B-B686-DEDC27E37328}" type="presParOf" srcId="{2646A995-DDD5-476E-B4D8-A58DF6EE341B}" destId="{1AAB63D3-F9F1-47C7-90F1-0F5823164522}" srcOrd="1" destOrd="0" presId="urn:microsoft.com/office/officeart/2005/8/layout/lProcess2"/>
    <dgm:cxn modelId="{83D32999-F3BA-4A8E-8915-EEDB9F126C3D}" type="presParOf" srcId="{2646A995-DDD5-476E-B4D8-A58DF6EE341B}" destId="{47430154-692C-4F1A-A30A-AA9A56C5E697}" srcOrd="2" destOrd="0" presId="urn:microsoft.com/office/officeart/2005/8/layout/lProcess2"/>
    <dgm:cxn modelId="{09224EE7-E6CE-41BF-932B-705938847A08}" type="presParOf" srcId="{2646A995-DDD5-476E-B4D8-A58DF6EE341B}" destId="{09CEF8E0-9B5A-4A65-A3BB-322211381AE7}" srcOrd="3" destOrd="0" presId="urn:microsoft.com/office/officeart/2005/8/layout/lProcess2"/>
    <dgm:cxn modelId="{20BC2561-2ED0-4E36-A284-4B6FD03F8626}" type="presParOf" srcId="{2646A995-DDD5-476E-B4D8-A58DF6EE341B}" destId="{0876F83A-0A6C-4666-8D6B-6E93ECD08D42}" srcOrd="4" destOrd="0" presId="urn:microsoft.com/office/officeart/2005/8/layout/lProcess2"/>
    <dgm:cxn modelId="{3374915D-3452-4C9B-85FB-D60C6B4B63E7}" type="presParOf" srcId="{2646A995-DDD5-476E-B4D8-A58DF6EE341B}" destId="{C9856069-E7B3-4DE3-9B49-F72E79D0230A}" srcOrd="5" destOrd="0" presId="urn:microsoft.com/office/officeart/2005/8/layout/lProcess2"/>
    <dgm:cxn modelId="{340EC68C-75B6-4899-B27E-DCFB99A771A3}" type="presParOf" srcId="{2646A995-DDD5-476E-B4D8-A58DF6EE341B}" destId="{77F65232-22F1-4BB3-A4A4-0325A2F35C54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D3D7B-C8B1-4279-8E04-818B87F7E386}">
      <dsp:nvSpPr>
        <dsp:cNvPr id="0" name=""/>
        <dsp:cNvSpPr/>
      </dsp:nvSpPr>
      <dsp:spPr>
        <a:xfrm>
          <a:off x="1488" y="0"/>
          <a:ext cx="3869531" cy="68580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1488" y="0"/>
        <a:ext cx="3869531" cy="2057400"/>
      </dsp:txXfrm>
    </dsp:sp>
    <dsp:sp modelId="{336DC88C-B554-4258-A87A-E29820FF998D}">
      <dsp:nvSpPr>
        <dsp:cNvPr id="0" name=""/>
        <dsp:cNvSpPr/>
      </dsp:nvSpPr>
      <dsp:spPr>
        <a:xfrm>
          <a:off x="388441" y="2057986"/>
          <a:ext cx="3095625" cy="13473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Рабдомиосаркома</a:t>
          </a:r>
          <a:endParaRPr lang="ru-RU" sz="2000" kern="1200" dirty="0"/>
        </a:p>
      </dsp:txBody>
      <dsp:txXfrm>
        <a:off x="427903" y="2097448"/>
        <a:ext cx="3016701" cy="1268398"/>
      </dsp:txXfrm>
    </dsp:sp>
    <dsp:sp modelId="{08E0C398-94CF-4308-9CE1-0C258467444B}">
      <dsp:nvSpPr>
        <dsp:cNvPr id="0" name=""/>
        <dsp:cNvSpPr/>
      </dsp:nvSpPr>
      <dsp:spPr>
        <a:xfrm>
          <a:off x="388441" y="3612589"/>
          <a:ext cx="3095625" cy="13473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bg1"/>
              </a:solidFill>
            </a:rPr>
            <a:t>Рак слёзной железы</a:t>
          </a:r>
          <a:endParaRPr lang="ru-RU" sz="2000" b="0" kern="1200" dirty="0">
            <a:solidFill>
              <a:schemeClr val="bg1"/>
            </a:solidFill>
          </a:endParaRPr>
        </a:p>
      </dsp:txBody>
      <dsp:txXfrm>
        <a:off x="427903" y="3652051"/>
        <a:ext cx="3016701" cy="1268398"/>
      </dsp:txXfrm>
    </dsp:sp>
    <dsp:sp modelId="{7E6F1435-4559-4D32-BF29-65EAB2BFE095}">
      <dsp:nvSpPr>
        <dsp:cNvPr id="0" name=""/>
        <dsp:cNvSpPr/>
      </dsp:nvSpPr>
      <dsp:spPr>
        <a:xfrm>
          <a:off x="388441" y="5167192"/>
          <a:ext cx="3095625" cy="13473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err="1" smtClean="0">
              <a:solidFill>
                <a:schemeClr val="bg1"/>
              </a:solidFill>
            </a:rPr>
            <a:t>Гемангиоперицитома</a:t>
          </a:r>
          <a:endParaRPr lang="ru-RU" sz="2000" b="0" kern="1200" dirty="0">
            <a:solidFill>
              <a:schemeClr val="bg1"/>
            </a:solidFill>
          </a:endParaRPr>
        </a:p>
      </dsp:txBody>
      <dsp:txXfrm>
        <a:off x="427903" y="5206654"/>
        <a:ext cx="3016701" cy="1268398"/>
      </dsp:txXfrm>
    </dsp:sp>
    <dsp:sp modelId="{9C2F93C8-E1B1-42F5-9918-D585EC090CC2}">
      <dsp:nvSpPr>
        <dsp:cNvPr id="0" name=""/>
        <dsp:cNvSpPr/>
      </dsp:nvSpPr>
      <dsp:spPr>
        <a:xfrm>
          <a:off x="4161234" y="0"/>
          <a:ext cx="3869531" cy="68580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4161234" y="0"/>
        <a:ext cx="3869531" cy="2057400"/>
      </dsp:txXfrm>
    </dsp:sp>
    <dsp:sp modelId="{16BE3317-0E8B-4275-A6CD-4E6C6FA24AC9}">
      <dsp:nvSpPr>
        <dsp:cNvPr id="0" name=""/>
        <dsp:cNvSpPr/>
      </dsp:nvSpPr>
      <dsp:spPr>
        <a:xfrm>
          <a:off x="8320980" y="0"/>
          <a:ext cx="3869531" cy="68580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8320980" y="0"/>
        <a:ext cx="3869531" cy="2057400"/>
      </dsp:txXfrm>
    </dsp:sp>
    <dsp:sp modelId="{E864EC92-0AF7-43DA-8991-539EE8CADC99}">
      <dsp:nvSpPr>
        <dsp:cNvPr id="0" name=""/>
        <dsp:cNvSpPr/>
      </dsp:nvSpPr>
      <dsp:spPr>
        <a:xfrm>
          <a:off x="8707933" y="2057567"/>
          <a:ext cx="3095625" cy="9990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Лимфома</a:t>
          </a:r>
          <a:endParaRPr lang="ru-RU" sz="2000" kern="1200" dirty="0"/>
        </a:p>
      </dsp:txBody>
      <dsp:txXfrm>
        <a:off x="8737195" y="2086829"/>
        <a:ext cx="3037101" cy="940540"/>
      </dsp:txXfrm>
    </dsp:sp>
    <dsp:sp modelId="{47430154-692C-4F1A-A30A-AA9A56C5E697}">
      <dsp:nvSpPr>
        <dsp:cNvPr id="0" name=""/>
        <dsp:cNvSpPr/>
      </dsp:nvSpPr>
      <dsp:spPr>
        <a:xfrm>
          <a:off x="8707933" y="3210334"/>
          <a:ext cx="3095625" cy="9990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Метастатические опухоли</a:t>
          </a:r>
          <a:endParaRPr lang="ru-RU" sz="2000" kern="1200" dirty="0"/>
        </a:p>
      </dsp:txBody>
      <dsp:txXfrm>
        <a:off x="8737195" y="3239596"/>
        <a:ext cx="3037101" cy="940540"/>
      </dsp:txXfrm>
    </dsp:sp>
    <dsp:sp modelId="{0876F83A-0A6C-4666-8D6B-6E93ECD08D42}">
      <dsp:nvSpPr>
        <dsp:cNvPr id="0" name=""/>
        <dsp:cNvSpPr/>
      </dsp:nvSpPr>
      <dsp:spPr>
        <a:xfrm>
          <a:off x="8707933" y="4363101"/>
          <a:ext cx="3095625" cy="9990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Опухоли из околоносовых пазух и полости черепа</a:t>
          </a:r>
          <a:endParaRPr lang="ru-RU" sz="2000" kern="1200" dirty="0"/>
        </a:p>
      </dsp:txBody>
      <dsp:txXfrm>
        <a:off x="8737195" y="4392363"/>
        <a:ext cx="3037101" cy="940540"/>
      </dsp:txXfrm>
    </dsp:sp>
    <dsp:sp modelId="{77F65232-22F1-4BB3-A4A4-0325A2F35C54}">
      <dsp:nvSpPr>
        <dsp:cNvPr id="0" name=""/>
        <dsp:cNvSpPr/>
      </dsp:nvSpPr>
      <dsp:spPr>
        <a:xfrm>
          <a:off x="8707933" y="5515868"/>
          <a:ext cx="3095625" cy="9990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Меланома </a:t>
          </a:r>
          <a:endParaRPr lang="ru-RU" sz="2000" kern="1200" dirty="0"/>
        </a:p>
      </dsp:txBody>
      <dsp:txXfrm>
        <a:off x="8737195" y="5545130"/>
        <a:ext cx="3037101" cy="940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8AA5B-2883-4890-9FDC-FF6F10BE9856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B08C8-B6AF-4C93-8A01-75CF515876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895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B08C8-B6AF-4C93-8A01-75CF5158769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1278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B08C8-B6AF-4C93-8A01-75CF5158769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8078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5891BB4-17EF-4C46-BF5A-B4170F488538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914A7B0-EDF3-4005-B9E7-30EF36E3C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6824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1BB4-17EF-4C46-BF5A-B4170F488538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A7B0-EDF3-4005-B9E7-30EF36E3C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9821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5891BB4-17EF-4C46-BF5A-B4170F488538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914A7B0-EDF3-4005-B9E7-30EF36E3C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4592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5891BB4-17EF-4C46-BF5A-B4170F488538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914A7B0-EDF3-4005-B9E7-30EF36E3CA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98706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5891BB4-17EF-4C46-BF5A-B4170F488538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914A7B0-EDF3-4005-B9E7-30EF36E3C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3271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1BB4-17EF-4C46-BF5A-B4170F488538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A7B0-EDF3-4005-B9E7-30EF36E3C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8600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1BB4-17EF-4C46-BF5A-B4170F488538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A7B0-EDF3-4005-B9E7-30EF36E3C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8208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1BB4-17EF-4C46-BF5A-B4170F488538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A7B0-EDF3-4005-B9E7-30EF36E3C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1177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5891BB4-17EF-4C46-BF5A-B4170F488538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914A7B0-EDF3-4005-B9E7-30EF36E3C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151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1BB4-17EF-4C46-BF5A-B4170F488538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A7B0-EDF3-4005-B9E7-30EF36E3C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3473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5891BB4-17EF-4C46-BF5A-B4170F488538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914A7B0-EDF3-4005-B9E7-30EF36E3C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2323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1BB4-17EF-4C46-BF5A-B4170F488538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A7B0-EDF3-4005-B9E7-30EF36E3C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3472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1BB4-17EF-4C46-BF5A-B4170F488538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A7B0-EDF3-4005-B9E7-30EF36E3C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90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1BB4-17EF-4C46-BF5A-B4170F488538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A7B0-EDF3-4005-B9E7-30EF36E3C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2213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1BB4-17EF-4C46-BF5A-B4170F488538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A7B0-EDF3-4005-B9E7-30EF36E3C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6930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1BB4-17EF-4C46-BF5A-B4170F488538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A7B0-EDF3-4005-B9E7-30EF36E3C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8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1BB4-17EF-4C46-BF5A-B4170F488538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A7B0-EDF3-4005-B9E7-30EF36E3C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466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91BB4-17EF-4C46-BF5A-B4170F488538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4A7B0-EDF3-4005-B9E7-30EF36E3C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871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5989" y="1975810"/>
            <a:ext cx="10460182" cy="1515533"/>
          </a:xfrm>
        </p:spPr>
        <p:txBody>
          <a:bodyPr>
            <a:normAutofit fontScale="90000"/>
          </a:bodyPr>
          <a:lstStyle/>
          <a:p>
            <a:r>
              <a:rPr lang="ru-RU" dirty="0"/>
              <a:t>Злокачественные  новообразования орбиты и их лечение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32910" y="3491343"/>
            <a:ext cx="9670472" cy="2535386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ДОКТМО, клиника нейрохирургии</a:t>
            </a:r>
          </a:p>
          <a:p>
            <a:r>
              <a:rPr lang="ru-RU" sz="2400" dirty="0" err="1" smtClean="0"/>
              <a:t>ДонНМУ</a:t>
            </a:r>
            <a:r>
              <a:rPr lang="ru-RU" sz="2400" dirty="0" smtClean="0"/>
              <a:t> </a:t>
            </a:r>
            <a:r>
              <a:rPr lang="ru-RU" sz="2400" dirty="0" err="1" smtClean="0"/>
              <a:t>им.М.Горького</a:t>
            </a:r>
            <a:endParaRPr lang="ru-RU" sz="2400" dirty="0"/>
          </a:p>
          <a:p>
            <a:r>
              <a:rPr lang="ru-RU" sz="2400" dirty="0" smtClean="0"/>
              <a:t>Врач-нейрохирург  </a:t>
            </a:r>
            <a:r>
              <a:rPr lang="ru-RU" sz="2400" b="1" u="sng" dirty="0" err="1"/>
              <a:t>Листратенко</a:t>
            </a:r>
            <a:r>
              <a:rPr lang="ru-RU" sz="2400" b="1" u="sng" dirty="0"/>
              <a:t>  </a:t>
            </a:r>
            <a:r>
              <a:rPr lang="ru-RU" sz="2400" b="1" u="sng" dirty="0" smtClean="0"/>
              <a:t>А.И</a:t>
            </a:r>
            <a:endParaRPr lang="ru-RU" sz="2400" dirty="0" smtClean="0"/>
          </a:p>
          <a:p>
            <a:r>
              <a:rPr lang="ru-RU" dirty="0" smtClean="0"/>
              <a:t>Доктор медицинских наук, профессор, заведующий кафедрой нейрохирургии </a:t>
            </a:r>
            <a:r>
              <a:rPr lang="ru-RU" dirty="0" err="1" smtClean="0"/>
              <a:t>ДонНМУ</a:t>
            </a:r>
            <a:r>
              <a:rPr lang="ru-RU" dirty="0" smtClean="0"/>
              <a:t> им. М. Горького </a:t>
            </a:r>
            <a:r>
              <a:rPr lang="ru-RU" b="1" u="sng" dirty="0" err="1" smtClean="0"/>
              <a:t>Кардаш</a:t>
            </a:r>
            <a:r>
              <a:rPr lang="ru-RU" b="1" u="sng" dirty="0" smtClean="0"/>
              <a:t> А.М.</a:t>
            </a:r>
          </a:p>
          <a:p>
            <a:r>
              <a:rPr lang="ru-RU" sz="2400" dirty="0" smtClean="0"/>
              <a:t>Кандидат </a:t>
            </a:r>
            <a:r>
              <a:rPr lang="ru-RU" sz="2400" dirty="0"/>
              <a:t>медицинских наук, </a:t>
            </a:r>
            <a:r>
              <a:rPr lang="ru-RU" sz="2400" dirty="0" smtClean="0"/>
              <a:t>доцент, </a:t>
            </a:r>
            <a:r>
              <a:rPr lang="ru-RU" sz="2400" dirty="0" smtClean="0"/>
              <a:t>кафедра </a:t>
            </a:r>
            <a:endParaRPr lang="ru-RU" sz="2400" dirty="0" smtClean="0"/>
          </a:p>
          <a:p>
            <a:r>
              <a:rPr lang="ru-RU" sz="2400" dirty="0" smtClean="0"/>
              <a:t>офтальмологии </a:t>
            </a:r>
            <a:r>
              <a:rPr lang="ru-RU" sz="2400" dirty="0" err="1"/>
              <a:t>ДонНМУ</a:t>
            </a:r>
            <a:r>
              <a:rPr lang="ru-RU" sz="2400" dirty="0"/>
              <a:t> им. М. </a:t>
            </a:r>
            <a:r>
              <a:rPr lang="ru-RU" sz="2400" dirty="0" smtClean="0"/>
              <a:t>Горького </a:t>
            </a:r>
            <a:r>
              <a:rPr lang="ru-RU" sz="2400" b="1" u="sng" dirty="0" smtClean="0"/>
              <a:t>Смирнова А.Ф.</a:t>
            </a:r>
          </a:p>
        </p:txBody>
      </p:sp>
    </p:spTree>
    <p:extLst>
      <p:ext uri="{BB962C8B-B14F-4D97-AF65-F5344CB8AC3E}">
        <p14:creationId xmlns:p14="http://schemas.microsoft.com/office/powerpoint/2010/main" xmlns="" val="182307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5160" y="292607"/>
            <a:ext cx="3066288" cy="813817"/>
          </a:xfrm>
        </p:spPr>
        <p:txBody>
          <a:bodyPr/>
          <a:lstStyle/>
          <a:p>
            <a:r>
              <a:rPr lang="ru-RU" b="1" dirty="0" err="1"/>
              <a:t>Лимфомы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С</a:t>
            </a:r>
            <a:r>
              <a:rPr lang="ru-RU" b="1" dirty="0" smtClean="0"/>
              <a:t>амые </a:t>
            </a:r>
            <a:r>
              <a:rPr lang="ru-RU" b="1" dirty="0"/>
              <a:t>частые первичные опухоли орбиты у пожилых</a:t>
            </a:r>
            <a:r>
              <a:rPr lang="ru-RU" dirty="0"/>
              <a:t> (≥60 лет</a:t>
            </a:r>
            <a:r>
              <a:rPr lang="ru-RU" dirty="0" smtClean="0"/>
              <a:t>). </a:t>
            </a:r>
            <a:r>
              <a:rPr lang="ru-RU" dirty="0"/>
              <a:t>Эти поражения представляют собой ряд расстройств, включающие лимфоидную гиперплазию, атипичную лимфоидную гиперплазию и </a:t>
            </a:r>
            <a:r>
              <a:rPr lang="ru-RU" dirty="0" err="1"/>
              <a:t>лимфому</a:t>
            </a:r>
            <a:r>
              <a:rPr lang="ru-RU" dirty="0"/>
              <a:t> придатков глаза. </a:t>
            </a:r>
            <a:endParaRPr lang="ru-RU" dirty="0" smtClean="0"/>
          </a:p>
          <a:p>
            <a:r>
              <a:rPr lang="ru-RU" dirty="0" smtClean="0"/>
              <a:t>Из </a:t>
            </a:r>
            <a:r>
              <a:rPr lang="ru-RU" dirty="0"/>
              <a:t>них злокачественная </a:t>
            </a:r>
            <a:r>
              <a:rPr lang="ru-RU" dirty="0" err="1"/>
              <a:t>лимфома</a:t>
            </a:r>
            <a:r>
              <a:rPr lang="ru-RU" dirty="0"/>
              <a:t> самая частая и составляет </a:t>
            </a:r>
            <a:r>
              <a:rPr lang="ru-RU" b="1" dirty="0"/>
              <a:t>67%–90% орбитальных </a:t>
            </a:r>
            <a:r>
              <a:rPr lang="ru-RU" b="1" dirty="0" err="1"/>
              <a:t>лимфопролиферативных</a:t>
            </a:r>
            <a:r>
              <a:rPr lang="ru-RU" dirty="0"/>
              <a:t> опухолей и </a:t>
            </a:r>
            <a:r>
              <a:rPr lang="ru-RU" b="1" dirty="0"/>
              <a:t>24% всех орбитальных опухолей</a:t>
            </a:r>
            <a:r>
              <a:rPr lang="ru-RU" dirty="0"/>
              <a:t> у пациентов старше 60 </a:t>
            </a:r>
            <a:r>
              <a:rPr lang="ru-RU" dirty="0" smtClean="0"/>
              <a:t>лет.</a:t>
            </a:r>
            <a:endParaRPr lang="ru-RU" dirty="0"/>
          </a:p>
          <a:p>
            <a:r>
              <a:rPr lang="ru-RU" dirty="0"/>
              <a:t>Рентгенологические исследования не позволяют уверенно дифференцировать доброкачественные и злокачественные </a:t>
            </a:r>
            <a:r>
              <a:rPr lang="ru-RU" dirty="0" err="1"/>
              <a:t>лимфопролиферативные</a:t>
            </a:r>
            <a:r>
              <a:rPr lang="ru-RU" dirty="0"/>
              <a:t> заболевания. Большинство поражений односторонние (76% случаев) и часто </a:t>
            </a:r>
            <a:r>
              <a:rPr lang="ru-RU" dirty="0" err="1"/>
              <a:t>внеконусные</a:t>
            </a:r>
            <a:r>
              <a:rPr lang="ru-RU" dirty="0"/>
              <a:t>.</a:t>
            </a:r>
          </a:p>
          <a:p>
            <a:r>
              <a:rPr lang="ru-RU" dirty="0" smtClean="0"/>
              <a:t>Двустороннее поражение орбит – в 5% случаев </a:t>
            </a:r>
            <a:r>
              <a:rPr lang="ru-RU" dirty="0"/>
              <a:t>среди </a:t>
            </a:r>
            <a:r>
              <a:rPr lang="ru-RU" dirty="0" err="1" smtClean="0"/>
              <a:t>лимфом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052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206589"/>
            <a:ext cx="8610600" cy="1293028"/>
          </a:xfrm>
        </p:spPr>
        <p:txBody>
          <a:bodyPr/>
          <a:lstStyle/>
          <a:p>
            <a:r>
              <a:rPr lang="ru-RU" b="1" dirty="0"/>
              <a:t>Метастатические опухоли орбиты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(</a:t>
            </a:r>
            <a:r>
              <a:rPr lang="ru-RU" b="1" dirty="0"/>
              <a:t>15% от всех </a:t>
            </a:r>
            <a:r>
              <a:rPr lang="ru-RU" b="1" dirty="0" smtClean="0"/>
              <a:t>злокачественных поражений орбиты</a:t>
            </a:r>
            <a:r>
              <a:rPr lang="ru-RU" dirty="0" smtClean="0"/>
              <a:t>)– </a:t>
            </a:r>
            <a:r>
              <a:rPr lang="ru-RU" dirty="0"/>
              <a:t>вторичное поражение тканей орбиты, связанное с первичной локализации опухоли в других органах (молочной железе, легких и т.д</a:t>
            </a:r>
            <a:r>
              <a:rPr lang="ru-RU" dirty="0" smtClean="0"/>
              <a:t>.).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метастатическом поражении тканей орбиты преимущественно развивается безболезненный экзофтальм со смещением глаза.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Рано </a:t>
            </a:r>
            <a:r>
              <a:rPr lang="ru-RU" dirty="0"/>
              <a:t>появляются офтальмоплегия и диплопия.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81172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78" t="344" r="4723" b="28736"/>
          <a:stretch/>
        </p:blipFill>
        <p:spPr>
          <a:xfrm>
            <a:off x="0" y="0"/>
            <a:ext cx="6691543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39434" y="1219199"/>
            <a:ext cx="4752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MTS – </a:t>
            </a:r>
            <a:r>
              <a:rPr lang="ru-RU" sz="2000" b="1" dirty="0" smtClean="0">
                <a:solidFill>
                  <a:srgbClr val="FFFF00"/>
                </a:solidFill>
              </a:rPr>
              <a:t>Плоскоклеточная карцинома 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86255" y="346364"/>
            <a:ext cx="2881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FF00"/>
                </a:solidFill>
              </a:rPr>
              <a:t>Интраоперационная</a:t>
            </a:r>
            <a:r>
              <a:rPr lang="ru-RU" b="1" dirty="0" smtClean="0">
                <a:solidFill>
                  <a:srgbClr val="FFFF00"/>
                </a:solidFill>
              </a:rPr>
              <a:t> картина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87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4800" y="329184"/>
            <a:ext cx="7735824" cy="98755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Лечение злокачественных опухолей орбиты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096" y="2176273"/>
            <a:ext cx="4718304" cy="2286000"/>
          </a:xfrm>
        </p:spPr>
        <p:txBody>
          <a:bodyPr/>
          <a:lstStyle/>
          <a:p>
            <a:r>
              <a:rPr lang="ru-RU" dirty="0" smtClean="0"/>
              <a:t>Хирургическое</a:t>
            </a:r>
          </a:p>
          <a:p>
            <a:endParaRPr lang="ru-RU" dirty="0"/>
          </a:p>
          <a:p>
            <a:r>
              <a:rPr lang="ru-RU" dirty="0" smtClean="0"/>
              <a:t>Химиотерапия</a:t>
            </a:r>
          </a:p>
          <a:p>
            <a:endParaRPr lang="ru-RU" dirty="0"/>
          </a:p>
          <a:p>
            <a:r>
              <a:rPr lang="ru-RU" dirty="0" smtClean="0"/>
              <a:t>Лучевая терапия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833872" y="2176273"/>
            <a:ext cx="6089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основе хирургического лечения должны лежать следующие принципы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r>
              <a:rPr lang="ru-RU" dirty="0"/>
              <a:t>1.стремление к </a:t>
            </a:r>
            <a:r>
              <a:rPr lang="ru-RU" dirty="0" err="1"/>
              <a:t>органсохраняющей</a:t>
            </a:r>
            <a:r>
              <a:rPr lang="ru-RU" dirty="0"/>
              <a:t> операции с минимизацией функциональных и косметических повреждений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2.стремление к радикальности  удаления опухоли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3.соблюдение </a:t>
            </a:r>
            <a:r>
              <a:rPr lang="ru-RU" dirty="0" err="1"/>
              <a:t>интраоперационных</a:t>
            </a:r>
            <a:r>
              <a:rPr lang="ru-RU" dirty="0"/>
              <a:t> принципов </a:t>
            </a:r>
            <a:r>
              <a:rPr lang="ru-RU" dirty="0" err="1"/>
              <a:t>абластики</a:t>
            </a:r>
            <a:r>
              <a:rPr lang="ru-RU" dirty="0"/>
              <a:t> с применением </a:t>
            </a:r>
            <a:r>
              <a:rPr lang="ru-RU" dirty="0" err="1"/>
              <a:t>холодноплазменной</a:t>
            </a:r>
            <a:r>
              <a:rPr lang="ru-RU" dirty="0"/>
              <a:t>-, диатермокоагуляции, УЗА. </a:t>
            </a:r>
          </a:p>
        </p:txBody>
      </p:sp>
    </p:spTree>
    <p:extLst>
      <p:ext uri="{BB962C8B-B14F-4D97-AF65-F5344CB8AC3E}">
        <p14:creationId xmlns:p14="http://schemas.microsoft.com/office/powerpoint/2010/main" xmlns="" val="291572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err="1"/>
              <a:t>Транскраниальная</a:t>
            </a:r>
            <a:r>
              <a:rPr lang="ru-RU" dirty="0"/>
              <a:t> </a:t>
            </a:r>
            <a:r>
              <a:rPr lang="ru-RU" dirty="0" err="1"/>
              <a:t>орбитотомия</a:t>
            </a:r>
            <a:r>
              <a:rPr lang="ru-RU" dirty="0"/>
              <a:t> выполняется, как правило, для удаления </a:t>
            </a:r>
            <a:r>
              <a:rPr lang="ru-RU" dirty="0" err="1"/>
              <a:t>краниоорбитальных</a:t>
            </a:r>
            <a:r>
              <a:rPr lang="ru-RU" dirty="0"/>
              <a:t> опухолей, опухолей орбиты гигантских размеров, вызывающих резкое сдавление структур орбиты, опухолей вовлекающих в процесс костные структуры. </a:t>
            </a:r>
            <a:endParaRPr lang="en-US" dirty="0" smtClean="0"/>
          </a:p>
          <a:p>
            <a:pPr lvl="0"/>
            <a:r>
              <a:rPr lang="ru-RU" dirty="0" smtClean="0"/>
              <a:t>Универсальным, </a:t>
            </a:r>
            <a:r>
              <a:rPr lang="ru-RU" dirty="0"/>
              <a:t>на наш взгляд, является </a:t>
            </a:r>
            <a:r>
              <a:rPr lang="en-US" b="1" dirty="0"/>
              <a:t>FOZ</a:t>
            </a:r>
            <a:r>
              <a:rPr lang="ru-RU" b="1" dirty="0"/>
              <a:t> </a:t>
            </a:r>
            <a:r>
              <a:rPr lang="ru-RU" dirty="0" smtClean="0"/>
              <a:t>и </a:t>
            </a:r>
            <a:r>
              <a:rPr lang="ru-RU" dirty="0"/>
              <a:t>его модификации</a:t>
            </a:r>
            <a:r>
              <a:rPr lang="ru-RU" dirty="0" smtClean="0"/>
              <a:t>.</a:t>
            </a:r>
            <a:endParaRPr lang="en-US" dirty="0" smtClean="0"/>
          </a:p>
          <a:p>
            <a:pPr lvl="0"/>
            <a:r>
              <a:rPr lang="ru-RU" dirty="0" smtClean="0"/>
              <a:t>Американскими </a:t>
            </a:r>
            <a:r>
              <a:rPr lang="ru-RU" dirty="0"/>
              <a:t>коллегами проведен ретроспективный анализ осложнений после костнопластической </a:t>
            </a:r>
            <a:r>
              <a:rPr lang="ru-RU" dirty="0" err="1" smtClean="0"/>
              <a:t>орбитотомии</a:t>
            </a:r>
            <a:r>
              <a:rPr lang="ru-RU" dirty="0" smtClean="0"/>
              <a:t>. </a:t>
            </a:r>
            <a:endParaRPr lang="en-US" dirty="0" smtClean="0"/>
          </a:p>
          <a:p>
            <a:pPr lvl="0"/>
            <a:r>
              <a:rPr lang="ru-RU" dirty="0" smtClean="0"/>
              <a:t>Оказалось</a:t>
            </a:r>
            <a:r>
              <a:rPr lang="ru-RU" dirty="0"/>
              <a:t>, что использование микрохирургической техники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УЗА</a:t>
            </a:r>
            <a:r>
              <a:rPr lang="ru-RU" dirty="0"/>
              <a:t>, диатермокоагуляции, свело к минимуму количество функциональных осложнений и косметических дефектов.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824728" y="438912"/>
            <a:ext cx="6367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FOZ</a:t>
            </a:r>
            <a:r>
              <a:rPr lang="ru-RU" sz="2400" b="1" dirty="0"/>
              <a:t> (</a:t>
            </a:r>
            <a:r>
              <a:rPr lang="ru-RU" sz="2400" b="1" dirty="0" err="1"/>
              <a:t>фронто-орбито-зигоматический</a:t>
            </a:r>
            <a:r>
              <a:rPr lang="ru-RU" sz="2400" b="1" dirty="0"/>
              <a:t> доступ)</a:t>
            </a:r>
          </a:p>
        </p:txBody>
      </p:sp>
    </p:spTree>
    <p:extLst>
      <p:ext uri="{BB962C8B-B14F-4D97-AF65-F5344CB8AC3E}">
        <p14:creationId xmlns:p14="http://schemas.microsoft.com/office/powerpoint/2010/main" xmlns="" val="269040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74711"/>
            <a:ext cx="108722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0779" y="1234100"/>
            <a:ext cx="4194251" cy="291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19577" y="4539910"/>
            <a:ext cx="3429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Косметические разрезы мягких тканей при</a:t>
            </a:r>
            <a:r>
              <a:rPr kumimoji="0" lang="ru-RU" alt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фронто-орбито-зигоматическом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доступе.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181" y="1234100"/>
            <a:ext cx="2505710" cy="33058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0" y="4539910"/>
            <a:ext cx="2862072" cy="704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Размеры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трепанационного окна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краниальной части.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 descr="C:\Documents and Settings\1\Local Settings\Temporary Internet Files\Content.Word\IMG-019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1731" y="99609"/>
            <a:ext cx="3992880" cy="307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3736" y="3398335"/>
            <a:ext cx="3984118" cy="326573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8159496" y="201545"/>
            <a:ext cx="4268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Фиксация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костного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лоскута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титановыми мостиками.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63840" y="6017735"/>
            <a:ext cx="3831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Восстановлена целостность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стенок орбиты</a:t>
            </a:r>
            <a:endParaRPr lang="ru-RU" sz="14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302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31336" y="1874520"/>
            <a:ext cx="7251192" cy="2843784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Комбинированный </a:t>
            </a:r>
            <a:r>
              <a:rPr lang="ru-RU" dirty="0" err="1" smtClean="0"/>
              <a:t>транскутанно-трансконъюнктивальный</a:t>
            </a:r>
            <a:r>
              <a:rPr lang="ru-RU" dirty="0" smtClean="0"/>
              <a:t> доступ применяется при  инкапсулированных опухолях  независимо от того, находится опухоль во внутреннем или наружном хирургическом пространстве.</a:t>
            </a:r>
          </a:p>
          <a:p>
            <a:pPr marL="0" lvl="0" indent="0">
              <a:buNone/>
            </a:pPr>
            <a:endParaRPr lang="ru-RU" dirty="0" smtClean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135" y="1374924"/>
            <a:ext cx="3018234" cy="40243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142" y="5641471"/>
            <a:ext cx="3055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Интраоперационная</a:t>
            </a:r>
            <a:r>
              <a:rPr lang="ru-RU" dirty="0" smtClean="0"/>
              <a:t> картина – </a:t>
            </a:r>
            <a:r>
              <a:rPr lang="ru-RU" dirty="0" err="1" smtClean="0"/>
              <a:t>кантотомия</a:t>
            </a:r>
            <a:r>
              <a:rPr lang="ru-RU" dirty="0" smtClean="0"/>
              <a:t> с </a:t>
            </a:r>
            <a:r>
              <a:rPr lang="ru-RU" dirty="0" err="1" smtClean="0"/>
              <a:t>трансконъюнктивальным</a:t>
            </a:r>
            <a:r>
              <a:rPr lang="ru-RU" dirty="0" smtClean="0"/>
              <a:t> подходом.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541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4944" y="1801368"/>
            <a:ext cx="10820400" cy="4024125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err="1"/>
              <a:t>Т</a:t>
            </a:r>
            <a:r>
              <a:rPr lang="ru-RU" dirty="0" err="1" smtClean="0"/>
              <a:t>ранскутанные</a:t>
            </a:r>
            <a:r>
              <a:rPr lang="ru-RU" dirty="0" smtClean="0"/>
              <a:t> </a:t>
            </a:r>
            <a:r>
              <a:rPr lang="ru-RU" dirty="0"/>
              <a:t>доступы используют только, если опухоль не может быть удалена целиком и на основании гистологического заключения определяют другие способы лечения</a:t>
            </a:r>
            <a:r>
              <a:rPr lang="ru-RU" dirty="0" smtClean="0"/>
              <a:t>.</a:t>
            </a:r>
          </a:p>
          <a:p>
            <a:pPr lvl="0"/>
            <a:r>
              <a:rPr lang="ru-RU" dirty="0" err="1"/>
              <a:t>Экзентерация</a:t>
            </a:r>
            <a:r>
              <a:rPr lang="ru-RU" dirty="0"/>
              <a:t> орбиты. Операция может быть выполнена как над -, так и </a:t>
            </a:r>
            <a:r>
              <a:rPr lang="ru-RU" dirty="0" err="1"/>
              <a:t>поднадкостнично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Используется </a:t>
            </a:r>
            <a:r>
              <a:rPr lang="ru-RU" dirty="0"/>
              <a:t>при удалении злокачественных опухолей орбиты. Абсолютным показанием к </a:t>
            </a:r>
            <a:r>
              <a:rPr lang="ru-RU" dirty="0" err="1"/>
              <a:t>экзентерации</a:t>
            </a:r>
            <a:r>
              <a:rPr lang="ru-RU" dirty="0"/>
              <a:t> орбиты служит доказанная злокачественная опухоль, прорастающая орбитальные ткани на всем протяжении или приведшая к гибели глаз вследствие расплавления </a:t>
            </a:r>
            <a:r>
              <a:rPr lang="ru-RU" dirty="0" smtClean="0"/>
              <a:t>роговицы.</a:t>
            </a:r>
            <a:endParaRPr lang="ru-RU" b="1" dirty="0"/>
          </a:p>
          <a:p>
            <a:pPr lvl="0"/>
            <a:r>
              <a:rPr lang="ru-RU" dirty="0"/>
              <a:t>Д</a:t>
            </a:r>
            <a:r>
              <a:rPr lang="ru-RU" dirty="0" smtClean="0"/>
              <a:t>о </a:t>
            </a:r>
            <a:r>
              <a:rPr lang="ru-RU" dirty="0"/>
              <a:t>70 % </a:t>
            </a:r>
            <a:r>
              <a:rPr lang="ru-RU" dirty="0" err="1"/>
              <a:t>экзентераций</a:t>
            </a:r>
            <a:r>
              <a:rPr lang="ru-RU" dirty="0"/>
              <a:t> приходится на вторичные злокачественные опухоли (чешуйчато- и базальноклеточный рак, меланома конъюнктивы).</a:t>
            </a:r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838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8500" y="-64008"/>
            <a:ext cx="51435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489" t="45511" r="11245" b="4889"/>
          <a:stretch/>
        </p:blipFill>
        <p:spPr>
          <a:xfrm rot="16200000">
            <a:off x="388620" y="-13716"/>
            <a:ext cx="3099816" cy="34015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742" y="3364992"/>
            <a:ext cx="68107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Пациентка 70 лет.</a:t>
            </a:r>
          </a:p>
          <a:p>
            <a:endParaRPr lang="ru-RU" dirty="0" smtClean="0"/>
          </a:p>
          <a:p>
            <a:r>
              <a:rPr lang="ru-RU" dirty="0" smtClean="0"/>
              <a:t>Диагноз</a:t>
            </a:r>
            <a:r>
              <a:rPr lang="en-US" dirty="0" smtClean="0"/>
              <a:t>: </a:t>
            </a:r>
            <a:r>
              <a:rPr lang="ru-RU" dirty="0" smtClean="0"/>
              <a:t>Меланома сосудистой оболочки. (редко встречающаяся форма).</a:t>
            </a:r>
          </a:p>
          <a:p>
            <a:endParaRPr lang="ru-RU" dirty="0" smtClean="0"/>
          </a:p>
          <a:p>
            <a:r>
              <a:rPr lang="ru-RU" dirty="0" smtClean="0"/>
              <a:t>Первично </a:t>
            </a:r>
            <a:r>
              <a:rPr lang="ru-RU" dirty="0" err="1" smtClean="0"/>
              <a:t>диагносцирована</a:t>
            </a:r>
            <a:r>
              <a:rPr lang="ru-RU" dirty="0" smtClean="0"/>
              <a:t> окулистами, выполнена энуклеация глаза. </a:t>
            </a:r>
          </a:p>
          <a:p>
            <a:endParaRPr lang="ru-RU" dirty="0" smtClean="0"/>
          </a:p>
          <a:p>
            <a:r>
              <a:rPr lang="ru-RU" dirty="0" smtClean="0"/>
              <a:t>В течении 20 дней молниеносное распространение процесса на орбитальные структуры. </a:t>
            </a:r>
          </a:p>
          <a:p>
            <a:endParaRPr lang="ru-RU" dirty="0"/>
          </a:p>
          <a:p>
            <a:r>
              <a:rPr lang="ru-RU" dirty="0" err="1" smtClean="0"/>
              <a:t>Экзентерация</a:t>
            </a:r>
            <a:r>
              <a:rPr lang="ru-RU" dirty="0" smtClean="0"/>
              <a:t> орбиты по жизненным показаниям.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8828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3816" y="2057401"/>
            <a:ext cx="10698480" cy="264261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err="1"/>
              <a:t>Химио</a:t>
            </a:r>
            <a:r>
              <a:rPr lang="ru-RU" dirty="0"/>
              <a:t>- и лучевую терапию назначают радиолог или </a:t>
            </a:r>
            <a:r>
              <a:rPr lang="ru-RU" dirty="0" err="1"/>
              <a:t>химиотерапевт</a:t>
            </a:r>
            <a:r>
              <a:rPr lang="ru-RU" dirty="0"/>
              <a:t> ,в зависимости от гистологического ответа </a:t>
            </a:r>
            <a:r>
              <a:rPr lang="ru-RU" dirty="0" smtClean="0"/>
              <a:t>опухоли.</a:t>
            </a:r>
          </a:p>
          <a:p>
            <a:pPr lvl="0"/>
            <a:endParaRPr lang="ru-RU" dirty="0"/>
          </a:p>
          <a:p>
            <a:pPr lvl="0"/>
            <a:r>
              <a:rPr lang="ru-RU" dirty="0" smtClean="0"/>
              <a:t>Любой больной с образованием орбиты подлежит компетенции онколога</a:t>
            </a:r>
          </a:p>
          <a:p>
            <a:pPr lvl="0"/>
            <a:endParaRPr lang="ru-RU" dirty="0"/>
          </a:p>
          <a:p>
            <a:pPr lvl="0"/>
            <a:r>
              <a:rPr lang="ru-RU" dirty="0" smtClean="0"/>
              <a:t>При гистологической верификации злокачественности процесса рекомендуем </a:t>
            </a:r>
            <a:r>
              <a:rPr lang="en-US" dirty="0" smtClean="0"/>
              <a:t>“</a:t>
            </a:r>
            <a:r>
              <a:rPr lang="ru-RU" dirty="0" smtClean="0"/>
              <a:t>2-е мнение</a:t>
            </a:r>
            <a:r>
              <a:rPr lang="en-US" dirty="0" smtClean="0"/>
              <a:t>”</a:t>
            </a:r>
            <a:r>
              <a:rPr lang="ru-RU" dirty="0" smtClean="0"/>
              <a:t> (консультация 2-го гистолога, при необходимости </a:t>
            </a:r>
            <a:r>
              <a:rPr lang="ru-RU" dirty="0" err="1" smtClean="0"/>
              <a:t>имуногистохимическое</a:t>
            </a:r>
            <a:r>
              <a:rPr lang="ru-RU" dirty="0" smtClean="0"/>
              <a:t> исследование).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743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/>
              <a:t>Опухоли орбиты и </a:t>
            </a:r>
            <a:r>
              <a:rPr lang="ru-RU" u="sng" dirty="0" err="1"/>
              <a:t>краниоорбитальной</a:t>
            </a:r>
            <a:r>
              <a:rPr lang="ru-RU" u="sng" dirty="0"/>
              <a:t> области </a:t>
            </a:r>
            <a:r>
              <a:rPr lang="ru-RU" dirty="0"/>
              <a:t>представляют собой гетерогенную группу новообразований, развивающихся из различных гистогенетических типов </a:t>
            </a:r>
            <a:r>
              <a:rPr lang="ru-RU" dirty="0" smtClean="0"/>
              <a:t>тканей, </a:t>
            </a:r>
            <a:r>
              <a:rPr lang="ru-RU" dirty="0"/>
              <a:t>могут сопровождаться утратой зрительных функций и </a:t>
            </a:r>
            <a:r>
              <a:rPr lang="ru-RU" dirty="0" err="1"/>
              <a:t>инвалидизацией</a:t>
            </a:r>
            <a:r>
              <a:rPr lang="ru-RU" dirty="0"/>
              <a:t> больного.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За </a:t>
            </a:r>
            <a:r>
              <a:rPr lang="ru-RU" dirty="0"/>
              <a:t>последние десятилетия наблюдается неуклонный рост числа пациентов с новообразованиями орбитальной области, которые составляют 1-3% от всех злокачественных новообразований, 23-25% от всех новообразований органа </a:t>
            </a:r>
            <a:r>
              <a:rPr lang="ru-RU" dirty="0" smtClean="0"/>
              <a:t>зрения.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02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3488" y="219455"/>
            <a:ext cx="2563368" cy="85953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Выводы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408176"/>
            <a:ext cx="10820400" cy="4810509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Результаты </a:t>
            </a:r>
            <a:r>
              <a:rPr lang="ru-RU" dirty="0"/>
              <a:t>лечения пациентов с опухолями орбиты напрямую зависят от радикальности удаления новообразования, что связано с выбором  хирургического доступа, применением </a:t>
            </a:r>
            <a:r>
              <a:rPr lang="ru-RU" dirty="0" err="1"/>
              <a:t>химио</a:t>
            </a:r>
            <a:r>
              <a:rPr lang="ru-RU" dirty="0"/>
              <a:t>-, лучевой терапии в послеоперационном периоде, в зависимости от гистологического ответа.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наш взгляд, самым универсальным методом для удаления опухолей орбиты различной локализации и размеров, является </a:t>
            </a:r>
            <a:r>
              <a:rPr lang="ru-RU" b="1" u="sng" dirty="0" smtClean="0"/>
              <a:t>FOZ (</a:t>
            </a:r>
            <a:r>
              <a:rPr lang="ru-RU" b="1" u="sng" dirty="0" err="1" smtClean="0"/>
              <a:t>фронто-орбито-зигоматический</a:t>
            </a:r>
            <a:r>
              <a:rPr lang="ru-RU" b="1" u="sng" dirty="0" smtClean="0"/>
              <a:t>) доступ</a:t>
            </a:r>
            <a:r>
              <a:rPr lang="ru-RU" dirty="0"/>
              <a:t>, обеспечивающий выполнение радикальной  </a:t>
            </a:r>
            <a:r>
              <a:rPr lang="ru-RU" dirty="0" err="1"/>
              <a:t>органсохраняющей</a:t>
            </a:r>
            <a:r>
              <a:rPr lang="ru-RU" dirty="0"/>
              <a:t>  операции, с максимальным  сохранением функции зрения, минимизацией глазодвигательных нарушений, </a:t>
            </a:r>
            <a:r>
              <a:rPr lang="ru-RU" dirty="0" err="1"/>
              <a:t>инвалидизации</a:t>
            </a:r>
            <a:r>
              <a:rPr lang="ru-RU" dirty="0"/>
              <a:t> пациента, несмотря на его техническую сложность для хирургов офтальмологов.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связи с этим, лечение опухолей орбиты подлежит компетенции врачей смежных специальностей.</a:t>
            </a:r>
          </a:p>
        </p:txBody>
      </p:sp>
    </p:spTree>
    <p:extLst>
      <p:ext uri="{BB962C8B-B14F-4D97-AF65-F5344CB8AC3E}">
        <p14:creationId xmlns:p14="http://schemas.microsoft.com/office/powerpoint/2010/main" xmlns="" val="77304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3371" y="2251521"/>
            <a:ext cx="8610600" cy="1293028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299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43967" y="1133856"/>
            <a:ext cx="789472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err="1" smtClean="0"/>
              <a:t>Листратенко</a:t>
            </a:r>
            <a:r>
              <a:rPr lang="ru-RU" sz="2400" b="1" u="sng" dirty="0" smtClean="0"/>
              <a:t> Александр Иванович</a:t>
            </a:r>
          </a:p>
          <a:p>
            <a:endParaRPr lang="ru-RU" b="1" dirty="0" smtClean="0"/>
          </a:p>
          <a:p>
            <a:r>
              <a:rPr lang="ru-RU" dirty="0" smtClean="0"/>
              <a:t>Врач-нейрохирург высшей категории </a:t>
            </a:r>
          </a:p>
          <a:p>
            <a:endParaRPr lang="ru-RU" dirty="0"/>
          </a:p>
          <a:p>
            <a:r>
              <a:rPr lang="ru-RU" dirty="0" smtClean="0"/>
              <a:t>ДОКТМО 2НХО – отделение </a:t>
            </a:r>
            <a:r>
              <a:rPr lang="ru-RU" dirty="0" err="1" smtClean="0"/>
              <a:t>нейроонкологии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патологии детского возраста</a:t>
            </a:r>
          </a:p>
          <a:p>
            <a:endParaRPr lang="ru-RU" dirty="0" smtClean="0"/>
          </a:p>
          <a:p>
            <a:r>
              <a:rPr lang="en-US" dirty="0" smtClean="0"/>
              <a:t>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smtClean="0"/>
              <a:t>+38(050)-347-00-88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smtClean="0"/>
              <a:t>+38(071)-362-53-91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 smtClean="0"/>
          </a:p>
          <a:p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bezara22@gmail.com</a:t>
            </a:r>
            <a:endParaRPr lang="ru-RU" sz="3200" b="1" dirty="0"/>
          </a:p>
        </p:txBody>
      </p:sp>
      <p:pic>
        <p:nvPicPr>
          <p:cNvPr id="6" name="Picture 2" descr="Картинки по запросу иконки вайбер ватсап телегра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4228" y="3069068"/>
            <a:ext cx="1947545" cy="102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феникс днр лог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501" b="27048"/>
          <a:stretch/>
        </p:blipFill>
        <p:spPr bwMode="auto">
          <a:xfrm>
            <a:off x="1489840" y="4434329"/>
            <a:ext cx="1664208" cy="80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емейл икон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1899" y="5859887"/>
            <a:ext cx="920091" cy="92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81773" y="69881"/>
            <a:ext cx="8610600" cy="1293028"/>
          </a:xfrm>
        </p:spPr>
        <p:txBody>
          <a:bodyPr>
            <a:normAutofit/>
          </a:bodyPr>
          <a:lstStyle/>
          <a:p>
            <a:r>
              <a:rPr lang="ru-RU" sz="4400" b="1" dirty="0"/>
              <a:t>Контактные данные</a:t>
            </a:r>
            <a:r>
              <a:rPr lang="en-US" sz="4400" dirty="0"/>
              <a:t>: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372986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28466024"/>
              </p:ext>
            </p:extLst>
          </p:nvPr>
        </p:nvGraphicFramePr>
        <p:xfrm>
          <a:off x="0" y="0"/>
          <a:ext cx="12192000" cy="685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17418" y="210192"/>
            <a:ext cx="11762509" cy="427117"/>
          </a:xfrm>
        </p:spPr>
        <p:txBody>
          <a:bodyPr>
            <a:noAutofit/>
          </a:bodyPr>
          <a:lstStyle/>
          <a:p>
            <a:r>
              <a:rPr lang="ru-RU" sz="2800" u="sng" dirty="0" smtClean="0">
                <a:solidFill>
                  <a:srgbClr val="0070C0"/>
                </a:solidFill>
              </a:rPr>
              <a:t>Характеристика злокачественных опухолей орбиты</a:t>
            </a:r>
            <a:endParaRPr lang="ru-RU" sz="28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43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5520" y="69429"/>
            <a:ext cx="8610600" cy="1293028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Рабдомиосаркома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0704" y="2194560"/>
            <a:ext cx="10445496" cy="4024125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В</a:t>
            </a:r>
            <a:r>
              <a:rPr lang="ru-RU" dirty="0" err="1" smtClean="0"/>
              <a:t>ысокозлокачественная</a:t>
            </a:r>
            <a:r>
              <a:rPr lang="ru-RU" dirty="0" smtClean="0"/>
              <a:t> </a:t>
            </a:r>
            <a:r>
              <a:rPr lang="ru-RU" dirty="0"/>
              <a:t>опухоль, наиболее распространенная саркома мягких тканей головы и шеи детского возраста и </a:t>
            </a:r>
            <a:r>
              <a:rPr lang="ru-RU" b="1" dirty="0"/>
              <a:t>10%</a:t>
            </a:r>
            <a:r>
              <a:rPr lang="ru-RU" dirty="0"/>
              <a:t> всех случаев заболевания приходится на локализацию в </a:t>
            </a:r>
            <a:r>
              <a:rPr lang="ru-RU" dirty="0" smtClean="0"/>
              <a:t>орбите. </a:t>
            </a:r>
          </a:p>
          <a:p>
            <a:r>
              <a:rPr lang="ru-RU" dirty="0"/>
              <a:t>Л</a:t>
            </a:r>
            <a:r>
              <a:rPr lang="ru-RU" dirty="0" smtClean="0"/>
              <a:t>окализуется </a:t>
            </a:r>
            <a:r>
              <a:rPr lang="ru-RU" dirty="0"/>
              <a:t>в верхневнутреннем квадранте орбиты, рано инфильтрирует </a:t>
            </a:r>
            <a:r>
              <a:rPr lang="ru-RU" dirty="0" err="1"/>
              <a:t>леватор</a:t>
            </a:r>
            <a:r>
              <a:rPr lang="ru-RU" dirty="0"/>
              <a:t> и </a:t>
            </a:r>
            <a:r>
              <a:rPr lang="ru-RU" dirty="0" err="1"/>
              <a:t>экстраокулярные</a:t>
            </a:r>
            <a:r>
              <a:rPr lang="ru-RU" dirty="0"/>
              <a:t> мышцы, приводя к птозу, смещению глаза, ограничению его подвижности.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/>
              <a:t>детей клиническая симптоматика нарастает  молниеносно, в течение нескольких недель, у взрослых – в течение нескольких месяцев. </a:t>
            </a:r>
            <a:endParaRPr lang="ru-RU" dirty="0" smtClean="0"/>
          </a:p>
          <a:p>
            <a:r>
              <a:rPr lang="ru-RU" dirty="0" smtClean="0"/>
              <a:t>Часто </a:t>
            </a:r>
            <a:r>
              <a:rPr lang="ru-RU" dirty="0"/>
              <a:t>рост опухоли сопровождается выраженным болевым синдромом, </a:t>
            </a:r>
            <a:r>
              <a:rPr lang="ru-RU" dirty="0" err="1" smtClean="0"/>
              <a:t>химозом</a:t>
            </a:r>
            <a:r>
              <a:rPr lang="ru-RU" dirty="0" smtClean="0"/>
              <a:t> </a:t>
            </a:r>
            <a:r>
              <a:rPr lang="ru-RU" dirty="0"/>
              <a:t>и значительным экзофтальмом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Быстрое </a:t>
            </a:r>
            <a:r>
              <a:rPr lang="ru-RU" dirty="0"/>
              <a:t>сдавление всех структур орбиты может привести к слепоте. </a:t>
            </a:r>
            <a:endParaRPr lang="ru-RU" dirty="0" smtClean="0"/>
          </a:p>
          <a:p>
            <a:r>
              <a:rPr lang="ru-RU" dirty="0" smtClean="0"/>
              <a:t>Оперативное </a:t>
            </a:r>
            <a:r>
              <a:rPr lang="ru-RU" dirty="0"/>
              <a:t>лечение  возможно по ургентным показаниям </a:t>
            </a:r>
            <a:r>
              <a:rPr lang="ru-RU" dirty="0" err="1"/>
              <a:t>сцелью</a:t>
            </a:r>
            <a:r>
              <a:rPr lang="ru-RU" dirty="0"/>
              <a:t> спасения органа зрения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Возможно </a:t>
            </a:r>
            <a:r>
              <a:rPr lang="ru-RU" dirty="0"/>
              <a:t>прорастание в смежные анатомические области, гематогенное метастазирование.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367135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5795" y="462501"/>
            <a:ext cx="3108960" cy="612648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Рабдомиосаркома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384900"/>
            <a:ext cx="5065776" cy="37931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02" b="6620"/>
          <a:stretch/>
        </p:blipFill>
        <p:spPr>
          <a:xfrm>
            <a:off x="5705856" y="1383681"/>
            <a:ext cx="2459878" cy="37931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6344" y="5380672"/>
            <a:ext cx="494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 дней после </a:t>
            </a:r>
            <a:r>
              <a:rPr lang="ru-RU" dirty="0" err="1" smtClean="0"/>
              <a:t>субконъюнктивального</a:t>
            </a:r>
            <a:r>
              <a:rPr lang="ru-RU" dirty="0" smtClean="0"/>
              <a:t> удаления </a:t>
            </a:r>
            <a:r>
              <a:rPr lang="ru-RU" dirty="0" err="1" smtClean="0"/>
              <a:t>рабдомиосаркомы</a:t>
            </a:r>
            <a:r>
              <a:rPr lang="ru-RU" dirty="0" smtClean="0"/>
              <a:t> в одной из специализированных офтальмологических клиник.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5380672"/>
            <a:ext cx="3136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30 дней после удаления опухоли </a:t>
            </a:r>
            <a:r>
              <a:rPr lang="ru-RU" dirty="0" err="1" smtClean="0"/>
              <a:t>фронто-орбито-зигоматическим</a:t>
            </a:r>
            <a:r>
              <a:rPr lang="ru-RU" dirty="0" smtClean="0"/>
              <a:t> доступом в клинике нейрохирургии ДОКТМО.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29" t="8400" r="25126" b="21200"/>
          <a:stretch/>
        </p:blipFill>
        <p:spPr>
          <a:xfrm>
            <a:off x="8769096" y="1382807"/>
            <a:ext cx="2642616" cy="38019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69096" y="5380672"/>
            <a:ext cx="2642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 месяцев после операции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360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8888" y="0"/>
            <a:ext cx="6053328" cy="1293028"/>
          </a:xfrm>
        </p:spPr>
        <p:txBody>
          <a:bodyPr>
            <a:normAutofit/>
          </a:bodyPr>
          <a:lstStyle/>
          <a:p>
            <a:r>
              <a:rPr lang="ru-RU" sz="3200" dirty="0"/>
              <a:t>Рак слёзной </a:t>
            </a:r>
            <a:r>
              <a:rPr lang="ru-RU" sz="3200" dirty="0" smtClean="0"/>
              <a:t>железы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(Морфологически выделяют </a:t>
            </a:r>
            <a:r>
              <a:rPr lang="ru-RU" dirty="0" err="1"/>
              <a:t>аденокарциному</a:t>
            </a:r>
            <a:r>
              <a:rPr lang="ru-RU" dirty="0"/>
              <a:t>, </a:t>
            </a:r>
            <a:r>
              <a:rPr lang="ru-RU" dirty="0" err="1"/>
              <a:t>развившуюся</a:t>
            </a:r>
            <a:r>
              <a:rPr lang="ru-RU" dirty="0"/>
              <a:t> в </a:t>
            </a:r>
            <a:r>
              <a:rPr lang="ru-RU" b="1" dirty="0"/>
              <a:t>плеоморфной аденоме</a:t>
            </a:r>
            <a:r>
              <a:rPr lang="ru-RU" dirty="0"/>
              <a:t> и спонтанно возникающие </a:t>
            </a:r>
            <a:r>
              <a:rPr lang="ru-RU" dirty="0" err="1"/>
              <a:t>аденокистозную</a:t>
            </a:r>
            <a:r>
              <a:rPr lang="ru-RU" dirty="0"/>
              <a:t> и мукоэпидермоидную </a:t>
            </a:r>
            <a:r>
              <a:rPr lang="ru-RU" dirty="0" err="1"/>
              <a:t>аденокарциномы</a:t>
            </a:r>
            <a:r>
              <a:rPr lang="ru-RU" dirty="0"/>
              <a:t>. </a:t>
            </a:r>
            <a:r>
              <a:rPr lang="ru-RU" b="1" dirty="0"/>
              <a:t>Как правило, опухоль появляется в зрелом возрасте, чаще у женщин. </a:t>
            </a: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r>
              <a:rPr lang="ru-RU" b="1" dirty="0" smtClean="0"/>
              <a:t>Рак </a:t>
            </a:r>
            <a:r>
              <a:rPr lang="ru-RU" b="1" dirty="0"/>
              <a:t>в плеоморфной аденоме слезной железы растет медленно, годами. </a:t>
            </a:r>
            <a:endParaRPr lang="ru-RU" b="1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b="1" dirty="0" err="1" smtClean="0"/>
              <a:t>Аденокистозный</a:t>
            </a:r>
            <a:r>
              <a:rPr lang="ru-RU" b="1" dirty="0" smtClean="0"/>
              <a:t> </a:t>
            </a:r>
            <a:r>
              <a:rPr lang="ru-RU" b="1" dirty="0"/>
              <a:t>рак</a:t>
            </a:r>
            <a:r>
              <a:rPr lang="ru-RU" dirty="0"/>
              <a:t> </a:t>
            </a:r>
            <a:r>
              <a:rPr lang="ru-RU" dirty="0" smtClean="0"/>
              <a:t>развивается </a:t>
            </a:r>
            <a:r>
              <a:rPr lang="ru-RU" dirty="0"/>
              <a:t>в более молодом возрасте, редко у детей.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458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143498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0112" y="544917"/>
            <a:ext cx="8610600" cy="1293028"/>
          </a:xfrm>
        </p:spPr>
        <p:txBody>
          <a:bodyPr/>
          <a:lstStyle/>
          <a:p>
            <a:r>
              <a:rPr lang="ru-RU" b="1" dirty="0"/>
              <a:t>Рак в плеоморфной аденоме слезной железы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965192" y="2382862"/>
            <a:ext cx="2551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Пациентка 84 лет,</a:t>
            </a:r>
          </a:p>
          <a:p>
            <a:endParaRPr lang="ru-RU" dirty="0" smtClean="0"/>
          </a:p>
          <a:p>
            <a:r>
              <a:rPr lang="ru-RU" dirty="0" smtClean="0"/>
              <a:t>Болеет около 3-х лет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52728" y="6273225"/>
            <a:ext cx="3145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До операции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39912" y="5734616"/>
            <a:ext cx="421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7-й день после операции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8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0096" y="718653"/>
            <a:ext cx="6053328" cy="607227"/>
          </a:xfrm>
        </p:spPr>
        <p:txBody>
          <a:bodyPr>
            <a:noAutofit/>
          </a:bodyPr>
          <a:lstStyle/>
          <a:p>
            <a:pPr lvl="0"/>
            <a:r>
              <a:rPr lang="ru-RU" sz="3600" dirty="0" err="1"/>
              <a:t>Гемангиоперицитома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6864" y="2569465"/>
            <a:ext cx="10146792" cy="1947672"/>
          </a:xfrm>
        </p:spPr>
        <p:txBody>
          <a:bodyPr/>
          <a:lstStyle/>
          <a:p>
            <a:r>
              <a:rPr lang="ru-RU" dirty="0" smtClean="0"/>
              <a:t>Редкое </a:t>
            </a:r>
            <a:r>
              <a:rPr lang="ru-RU" dirty="0"/>
              <a:t>новообразование, на которое приходится </a:t>
            </a:r>
            <a:r>
              <a:rPr lang="ru-RU" b="1" dirty="0"/>
              <a:t>1%</a:t>
            </a:r>
            <a:r>
              <a:rPr lang="ru-RU" dirty="0"/>
              <a:t> </a:t>
            </a:r>
            <a:r>
              <a:rPr lang="ru-RU" dirty="0" smtClean="0"/>
              <a:t>всех </a:t>
            </a:r>
            <a:r>
              <a:rPr lang="ru-RU" dirty="0"/>
              <a:t>опухолей </a:t>
            </a:r>
            <a:r>
              <a:rPr lang="ru-RU" dirty="0" smtClean="0"/>
              <a:t>орбиты.</a:t>
            </a:r>
          </a:p>
          <a:p>
            <a:r>
              <a:rPr lang="ru-RU" dirty="0" smtClean="0"/>
              <a:t>Растет </a:t>
            </a:r>
            <a:r>
              <a:rPr lang="ru-RU" dirty="0"/>
              <a:t>медленно и может рецидивировать или </a:t>
            </a:r>
            <a:r>
              <a:rPr lang="ru-RU" dirty="0" err="1"/>
              <a:t>метастазировать</a:t>
            </a:r>
            <a:r>
              <a:rPr lang="ru-RU" dirty="0"/>
              <a:t> независимо от гистологического типа. </a:t>
            </a:r>
            <a:endParaRPr lang="ru-RU" dirty="0" smtClean="0"/>
          </a:p>
          <a:p>
            <a:r>
              <a:rPr lang="ru-RU" dirty="0" smtClean="0"/>
              <a:t>Частота </a:t>
            </a:r>
            <a:r>
              <a:rPr lang="ru-RU" dirty="0"/>
              <a:t>метастазирования 15%, чаще всего в легкие 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070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Загрузки\IMG-7552.jpg"/>
          <p:cNvPicPr/>
          <p:nvPr/>
        </p:nvPicPr>
        <p:blipFill rotWithShape="1">
          <a:blip r:embed="rId2" cstate="print"/>
          <a:srcRect l="24970" t="13342" r="2525" b="44150"/>
          <a:stretch/>
        </p:blipFill>
        <p:spPr bwMode="auto">
          <a:xfrm>
            <a:off x="0" y="0"/>
            <a:ext cx="8741664" cy="419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4" descr="D:\Загрузки\IMG-7550.jpg"/>
          <p:cNvPicPr>
            <a:picLocks noGrp="1"/>
          </p:cNvPicPr>
          <p:nvPr>
            <p:ph idx="1"/>
          </p:nvPr>
        </p:nvPicPr>
        <p:blipFill rotWithShape="1">
          <a:blip r:embed="rId3" cstate="print"/>
          <a:srcRect l="6075" t="416" r="21813"/>
          <a:stretch/>
        </p:blipFill>
        <p:spPr bwMode="auto">
          <a:xfrm rot="5400000">
            <a:off x="-101456" y="3640181"/>
            <a:ext cx="3319275" cy="31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Загрузки\IMG-7571.jpg"/>
          <p:cNvPicPr/>
          <p:nvPr/>
        </p:nvPicPr>
        <p:blipFill rotWithShape="1">
          <a:blip r:embed="rId4" cstate="print"/>
          <a:srcRect l="15191" t="1" b="1"/>
          <a:stretch/>
        </p:blipFill>
        <p:spPr bwMode="auto">
          <a:xfrm>
            <a:off x="6501384" y="2075688"/>
            <a:ext cx="5690616" cy="478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57716" y="714679"/>
            <a:ext cx="3209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Ребенок 2,5 года. </a:t>
            </a:r>
            <a:endParaRPr lang="ru-RU" dirty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651760"/>
            <a:ext cx="2761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КТ до операции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5304" y="5811119"/>
            <a:ext cx="337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КТ после операции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13532" y="5342882"/>
            <a:ext cx="2948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Удалённая опухоль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09613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1168</TotalTime>
  <Words>1028</Words>
  <Application>Microsoft Office PowerPoint</Application>
  <PresentationFormat>Произвольный</PresentationFormat>
  <Paragraphs>133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След самолета</vt:lpstr>
      <vt:lpstr>Злокачественные  новообразования орбиты и их лечение</vt:lpstr>
      <vt:lpstr>Слайд 2</vt:lpstr>
      <vt:lpstr>Характеристика злокачественных опухолей орбиты</vt:lpstr>
      <vt:lpstr>Рабдомиосаркома</vt:lpstr>
      <vt:lpstr>Слайд 5</vt:lpstr>
      <vt:lpstr>Рак слёзной железы</vt:lpstr>
      <vt:lpstr>Рак в плеоморфной аденоме слезной железы</vt:lpstr>
      <vt:lpstr>Гемангиоперицитома </vt:lpstr>
      <vt:lpstr>Слайд 9</vt:lpstr>
      <vt:lpstr>Лимфомы</vt:lpstr>
      <vt:lpstr>Метастатические опухоли орбиты </vt:lpstr>
      <vt:lpstr>Слайд 12</vt:lpstr>
      <vt:lpstr>Лечение злокачественных опухолей орбиты </vt:lpstr>
      <vt:lpstr>Слайд 14</vt:lpstr>
      <vt:lpstr>Слайд 15</vt:lpstr>
      <vt:lpstr>Слайд 16</vt:lpstr>
      <vt:lpstr>Слайд 17</vt:lpstr>
      <vt:lpstr>Слайд 18</vt:lpstr>
      <vt:lpstr>Слайд 19</vt:lpstr>
      <vt:lpstr>Выводы</vt:lpstr>
      <vt:lpstr>Спасибо за внимание!</vt:lpstr>
      <vt:lpstr>Контактные данные: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Диагностика и хирургическое лечение опухолей орбиты</dc:title>
  <dc:creator>Listrux</dc:creator>
  <cp:lastModifiedBy>User</cp:lastModifiedBy>
  <cp:revision>71</cp:revision>
  <dcterms:created xsi:type="dcterms:W3CDTF">2017-11-10T11:37:04Z</dcterms:created>
  <dcterms:modified xsi:type="dcterms:W3CDTF">2020-10-30T20:38:45Z</dcterms:modified>
</cp:coreProperties>
</file>