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4567" r:id="rId3"/>
    <p:sldMasterId id="2147484606" r:id="rId4"/>
    <p:sldMasterId id="2147484619" r:id="rId5"/>
    <p:sldMasterId id="2147484632" r:id="rId6"/>
    <p:sldMasterId id="2147484644" r:id="rId7"/>
  </p:sldMasterIdLst>
  <p:notesMasterIdLst>
    <p:notesMasterId r:id="rId21"/>
  </p:notesMasterIdLst>
  <p:sldIdLst>
    <p:sldId id="258" r:id="rId8"/>
    <p:sldId id="494" r:id="rId9"/>
    <p:sldId id="496" r:id="rId10"/>
    <p:sldId id="516" r:id="rId11"/>
    <p:sldId id="514" r:id="rId12"/>
    <p:sldId id="515" r:id="rId13"/>
    <p:sldId id="509" r:id="rId14"/>
    <p:sldId id="511" r:id="rId15"/>
    <p:sldId id="512" r:id="rId16"/>
    <p:sldId id="518" r:id="rId17"/>
    <p:sldId id="513" r:id="rId18"/>
    <p:sldId id="503" r:id="rId19"/>
    <p:sldId id="51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6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86" autoAdjust="0"/>
  </p:normalViewPr>
  <p:slideViewPr>
    <p:cSldViewPr>
      <p:cViewPr varScale="1">
        <p:scale>
          <a:sx n="62" d="100"/>
          <a:sy n="62" d="100"/>
        </p:scale>
        <p:origin x="72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2605B6-DC96-40BB-914B-1F20C474BA6C}" type="doc">
      <dgm:prSet loTypeId="urn:microsoft.com/office/officeart/2005/8/layout/vList2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BFC0ED3B-AF52-4D17-9FD2-7B769254445A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2400" noProof="0" dirty="0" smtClean="0">
              <a:solidFill>
                <a:schemeClr val="tx1"/>
              </a:solidFill>
            </a:rPr>
            <a:t>Шкала оценки выраженности психопатологической симптоматики SCL-90-R </a:t>
          </a:r>
          <a:r>
            <a:rPr lang="en-US" sz="24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(Symptom Check List-90-Revised, L</a:t>
          </a:r>
          <a:r>
            <a:rPr lang="ru-RU" sz="24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.</a:t>
          </a:r>
          <a:r>
            <a:rPr lang="en-US" sz="24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R. Derogatis, </a:t>
          </a:r>
          <a:r>
            <a:rPr lang="ru-RU" sz="24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в адаптации Н</a:t>
          </a:r>
          <a:r>
            <a:rPr lang="en-US" sz="24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.</a:t>
          </a:r>
          <a:r>
            <a:rPr lang="ru-RU" sz="24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В</a:t>
          </a:r>
          <a:r>
            <a:rPr lang="en-US" sz="24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. </a:t>
          </a:r>
          <a:r>
            <a:rPr lang="ru-RU" sz="24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Тарабриной</a:t>
          </a:r>
          <a:r>
            <a:rPr lang="en-US" sz="24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, 200</a:t>
          </a:r>
          <a:r>
            <a:rPr lang="ru-RU" sz="24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1</a:t>
          </a:r>
          <a:r>
            <a:rPr lang="en-US" sz="24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)</a:t>
          </a:r>
          <a:endParaRPr lang="ru-RU" sz="2400" noProof="0" dirty="0">
            <a:solidFill>
              <a:schemeClr val="tx1"/>
            </a:solidFill>
            <a:latin typeface="Constantia" pitchFamily="18" charset="0"/>
          </a:endParaRPr>
        </a:p>
      </dgm:t>
    </dgm:pt>
    <dgm:pt modelId="{AEE7EDBB-2660-4AC1-918D-97D5A3C5A8B2}" type="parTrans" cxnId="{21B78490-A1B5-46A2-AF0D-D3819B6943E7}">
      <dgm:prSet/>
      <dgm:spPr/>
      <dgm:t>
        <a:bodyPr/>
        <a:lstStyle/>
        <a:p>
          <a:endParaRPr lang="ru-RU"/>
        </a:p>
      </dgm:t>
    </dgm:pt>
    <dgm:pt modelId="{B584F2E1-AFD0-4317-A48C-9F5C0B7AC3F3}" type="sibTrans" cxnId="{21B78490-A1B5-46A2-AF0D-D3819B6943E7}">
      <dgm:prSet/>
      <dgm:spPr/>
      <dgm:t>
        <a:bodyPr/>
        <a:lstStyle/>
        <a:p>
          <a:endParaRPr lang="ru-RU"/>
        </a:p>
      </dgm:t>
    </dgm:pt>
    <dgm:pt modelId="{72068217-4F55-428D-B057-E5F996582620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2400" noProof="0" dirty="0" smtClean="0">
              <a:solidFill>
                <a:schemeClr val="tx1"/>
              </a:solidFill>
            </a:rPr>
            <a:t>Методика «САН» - Тест дифференцированной самооценки функционального состояния              (В.О. Доскин и соавт., 1973)</a:t>
          </a:r>
          <a:endParaRPr lang="ru-RU" sz="2400" noProof="0" dirty="0">
            <a:solidFill>
              <a:schemeClr val="tx1"/>
            </a:solidFill>
          </a:endParaRPr>
        </a:p>
      </dgm:t>
    </dgm:pt>
    <dgm:pt modelId="{78A07E45-BDC9-4989-BA73-1817F02FCE38}" type="parTrans" cxnId="{F82E6D65-D1C3-4F06-AD50-ACB92BD080B9}">
      <dgm:prSet/>
      <dgm:spPr/>
      <dgm:t>
        <a:bodyPr/>
        <a:lstStyle/>
        <a:p>
          <a:endParaRPr lang="ru-RU"/>
        </a:p>
      </dgm:t>
    </dgm:pt>
    <dgm:pt modelId="{59A195A2-196C-4997-9032-1E9062D11746}" type="sibTrans" cxnId="{F82E6D65-D1C3-4F06-AD50-ACB92BD080B9}">
      <dgm:prSet/>
      <dgm:spPr/>
      <dgm:t>
        <a:bodyPr/>
        <a:lstStyle/>
        <a:p>
          <a:endParaRPr lang="ru-RU"/>
        </a:p>
      </dgm:t>
    </dgm:pt>
    <dgm:pt modelId="{2DBFD0D1-7D4C-4F04-A120-542AE27255FB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2400" noProof="0" dirty="0" smtClean="0">
              <a:solidFill>
                <a:schemeClr val="tx1"/>
              </a:solidFill>
            </a:rPr>
            <a:t>Опросник совладания со стрессом</a:t>
          </a:r>
          <a:r>
            <a:rPr lang="en-US" sz="2400" noProof="0" dirty="0" smtClean="0">
              <a:solidFill>
                <a:schemeClr val="tx1"/>
              </a:solidFill>
            </a:rPr>
            <a:t> COPE</a:t>
          </a:r>
          <a:r>
            <a:rPr lang="ru-RU" sz="2400" noProof="0" dirty="0" smtClean="0">
              <a:solidFill>
                <a:schemeClr val="tx1"/>
              </a:solidFill>
            </a:rPr>
            <a:t> </a:t>
          </a:r>
          <a:r>
            <a:rPr lang="en-US" sz="2400" noProof="0" dirty="0" smtClean="0">
              <a:solidFill>
                <a:schemeClr val="tx1"/>
              </a:solidFill>
            </a:rPr>
            <a:t> (Carver et al., 1989) </a:t>
          </a:r>
          <a:r>
            <a:rPr lang="ru-RU" sz="2400" noProof="0" dirty="0" smtClean="0">
              <a:solidFill>
                <a:schemeClr val="tx1"/>
              </a:solidFill>
            </a:rPr>
            <a:t>в русскоязычной адаптации Т.О. Гордеева и др., 2010)</a:t>
          </a:r>
          <a:endParaRPr lang="ru-RU" sz="2400" noProof="0" dirty="0">
            <a:solidFill>
              <a:schemeClr val="tx1"/>
            </a:solidFill>
          </a:endParaRPr>
        </a:p>
      </dgm:t>
    </dgm:pt>
    <dgm:pt modelId="{B05EB1F8-DB5B-4329-B913-292669093F8D}" type="parTrans" cxnId="{0A78F55D-AE30-48E2-B2CA-93115D80C8C2}">
      <dgm:prSet/>
      <dgm:spPr/>
      <dgm:t>
        <a:bodyPr/>
        <a:lstStyle/>
        <a:p>
          <a:endParaRPr lang="ru-RU"/>
        </a:p>
      </dgm:t>
    </dgm:pt>
    <dgm:pt modelId="{C2C9512D-7778-4E3B-B4D3-F2B65F515328}" type="sibTrans" cxnId="{0A78F55D-AE30-48E2-B2CA-93115D80C8C2}">
      <dgm:prSet/>
      <dgm:spPr/>
      <dgm:t>
        <a:bodyPr/>
        <a:lstStyle/>
        <a:p>
          <a:endParaRPr lang="ru-RU"/>
        </a:p>
      </dgm:t>
    </dgm:pt>
    <dgm:pt modelId="{12922867-D949-4849-AF9D-0CE97003101B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2800" noProof="0" dirty="0" smtClean="0">
              <a:solidFill>
                <a:schemeClr val="tx1"/>
              </a:solidFill>
            </a:rPr>
            <a:t>«Шкала удовлетворенностью жизнью» </a:t>
          </a:r>
          <a:r>
            <a:rPr lang="uk-UA" sz="2800" dirty="0" smtClean="0">
              <a:solidFill>
                <a:schemeClr val="tx1"/>
              </a:solidFill>
            </a:rPr>
            <a:t>(</a:t>
          </a:r>
          <a:r>
            <a:rPr lang="en-US" sz="2800" dirty="0" smtClean="0">
              <a:solidFill>
                <a:schemeClr val="tx1"/>
              </a:solidFill>
            </a:rPr>
            <a:t>SWLSE</a:t>
          </a:r>
          <a:r>
            <a:rPr lang="uk-UA" sz="2800" dirty="0" smtClean="0">
              <a:solidFill>
                <a:schemeClr val="tx1"/>
              </a:solidFill>
            </a:rPr>
            <a:t> </a:t>
          </a:r>
          <a:r>
            <a:rPr lang="en-US" sz="2800" dirty="0" smtClean="0">
              <a:solidFill>
                <a:schemeClr val="tx1"/>
              </a:solidFill>
            </a:rPr>
            <a:t>Diener et al</a:t>
          </a:r>
          <a:r>
            <a:rPr lang="uk-UA" sz="2800" dirty="0" smtClean="0">
              <a:solidFill>
                <a:schemeClr val="tx1"/>
              </a:solidFill>
            </a:rPr>
            <a:t>., 1985)</a:t>
          </a:r>
          <a:endParaRPr lang="ru-RU" sz="2800" noProof="0" dirty="0">
            <a:solidFill>
              <a:schemeClr val="tx1"/>
            </a:solidFill>
          </a:endParaRPr>
        </a:p>
      </dgm:t>
    </dgm:pt>
    <dgm:pt modelId="{DC42B940-5517-4B69-BF05-A9AFB17D9736}" type="parTrans" cxnId="{09808491-93D4-49D1-8AB1-ADFCF6D57BF5}">
      <dgm:prSet/>
      <dgm:spPr/>
      <dgm:t>
        <a:bodyPr/>
        <a:lstStyle/>
        <a:p>
          <a:endParaRPr lang="ru-RU"/>
        </a:p>
      </dgm:t>
    </dgm:pt>
    <dgm:pt modelId="{13062852-3C25-49A1-907A-0A87CC11F069}" type="sibTrans" cxnId="{09808491-93D4-49D1-8AB1-ADFCF6D57BF5}">
      <dgm:prSet/>
      <dgm:spPr/>
      <dgm:t>
        <a:bodyPr/>
        <a:lstStyle/>
        <a:p>
          <a:endParaRPr lang="ru-RU"/>
        </a:p>
      </dgm:t>
    </dgm:pt>
    <dgm:pt modelId="{56DF1137-E2DD-4904-AB03-04EE582ED8A4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2400" noProof="0" dirty="0" smtClean="0">
              <a:solidFill>
                <a:schemeClr val="tx1"/>
              </a:solidFill>
            </a:rPr>
            <a:t>Методика диагностики акцентуаций характера К. Леонгарда-Г. Шмишека </a:t>
          </a:r>
          <a:r>
            <a:rPr lang="ru-RU" sz="2400" dirty="0" smtClean="0">
              <a:solidFill>
                <a:schemeClr val="tx1"/>
              </a:solidFill>
            </a:rPr>
            <a:t>(по А. В. Батаршеву, 2004).</a:t>
          </a:r>
          <a:endParaRPr lang="ru-RU" sz="2400" noProof="0" dirty="0">
            <a:solidFill>
              <a:schemeClr val="tx1"/>
            </a:solidFill>
          </a:endParaRPr>
        </a:p>
      </dgm:t>
    </dgm:pt>
    <dgm:pt modelId="{288B62B2-D243-443D-9DF8-5BACFEE45F7C}" type="parTrans" cxnId="{4A73F447-E3F1-4EB0-A63E-4F3723857E88}">
      <dgm:prSet/>
      <dgm:spPr/>
      <dgm:t>
        <a:bodyPr/>
        <a:lstStyle/>
        <a:p>
          <a:endParaRPr lang="ru-RU"/>
        </a:p>
      </dgm:t>
    </dgm:pt>
    <dgm:pt modelId="{25510FF0-017E-4576-AF2C-044D72E12209}" type="sibTrans" cxnId="{4A73F447-E3F1-4EB0-A63E-4F3723857E88}">
      <dgm:prSet/>
      <dgm:spPr/>
      <dgm:t>
        <a:bodyPr/>
        <a:lstStyle/>
        <a:p>
          <a:endParaRPr lang="ru-RU"/>
        </a:p>
      </dgm:t>
    </dgm:pt>
    <dgm:pt modelId="{033965C2-83B3-4FAC-A861-0A40EE2DDAC7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2800" noProof="0" dirty="0" smtClean="0">
              <a:solidFill>
                <a:schemeClr val="tx1"/>
              </a:solidFill>
            </a:rPr>
            <a:t>Тест «Жизнестойкости» </a:t>
          </a:r>
          <a:r>
            <a:rPr lang="uk-UA" sz="2800" dirty="0" smtClean="0">
              <a:solidFill>
                <a:schemeClr val="tx1"/>
              </a:solidFill>
            </a:rPr>
            <a:t>(Maddi et al., 1984)</a:t>
          </a:r>
          <a:endParaRPr lang="ru-RU" sz="2800" noProof="0" dirty="0">
            <a:solidFill>
              <a:schemeClr val="tx1"/>
            </a:solidFill>
          </a:endParaRPr>
        </a:p>
      </dgm:t>
    </dgm:pt>
    <dgm:pt modelId="{4C1EE340-F34C-4866-97F4-CD078E5ECCFE}" type="parTrans" cxnId="{273A9ABA-1249-46D6-8615-4441222623EA}">
      <dgm:prSet/>
      <dgm:spPr/>
      <dgm:t>
        <a:bodyPr/>
        <a:lstStyle/>
        <a:p>
          <a:endParaRPr lang="ru-RU"/>
        </a:p>
      </dgm:t>
    </dgm:pt>
    <dgm:pt modelId="{DC541364-403E-49FE-8749-0BE6ED9A8A4A}" type="sibTrans" cxnId="{273A9ABA-1249-46D6-8615-4441222623EA}">
      <dgm:prSet/>
      <dgm:spPr/>
      <dgm:t>
        <a:bodyPr/>
        <a:lstStyle/>
        <a:p>
          <a:endParaRPr lang="ru-RU"/>
        </a:p>
      </dgm:t>
    </dgm:pt>
    <dgm:pt modelId="{3C769378-9957-4F7E-BF8E-321B314085BA}" type="pres">
      <dgm:prSet presAssocID="{5C2605B6-DC96-40BB-914B-1F20C474BA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6D5274-88B5-4B69-87B0-EE37E6F88C5D}" type="pres">
      <dgm:prSet presAssocID="{BFC0ED3B-AF52-4D17-9FD2-7B769254445A}" presName="parentText" presStyleLbl="node1" presStyleIdx="0" presStyleCnt="6" custLinFactY="-5015" custLinFactNeighborX="2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F58B0-D879-4712-A381-68318C824B9A}" type="pres">
      <dgm:prSet presAssocID="{B584F2E1-AFD0-4317-A48C-9F5C0B7AC3F3}" presName="spacer" presStyleCnt="0"/>
      <dgm:spPr/>
    </dgm:pt>
    <dgm:pt modelId="{BFD314B2-FFC6-4FC5-8AF4-92BC2186489F}" type="pres">
      <dgm:prSet presAssocID="{72068217-4F55-428D-B057-E5F996582620}" presName="parentText" presStyleLbl="node1" presStyleIdx="1" presStyleCnt="6" custScaleX="100000" custScaleY="87609" custLinFactY="11471" custLinFactNeighborX="29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74BA4-C64B-49C4-860F-3229080822F5}" type="pres">
      <dgm:prSet presAssocID="{59A195A2-196C-4997-9032-1E9062D11746}" presName="spacer" presStyleCnt="0"/>
      <dgm:spPr/>
    </dgm:pt>
    <dgm:pt modelId="{DB466764-FDBA-4A54-9C35-FE9769444290}" type="pres">
      <dgm:prSet presAssocID="{56DF1137-E2DD-4904-AB03-04EE582ED8A4}" presName="parentText" presStyleLbl="node1" presStyleIdx="2" presStyleCnt="6" custLinFactY="15184" custLinFactNeighborX="39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AB94E-8335-4487-95CC-7BCB4AC88941}" type="pres">
      <dgm:prSet presAssocID="{25510FF0-017E-4576-AF2C-044D72E12209}" presName="spacer" presStyleCnt="0"/>
      <dgm:spPr/>
    </dgm:pt>
    <dgm:pt modelId="{34495846-C451-4B3E-81CF-303EFE8FB6EC}" type="pres">
      <dgm:prSet presAssocID="{033965C2-83B3-4FAC-A861-0A40EE2DDAC7}" presName="parentText" presStyleLbl="node1" presStyleIdx="3" presStyleCnt="6" custLinFactY="6791" custLinFactNeighborX="25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AB160-F124-4229-AB4C-074852FBC133}" type="pres">
      <dgm:prSet presAssocID="{DC541364-403E-49FE-8749-0BE6ED9A8A4A}" presName="spacer" presStyleCnt="0"/>
      <dgm:spPr/>
    </dgm:pt>
    <dgm:pt modelId="{94B9B918-6321-4C47-A64D-5AC63F3276F1}" type="pres">
      <dgm:prSet presAssocID="{12922867-D949-4849-AF9D-0CE97003101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9CF66-2518-42C0-9765-655C1494F2AC}" type="pres">
      <dgm:prSet presAssocID="{13062852-3C25-49A1-907A-0A87CC11F069}" presName="spacer" presStyleCnt="0"/>
      <dgm:spPr/>
    </dgm:pt>
    <dgm:pt modelId="{167411C2-614E-4639-A642-DBC898E9B7E7}" type="pres">
      <dgm:prSet presAssocID="{2DBFD0D1-7D4C-4F04-A120-542AE27255F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78F55D-AE30-48E2-B2CA-93115D80C8C2}" srcId="{5C2605B6-DC96-40BB-914B-1F20C474BA6C}" destId="{2DBFD0D1-7D4C-4F04-A120-542AE27255FB}" srcOrd="5" destOrd="0" parTransId="{B05EB1F8-DB5B-4329-B913-292669093F8D}" sibTransId="{C2C9512D-7778-4E3B-B4D3-F2B65F515328}"/>
    <dgm:cxn modelId="{21B78490-A1B5-46A2-AF0D-D3819B6943E7}" srcId="{5C2605B6-DC96-40BB-914B-1F20C474BA6C}" destId="{BFC0ED3B-AF52-4D17-9FD2-7B769254445A}" srcOrd="0" destOrd="0" parTransId="{AEE7EDBB-2660-4AC1-918D-97D5A3C5A8B2}" sibTransId="{B584F2E1-AFD0-4317-A48C-9F5C0B7AC3F3}"/>
    <dgm:cxn modelId="{4A73F447-E3F1-4EB0-A63E-4F3723857E88}" srcId="{5C2605B6-DC96-40BB-914B-1F20C474BA6C}" destId="{56DF1137-E2DD-4904-AB03-04EE582ED8A4}" srcOrd="2" destOrd="0" parTransId="{288B62B2-D243-443D-9DF8-5BACFEE45F7C}" sibTransId="{25510FF0-017E-4576-AF2C-044D72E12209}"/>
    <dgm:cxn modelId="{029E84AE-58E4-434B-B4AB-6C73AD7B094D}" type="presOf" srcId="{033965C2-83B3-4FAC-A861-0A40EE2DDAC7}" destId="{34495846-C451-4B3E-81CF-303EFE8FB6EC}" srcOrd="0" destOrd="0" presId="urn:microsoft.com/office/officeart/2005/8/layout/vList2"/>
    <dgm:cxn modelId="{21772226-29D4-4F45-84F8-F3502873D1E3}" type="presOf" srcId="{5C2605B6-DC96-40BB-914B-1F20C474BA6C}" destId="{3C769378-9957-4F7E-BF8E-321B314085BA}" srcOrd="0" destOrd="0" presId="urn:microsoft.com/office/officeart/2005/8/layout/vList2"/>
    <dgm:cxn modelId="{894E0852-9E49-49C9-A30B-908DD97EDE20}" type="presOf" srcId="{72068217-4F55-428D-B057-E5F996582620}" destId="{BFD314B2-FFC6-4FC5-8AF4-92BC2186489F}" srcOrd="0" destOrd="0" presId="urn:microsoft.com/office/officeart/2005/8/layout/vList2"/>
    <dgm:cxn modelId="{273A9ABA-1249-46D6-8615-4441222623EA}" srcId="{5C2605B6-DC96-40BB-914B-1F20C474BA6C}" destId="{033965C2-83B3-4FAC-A861-0A40EE2DDAC7}" srcOrd="3" destOrd="0" parTransId="{4C1EE340-F34C-4866-97F4-CD078E5ECCFE}" sibTransId="{DC541364-403E-49FE-8749-0BE6ED9A8A4A}"/>
    <dgm:cxn modelId="{F82E6D65-D1C3-4F06-AD50-ACB92BD080B9}" srcId="{5C2605B6-DC96-40BB-914B-1F20C474BA6C}" destId="{72068217-4F55-428D-B057-E5F996582620}" srcOrd="1" destOrd="0" parTransId="{78A07E45-BDC9-4989-BA73-1817F02FCE38}" sibTransId="{59A195A2-196C-4997-9032-1E9062D11746}"/>
    <dgm:cxn modelId="{09808491-93D4-49D1-8AB1-ADFCF6D57BF5}" srcId="{5C2605B6-DC96-40BB-914B-1F20C474BA6C}" destId="{12922867-D949-4849-AF9D-0CE97003101B}" srcOrd="4" destOrd="0" parTransId="{DC42B940-5517-4B69-BF05-A9AFB17D9736}" sibTransId="{13062852-3C25-49A1-907A-0A87CC11F069}"/>
    <dgm:cxn modelId="{0BD42111-E6B9-497D-A4C7-ECCF6ABCF7A2}" type="presOf" srcId="{BFC0ED3B-AF52-4D17-9FD2-7B769254445A}" destId="{3D6D5274-88B5-4B69-87B0-EE37E6F88C5D}" srcOrd="0" destOrd="0" presId="urn:microsoft.com/office/officeart/2005/8/layout/vList2"/>
    <dgm:cxn modelId="{122F8E33-5CE7-4886-A030-732408148335}" type="presOf" srcId="{56DF1137-E2DD-4904-AB03-04EE582ED8A4}" destId="{DB466764-FDBA-4A54-9C35-FE9769444290}" srcOrd="0" destOrd="0" presId="urn:microsoft.com/office/officeart/2005/8/layout/vList2"/>
    <dgm:cxn modelId="{9A19580B-6017-4CD0-BCF8-DA77A1A0E618}" type="presOf" srcId="{2DBFD0D1-7D4C-4F04-A120-542AE27255FB}" destId="{167411C2-614E-4639-A642-DBC898E9B7E7}" srcOrd="0" destOrd="0" presId="urn:microsoft.com/office/officeart/2005/8/layout/vList2"/>
    <dgm:cxn modelId="{24B844C7-E9D8-4762-ABCC-3104C9C334E2}" type="presOf" srcId="{12922867-D949-4849-AF9D-0CE97003101B}" destId="{94B9B918-6321-4C47-A64D-5AC63F3276F1}" srcOrd="0" destOrd="0" presId="urn:microsoft.com/office/officeart/2005/8/layout/vList2"/>
    <dgm:cxn modelId="{30392AE6-ADD4-488A-B9C0-CBE089BB2F61}" type="presParOf" srcId="{3C769378-9957-4F7E-BF8E-321B314085BA}" destId="{3D6D5274-88B5-4B69-87B0-EE37E6F88C5D}" srcOrd="0" destOrd="0" presId="urn:microsoft.com/office/officeart/2005/8/layout/vList2"/>
    <dgm:cxn modelId="{E54C0C83-8AB0-4A75-9DBB-1E37981D1ACA}" type="presParOf" srcId="{3C769378-9957-4F7E-BF8E-321B314085BA}" destId="{335F58B0-D879-4712-A381-68318C824B9A}" srcOrd="1" destOrd="0" presId="urn:microsoft.com/office/officeart/2005/8/layout/vList2"/>
    <dgm:cxn modelId="{97ED4252-34B7-45AB-9E69-9622B8ADCA16}" type="presParOf" srcId="{3C769378-9957-4F7E-BF8E-321B314085BA}" destId="{BFD314B2-FFC6-4FC5-8AF4-92BC2186489F}" srcOrd="2" destOrd="0" presId="urn:microsoft.com/office/officeart/2005/8/layout/vList2"/>
    <dgm:cxn modelId="{76448D8E-7AB4-4653-B88F-72BEA822C315}" type="presParOf" srcId="{3C769378-9957-4F7E-BF8E-321B314085BA}" destId="{18874BA4-C64B-49C4-860F-3229080822F5}" srcOrd="3" destOrd="0" presId="urn:microsoft.com/office/officeart/2005/8/layout/vList2"/>
    <dgm:cxn modelId="{78F24D35-07AA-488C-922E-70200824E8C1}" type="presParOf" srcId="{3C769378-9957-4F7E-BF8E-321B314085BA}" destId="{DB466764-FDBA-4A54-9C35-FE9769444290}" srcOrd="4" destOrd="0" presId="urn:microsoft.com/office/officeart/2005/8/layout/vList2"/>
    <dgm:cxn modelId="{A455A9A2-DE97-44AA-ABA4-5C366B9A966E}" type="presParOf" srcId="{3C769378-9957-4F7E-BF8E-321B314085BA}" destId="{7DBAB94E-8335-4487-95CC-7BCB4AC88941}" srcOrd="5" destOrd="0" presId="urn:microsoft.com/office/officeart/2005/8/layout/vList2"/>
    <dgm:cxn modelId="{CB928A64-E90F-423F-84DB-9312F6D53849}" type="presParOf" srcId="{3C769378-9957-4F7E-BF8E-321B314085BA}" destId="{34495846-C451-4B3E-81CF-303EFE8FB6EC}" srcOrd="6" destOrd="0" presId="urn:microsoft.com/office/officeart/2005/8/layout/vList2"/>
    <dgm:cxn modelId="{BBACAA00-0122-4E65-8DEF-93274356E734}" type="presParOf" srcId="{3C769378-9957-4F7E-BF8E-321B314085BA}" destId="{538AB160-F124-4229-AB4C-074852FBC133}" srcOrd="7" destOrd="0" presId="urn:microsoft.com/office/officeart/2005/8/layout/vList2"/>
    <dgm:cxn modelId="{9FB7166B-C315-4214-9318-FDEFCC56773F}" type="presParOf" srcId="{3C769378-9957-4F7E-BF8E-321B314085BA}" destId="{94B9B918-6321-4C47-A64D-5AC63F3276F1}" srcOrd="8" destOrd="0" presId="urn:microsoft.com/office/officeart/2005/8/layout/vList2"/>
    <dgm:cxn modelId="{4CFDC8B5-095D-4C99-99D5-7E886B35E100}" type="presParOf" srcId="{3C769378-9957-4F7E-BF8E-321B314085BA}" destId="{6899CF66-2518-42C0-9765-655C1494F2AC}" srcOrd="9" destOrd="0" presId="urn:microsoft.com/office/officeart/2005/8/layout/vList2"/>
    <dgm:cxn modelId="{5AA7280C-5DB4-41DA-9E7D-681298971726}" type="presParOf" srcId="{3C769378-9957-4F7E-BF8E-321B314085BA}" destId="{167411C2-614E-4639-A642-DBC898E9B7E7}" srcOrd="10" destOrd="0" presId="urn:microsoft.com/office/officeart/2005/8/layout/vList2"/>
  </dgm:cxnLst>
  <dgm:bg>
    <a:solidFill>
      <a:schemeClr val="bg1"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D5274-88B5-4B69-87B0-EE37E6F88C5D}">
      <dsp:nvSpPr>
        <dsp:cNvPr id="0" name=""/>
        <dsp:cNvSpPr/>
      </dsp:nvSpPr>
      <dsp:spPr>
        <a:xfrm>
          <a:off x="0" y="0"/>
          <a:ext cx="9073006" cy="101479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noProof="0" dirty="0" smtClean="0">
              <a:solidFill>
                <a:schemeClr val="tx1"/>
              </a:solidFill>
            </a:rPr>
            <a:t>Шкала оценки выраженности психопатологической симптоматики SCL-90-R </a:t>
          </a:r>
          <a:r>
            <a:rPr lang="en-US" sz="2400" kern="12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(Symptom Check List-90-Revised, L</a:t>
          </a:r>
          <a:r>
            <a:rPr lang="ru-RU" sz="2400" kern="12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.</a:t>
          </a:r>
          <a:r>
            <a:rPr lang="en-US" sz="2400" kern="12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R. Derogatis, </a:t>
          </a:r>
          <a:r>
            <a:rPr lang="ru-RU" sz="2400" kern="12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в адаптации Н</a:t>
          </a:r>
          <a:r>
            <a:rPr lang="en-US" sz="2400" kern="12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.</a:t>
          </a:r>
          <a:r>
            <a:rPr lang="ru-RU" sz="2400" kern="12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В</a:t>
          </a:r>
          <a:r>
            <a:rPr lang="en-US" sz="2400" kern="12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. </a:t>
          </a:r>
          <a:r>
            <a:rPr lang="ru-RU" sz="2400" kern="12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Тарабриной</a:t>
          </a:r>
          <a:r>
            <a:rPr lang="en-US" sz="2400" kern="12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, 200</a:t>
          </a:r>
          <a:r>
            <a:rPr lang="ru-RU" sz="2400" kern="12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1</a:t>
          </a:r>
          <a:r>
            <a:rPr lang="en-US" sz="2400" kern="1200" dirty="0" smtClean="0">
              <a:solidFill>
                <a:schemeClr val="tx1"/>
              </a:solidFill>
              <a:effectLst/>
              <a:latin typeface="Times New Roman"/>
              <a:ea typeface="Calibri"/>
              <a:cs typeface="Times New Roman"/>
            </a:rPr>
            <a:t>)</a:t>
          </a:r>
          <a:endParaRPr lang="ru-RU" sz="2400" kern="1200" noProof="0" dirty="0">
            <a:solidFill>
              <a:schemeClr val="tx1"/>
            </a:solidFill>
            <a:latin typeface="Constantia" pitchFamily="18" charset="0"/>
          </a:endParaRPr>
        </a:p>
      </dsp:txBody>
      <dsp:txXfrm>
        <a:off x="49538" y="49538"/>
        <a:ext cx="8973930" cy="915718"/>
      </dsp:txXfrm>
    </dsp:sp>
    <dsp:sp modelId="{BFD314B2-FFC6-4FC5-8AF4-92BC2186489F}">
      <dsp:nvSpPr>
        <dsp:cNvPr id="0" name=""/>
        <dsp:cNvSpPr/>
      </dsp:nvSpPr>
      <dsp:spPr>
        <a:xfrm>
          <a:off x="0" y="1149623"/>
          <a:ext cx="9073006" cy="88905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noProof="0" dirty="0" smtClean="0">
              <a:solidFill>
                <a:schemeClr val="tx1"/>
              </a:solidFill>
            </a:rPr>
            <a:t>Методика «САН» - Тест дифференцированной самооценки функционального состояния              (В.О. Доскин и соавт., 1973)</a:t>
          </a:r>
          <a:endParaRPr lang="ru-RU" sz="2400" kern="1200" noProof="0" dirty="0">
            <a:solidFill>
              <a:schemeClr val="tx1"/>
            </a:solidFill>
          </a:endParaRPr>
        </a:p>
      </dsp:txBody>
      <dsp:txXfrm>
        <a:off x="43400" y="1193023"/>
        <a:ext cx="8986206" cy="802250"/>
      </dsp:txXfrm>
    </dsp:sp>
    <dsp:sp modelId="{DB466764-FDBA-4A54-9C35-FE9769444290}">
      <dsp:nvSpPr>
        <dsp:cNvPr id="0" name=""/>
        <dsp:cNvSpPr/>
      </dsp:nvSpPr>
      <dsp:spPr>
        <a:xfrm>
          <a:off x="0" y="2085196"/>
          <a:ext cx="9073006" cy="101479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noProof="0" dirty="0" smtClean="0">
              <a:solidFill>
                <a:schemeClr val="tx1"/>
              </a:solidFill>
            </a:rPr>
            <a:t>Методика диагностики акцентуаций характера К. Леонгарда-Г. Шмишека </a:t>
          </a:r>
          <a:r>
            <a:rPr lang="ru-RU" sz="2400" kern="1200" dirty="0" smtClean="0">
              <a:solidFill>
                <a:schemeClr val="tx1"/>
              </a:solidFill>
            </a:rPr>
            <a:t>(по А. В. Батаршеву, 2004).</a:t>
          </a:r>
          <a:endParaRPr lang="ru-RU" sz="2400" kern="1200" noProof="0" dirty="0">
            <a:solidFill>
              <a:schemeClr val="tx1"/>
            </a:solidFill>
          </a:endParaRPr>
        </a:p>
      </dsp:txBody>
      <dsp:txXfrm>
        <a:off x="49538" y="2134734"/>
        <a:ext cx="8973930" cy="915718"/>
      </dsp:txXfrm>
    </dsp:sp>
    <dsp:sp modelId="{34495846-C451-4B3E-81CF-303EFE8FB6EC}">
      <dsp:nvSpPr>
        <dsp:cNvPr id="0" name=""/>
        <dsp:cNvSpPr/>
      </dsp:nvSpPr>
      <dsp:spPr>
        <a:xfrm>
          <a:off x="0" y="3023660"/>
          <a:ext cx="9073006" cy="101479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noProof="0" dirty="0" smtClean="0">
              <a:solidFill>
                <a:schemeClr val="tx1"/>
              </a:solidFill>
            </a:rPr>
            <a:t>Тест «Жизнестойкости» </a:t>
          </a:r>
          <a:r>
            <a:rPr lang="uk-UA" sz="2800" kern="1200" dirty="0" smtClean="0">
              <a:solidFill>
                <a:schemeClr val="tx1"/>
              </a:solidFill>
            </a:rPr>
            <a:t>(Maddi et al., 1984)</a:t>
          </a:r>
          <a:endParaRPr lang="ru-RU" sz="2800" kern="1200" noProof="0" dirty="0">
            <a:solidFill>
              <a:schemeClr val="tx1"/>
            </a:solidFill>
          </a:endParaRPr>
        </a:p>
      </dsp:txBody>
      <dsp:txXfrm>
        <a:off x="49538" y="3073198"/>
        <a:ext cx="8973930" cy="915718"/>
      </dsp:txXfrm>
    </dsp:sp>
    <dsp:sp modelId="{94B9B918-6321-4C47-A64D-5AC63F3276F1}">
      <dsp:nvSpPr>
        <dsp:cNvPr id="0" name=""/>
        <dsp:cNvSpPr/>
      </dsp:nvSpPr>
      <dsp:spPr>
        <a:xfrm>
          <a:off x="0" y="3969540"/>
          <a:ext cx="9073006" cy="101479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noProof="0" dirty="0" smtClean="0">
              <a:solidFill>
                <a:schemeClr val="tx1"/>
              </a:solidFill>
            </a:rPr>
            <a:t>«Шкала удовлетворенностью жизнью» </a:t>
          </a:r>
          <a:r>
            <a:rPr lang="uk-UA" sz="2800" kern="1200" dirty="0" smtClean="0">
              <a:solidFill>
                <a:schemeClr val="tx1"/>
              </a:solidFill>
            </a:rPr>
            <a:t>(</a:t>
          </a:r>
          <a:r>
            <a:rPr lang="en-US" sz="2800" kern="1200" dirty="0" smtClean="0">
              <a:solidFill>
                <a:schemeClr val="tx1"/>
              </a:solidFill>
            </a:rPr>
            <a:t>SWLSE</a:t>
          </a:r>
          <a:r>
            <a:rPr lang="uk-UA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smtClean="0">
              <a:solidFill>
                <a:schemeClr val="tx1"/>
              </a:solidFill>
            </a:rPr>
            <a:t>Diener et al</a:t>
          </a:r>
          <a:r>
            <a:rPr lang="uk-UA" sz="2800" kern="1200" dirty="0" smtClean="0">
              <a:solidFill>
                <a:schemeClr val="tx1"/>
              </a:solidFill>
            </a:rPr>
            <a:t>., 1985)</a:t>
          </a:r>
          <a:endParaRPr lang="ru-RU" sz="2800" kern="1200" noProof="0" dirty="0">
            <a:solidFill>
              <a:schemeClr val="tx1"/>
            </a:solidFill>
          </a:endParaRPr>
        </a:p>
      </dsp:txBody>
      <dsp:txXfrm>
        <a:off x="49538" y="4019078"/>
        <a:ext cx="8973930" cy="915718"/>
      </dsp:txXfrm>
    </dsp:sp>
    <dsp:sp modelId="{167411C2-614E-4639-A642-DBC898E9B7E7}">
      <dsp:nvSpPr>
        <dsp:cNvPr id="0" name=""/>
        <dsp:cNvSpPr/>
      </dsp:nvSpPr>
      <dsp:spPr>
        <a:xfrm>
          <a:off x="0" y="4993176"/>
          <a:ext cx="9073006" cy="101479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noProof="0" dirty="0" smtClean="0">
              <a:solidFill>
                <a:schemeClr val="tx1"/>
              </a:solidFill>
            </a:rPr>
            <a:t>Опросник совладания со стрессом</a:t>
          </a:r>
          <a:r>
            <a:rPr lang="en-US" sz="2400" kern="1200" noProof="0" dirty="0" smtClean="0">
              <a:solidFill>
                <a:schemeClr val="tx1"/>
              </a:solidFill>
            </a:rPr>
            <a:t> COPE</a:t>
          </a:r>
          <a:r>
            <a:rPr lang="ru-RU" sz="2400" kern="1200" noProof="0" dirty="0" smtClean="0">
              <a:solidFill>
                <a:schemeClr val="tx1"/>
              </a:solidFill>
            </a:rPr>
            <a:t> </a:t>
          </a:r>
          <a:r>
            <a:rPr lang="en-US" sz="2400" kern="1200" noProof="0" dirty="0" smtClean="0">
              <a:solidFill>
                <a:schemeClr val="tx1"/>
              </a:solidFill>
            </a:rPr>
            <a:t> (Carver et al., 1989) </a:t>
          </a:r>
          <a:r>
            <a:rPr lang="ru-RU" sz="2400" kern="1200" noProof="0" dirty="0" smtClean="0">
              <a:solidFill>
                <a:schemeClr val="tx1"/>
              </a:solidFill>
            </a:rPr>
            <a:t>в русскоязычной адаптации Т.О. Гордеева и др., 2010)</a:t>
          </a:r>
          <a:endParaRPr lang="ru-RU" sz="2400" kern="1200" noProof="0" dirty="0">
            <a:solidFill>
              <a:schemeClr val="tx1"/>
            </a:solidFill>
          </a:endParaRPr>
        </a:p>
      </dsp:txBody>
      <dsp:txXfrm>
        <a:off x="49538" y="5042714"/>
        <a:ext cx="8973930" cy="915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B173F-27E7-4068-B029-8BCA6E6B8DD4}" type="datetimeFigureOut">
              <a:rPr lang="ru-RU" smtClean="0"/>
              <a:t>24.10.2020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DB9C7-67D5-463C-AD58-C95C469A90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320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DB9C7-67D5-463C-AD58-C95C469A90F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7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fld id="{37F355BA-A5B2-4C7B-A046-5F78555252FB}" type="slidenum">
              <a:rPr lang="uk-UA">
                <a:solidFill>
                  <a:prstClr val="black"/>
                </a:solidFill>
                <a:latin typeface="Calibri" pitchFamily="34" charset="0"/>
              </a:rPr>
              <a:pPr/>
              <a:t>2</a:t>
            </a:fld>
            <a:endParaRPr lang="uk-UA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DB9C7-67D5-463C-AD58-C95C469A90F4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161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DB9C7-67D5-463C-AD58-C95C469A90F4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098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B8DA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4575175"/>
            <a:ext cx="9144000" cy="2282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/>
          <a:lstStyle>
            <a:lvl1pPr defTabSz="814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14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14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5" name="Picture 5" descr="Duarte-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779463"/>
            <a:ext cx="414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89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0562" y="4535293"/>
            <a:ext cx="7697389" cy="1066800"/>
          </a:xfrm>
        </p:spPr>
        <p:txBody>
          <a:bodyPr anchor="b"/>
          <a:lstStyle>
            <a:lvl1pPr>
              <a:lnSpc>
                <a:spcPct val="95000"/>
              </a:lnSpc>
              <a:spcBef>
                <a:spcPct val="100000"/>
              </a:spcBef>
              <a:defRPr sz="4000" b="0" i="0">
                <a:solidFill>
                  <a:schemeClr val="tx1"/>
                </a:solidFill>
                <a:latin typeface="HelveticaNeueLT Std Thin" pitchFamily="34" charset="0"/>
                <a:cs typeface="HelveticaNeueLT Std Thin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7894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2320" y="5679084"/>
            <a:ext cx="5578475" cy="1038410"/>
          </a:xfrm>
        </p:spPr>
        <p:txBody>
          <a:bodyPr/>
          <a:lstStyle>
            <a:lvl1pPr marL="0" indent="0">
              <a:buFontTx/>
              <a:buNone/>
              <a:defRPr sz="1200" b="0" i="0" cap="all">
                <a:solidFill>
                  <a:schemeClr val="accent2"/>
                </a:solidFill>
                <a:latin typeface="HelveticaNeueLT Std Med" pitchFamily="34" charset="0"/>
                <a:cs typeface="HelveticaNeueLT Std Med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92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gue">
    <p:bg>
      <p:bgPr>
        <a:solidFill>
          <a:srgbClr val="B8DA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uarte-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779463"/>
            <a:ext cx="414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89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0562" y="4535293"/>
            <a:ext cx="7697389" cy="1066800"/>
          </a:xfrm>
        </p:spPr>
        <p:txBody>
          <a:bodyPr anchor="b"/>
          <a:lstStyle>
            <a:lvl1pPr>
              <a:lnSpc>
                <a:spcPct val="95000"/>
              </a:lnSpc>
              <a:spcBef>
                <a:spcPct val="100000"/>
              </a:spcBef>
              <a:defRPr sz="4000" b="0" i="0">
                <a:solidFill>
                  <a:schemeClr val="tx1"/>
                </a:solidFill>
                <a:latin typeface="HelveticaNeueLT Std Thin" pitchFamily="34" charset="0"/>
                <a:cs typeface="HelveticaNeueLT Std Thin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302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599" y="0"/>
            <a:ext cx="8689975" cy="917575"/>
          </a:xfrm>
        </p:spPr>
        <p:txBody>
          <a:bodyPr anchor="b"/>
          <a:lstStyle>
            <a:lvl1pPr>
              <a:defRPr sz="32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28601" y="6534346"/>
            <a:ext cx="8731737" cy="211549"/>
          </a:xfrm>
        </p:spPr>
        <p:txBody>
          <a:bodyPr anchor="b"/>
          <a:lstStyle>
            <a:lvl1pPr marL="0" indent="0" algn="r">
              <a:buNone/>
              <a:defRPr sz="1100" baseline="0">
                <a:solidFill>
                  <a:srgbClr val="9B9B9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8666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 cap="all">
                <a:solidFill>
                  <a:srgbClr val="08A7EE"/>
                </a:solidFill>
                <a:latin typeface="HelveticaNeueLT Std M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96888" y="2196230"/>
            <a:ext cx="6626275" cy="3442573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5400">
                <a:latin typeface="HelveticaNeueLT Std Thin" pitchFamily="34" charset="0"/>
              </a:defRPr>
            </a:lvl1pPr>
            <a:lvl2pPr marL="457200" indent="0">
              <a:buNone/>
              <a:defRPr sz="2800">
                <a:latin typeface="HelveticaNeueLT Std Thin" pitchFamily="34" charset="0"/>
              </a:defRPr>
            </a:lvl2pPr>
            <a:lvl3pPr marL="914400" indent="0">
              <a:buNone/>
              <a:defRPr sz="2000">
                <a:latin typeface="HelveticaNeueLT Std Thin" pitchFamily="34" charset="0"/>
              </a:defRPr>
            </a:lvl3pPr>
            <a:lvl4pPr marL="1371600" indent="0">
              <a:buNone/>
              <a:defRPr sz="1800">
                <a:latin typeface="HelveticaNeueLT Std Thin" pitchFamily="34" charset="0"/>
              </a:defRPr>
            </a:lvl4pPr>
            <a:lvl5pPr marL="1828800" indent="0">
              <a:buNone/>
              <a:defRPr sz="1600">
                <a:latin typeface="HelveticaNeueLT Std Thin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6276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BBA3DD-BB27-4848-9559-BDC13AB27A24}" type="datetimeFigureOut">
              <a:rPr lang="en-US"/>
              <a:pPr>
                <a:defRPr/>
              </a:pPr>
              <a:t>10/24/2020</a:t>
            </a:fld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AF8D410-8B1B-4EBC-A4E9-4E7D78677B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127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A2ECFF-02FC-4A05-8AE8-E6A9B2EA7031}" type="datetimeFigureOut">
              <a:rPr lang="en-US"/>
              <a:pPr>
                <a:defRPr/>
              </a:pPr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6AE07CB-D6B8-4028-9036-ABF67A33E2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595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E9E5520-5CF0-41F8-B343-5F3622982AE0}" type="datetimeFigureOut">
              <a:rPr lang="en-US"/>
              <a:pPr>
                <a:defRPr/>
              </a:pPr>
              <a:t>10/24/2020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B0086D-1EC8-4CF3-8A04-07A2AF6541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41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16C927-B1C9-4FBB-AC2D-5E174650CA58}" type="datetimeFigureOut">
              <a:rPr lang="en-US"/>
              <a:pPr>
                <a:defRPr/>
              </a:pPr>
              <a:t>10/24/2020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BDD74E9-2CD1-4227-8BD3-E5D9ECA446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62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6CDE9A-B388-4628-891D-AE93434B5572}" type="datetimeFigureOut">
              <a:rPr lang="en-US"/>
              <a:pPr>
                <a:defRPr/>
              </a:pPr>
              <a:t>10/24/2020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5296412-F400-494A-ABB8-807E8BD7C8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915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05BF10-3069-4AB5-A972-85EAA216A07B}" type="datetimeFigureOut">
              <a:rPr lang="en-US"/>
              <a:pPr>
                <a:defRPr/>
              </a:pPr>
              <a:t>10/24/2020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79145C5-71AE-489B-A490-1FC0D23B54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827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E5403E6-6DC1-4C72-99A9-EC4EA34BE355}" type="datetimeFigureOut">
              <a:rPr lang="en-US"/>
              <a:pPr>
                <a:defRPr/>
              </a:pPr>
              <a:t>10/24/2020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A9A845-00A0-4586-B7C6-23046D738F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7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F6028E-09B1-4101-BCAF-075AC5E77B40}" type="datetimeFigureOut">
              <a:rPr lang="en-US"/>
              <a:pPr>
                <a:defRPr/>
              </a:pPr>
              <a:t>10/24/2020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3C38059-42B0-4108-8FE4-2665CB8095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35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84A9B8A-C7FD-4A6D-BDF2-22F1783B9382}" type="datetimeFigureOut">
              <a:rPr lang="en-US"/>
              <a:pPr>
                <a:defRPr/>
              </a:pPr>
              <a:t>10/24/2020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ABAF416-80F1-4BA0-B306-351FD07DED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33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08AB29-6E50-4395-AB7B-A575A8111D82}" type="datetimeFigureOut">
              <a:rPr lang="en-US"/>
              <a:pPr>
                <a:defRPr/>
              </a:pPr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83482C5-0DB7-4533-ABF0-E2F23B3A0F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6946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0958BA-C298-4979-92FD-7319694A12C0}" type="datetimeFigureOut">
              <a:rPr lang="en-US"/>
              <a:pPr>
                <a:defRPr/>
              </a:pPr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7FD0646-8BFF-4F46-9490-D805A28A16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53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84475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BA3DD-BB27-4848-9559-BDC13AB27A2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8D410-8B1B-4EBC-A4E9-4E7D78677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4662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2ECFF-02FC-4A05-8AE8-E6A9B2EA70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AE07CB-D6B8-4028-9036-ABF67A33E2F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075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E5520-5CF0-41F8-B343-5F3622982AE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B0086D-1EC8-4CF3-8A04-07A2AF65411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9221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16C927-B1C9-4FBB-AC2D-5E174650CA5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D74E9-2CD1-4227-8BD3-E5D9ECA4468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961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6CDE9A-B388-4628-891D-AE93434B557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296412-F400-494A-ABB8-807E8BD7C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416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5BF10-3069-4AB5-A972-85EAA216A07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145C5-71AE-489B-A490-1FC0D23B54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9376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5403E6-6DC1-4C72-99A9-EC4EA34BE35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9A845-00A0-4586-B7C6-23046D738F3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599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F6028E-09B1-4101-BCAF-075AC5E77B4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C38059-42B0-4108-8FE4-2665CB8095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9241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A9B8A-C7FD-4A6D-BDF2-22F1783B938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AF416-80F1-4BA0-B306-351FD07DEDD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2817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08AB29-6E50-4395-AB7B-A575A8111D8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482C5-0DB7-4533-ABF0-E2F23B3A0F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014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0958BA-C298-4979-92FD-7319694A12C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FD0646-8BFF-4F46-9490-D805A28A160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5703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9797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BA3DD-BB27-4848-9559-BDC13AB27A2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8D410-8B1B-4EBC-A4E9-4E7D78677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403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2ECFF-02FC-4A05-8AE8-E6A9B2EA70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AE07CB-D6B8-4028-9036-ABF67A33E2F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0983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E5520-5CF0-41F8-B343-5F3622982AE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B0086D-1EC8-4CF3-8A04-07A2AF65411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1880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16C927-B1C9-4FBB-AC2D-5E174650CA5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D74E9-2CD1-4227-8BD3-E5D9ECA4468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8468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6CDE9A-B388-4628-891D-AE93434B557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296412-F400-494A-ABB8-807E8BD7C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6960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5BF10-3069-4AB5-A972-85EAA216A07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145C5-71AE-489B-A490-1FC0D23B54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2562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5403E6-6DC1-4C72-99A9-EC4EA34BE35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9A845-00A0-4586-B7C6-23046D738F3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0131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F6028E-09B1-4101-BCAF-075AC5E77B4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C38059-42B0-4108-8FE4-2665CB8095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4126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A9B8A-C7FD-4A6D-BDF2-22F1783B938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AF416-80F1-4BA0-B306-351FD07DEDD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0008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08AB29-6E50-4395-AB7B-A575A8111D8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482C5-0DB7-4533-ABF0-E2F23B3A0F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47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0958BA-C298-4979-92FD-7319694A12C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FD0646-8BFF-4F46-9490-D805A28A160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609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398535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8FEDC-D72C-4142-A175-2E0E831B69D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5216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64C63-47DD-4A00-84D8-F661B01EB5F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6244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288685-9B25-4694-8F62-7B2A177C269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453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B509C4-DF15-4E1B-B60B-FC8D6836729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2824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99770A-4261-43A4-A0DD-C1BD5F07B5D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7448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57D7B-5986-42E0-8AFA-AD9F1DF14AE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5292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879427-EFDE-49DD-B50F-24B198572F2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3819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F299B6-80E5-4115-B017-C7BCF2D3E0D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84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AEED0-DBAA-4173-8BB3-F14761BF7A3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6547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A07294-FF68-4581-8E5C-6679584DE5B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6444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04E32B-ADB4-45AC-BF2F-06950B0AED9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1174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BA3DD-BB27-4848-9559-BDC13AB27A2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8D410-8B1B-4EBC-A4E9-4E7D78677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422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2ECFF-02FC-4A05-8AE8-E6A9B2EA70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AE07CB-D6B8-4028-9036-ABF67A33E2F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2444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E5520-5CF0-41F8-B343-5F3622982AE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B0086D-1EC8-4CF3-8A04-07A2AF65411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0830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16C927-B1C9-4FBB-AC2D-5E174650CA5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D74E9-2CD1-4227-8BD3-E5D9ECA4468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5241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6CDE9A-B388-4628-891D-AE93434B557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296412-F400-494A-ABB8-807E8BD7C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6295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5BF10-3069-4AB5-A972-85EAA216A07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145C5-71AE-489B-A490-1FC0D23B54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1527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5403E6-6DC1-4C72-99A9-EC4EA34BE35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9A845-00A0-4586-B7C6-23046D738F3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6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F6028E-09B1-4101-BCAF-075AC5E77B4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C38059-42B0-4108-8FE4-2665CB8095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1565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A9B8A-C7FD-4A6D-BDF2-22F1783B938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AF416-80F1-4BA0-B306-351FD07DEDD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877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08AB29-6E50-4395-AB7B-A575A8111D8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3482C5-0DB7-4533-ABF0-E2F23B3A0F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9344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0958BA-C298-4979-92FD-7319694A12C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FD0646-8BFF-4F46-9490-D805A28A160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8120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15194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8475" y="336550"/>
            <a:ext cx="80549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20788"/>
            <a:ext cx="805338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915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HelveticaNeueLT Std Thin"/>
          <a:ea typeface="HelveticaNeueLT Std Thin" pitchFamily="34" charset="0"/>
          <a:cs typeface="HelveticaNeueLT Std Thin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HelveticaNeueLT Std Thin" pitchFamily="34" charset="0"/>
          <a:ea typeface="HelveticaNeueLT Std Thin" pitchFamily="34" charset="0"/>
          <a:cs typeface="HelveticaNeueLT Std Thin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HelveticaNeueLT Std Thin" pitchFamily="34" charset="0"/>
          <a:ea typeface="HelveticaNeueLT Std Thin" pitchFamily="34" charset="0"/>
          <a:cs typeface="HelveticaNeueLT Std Thin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HelveticaNeueLT Std Thin" pitchFamily="34" charset="0"/>
          <a:ea typeface="HelveticaNeueLT Std Thin" pitchFamily="34" charset="0"/>
          <a:cs typeface="HelveticaNeueLT Std Thin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HelveticaNeueLT Std Thin" pitchFamily="34" charset="0"/>
          <a:ea typeface="HelveticaNeueLT Std Thin" pitchFamily="34" charset="0"/>
          <a:cs typeface="HelveticaNeueLT Std Thin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 45 Light" pitchFamily="34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 45 Light" pitchFamily="34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 45 Light" pitchFamily="34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 45 Light" pitchFamily="34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rgbClr val="15B1F7"/>
        </a:buClr>
        <a:buSzPct val="8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HelveticaNeueLT Std Lt" pitchFamily="34" charset="0"/>
          <a:cs typeface="HelveticaNeueLT Std Lt" pitchFamily="34" charset="0"/>
        </a:defRPr>
      </a:lvl1pPr>
      <a:lvl2pPr marL="685800" indent="-228600" algn="l" rtl="0" eaLnBrk="0" fontAlgn="base" hangingPunct="0">
        <a:spcBef>
          <a:spcPct val="25000"/>
        </a:spcBef>
        <a:spcAft>
          <a:spcPct val="0"/>
        </a:spcAft>
        <a:buClr>
          <a:srgbClr val="15B1F7"/>
        </a:buClr>
        <a:buFont typeface="Lucida Grande"/>
        <a:buChar char="–"/>
        <a:defRPr sz="2000">
          <a:solidFill>
            <a:schemeClr val="tx1"/>
          </a:solidFill>
          <a:latin typeface="+mn-lt"/>
          <a:ea typeface="HelveticaNeueLT Std Lt" pitchFamily="34" charset="0"/>
          <a:cs typeface="HelveticaNeueLT Std Lt" pitchFamily="34" charset="0"/>
        </a:defRPr>
      </a:lvl2pPr>
      <a:lvl3pPr marL="1084263" indent="-169863" algn="l" rtl="0" eaLnBrk="0" fontAlgn="base" hangingPunct="0">
        <a:spcBef>
          <a:spcPct val="25000"/>
        </a:spcBef>
        <a:spcAft>
          <a:spcPct val="0"/>
        </a:spcAft>
        <a:buClr>
          <a:srgbClr val="15B1F7"/>
        </a:buClr>
        <a:buFont typeface="Lucida Grande"/>
        <a:buChar char="–"/>
        <a:defRPr>
          <a:solidFill>
            <a:schemeClr val="tx1"/>
          </a:solidFill>
          <a:latin typeface="+mn-lt"/>
          <a:ea typeface="HelveticaNeueLT Std Lt" pitchFamily="34" charset="0"/>
          <a:cs typeface="HelveticaNeueLT Std Lt" pitchFamily="34" charset="0"/>
        </a:defRPr>
      </a:lvl3pPr>
      <a:lvl4pPr marL="1541463" indent="-169863" algn="l" rtl="0" eaLnBrk="0" fontAlgn="base" hangingPunct="0">
        <a:spcBef>
          <a:spcPct val="25000"/>
        </a:spcBef>
        <a:spcAft>
          <a:spcPct val="0"/>
        </a:spcAft>
        <a:buClr>
          <a:srgbClr val="15B1F7"/>
        </a:buClr>
        <a:buFont typeface="Lucida Grande"/>
        <a:buChar char="–"/>
        <a:defRPr sz="1600">
          <a:solidFill>
            <a:schemeClr val="tx1"/>
          </a:solidFill>
          <a:latin typeface="+mn-lt"/>
          <a:ea typeface="HelveticaNeueLT Std Lt" pitchFamily="34" charset="0"/>
          <a:cs typeface="HelveticaNeueLT Std Lt" pitchFamily="34" charset="0"/>
        </a:defRPr>
      </a:lvl4pPr>
      <a:lvl5pPr marL="1998663" indent="-169863" algn="l" rtl="0" eaLnBrk="0" fontAlgn="base" hangingPunct="0">
        <a:spcBef>
          <a:spcPct val="25000"/>
        </a:spcBef>
        <a:spcAft>
          <a:spcPct val="0"/>
        </a:spcAft>
        <a:buClr>
          <a:srgbClr val="15B1F7"/>
        </a:buClr>
        <a:buFont typeface="Lucida Grande"/>
        <a:buChar char="–"/>
        <a:defRPr sz="1400">
          <a:solidFill>
            <a:schemeClr val="tx1"/>
          </a:solidFill>
          <a:latin typeface="+mn-lt"/>
          <a:ea typeface="HelveticaNeueLT Std Lt" pitchFamily="34" charset="0"/>
          <a:cs typeface="HelveticaNeueLT Std Lt" pitchFamily="34" charset="0"/>
        </a:defRPr>
      </a:lvl5pPr>
      <a:lvl6pPr marL="2455863" indent="-169863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C4DBDA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6pPr>
      <a:lvl7pPr marL="2913063" indent="-169863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C4DBDA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7pPr>
      <a:lvl8pPr marL="3370263" indent="-169863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C4DBDA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8pPr>
      <a:lvl9pPr marL="3827463" indent="-169863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C4DBDA"/>
        </a:buClr>
        <a:buFont typeface="Arial" charset="0"/>
        <a:buChar char="–"/>
        <a:defRPr sz="14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eaLnBrk="0" hangingPunct="0">
              <a:defRPr sz="120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3B393A-3A3D-48C4-AA5A-8259E33C15D7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eaLnBrk="0" hangingPunct="0">
              <a:defRPr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eaLnBrk="0" hangingPunct="0">
              <a:defRPr sz="120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AC06F0-34B6-4444-BB54-74B68014B05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33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72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8" r:id="rId1"/>
    <p:sldLayoutId id="2147484569" r:id="rId2"/>
    <p:sldLayoutId id="2147484570" r:id="rId3"/>
    <p:sldLayoutId id="2147484571" r:id="rId4"/>
    <p:sldLayoutId id="2147484572" r:id="rId5"/>
    <p:sldLayoutId id="2147484573" r:id="rId6"/>
    <p:sldLayoutId id="2147484574" r:id="rId7"/>
    <p:sldLayoutId id="2147484575" r:id="rId8"/>
    <p:sldLayoutId id="2147484576" r:id="rId9"/>
    <p:sldLayoutId id="2147484577" r:id="rId10"/>
    <p:sldLayoutId id="2147484578" r:id="rId11"/>
    <p:sldLayoutId id="2147484579" r:id="rId12"/>
  </p:sldLayoutIdLst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eaLnBrk="0" hangingPunct="0">
              <a:defRPr sz="120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3B393A-3A3D-48C4-AA5A-8259E33C15D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eaLnBrk="0" hangingPunct="0">
              <a:defRPr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eaLnBrk="0" hangingPunct="0">
              <a:defRPr sz="120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AC06F0-34B6-4444-BB54-74B68014B0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033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2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7" r:id="rId1"/>
    <p:sldLayoutId id="2147484608" r:id="rId2"/>
    <p:sldLayoutId id="2147484609" r:id="rId3"/>
    <p:sldLayoutId id="2147484610" r:id="rId4"/>
    <p:sldLayoutId id="2147484611" r:id="rId5"/>
    <p:sldLayoutId id="2147484612" r:id="rId6"/>
    <p:sldLayoutId id="2147484613" r:id="rId7"/>
    <p:sldLayoutId id="2147484614" r:id="rId8"/>
    <p:sldLayoutId id="2147484615" r:id="rId9"/>
    <p:sldLayoutId id="2147484616" r:id="rId10"/>
    <p:sldLayoutId id="2147484617" r:id="rId11"/>
    <p:sldLayoutId id="2147484618" r:id="rId12"/>
  </p:sldLayoutIdLst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eaLnBrk="0" hangingPunct="0">
              <a:defRPr sz="120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3B393A-3A3D-48C4-AA5A-8259E33C15D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eaLnBrk="0" hangingPunct="0">
              <a:defRPr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eaLnBrk="0" hangingPunct="0">
              <a:defRPr sz="120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AC06F0-34B6-4444-BB54-74B68014B0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033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66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0" r:id="rId1"/>
    <p:sldLayoutId id="2147484621" r:id="rId2"/>
    <p:sldLayoutId id="2147484622" r:id="rId3"/>
    <p:sldLayoutId id="2147484623" r:id="rId4"/>
    <p:sldLayoutId id="2147484624" r:id="rId5"/>
    <p:sldLayoutId id="2147484625" r:id="rId6"/>
    <p:sldLayoutId id="2147484626" r:id="rId7"/>
    <p:sldLayoutId id="2147484627" r:id="rId8"/>
    <p:sldLayoutId id="2147484628" r:id="rId9"/>
    <p:sldLayoutId id="2147484629" r:id="rId10"/>
    <p:sldLayoutId id="2147484630" r:id="rId11"/>
    <p:sldLayoutId id="2147484631" r:id="rId12"/>
  </p:sldLayoutIdLst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05D228-F749-45CF-88FB-155F801966E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18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eaLnBrk="0" hangingPunct="0">
              <a:defRPr sz="120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3B393A-3A3D-48C4-AA5A-8259E33C15D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10/24/2020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eaLnBrk="0" hangingPunct="0">
              <a:defRPr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eaLnBrk="0" hangingPunct="0">
              <a:defRPr sz="120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AC06F0-34B6-4444-BB54-74B68014B0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033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5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5" r:id="rId1"/>
    <p:sldLayoutId id="2147484646" r:id="rId2"/>
    <p:sldLayoutId id="2147484647" r:id="rId3"/>
    <p:sldLayoutId id="2147484648" r:id="rId4"/>
    <p:sldLayoutId id="2147484649" r:id="rId5"/>
    <p:sldLayoutId id="2147484650" r:id="rId6"/>
    <p:sldLayoutId id="2147484651" r:id="rId7"/>
    <p:sldLayoutId id="2147484652" r:id="rId8"/>
    <p:sldLayoutId id="2147484653" r:id="rId9"/>
    <p:sldLayoutId id="2147484654" r:id="rId10"/>
    <p:sldLayoutId id="2147484655" r:id="rId11"/>
    <p:sldLayoutId id="2147484656" r:id="rId12"/>
  </p:sldLayoutIdLst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sarsenov-advisory.com/files/images/Investment-banking-care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" t="217" r="5497"/>
          <a:stretch/>
        </p:blipFill>
        <p:spPr bwMode="auto">
          <a:xfrm>
            <a:off x="-12741" y="5483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0302" y="1553538"/>
            <a:ext cx="875089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i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Cambria" pitchFamily="18" charset="0"/>
                <a:cs typeface="Cambria" pitchFamily="18" charset="0"/>
              </a:rPr>
              <a:t>Особенности </a:t>
            </a:r>
            <a:r>
              <a:rPr lang="ru-RU" sz="4400" i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Cambria" pitchFamily="18" charset="0"/>
                <a:cs typeface="Cambria" pitchFamily="18" charset="0"/>
              </a:rPr>
              <a:t>адаптационных нарушений у подростков и молодежи с рисковыми формами поведения</a:t>
            </a:r>
            <a:endParaRPr lang="ru-RU" sz="4400" kern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3196" y="6265766"/>
            <a:ext cx="2901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800" b="1" kern="0" dirty="0" smtClean="0">
                <a:solidFill>
                  <a:prstClr val="white">
                    <a:lumMod val="95000"/>
                  </a:prstClr>
                </a:solidFill>
                <a:latin typeface="Palatino Linotype" pitchFamily="18" charset="0"/>
              </a:rPr>
              <a:t>Донецк -  </a:t>
            </a:r>
            <a:r>
              <a:rPr lang="ru-RU" sz="2800" b="1" kern="0" dirty="0" smtClean="0">
                <a:solidFill>
                  <a:prstClr val="white">
                    <a:lumMod val="95000"/>
                  </a:prstClr>
                </a:solidFill>
                <a:latin typeface="Palatino Linotype" pitchFamily="18" charset="0"/>
              </a:rPr>
              <a:t>2020г</a:t>
            </a:r>
            <a:r>
              <a:rPr lang="ru-RU" sz="2000" b="1" kern="0" dirty="0">
                <a:solidFill>
                  <a:prstClr val="white">
                    <a:lumMod val="95000"/>
                  </a:prstClr>
                </a:solidFill>
                <a:latin typeface="Palatino Linotype" pitchFamily="18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" y="0"/>
            <a:ext cx="9151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kern="0" dirty="0">
                <a:solidFill>
                  <a:prstClr val="white"/>
                </a:solidFill>
                <a:latin typeface="Palatino Linotype" pitchFamily="18" charset="0"/>
              </a:rPr>
              <a:t>ГОО ВПО «ДОНЕЦКИЙ  НАЦИОНАЛЬНЫЙ  МЕДИЦИНСКИЙ УНИВЕРСИТЕТ  ИМЕНИ  М. ГОРЬКОГО»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19467" y="4676738"/>
            <a:ext cx="5064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Cambria" pitchFamily="18" charset="0"/>
                <a:cs typeface="Cambria" pitchFamily="18" charset="0"/>
              </a:rPr>
              <a:t>Киосев Никита Владимирович</a:t>
            </a:r>
            <a:endParaRPr lang="ru-RU" sz="28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Cambria" pitchFamily="18" charset="0"/>
              <a:cs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2309" y="5199958"/>
            <a:ext cx="5611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1400" b="1" kern="0" dirty="0" smtClean="0">
                <a:solidFill>
                  <a:schemeClr val="bg1">
                    <a:lumMod val="85000"/>
                  </a:schemeClr>
                </a:solidFill>
                <a:latin typeface="Palatino Linotype" pitchFamily="18" charset="0"/>
              </a:rPr>
              <a:t>ассистент кафедры патофизиологии</a:t>
            </a:r>
          </a:p>
          <a:p>
            <a:pPr algn="r">
              <a:defRPr/>
            </a:pPr>
            <a:r>
              <a:rPr lang="uk-UA" sz="1400" b="1" kern="0" dirty="0" smtClean="0">
                <a:solidFill>
                  <a:schemeClr val="bg1">
                    <a:lumMod val="85000"/>
                  </a:schemeClr>
                </a:solidFill>
                <a:latin typeface="Palatino Linotype" pitchFamily="18" charset="0"/>
              </a:rPr>
              <a:t> ГОО ВПО</a:t>
            </a:r>
            <a:r>
              <a:rPr lang="ru-RU" sz="1400" b="1" kern="0" dirty="0" smtClean="0">
                <a:solidFill>
                  <a:schemeClr val="bg1">
                    <a:lumMod val="85000"/>
                  </a:schemeClr>
                </a:solidFill>
                <a:latin typeface="Palatino Linotype" pitchFamily="18" charset="0"/>
              </a:rPr>
              <a:t>ДОН НМУ ИМ.М. ГОРЬКОГО</a:t>
            </a:r>
            <a:endParaRPr lang="ru-RU" sz="1400" i="1" kern="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Cambria" pitchFamily="18" charset="0"/>
              <a:cs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005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Рисунок 15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" y="678"/>
            <a:ext cx="9144000" cy="68752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59338" y="836712"/>
          <a:ext cx="9003680" cy="66598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499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9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6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5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2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0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/>
                      </a:r>
                      <a:br>
                        <a:rPr lang="uk-UA" sz="2000" dirty="0">
                          <a:effectLst/>
                        </a:rPr>
                      </a:b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Шкала*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Все </a:t>
                      </a:r>
                      <a:r>
                        <a:rPr lang="ru-RU" sz="2000" dirty="0" smtClean="0">
                          <a:effectLst/>
                        </a:rPr>
                        <a:t>обследованные, </a:t>
                      </a:r>
                      <a:r>
                        <a:rPr lang="uk-UA" sz="2000" dirty="0" smtClean="0">
                          <a:effectLst/>
                          <a:latin typeface="Times New Roman"/>
                          <a:ea typeface="Times New Roman"/>
                        </a:rPr>
                        <a:t>n=479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Девушки, </a:t>
                      </a:r>
                      <a:r>
                        <a:rPr lang="uk-UA" sz="2000" dirty="0" smtClean="0">
                          <a:effectLst/>
                          <a:latin typeface="Times New Roman"/>
                          <a:ea typeface="Times New Roman"/>
                        </a:rPr>
                        <a:t>n=335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Юноши,</a:t>
                      </a:r>
                      <a:r>
                        <a:rPr lang="uk-UA" sz="2000" dirty="0" smtClean="0">
                          <a:effectLst/>
                          <a:latin typeface="Times New Roman"/>
                          <a:ea typeface="Times New Roman"/>
                        </a:rPr>
                        <a:t> n=144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Норма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SOM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(баллы)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0,64±0,65 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0,66±0,65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0,58±0,62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0,44±0,03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INT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(баллы</a:t>
                      </a:r>
                      <a:r>
                        <a:rPr lang="uk-UA" sz="2000" dirty="0">
                          <a:effectLst/>
                        </a:rPr>
                        <a:t>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0,76±0,71 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0,75±0,72 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0,77±0,69 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0,66±0,03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DEP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(</a:t>
                      </a:r>
                      <a:r>
                        <a:rPr lang="ru-RU" sz="2000">
                          <a:effectLst/>
                        </a:rPr>
                        <a:t>баллы</a:t>
                      </a:r>
                      <a:r>
                        <a:rPr lang="uk-UA" sz="2000">
                          <a:effectLst/>
                        </a:rPr>
                        <a:t>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0,68±0,52 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0,66±0,43 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0,73±0,67 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0,62±0,04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ANX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(</a:t>
                      </a:r>
                      <a:r>
                        <a:rPr lang="ru-RU" sz="2000">
                          <a:effectLst/>
                        </a:rPr>
                        <a:t>баллы</a:t>
                      </a:r>
                      <a:r>
                        <a:rPr lang="uk-UA" sz="2000">
                          <a:effectLst/>
                        </a:rPr>
                        <a:t>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0,55±0,66 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0,55±0,66 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0,55±0,67 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0,47±0,03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PHOB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(</a:t>
                      </a:r>
                      <a:r>
                        <a:rPr lang="ru-RU" sz="2000">
                          <a:effectLst/>
                        </a:rPr>
                        <a:t>баллы</a:t>
                      </a:r>
                      <a:r>
                        <a:rPr lang="uk-UA" sz="2000">
                          <a:effectLst/>
                        </a:rPr>
                        <a:t>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0,43±0,61 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0,39±0,55 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0,52±0,71 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0,18±0,02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GSI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1,05±0,70 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1,06±0,72 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1,01±0,67 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0,51±0,03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5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PDSI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8,30±19,28 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7,37±16,98 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10,48±23,70 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1,17±0,03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5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PSI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34,99±25,63 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33,94±24,35 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37,44±28,33 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21,39±0,03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232" y="0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021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alatino Linotype"/>
                <a:ea typeface="Calibri"/>
                <a:cs typeface="Times New Roman"/>
              </a:rPr>
              <a:t>Показатели выраженности психопатологической симптоматики у студентов младших курсов университета по шкале SCL-90-R 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Palatino Linotype"/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83912" y="3244334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n=144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949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loral seamless pattern. Flower background. Floral seamless texture with flowers. Flourish tiled wallpaper"/>
          <p:cNvPicPr>
            <a:picLocks noChangeAspect="1" noChangeArrowheads="1"/>
          </p:cNvPicPr>
          <p:nvPr/>
        </p:nvPicPr>
        <p:blipFill rotWithShape="1">
          <a:blip r:embed="rId2">
            <a:duotone>
              <a:srgbClr val="75808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18"/>
          <a:stretch/>
        </p:blipFill>
        <p:spPr bwMode="auto">
          <a:xfrm>
            <a:off x="-4979" y="3140968"/>
            <a:ext cx="9144000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loral seamless pattern. Flower background. Floral seamless texture with flowers. Flourish tiled wallpaper"/>
          <p:cNvPicPr>
            <a:picLocks noChangeAspect="1" noChangeArrowheads="1"/>
          </p:cNvPicPr>
          <p:nvPr/>
        </p:nvPicPr>
        <p:blipFill rotWithShape="1">
          <a:blip r:embed="rId2">
            <a:duotone>
              <a:srgbClr val="75808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18"/>
          <a:stretch/>
        </p:blipFill>
        <p:spPr bwMode="auto">
          <a:xfrm>
            <a:off x="-5605" y="277"/>
            <a:ext cx="9144000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2" r="3123" b="4476"/>
          <a:stretch/>
        </p:blipFill>
        <p:spPr bwMode="auto">
          <a:xfrm>
            <a:off x="7020272" y="5320336"/>
            <a:ext cx="2016808" cy="1537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21"/>
          <a:stretch/>
        </p:blipFill>
        <p:spPr>
          <a:xfrm>
            <a:off x="150532" y="1485321"/>
            <a:ext cx="8669939" cy="53012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5605" y="-12868"/>
            <a:ext cx="91383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Оценка аддиктивного статуса среди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студентов младших к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58085">
                    <a:lumMod val="75000"/>
                  </a:srgb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урсов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, (по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58085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AUDIT – подобным тестам,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58085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n=479,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58085">
                    <a:lumMod val="75000"/>
                  </a:srgb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%)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58085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8175" y="2516084"/>
            <a:ext cx="2583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50" normalizeH="0" baseline="0" noProof="0" dirty="0" smtClean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alatino Linotype"/>
                <a:ea typeface="+mn-ea"/>
                <a:cs typeface="+mn-cs"/>
              </a:rPr>
              <a:t>Выявлено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845" y="1724598"/>
            <a:ext cx="514024" cy="514024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8"/>
          <a:stretch/>
        </p:blipFill>
        <p:spPr>
          <a:xfrm>
            <a:off x="5014857" y="4035350"/>
            <a:ext cx="514024" cy="43374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228184" y="1700808"/>
            <a:ext cx="1197764" cy="769441"/>
          </a:xfrm>
          <a:prstGeom prst="rect">
            <a:avLst/>
          </a:prstGeom>
          <a:effectLst>
            <a:glow rad="127000">
              <a:schemeClr val="bg1">
                <a:lumMod val="50000"/>
              </a:schemeClr>
            </a:glow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0" cap="none" spc="50" normalizeH="0" baseline="0" noProof="0" dirty="0" smtClean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alatino Linotype"/>
                <a:ea typeface="+mn-ea"/>
                <a:cs typeface="+mn-cs"/>
              </a:rPr>
              <a:t>58,5</a:t>
            </a:r>
            <a:endParaRPr kumimoji="0" lang="ru-RU" sz="4400" b="1" i="0" u="none" strike="noStrike" kern="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22855" y="3633351"/>
            <a:ext cx="11977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0" cap="none" spc="50" normalizeH="0" baseline="0" noProof="0" dirty="0" smtClean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alatino Linotype"/>
                <a:ea typeface="+mn-ea"/>
                <a:cs typeface="+mn-cs"/>
              </a:rPr>
              <a:t>24,2</a:t>
            </a:r>
            <a:endParaRPr kumimoji="0" lang="ru-RU" sz="4400" b="1" i="0" u="none" strike="noStrike" kern="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827714" y="2371526"/>
            <a:ext cx="1750800" cy="646331"/>
          </a:xfrm>
          <a:prstGeom prst="rect">
            <a:avLst/>
          </a:prstGeom>
          <a:effectLst>
            <a:glow rad="127000">
              <a:schemeClr val="bg1">
                <a:lumMod val="50000"/>
              </a:schemeClr>
            </a:glow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50" normalizeH="0" baseline="0" noProof="0" dirty="0" smtClean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alatino Linotype"/>
                <a:ea typeface="+mn-ea"/>
                <a:cs typeface="+mn-cs"/>
              </a:rPr>
              <a:t>280/479</a:t>
            </a:r>
            <a:endParaRPr kumimoji="0" lang="ru-RU" sz="3600" b="1" i="0" u="none" strike="noStrike" kern="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48661" y="4252223"/>
            <a:ext cx="2086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50" normalizeH="0" baseline="0" noProof="0" dirty="0" smtClean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alatino Linotype"/>
                <a:ea typeface="+mn-ea"/>
                <a:cs typeface="+mn-cs"/>
              </a:rPr>
              <a:t>116/479</a:t>
            </a:r>
            <a:endParaRPr kumimoji="0" lang="ru-RU" sz="3600" b="1" i="0" u="none" strike="noStrike" kern="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56718" y="3371740"/>
            <a:ext cx="2086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50" normalizeH="0" baseline="0" noProof="0" dirty="0" smtClean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alatino Linotype"/>
                <a:ea typeface="+mn-ea"/>
                <a:cs typeface="+mn-cs"/>
              </a:rPr>
              <a:t>396/479</a:t>
            </a:r>
            <a:endParaRPr kumimoji="0" lang="ru-RU" sz="3600" b="1" i="0" u="none" strike="noStrike" kern="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2362" y="2839250"/>
            <a:ext cx="11977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0" cap="none" spc="50" normalizeH="0" baseline="0" noProof="0" dirty="0" smtClean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alatino Linotype"/>
                <a:ea typeface="+mn-ea"/>
                <a:cs typeface="+mn-cs"/>
              </a:rPr>
              <a:t>82,7</a:t>
            </a:r>
            <a:endParaRPr kumimoji="0" lang="ru-RU" sz="4400" b="1" i="0" u="none" strike="noStrike" kern="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5914" y="1639252"/>
            <a:ext cx="4086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8085">
                    <a:lumMod val="50000"/>
                  </a:srgb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Среди всех обследованных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8085">
                    <a:lumMod val="50000"/>
                  </a:srgb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8085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n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8085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=479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758085">
                  <a:lumMod val="50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0128" y="2545981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58085">
                    <a:lumMod val="75000"/>
                  </a:srgb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Девушки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758085">
                  <a:lumMod val="75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63592" y="4469097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4E9EF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Юноши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3394" y="4330597"/>
            <a:ext cx="3791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8085">
                    <a:lumMod val="50000"/>
                  </a:srgb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имевших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8085">
                    <a:lumMod val="50000"/>
                  </a:srgb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опыт употребления ПАВ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758085">
                  <a:lumMod val="50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6317447"/>
            <a:ext cx="32672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75808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Calibri"/>
                <a:cs typeface="Calibri" pitchFamily="34" charset="0"/>
              </a:rPr>
              <a:t>Результаты исследований</a:t>
            </a:r>
          </a:p>
        </p:txBody>
      </p:sp>
    </p:spTree>
    <p:extLst>
      <p:ext uri="{BB962C8B-B14F-4D97-AF65-F5344CB8AC3E}">
        <p14:creationId xmlns:p14="http://schemas.microsoft.com/office/powerpoint/2010/main" val="14670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Рисунок 15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" y="678"/>
            <a:ext cx="9144000" cy="68752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0" y="28749"/>
            <a:ext cx="9118887" cy="5509200"/>
          </a:xfrm>
          <a:prstGeom prst="rect">
            <a:avLst/>
          </a:prstGeom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58085">
                    <a:lumMod val="75000"/>
                  </a:srgbClr>
                </a:solidFill>
                <a:ea typeface="Calibri"/>
                <a:cs typeface="Times New Roman"/>
              </a:rPr>
              <a:t>	</a:t>
            </a:r>
            <a:r>
              <a:rPr lang="ru-RU" sz="3200" b="1" dirty="0" smtClean="0">
                <a:ea typeface="Calibri"/>
                <a:cs typeface="Times New Roman"/>
              </a:rPr>
              <a:t>Таким образом, </a:t>
            </a:r>
            <a:r>
              <a:rPr lang="ru-RU" sz="3200" dirty="0" smtClean="0">
                <a:ea typeface="Calibri"/>
                <a:cs typeface="Times New Roman"/>
              </a:rPr>
              <a:t>студенты младших курсов склонны к реакциям </a:t>
            </a:r>
            <a:r>
              <a:rPr lang="ru-RU" sz="3200" dirty="0" smtClean="0">
                <a:ea typeface="Calibri"/>
                <a:cs typeface="Times New Roman"/>
              </a:rPr>
              <a:t>дезадаптации и аддиктивному поведению</a:t>
            </a:r>
            <a:endParaRPr lang="ru-RU" sz="3200" dirty="0" smtClean="0">
              <a:ea typeface="Calibri"/>
              <a:cs typeface="Times New Roman"/>
            </a:endParaRPr>
          </a:p>
          <a:p>
            <a:pPr algn="ctr"/>
            <a:r>
              <a:rPr lang="ru-RU" sz="3200" dirty="0" smtClean="0">
                <a:ea typeface="Calibri"/>
                <a:cs typeface="Times New Roman"/>
              </a:rPr>
              <a:t> </a:t>
            </a:r>
            <a:r>
              <a:rPr lang="ru-RU" sz="3200" b="1" dirty="0" smtClean="0">
                <a:ea typeface="Calibri"/>
                <a:cs typeface="Times New Roman"/>
              </a:rPr>
              <a:t>  </a:t>
            </a:r>
            <a:r>
              <a:rPr lang="ru-RU" sz="3200" b="1" dirty="0" smtClean="0">
                <a:ea typeface="Calibri"/>
                <a:cs typeface="Times New Roman"/>
              </a:rPr>
              <a:t>Особенностями </a:t>
            </a:r>
            <a:r>
              <a:rPr lang="ru-RU" sz="3200" dirty="0" smtClean="0">
                <a:ea typeface="Calibri"/>
                <a:cs typeface="Times New Roman"/>
              </a:rPr>
              <a:t>адаптационных нарушений</a:t>
            </a:r>
            <a:r>
              <a:rPr lang="ru-RU" sz="3200" dirty="0" smtClean="0">
                <a:ea typeface="Calibri"/>
                <a:cs typeface="Times New Roman"/>
              </a:rPr>
              <a:t> выступают:</a:t>
            </a:r>
            <a:endParaRPr lang="ru-RU" sz="3200" dirty="0" smtClean="0">
              <a:ea typeface="Calibri"/>
              <a:cs typeface="Times New Roman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Тревожно-депрессивные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проявления с фобическими радикалами, элементы эмоциональной лабильности и трудности межличностной коммуникации с повышенной бдительностью, снижением адаптационных возможностей, вегетативными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нарушениями.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215" y="5883796"/>
            <a:ext cx="8826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/>
            <a:r>
              <a:rPr lang="ru-RU" dirty="0" smtClean="0"/>
              <a:t>Полученные данные легли в основу комплексной системы психопревенции</a:t>
            </a:r>
          </a:p>
          <a:p>
            <a:pPr lvl="1" algn="ctr"/>
            <a:r>
              <a:rPr lang="ru-RU" dirty="0" smtClean="0"/>
              <a:t> указанных нарушений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602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Рисунок 15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" y="678"/>
            <a:ext cx="9144000" cy="68752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0" y="28749"/>
            <a:ext cx="9118887" cy="584775"/>
          </a:xfrm>
          <a:prstGeom prst="rect">
            <a:avLst/>
          </a:prstGeom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58085">
                    <a:lumMod val="75000"/>
                  </a:srgbClr>
                </a:solidFill>
                <a:ea typeface="Calibri"/>
                <a:cs typeface="Times New Roman"/>
              </a:rPr>
              <a:t>	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5426" y="2708920"/>
            <a:ext cx="925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latin typeface="Constantia" pitchFamily="18" charset="0"/>
                <a:cs typeface="Arial" charset="0"/>
              </a:rPr>
              <a:t>Благодарю за внимание!</a:t>
            </a:r>
            <a:endParaRPr lang="ru-RU" sz="5400" dirty="0">
              <a:latin typeface="Constant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298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" y="678"/>
            <a:ext cx="9144000" cy="68752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635896" y="4653136"/>
            <a:ext cx="5369992" cy="864096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prstClr val="black"/>
                </a:solidFill>
                <a:effectLst/>
                <a:latin typeface="Arial"/>
              </a:rPr>
              <a:t/>
            </a:r>
            <a:br>
              <a:rPr lang="ru-RU" sz="1800" dirty="0" smtClean="0">
                <a:solidFill>
                  <a:prstClr val="black"/>
                </a:solidFill>
                <a:effectLst/>
                <a:latin typeface="Arial"/>
              </a:rPr>
            </a:br>
            <a:endParaRPr lang="uk-UA" sz="2700" b="1" i="1" dirty="0" smtClean="0">
              <a:solidFill>
                <a:srgbClr val="2F58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Cambria" pitchFamily="18" charset="0"/>
              <a:cs typeface="Cambria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916757" y="2077780"/>
            <a:ext cx="8089132" cy="1174379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7500"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endParaRPr lang="ru-RU" sz="1400" dirty="0">
              <a:solidFill>
                <a:srgbClr val="2F589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478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ЦЕЛЬ  ИССЛЕДОВАНИЯ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gray">
          <a:xfrm>
            <a:off x="600873" y="2204864"/>
            <a:ext cx="7942254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/>
              <a:t>Установить особенности </a:t>
            </a:r>
            <a:r>
              <a:rPr lang="ru-RU" sz="3200" dirty="0" smtClean="0"/>
              <a:t>адаптационных нарушений у подростков и молодежи, имеющих опыт употребления психоактивных веществ </a:t>
            </a:r>
            <a:r>
              <a:rPr lang="ru-RU" sz="3200" dirty="0" smtClean="0"/>
              <a:t>для определения мишеней их медико-психологической поддержки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0640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Рисунок 15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" y="678"/>
            <a:ext cx="9144000" cy="68752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23528" y="476672"/>
            <a:ext cx="8568952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0" dirty="0" smtClean="0">
                <a:latin typeface="Palatino Linotype"/>
              </a:rPr>
              <a:t>Объект исследования: </a:t>
            </a:r>
            <a:r>
              <a:rPr lang="ru-RU" sz="3600" kern="0" dirty="0" smtClean="0">
                <a:latin typeface="Palatino Linotype"/>
              </a:rPr>
              <a:t> </a:t>
            </a:r>
            <a:r>
              <a:rPr lang="ru-RU" sz="2800" kern="0" dirty="0" smtClean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>адаптационные нарушения и расстройства у студенческой молодежи</a:t>
            </a:r>
            <a:endParaRPr lang="ru-RU" sz="2800" kern="0" dirty="0" smtClean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23528" y="1957518"/>
            <a:ext cx="842493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0" dirty="0" smtClean="0">
                <a:latin typeface="Palatino Linotype"/>
              </a:rPr>
              <a:t>Предмет исследования : </a:t>
            </a:r>
            <a:r>
              <a:rPr lang="ru-RU" sz="3600" kern="0" dirty="0" smtClean="0">
                <a:latin typeface="Palatino Linotype"/>
              </a:rPr>
              <a:t> </a:t>
            </a:r>
            <a:r>
              <a:rPr lang="ru-RU" sz="2800" kern="0" dirty="0" smtClean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>факторы,  механизмы развития , психопатологические особенности адаптационных нарушений и расстройств у студенческой молодежи</a:t>
            </a:r>
            <a:endParaRPr lang="ru-RU" sz="2800" kern="0" dirty="0" smtClean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3933056"/>
            <a:ext cx="856895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 kern="0" dirty="0" smtClean="0">
                <a:latin typeface="Palatino Linotype"/>
              </a:rPr>
              <a:t>Методы </a:t>
            </a:r>
            <a:r>
              <a:rPr lang="uk-UA" sz="3600" b="1" kern="0" dirty="0">
                <a:latin typeface="Palatino Linotype"/>
              </a:rPr>
              <a:t>исследования </a:t>
            </a:r>
            <a:r>
              <a:rPr lang="uk-UA" sz="3600" b="1" kern="0" dirty="0" smtClean="0">
                <a:latin typeface="Palatino Linotype"/>
              </a:rPr>
              <a:t>:</a:t>
            </a:r>
            <a:r>
              <a:rPr lang="uk-UA" sz="3600" kern="0" dirty="0" smtClean="0">
                <a:latin typeface="Palatino Linotype"/>
              </a:rPr>
              <a:t> </a:t>
            </a:r>
            <a:r>
              <a:rPr lang="ru-RU" sz="2800" kern="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>информационно-аналитический, клинико-анамнестический, социально-демографический, клинико-психопатологический, психодиагностический, математико-статистический методы</a:t>
            </a:r>
            <a:endParaRPr lang="uk-UA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2827824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" y="678"/>
            <a:ext cx="9144000" cy="68752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4" name="Объект 1"/>
          <p:cNvGraphicFramePr>
            <a:graphicFrameLocks noGrp="1"/>
          </p:cNvGraphicFramePr>
          <p:nvPr>
            <p:ph idx="1"/>
            <p:extLst/>
          </p:nvPr>
        </p:nvGraphicFramePr>
        <p:xfrm>
          <a:off x="35497" y="762963"/>
          <a:ext cx="9073006" cy="6008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16632"/>
            <a:ext cx="9108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+mn-ea"/>
                <a:cs typeface="+mn-cs"/>
              </a:rPr>
              <a:t>Психодиагностический метод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3726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97" y="-17297"/>
            <a:ext cx="9144000" cy="68752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2039938"/>
            <a:ext cx="8964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10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AUDIT –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AEDEF">
                    <a:lumMod val="10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(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AEDEF">
                    <a:lumMod val="10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Alcohol Use Disorders Identification Test) 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DAEDEF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-5605" y="28194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10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CANNABIS-UDIT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AEDEF">
                    <a:lumMod val="10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(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AEDEF">
                    <a:lumMod val="10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Cannabis Use Disorders Identification Test) 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DAEDEF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-1" y="3581400"/>
            <a:ext cx="91383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10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STIMULANTS-UDIT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AEDEF">
                    <a:lumMod val="10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(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AEDEF">
                    <a:lumMod val="10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Stimulants-UDIT Use Disorders Identification Test)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DAEDEF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-5605" y="4419600"/>
            <a:ext cx="91496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TOBACCO-UDIT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(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Tobacco Use Disorders Identification Test) 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34192" y="2299862"/>
            <a:ext cx="5867400" cy="533400"/>
            <a:chOff x="1104" y="1488"/>
            <a:chExt cx="3696" cy="336"/>
          </a:xfrm>
        </p:grpSpPr>
        <p:grpSp>
          <p:nvGrpSpPr>
            <p:cNvPr id="3082" name="Group 10"/>
            <p:cNvGrpSpPr>
              <a:grpSpLocks/>
            </p:cNvGrpSpPr>
            <p:nvPr/>
          </p:nvGrpSpPr>
          <p:grpSpPr bwMode="auto">
            <a:xfrm>
              <a:off x="1247" y="1622"/>
              <a:ext cx="3553" cy="68"/>
              <a:chOff x="528" y="1824"/>
              <a:chExt cx="4512" cy="71"/>
            </a:xfrm>
          </p:grpSpPr>
          <p:sp>
            <p:nvSpPr>
              <p:cNvPr id="3083" name="Rectangle 11"/>
              <p:cNvSpPr>
                <a:spLocks noChangeArrowheads="1"/>
              </p:cNvSpPr>
              <p:nvPr/>
            </p:nvSpPr>
            <p:spPr bwMode="gray">
              <a:xfrm>
                <a:off x="528" y="1844"/>
                <a:ext cx="4512" cy="31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84" name="Rectangle 12"/>
              <p:cNvSpPr>
                <a:spLocks noChangeArrowheads="1"/>
              </p:cNvSpPr>
              <p:nvPr/>
            </p:nvSpPr>
            <p:spPr bwMode="gray">
              <a:xfrm>
                <a:off x="528" y="1885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85" name="Rectangle 13"/>
              <p:cNvSpPr>
                <a:spLocks noChangeArrowheads="1"/>
              </p:cNvSpPr>
              <p:nvPr/>
            </p:nvSpPr>
            <p:spPr bwMode="gray">
              <a:xfrm>
                <a:off x="528" y="1824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086" name="Group 14"/>
            <p:cNvGrpSpPr>
              <a:grpSpLocks/>
            </p:cNvGrpSpPr>
            <p:nvPr/>
          </p:nvGrpSpPr>
          <p:grpSpPr bwMode="auto">
            <a:xfrm>
              <a:off x="1104" y="1488"/>
              <a:ext cx="336" cy="336"/>
              <a:chOff x="288" y="1632"/>
              <a:chExt cx="2112" cy="2448"/>
            </a:xfrm>
          </p:grpSpPr>
          <p:sp>
            <p:nvSpPr>
              <p:cNvPr id="3087" name="Rectangle 15"/>
              <p:cNvSpPr>
                <a:spLocks noChangeArrowheads="1"/>
              </p:cNvSpPr>
              <p:nvPr/>
            </p:nvSpPr>
            <p:spPr bwMode="gray">
              <a:xfrm rot="2686397">
                <a:off x="1252" y="2085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88" name="Rectangle 16"/>
              <p:cNvSpPr>
                <a:spLocks noChangeArrowheads="1"/>
              </p:cNvSpPr>
              <p:nvPr/>
            </p:nvSpPr>
            <p:spPr bwMode="gray">
              <a:xfrm rot="2686397">
                <a:off x="1515" y="2386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89" name="Rectangle 17"/>
              <p:cNvSpPr>
                <a:spLocks noChangeArrowheads="1"/>
              </p:cNvSpPr>
              <p:nvPr/>
            </p:nvSpPr>
            <p:spPr bwMode="gray">
              <a:xfrm rot="2686397">
                <a:off x="986" y="1780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90" name="Rectangle 18"/>
              <p:cNvSpPr>
                <a:spLocks noChangeArrowheads="1"/>
              </p:cNvSpPr>
              <p:nvPr/>
            </p:nvSpPr>
            <p:spPr bwMode="gray">
              <a:xfrm rot="2686397">
                <a:off x="288" y="3237"/>
                <a:ext cx="1327" cy="149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91" name="Rectangle 19"/>
              <p:cNvSpPr>
                <a:spLocks noChangeArrowheads="1"/>
              </p:cNvSpPr>
              <p:nvPr/>
            </p:nvSpPr>
            <p:spPr bwMode="gray">
              <a:xfrm rot="2686397">
                <a:off x="551" y="2936"/>
                <a:ext cx="1327" cy="145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92" name="Rectangle 20"/>
              <p:cNvSpPr>
                <a:spLocks noChangeArrowheads="1"/>
              </p:cNvSpPr>
              <p:nvPr/>
            </p:nvSpPr>
            <p:spPr bwMode="gray">
              <a:xfrm rot="2686397">
                <a:off x="810" y="2627"/>
                <a:ext cx="1327" cy="149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/>
            </p:nvSpPr>
            <p:spPr bwMode="gray">
              <a:xfrm rot="2686397">
                <a:off x="1073" y="2322"/>
                <a:ext cx="1327" cy="145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94" name="Rectangle 22"/>
              <p:cNvSpPr>
                <a:spLocks noChangeArrowheads="1"/>
              </p:cNvSpPr>
              <p:nvPr/>
            </p:nvSpPr>
            <p:spPr bwMode="gray">
              <a:xfrm rot="2686397">
                <a:off x="1646" y="2539"/>
                <a:ext cx="128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95" name="Rectangle 23"/>
              <p:cNvSpPr>
                <a:spLocks noChangeArrowheads="1"/>
              </p:cNvSpPr>
              <p:nvPr/>
            </p:nvSpPr>
            <p:spPr bwMode="gray">
              <a:xfrm rot="2686397">
                <a:off x="1387" y="2234"/>
                <a:ext cx="125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96" name="Rectangle 24"/>
              <p:cNvSpPr>
                <a:spLocks noChangeArrowheads="1"/>
              </p:cNvSpPr>
              <p:nvPr/>
            </p:nvSpPr>
            <p:spPr bwMode="gray">
              <a:xfrm rot="2686397">
                <a:off x="858" y="1632"/>
                <a:ext cx="125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97" name="Rectangle 25"/>
              <p:cNvSpPr>
                <a:spLocks noChangeArrowheads="1"/>
              </p:cNvSpPr>
              <p:nvPr/>
            </p:nvSpPr>
            <p:spPr bwMode="gray">
              <a:xfrm rot="2686397">
                <a:off x="1121" y="1933"/>
                <a:ext cx="128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98" name="Rectangle 26"/>
              <p:cNvSpPr>
                <a:spLocks noChangeArrowheads="1"/>
              </p:cNvSpPr>
              <p:nvPr/>
            </p:nvSpPr>
            <p:spPr bwMode="gray">
              <a:xfrm rot="2686397">
                <a:off x="419" y="3085"/>
                <a:ext cx="1328" cy="148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99" name="Rectangle 27"/>
              <p:cNvSpPr>
                <a:spLocks noChangeArrowheads="1"/>
              </p:cNvSpPr>
              <p:nvPr/>
            </p:nvSpPr>
            <p:spPr bwMode="gray">
              <a:xfrm rot="2686397">
                <a:off x="679" y="2780"/>
                <a:ext cx="1327" cy="148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00" name="Rectangle 28"/>
              <p:cNvSpPr>
                <a:spLocks noChangeArrowheads="1"/>
              </p:cNvSpPr>
              <p:nvPr/>
            </p:nvSpPr>
            <p:spPr bwMode="gray">
              <a:xfrm rot="2686397">
                <a:off x="941" y="2471"/>
                <a:ext cx="1328" cy="148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01" name="Group 29"/>
          <p:cNvGrpSpPr>
            <a:grpSpLocks/>
          </p:cNvGrpSpPr>
          <p:nvPr/>
        </p:nvGrpSpPr>
        <p:grpSpPr bwMode="auto">
          <a:xfrm>
            <a:off x="34193" y="3162971"/>
            <a:ext cx="5867400" cy="533400"/>
            <a:chOff x="960" y="1536"/>
            <a:chExt cx="3696" cy="336"/>
          </a:xfrm>
        </p:grpSpPr>
        <p:grpSp>
          <p:nvGrpSpPr>
            <p:cNvPr id="3102" name="Group 30"/>
            <p:cNvGrpSpPr>
              <a:grpSpLocks/>
            </p:cNvGrpSpPr>
            <p:nvPr/>
          </p:nvGrpSpPr>
          <p:grpSpPr bwMode="auto">
            <a:xfrm>
              <a:off x="1103" y="1670"/>
              <a:ext cx="3553" cy="68"/>
              <a:chOff x="528" y="1824"/>
              <a:chExt cx="4512" cy="71"/>
            </a:xfrm>
          </p:grpSpPr>
          <p:sp>
            <p:nvSpPr>
              <p:cNvPr id="3103" name="Rectangle 31"/>
              <p:cNvSpPr>
                <a:spLocks noChangeArrowheads="1"/>
              </p:cNvSpPr>
              <p:nvPr/>
            </p:nvSpPr>
            <p:spPr bwMode="gray">
              <a:xfrm>
                <a:off x="528" y="1844"/>
                <a:ext cx="4512" cy="31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04" name="Rectangle 32"/>
              <p:cNvSpPr>
                <a:spLocks noChangeArrowheads="1"/>
              </p:cNvSpPr>
              <p:nvPr/>
            </p:nvSpPr>
            <p:spPr bwMode="gray">
              <a:xfrm>
                <a:off x="528" y="1885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05" name="Rectangle 33"/>
              <p:cNvSpPr>
                <a:spLocks noChangeArrowheads="1"/>
              </p:cNvSpPr>
              <p:nvPr/>
            </p:nvSpPr>
            <p:spPr bwMode="gray">
              <a:xfrm>
                <a:off x="528" y="1824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106" name="Group 34"/>
            <p:cNvGrpSpPr>
              <a:grpSpLocks/>
            </p:cNvGrpSpPr>
            <p:nvPr/>
          </p:nvGrpSpPr>
          <p:grpSpPr bwMode="auto">
            <a:xfrm>
              <a:off x="960" y="1536"/>
              <a:ext cx="336" cy="336"/>
              <a:chOff x="288" y="1632"/>
              <a:chExt cx="2112" cy="2448"/>
            </a:xfrm>
          </p:grpSpPr>
          <p:sp>
            <p:nvSpPr>
              <p:cNvPr id="3107" name="Rectangle 35"/>
              <p:cNvSpPr>
                <a:spLocks noChangeArrowheads="1"/>
              </p:cNvSpPr>
              <p:nvPr/>
            </p:nvSpPr>
            <p:spPr bwMode="gray">
              <a:xfrm rot="2686397">
                <a:off x="1252" y="2085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08" name="Rectangle 36"/>
              <p:cNvSpPr>
                <a:spLocks noChangeArrowheads="1"/>
              </p:cNvSpPr>
              <p:nvPr/>
            </p:nvSpPr>
            <p:spPr bwMode="gray">
              <a:xfrm rot="2686397">
                <a:off x="1515" y="2386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09" name="Rectangle 37"/>
              <p:cNvSpPr>
                <a:spLocks noChangeArrowheads="1"/>
              </p:cNvSpPr>
              <p:nvPr/>
            </p:nvSpPr>
            <p:spPr bwMode="gray">
              <a:xfrm rot="2686397">
                <a:off x="986" y="1780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10" name="Rectangle 38"/>
              <p:cNvSpPr>
                <a:spLocks noChangeArrowheads="1"/>
              </p:cNvSpPr>
              <p:nvPr/>
            </p:nvSpPr>
            <p:spPr bwMode="gray">
              <a:xfrm rot="2686397">
                <a:off x="288" y="3237"/>
                <a:ext cx="1327" cy="149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11" name="Rectangle 39"/>
              <p:cNvSpPr>
                <a:spLocks noChangeArrowheads="1"/>
              </p:cNvSpPr>
              <p:nvPr/>
            </p:nvSpPr>
            <p:spPr bwMode="gray">
              <a:xfrm rot="2686397">
                <a:off x="551" y="2936"/>
                <a:ext cx="1327" cy="145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12" name="Rectangle 40"/>
              <p:cNvSpPr>
                <a:spLocks noChangeArrowheads="1"/>
              </p:cNvSpPr>
              <p:nvPr/>
            </p:nvSpPr>
            <p:spPr bwMode="gray">
              <a:xfrm rot="2686397">
                <a:off x="810" y="2627"/>
                <a:ext cx="1327" cy="149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13" name="Rectangle 41"/>
              <p:cNvSpPr>
                <a:spLocks noChangeArrowheads="1"/>
              </p:cNvSpPr>
              <p:nvPr/>
            </p:nvSpPr>
            <p:spPr bwMode="gray">
              <a:xfrm rot="2686397">
                <a:off x="1073" y="2322"/>
                <a:ext cx="1327" cy="145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14" name="Rectangle 42"/>
              <p:cNvSpPr>
                <a:spLocks noChangeArrowheads="1"/>
              </p:cNvSpPr>
              <p:nvPr/>
            </p:nvSpPr>
            <p:spPr bwMode="gray">
              <a:xfrm rot="2686397">
                <a:off x="1646" y="2539"/>
                <a:ext cx="128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15" name="Rectangle 43"/>
              <p:cNvSpPr>
                <a:spLocks noChangeArrowheads="1"/>
              </p:cNvSpPr>
              <p:nvPr/>
            </p:nvSpPr>
            <p:spPr bwMode="gray">
              <a:xfrm rot="2686397">
                <a:off x="1387" y="2234"/>
                <a:ext cx="125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16" name="Rectangle 44"/>
              <p:cNvSpPr>
                <a:spLocks noChangeArrowheads="1"/>
              </p:cNvSpPr>
              <p:nvPr/>
            </p:nvSpPr>
            <p:spPr bwMode="gray">
              <a:xfrm rot="2686397">
                <a:off x="858" y="1632"/>
                <a:ext cx="125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17" name="Rectangle 45"/>
              <p:cNvSpPr>
                <a:spLocks noChangeArrowheads="1"/>
              </p:cNvSpPr>
              <p:nvPr/>
            </p:nvSpPr>
            <p:spPr bwMode="gray">
              <a:xfrm rot="2686397">
                <a:off x="1121" y="1933"/>
                <a:ext cx="128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18" name="Rectangle 46"/>
              <p:cNvSpPr>
                <a:spLocks noChangeArrowheads="1"/>
              </p:cNvSpPr>
              <p:nvPr/>
            </p:nvSpPr>
            <p:spPr bwMode="gray">
              <a:xfrm rot="2686397">
                <a:off x="419" y="3085"/>
                <a:ext cx="1328" cy="148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19" name="Rectangle 47"/>
              <p:cNvSpPr>
                <a:spLocks noChangeArrowheads="1"/>
              </p:cNvSpPr>
              <p:nvPr/>
            </p:nvSpPr>
            <p:spPr bwMode="gray">
              <a:xfrm rot="2686397">
                <a:off x="679" y="2780"/>
                <a:ext cx="1327" cy="148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20" name="Rectangle 48"/>
              <p:cNvSpPr>
                <a:spLocks noChangeArrowheads="1"/>
              </p:cNvSpPr>
              <p:nvPr/>
            </p:nvSpPr>
            <p:spPr bwMode="gray">
              <a:xfrm rot="2686397">
                <a:off x="941" y="2471"/>
                <a:ext cx="1328" cy="148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21" name="Group 49"/>
          <p:cNvGrpSpPr>
            <a:grpSpLocks/>
          </p:cNvGrpSpPr>
          <p:nvPr/>
        </p:nvGrpSpPr>
        <p:grpSpPr bwMode="auto">
          <a:xfrm>
            <a:off x="3931" y="4793779"/>
            <a:ext cx="5867400" cy="533400"/>
            <a:chOff x="960" y="1536"/>
            <a:chExt cx="3696" cy="336"/>
          </a:xfrm>
        </p:grpSpPr>
        <p:grpSp>
          <p:nvGrpSpPr>
            <p:cNvPr id="3122" name="Group 50"/>
            <p:cNvGrpSpPr>
              <a:grpSpLocks/>
            </p:cNvGrpSpPr>
            <p:nvPr/>
          </p:nvGrpSpPr>
          <p:grpSpPr bwMode="auto">
            <a:xfrm>
              <a:off x="1103" y="1670"/>
              <a:ext cx="3553" cy="68"/>
              <a:chOff x="528" y="1824"/>
              <a:chExt cx="4512" cy="71"/>
            </a:xfrm>
          </p:grpSpPr>
          <p:sp>
            <p:nvSpPr>
              <p:cNvPr id="3123" name="Rectangle 51"/>
              <p:cNvSpPr>
                <a:spLocks noChangeArrowheads="1"/>
              </p:cNvSpPr>
              <p:nvPr/>
            </p:nvSpPr>
            <p:spPr bwMode="gray">
              <a:xfrm>
                <a:off x="528" y="1844"/>
                <a:ext cx="4512" cy="31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24" name="Rectangle 52"/>
              <p:cNvSpPr>
                <a:spLocks noChangeArrowheads="1"/>
              </p:cNvSpPr>
              <p:nvPr/>
            </p:nvSpPr>
            <p:spPr bwMode="gray">
              <a:xfrm>
                <a:off x="528" y="1885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25" name="Rectangle 53"/>
              <p:cNvSpPr>
                <a:spLocks noChangeArrowheads="1"/>
              </p:cNvSpPr>
              <p:nvPr/>
            </p:nvSpPr>
            <p:spPr bwMode="gray">
              <a:xfrm>
                <a:off x="528" y="1824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126" name="Group 54"/>
            <p:cNvGrpSpPr>
              <a:grpSpLocks/>
            </p:cNvGrpSpPr>
            <p:nvPr/>
          </p:nvGrpSpPr>
          <p:grpSpPr bwMode="auto">
            <a:xfrm>
              <a:off x="960" y="1536"/>
              <a:ext cx="336" cy="336"/>
              <a:chOff x="288" y="1632"/>
              <a:chExt cx="2112" cy="2448"/>
            </a:xfrm>
          </p:grpSpPr>
          <p:sp>
            <p:nvSpPr>
              <p:cNvPr id="3127" name="Rectangle 55"/>
              <p:cNvSpPr>
                <a:spLocks noChangeArrowheads="1"/>
              </p:cNvSpPr>
              <p:nvPr/>
            </p:nvSpPr>
            <p:spPr bwMode="gray">
              <a:xfrm rot="2686397">
                <a:off x="1252" y="2085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28" name="Rectangle 56"/>
              <p:cNvSpPr>
                <a:spLocks noChangeArrowheads="1"/>
              </p:cNvSpPr>
              <p:nvPr/>
            </p:nvSpPr>
            <p:spPr bwMode="gray">
              <a:xfrm rot="2686397">
                <a:off x="1515" y="2386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29" name="Rectangle 57"/>
              <p:cNvSpPr>
                <a:spLocks noChangeArrowheads="1"/>
              </p:cNvSpPr>
              <p:nvPr/>
            </p:nvSpPr>
            <p:spPr bwMode="gray">
              <a:xfrm rot="2686397">
                <a:off x="986" y="1780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30" name="Rectangle 58"/>
              <p:cNvSpPr>
                <a:spLocks noChangeArrowheads="1"/>
              </p:cNvSpPr>
              <p:nvPr/>
            </p:nvSpPr>
            <p:spPr bwMode="gray">
              <a:xfrm rot="2686397">
                <a:off x="288" y="3237"/>
                <a:ext cx="1327" cy="149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31" name="Rectangle 59"/>
              <p:cNvSpPr>
                <a:spLocks noChangeArrowheads="1"/>
              </p:cNvSpPr>
              <p:nvPr/>
            </p:nvSpPr>
            <p:spPr bwMode="gray">
              <a:xfrm rot="2686397">
                <a:off x="551" y="2936"/>
                <a:ext cx="1327" cy="145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32" name="Rectangle 60"/>
              <p:cNvSpPr>
                <a:spLocks noChangeArrowheads="1"/>
              </p:cNvSpPr>
              <p:nvPr/>
            </p:nvSpPr>
            <p:spPr bwMode="gray">
              <a:xfrm rot="2686397">
                <a:off x="810" y="2627"/>
                <a:ext cx="1327" cy="149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33" name="Rectangle 61"/>
              <p:cNvSpPr>
                <a:spLocks noChangeArrowheads="1"/>
              </p:cNvSpPr>
              <p:nvPr/>
            </p:nvSpPr>
            <p:spPr bwMode="gray">
              <a:xfrm rot="2686397">
                <a:off x="1073" y="2322"/>
                <a:ext cx="1327" cy="145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34" name="Rectangle 62"/>
              <p:cNvSpPr>
                <a:spLocks noChangeArrowheads="1"/>
              </p:cNvSpPr>
              <p:nvPr/>
            </p:nvSpPr>
            <p:spPr bwMode="gray">
              <a:xfrm rot="2686397">
                <a:off x="1646" y="2539"/>
                <a:ext cx="128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35" name="Rectangle 63"/>
              <p:cNvSpPr>
                <a:spLocks noChangeArrowheads="1"/>
              </p:cNvSpPr>
              <p:nvPr/>
            </p:nvSpPr>
            <p:spPr bwMode="gray">
              <a:xfrm rot="2686397">
                <a:off x="1387" y="2234"/>
                <a:ext cx="125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36" name="Rectangle 64"/>
              <p:cNvSpPr>
                <a:spLocks noChangeArrowheads="1"/>
              </p:cNvSpPr>
              <p:nvPr/>
            </p:nvSpPr>
            <p:spPr bwMode="gray">
              <a:xfrm rot="2686397">
                <a:off x="858" y="1632"/>
                <a:ext cx="125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37" name="Rectangle 65"/>
              <p:cNvSpPr>
                <a:spLocks noChangeArrowheads="1"/>
              </p:cNvSpPr>
              <p:nvPr/>
            </p:nvSpPr>
            <p:spPr bwMode="gray">
              <a:xfrm rot="2686397">
                <a:off x="1121" y="1933"/>
                <a:ext cx="128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38" name="Rectangle 66"/>
              <p:cNvSpPr>
                <a:spLocks noChangeArrowheads="1"/>
              </p:cNvSpPr>
              <p:nvPr/>
            </p:nvSpPr>
            <p:spPr bwMode="gray">
              <a:xfrm rot="2686397">
                <a:off x="419" y="3085"/>
                <a:ext cx="1328" cy="148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39" name="Rectangle 67"/>
              <p:cNvSpPr>
                <a:spLocks noChangeArrowheads="1"/>
              </p:cNvSpPr>
              <p:nvPr/>
            </p:nvSpPr>
            <p:spPr bwMode="gray">
              <a:xfrm rot="2686397">
                <a:off x="679" y="2780"/>
                <a:ext cx="1327" cy="148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40" name="Rectangle 68"/>
              <p:cNvSpPr>
                <a:spLocks noChangeArrowheads="1"/>
              </p:cNvSpPr>
              <p:nvPr/>
            </p:nvSpPr>
            <p:spPr bwMode="gray">
              <a:xfrm rot="2686397">
                <a:off x="941" y="2471"/>
                <a:ext cx="1328" cy="148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41" name="Group 69"/>
          <p:cNvGrpSpPr>
            <a:grpSpLocks/>
          </p:cNvGrpSpPr>
          <p:nvPr/>
        </p:nvGrpSpPr>
        <p:grpSpPr bwMode="auto">
          <a:xfrm>
            <a:off x="0" y="4031999"/>
            <a:ext cx="5867400" cy="533400"/>
            <a:chOff x="1104" y="1488"/>
            <a:chExt cx="3696" cy="336"/>
          </a:xfrm>
        </p:grpSpPr>
        <p:grpSp>
          <p:nvGrpSpPr>
            <p:cNvPr id="3142" name="Group 70"/>
            <p:cNvGrpSpPr>
              <a:grpSpLocks/>
            </p:cNvGrpSpPr>
            <p:nvPr/>
          </p:nvGrpSpPr>
          <p:grpSpPr bwMode="auto">
            <a:xfrm>
              <a:off x="1247" y="1622"/>
              <a:ext cx="3553" cy="68"/>
              <a:chOff x="528" y="1824"/>
              <a:chExt cx="4512" cy="71"/>
            </a:xfrm>
          </p:grpSpPr>
          <p:sp>
            <p:nvSpPr>
              <p:cNvPr id="3143" name="Rectangle 71"/>
              <p:cNvSpPr>
                <a:spLocks noChangeArrowheads="1"/>
              </p:cNvSpPr>
              <p:nvPr/>
            </p:nvSpPr>
            <p:spPr bwMode="gray">
              <a:xfrm>
                <a:off x="528" y="1844"/>
                <a:ext cx="4512" cy="31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44" name="Rectangle 72"/>
              <p:cNvSpPr>
                <a:spLocks noChangeArrowheads="1"/>
              </p:cNvSpPr>
              <p:nvPr/>
            </p:nvSpPr>
            <p:spPr bwMode="gray">
              <a:xfrm>
                <a:off x="528" y="1885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45" name="Rectangle 73"/>
              <p:cNvSpPr>
                <a:spLocks noChangeArrowheads="1"/>
              </p:cNvSpPr>
              <p:nvPr/>
            </p:nvSpPr>
            <p:spPr bwMode="gray">
              <a:xfrm>
                <a:off x="528" y="1824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146" name="Group 74"/>
            <p:cNvGrpSpPr>
              <a:grpSpLocks/>
            </p:cNvGrpSpPr>
            <p:nvPr/>
          </p:nvGrpSpPr>
          <p:grpSpPr bwMode="auto">
            <a:xfrm>
              <a:off x="1104" y="1488"/>
              <a:ext cx="336" cy="336"/>
              <a:chOff x="288" y="1632"/>
              <a:chExt cx="2112" cy="2448"/>
            </a:xfrm>
          </p:grpSpPr>
          <p:sp>
            <p:nvSpPr>
              <p:cNvPr id="3147" name="Rectangle 75"/>
              <p:cNvSpPr>
                <a:spLocks noChangeArrowheads="1"/>
              </p:cNvSpPr>
              <p:nvPr/>
            </p:nvSpPr>
            <p:spPr bwMode="gray">
              <a:xfrm rot="2686397">
                <a:off x="1252" y="2085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48" name="Rectangle 76"/>
              <p:cNvSpPr>
                <a:spLocks noChangeArrowheads="1"/>
              </p:cNvSpPr>
              <p:nvPr/>
            </p:nvSpPr>
            <p:spPr bwMode="gray">
              <a:xfrm rot="2686397">
                <a:off x="1515" y="2386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49" name="Rectangle 77"/>
              <p:cNvSpPr>
                <a:spLocks noChangeArrowheads="1"/>
              </p:cNvSpPr>
              <p:nvPr/>
            </p:nvSpPr>
            <p:spPr bwMode="gray">
              <a:xfrm rot="2686397">
                <a:off x="986" y="1780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50" name="Rectangle 78"/>
              <p:cNvSpPr>
                <a:spLocks noChangeArrowheads="1"/>
              </p:cNvSpPr>
              <p:nvPr/>
            </p:nvSpPr>
            <p:spPr bwMode="gray">
              <a:xfrm rot="2686397">
                <a:off x="288" y="3237"/>
                <a:ext cx="1327" cy="149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51" name="Rectangle 79"/>
              <p:cNvSpPr>
                <a:spLocks noChangeArrowheads="1"/>
              </p:cNvSpPr>
              <p:nvPr/>
            </p:nvSpPr>
            <p:spPr bwMode="gray">
              <a:xfrm rot="2686397">
                <a:off x="551" y="2936"/>
                <a:ext cx="1327" cy="145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52" name="Rectangle 80"/>
              <p:cNvSpPr>
                <a:spLocks noChangeArrowheads="1"/>
              </p:cNvSpPr>
              <p:nvPr/>
            </p:nvSpPr>
            <p:spPr bwMode="gray">
              <a:xfrm rot="2686397">
                <a:off x="810" y="2627"/>
                <a:ext cx="1327" cy="149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53" name="Rectangle 81"/>
              <p:cNvSpPr>
                <a:spLocks noChangeArrowheads="1"/>
              </p:cNvSpPr>
              <p:nvPr/>
            </p:nvSpPr>
            <p:spPr bwMode="gray">
              <a:xfrm rot="2686397">
                <a:off x="1073" y="2322"/>
                <a:ext cx="1327" cy="145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54" name="Rectangle 82"/>
              <p:cNvSpPr>
                <a:spLocks noChangeArrowheads="1"/>
              </p:cNvSpPr>
              <p:nvPr/>
            </p:nvSpPr>
            <p:spPr bwMode="gray">
              <a:xfrm rot="2686397">
                <a:off x="1646" y="2539"/>
                <a:ext cx="128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55" name="Rectangle 83"/>
              <p:cNvSpPr>
                <a:spLocks noChangeArrowheads="1"/>
              </p:cNvSpPr>
              <p:nvPr/>
            </p:nvSpPr>
            <p:spPr bwMode="gray">
              <a:xfrm rot="2686397">
                <a:off x="1387" y="2234"/>
                <a:ext cx="125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56" name="Rectangle 84"/>
              <p:cNvSpPr>
                <a:spLocks noChangeArrowheads="1"/>
              </p:cNvSpPr>
              <p:nvPr/>
            </p:nvSpPr>
            <p:spPr bwMode="gray">
              <a:xfrm rot="2686397">
                <a:off x="858" y="1632"/>
                <a:ext cx="125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57" name="Rectangle 85"/>
              <p:cNvSpPr>
                <a:spLocks noChangeArrowheads="1"/>
              </p:cNvSpPr>
              <p:nvPr/>
            </p:nvSpPr>
            <p:spPr bwMode="gray">
              <a:xfrm rot="2686397">
                <a:off x="1121" y="1933"/>
                <a:ext cx="128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58" name="Rectangle 86"/>
              <p:cNvSpPr>
                <a:spLocks noChangeArrowheads="1"/>
              </p:cNvSpPr>
              <p:nvPr/>
            </p:nvSpPr>
            <p:spPr bwMode="gray">
              <a:xfrm rot="2686397">
                <a:off x="419" y="3085"/>
                <a:ext cx="1328" cy="148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59" name="Rectangle 87"/>
              <p:cNvSpPr>
                <a:spLocks noChangeArrowheads="1"/>
              </p:cNvSpPr>
              <p:nvPr/>
            </p:nvSpPr>
            <p:spPr bwMode="gray">
              <a:xfrm rot="2686397">
                <a:off x="679" y="2780"/>
                <a:ext cx="1327" cy="148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60" name="Rectangle 88"/>
              <p:cNvSpPr>
                <a:spLocks noChangeArrowheads="1"/>
              </p:cNvSpPr>
              <p:nvPr/>
            </p:nvSpPr>
            <p:spPr bwMode="gray">
              <a:xfrm rot="2686397">
                <a:off x="941" y="2471"/>
                <a:ext cx="1328" cy="148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94" name="Rectangle 7"/>
          <p:cNvSpPr>
            <a:spLocks noChangeArrowheads="1"/>
          </p:cNvSpPr>
          <p:nvPr/>
        </p:nvSpPr>
        <p:spPr bwMode="auto">
          <a:xfrm>
            <a:off x="30293" y="5283587"/>
            <a:ext cx="913839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OPIATES-UDIT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(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Opiates Use Disorders Identification Test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SOLVENTS - UDIT -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(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Solvents Use Disorders Identification Test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0185" y="188640"/>
            <a:ext cx="9108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Комплексная оценка аддиктивного статуса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(И.В. Линский с соавт., 2009)</a:t>
            </a:r>
          </a:p>
        </p:txBody>
      </p:sp>
    </p:spTree>
    <p:extLst>
      <p:ext uri="{BB962C8B-B14F-4D97-AF65-F5344CB8AC3E}">
        <p14:creationId xmlns:p14="http://schemas.microsoft.com/office/powerpoint/2010/main" val="57308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Рисунок 15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97"/>
            <a:ext cx="9197431" cy="69154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7" name="Рисунок 15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8" r="15893" b="4080"/>
          <a:stretch/>
        </p:blipFill>
        <p:spPr>
          <a:xfrm>
            <a:off x="4105908" y="12648"/>
            <a:ext cx="5038092" cy="688794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144" y="-1"/>
            <a:ext cx="5519664" cy="7647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Aharoni" panose="02010803020104030203" pitchFamily="2" charset="-79"/>
              </a:rPr>
              <a:t>Дизайн    исследования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Palatino Linotype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608" y="940663"/>
            <a:ext cx="43675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Обследовано 479 студентов : 335 девушек (69,9%) 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144 юноши (30,1%)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1-2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курсов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ГОО ВПО ДОН НМУ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ИМ.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М.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ГОРЬКОГО,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медицинского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факультета,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в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возрасте от 17 до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21 года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160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loral seamless pattern. Flower background. Floral seamless texture with flowers. Flourish tiled wallpaper"/>
          <p:cNvPicPr>
            <a:picLocks noChangeAspect="1" noChangeArrowheads="1"/>
          </p:cNvPicPr>
          <p:nvPr/>
        </p:nvPicPr>
        <p:blipFill rotWithShape="1">
          <a:blip r:embed="rId2">
            <a:duotone>
              <a:srgbClr val="75808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18"/>
          <a:stretch/>
        </p:blipFill>
        <p:spPr bwMode="auto">
          <a:xfrm>
            <a:off x="11970" y="3140968"/>
            <a:ext cx="9144000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loral seamless pattern. Flower background. Floral seamless texture with flowers. Flourish tiled wallpaper"/>
          <p:cNvPicPr>
            <a:picLocks noChangeAspect="1" noChangeArrowheads="1"/>
          </p:cNvPicPr>
          <p:nvPr/>
        </p:nvPicPr>
        <p:blipFill rotWithShape="1">
          <a:blip r:embed="rId2">
            <a:duotone>
              <a:srgbClr val="75808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18"/>
          <a:stretch/>
        </p:blipFill>
        <p:spPr bwMode="auto">
          <a:xfrm>
            <a:off x="-5605" y="277"/>
            <a:ext cx="9144000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2" r="3123" b="4476"/>
          <a:stretch/>
        </p:blipFill>
        <p:spPr bwMode="auto">
          <a:xfrm>
            <a:off x="7110687" y="5320336"/>
            <a:ext cx="2016808" cy="1537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" b="2621"/>
          <a:stretch/>
        </p:blipFill>
        <p:spPr>
          <a:xfrm>
            <a:off x="-109901" y="0"/>
            <a:ext cx="935259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28184" y="1408613"/>
            <a:ext cx="99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Palatino Linotype"/>
                <a:ea typeface="+mn-ea"/>
                <a:cs typeface="+mn-cs"/>
              </a:rPr>
              <a:t>01</a:t>
            </a:r>
            <a:endParaRPr kumimoji="0" lang="ru-RU" sz="5400" b="1" i="0" u="none" strike="noStrike" kern="0" cap="none" spc="0" normalizeH="0" baseline="0" noProof="0" dirty="0" smtClean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50876" y="4076154"/>
            <a:ext cx="99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/>
                <a:solidFill>
                  <a:srgbClr val="FFA34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Palatino Linotype"/>
                <a:ea typeface="+mn-ea"/>
                <a:cs typeface="+mn-cs"/>
              </a:rPr>
              <a:t>0</a:t>
            </a:r>
            <a:r>
              <a:rPr kumimoji="0" lang="uk-UA" sz="5400" b="1" i="0" u="none" strike="noStrike" kern="0" cap="none" spc="0" normalizeH="0" baseline="0" noProof="0" dirty="0" smtClean="0">
                <a:ln/>
                <a:solidFill>
                  <a:srgbClr val="FFA34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Palatino Linotype"/>
                <a:ea typeface="+mn-ea"/>
                <a:cs typeface="+mn-cs"/>
              </a:rPr>
              <a:t>2</a:t>
            </a:r>
            <a:endParaRPr kumimoji="0" lang="ru-RU" sz="5400" b="1" i="0" u="none" strike="noStrike" kern="0" cap="none" spc="0" normalizeH="0" baseline="0" noProof="0" dirty="0" smtClean="0">
              <a:ln/>
              <a:solidFill>
                <a:srgbClr val="FFA34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96622" y="40268"/>
            <a:ext cx="9233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n-ea"/>
                <a:cs typeface="+mn-cs"/>
              </a:rPr>
              <a:t>Критерии включения в исследование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18088" y="1177780"/>
            <a:ext cx="85130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Наличие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 студентов с признаками нарушений  (Z 73.3) и расстройств адаптации (F43.2) обоего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пола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, в возрасте от 17 до 21 года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3861048"/>
            <a:ext cx="86164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      		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Студенты, которые положительно ответили  		на вопросы		об употреблении  ПАВ (алкоголь, табачные изделия – (Z 72.0; Z 72.1; Z 72.2.), дали согласие на опрос и исследование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6366673" y="1559406"/>
            <a:ext cx="788677" cy="772537"/>
            <a:chOff x="1488" y="1968"/>
            <a:chExt cx="432" cy="432"/>
          </a:xfrm>
        </p:grpSpPr>
        <p:grpSp>
          <p:nvGrpSpPr>
            <p:cNvPr id="12" name="Group 26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2" y="1920"/>
              <a:chExt cx="1678" cy="1680"/>
            </a:xfrm>
          </p:grpSpPr>
          <p:sp>
            <p:nvSpPr>
              <p:cNvPr id="14" name="Oval 27"/>
              <p:cNvSpPr>
                <a:spLocks noChangeArrowheads="1"/>
              </p:cNvSpPr>
              <p:nvPr/>
            </p:nvSpPr>
            <p:spPr bwMode="gray">
              <a:xfrm>
                <a:off x="2012" y="1920"/>
                <a:ext cx="1678" cy="1680"/>
              </a:xfrm>
              <a:prstGeom prst="ellipse">
                <a:avLst/>
              </a:prstGeom>
              <a:gradFill rotWithShape="1">
                <a:gsLst>
                  <a:gs pos="0">
                    <a:srgbClr val="FF9999"/>
                  </a:gs>
                  <a:gs pos="100000">
                    <a:srgbClr val="FF9999">
                      <a:gamma/>
                      <a:shade val="39216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7" name="Freeform 28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 Box 29"/>
            <p:cNvSpPr txBox="1">
              <a:spLocks noChangeArrowheads="1"/>
            </p:cNvSpPr>
            <p:nvPr/>
          </p:nvSpPr>
          <p:spPr bwMode="gray">
            <a:xfrm>
              <a:off x="1642" y="2057"/>
              <a:ext cx="117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</p:grpSp>
      <p:grpSp>
        <p:nvGrpSpPr>
          <p:cNvPr id="18" name="Group 25"/>
          <p:cNvGrpSpPr>
            <a:grpSpLocks/>
          </p:cNvGrpSpPr>
          <p:nvPr/>
        </p:nvGrpSpPr>
        <p:grpSpPr bwMode="auto">
          <a:xfrm>
            <a:off x="1348113" y="4155997"/>
            <a:ext cx="788677" cy="772537"/>
            <a:chOff x="1488" y="1968"/>
            <a:chExt cx="432" cy="432"/>
          </a:xfrm>
        </p:grpSpPr>
        <p:grpSp>
          <p:nvGrpSpPr>
            <p:cNvPr id="19" name="Group 26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2" y="1920"/>
              <a:chExt cx="1678" cy="1680"/>
            </a:xfrm>
          </p:grpSpPr>
          <p:sp>
            <p:nvSpPr>
              <p:cNvPr id="21" name="Oval 27"/>
              <p:cNvSpPr>
                <a:spLocks noChangeArrowheads="1"/>
              </p:cNvSpPr>
              <p:nvPr/>
            </p:nvSpPr>
            <p:spPr bwMode="gray">
              <a:xfrm>
                <a:off x="2012" y="1920"/>
                <a:ext cx="1678" cy="1680"/>
              </a:xfrm>
              <a:prstGeom prst="ellipse">
                <a:avLst/>
              </a:prstGeom>
              <a:gradFill rotWithShape="1">
                <a:gsLst>
                  <a:gs pos="0">
                    <a:srgbClr val="FF9999"/>
                  </a:gs>
                  <a:gs pos="100000">
                    <a:srgbClr val="FF9999">
                      <a:gamma/>
                      <a:shade val="39216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2" name="Freeform 28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9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0" name="Text Box 29"/>
            <p:cNvSpPr txBox="1">
              <a:spLocks noChangeArrowheads="1"/>
            </p:cNvSpPr>
            <p:nvPr/>
          </p:nvSpPr>
          <p:spPr bwMode="gray">
            <a:xfrm>
              <a:off x="1642" y="2057"/>
              <a:ext cx="117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601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Рисунок 1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" y="678"/>
            <a:ext cx="9144000" cy="68752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extBox 1"/>
          <p:cNvSpPr txBox="1"/>
          <p:nvPr/>
        </p:nvSpPr>
        <p:spPr>
          <a:xfrm>
            <a:off x="-259060" y="44232"/>
            <a:ext cx="9321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45021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Функциональное психоэмоциональное состояние обследованных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45021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(по САН,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n=479;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абс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./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P±m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, % (95% ДИ)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7810" y="1124746"/>
          <a:ext cx="9044336" cy="5616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7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6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3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Шкала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Благоприятное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(от 4 до 5 баллов)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Оптимальное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(от 5 до 5,5 баллов)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Неблагоприятное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(до 4 баллов)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САН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107/22,3±1,9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(18,6-26,1)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56/11,7±1,5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(8,8-14,6)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274/57,2±2,3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(52,8-61,6)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3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Самочувствие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94/19,6±1,8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(16,1-23,2)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51/10,6±1,4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(7,9-13,4)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270/56,4±2,3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(51,9-60,8)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3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Активность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159/33,2±2,2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(29,0-37,4)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53/11,1±1,4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(8,3-13,9)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239/49,9±2,3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(45,4-54,5)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3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Настроение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71/14,8±1,6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(11,6-18,0)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42/8,8±1,3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(6,2-11,3)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260/54,3±2,3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(49,8-58,7)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305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Рисунок 1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" y="678"/>
            <a:ext cx="9144000" cy="68752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extBox 1"/>
          <p:cNvSpPr txBox="1"/>
          <p:nvPr/>
        </p:nvSpPr>
        <p:spPr>
          <a:xfrm>
            <a:off x="877897" y="44910"/>
            <a:ext cx="74238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Средние значения групповых показателей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психо-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эмоционального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состояния обследованных (по САН;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n=479,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баллы)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7810" y="1556792"/>
          <a:ext cx="8896954" cy="518457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519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8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65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48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0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Шкала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САН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Самочувствие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Активность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Настроение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4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Показатель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4,72±0,84;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(2,10–6,60);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Me=4,85;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(4,18–5,35)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4,76±0,99;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(2,50–6,90)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Me=5,50;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(3,90–5,60)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4,26±0,88;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(1,50–6,90)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Me=4,20;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(3,75–4,90)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31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</a:endParaRPr>
                    </a:p>
                    <a:p>
                      <a:pPr indent="431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</a:endParaRPr>
                    </a:p>
                    <a:p>
                      <a:pPr indent="431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</a:endParaRPr>
                    </a:p>
                    <a:p>
                      <a:pPr indent="431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</a:endParaRPr>
                    </a:p>
                    <a:p>
                      <a:pPr indent="431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5,13±1,24</a:t>
                      </a:r>
                      <a:r>
                        <a:rPr lang="uk-UA" sz="2000" dirty="0">
                          <a:effectLst/>
                        </a:rPr>
                        <a:t>;</a:t>
                      </a:r>
                      <a:endParaRPr lang="ru-RU" sz="2000" dirty="0">
                        <a:effectLst/>
                      </a:endParaRPr>
                    </a:p>
                    <a:p>
                      <a:pPr indent="431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(1,00–7,00)</a:t>
                      </a:r>
                      <a:endParaRPr lang="ru-RU" sz="2000" dirty="0">
                        <a:effectLst/>
                      </a:endParaRPr>
                    </a:p>
                    <a:p>
                      <a:pPr indent="4318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Me=5,95;</a:t>
                      </a:r>
                      <a:endParaRPr lang="ru-RU" sz="20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(4,35–6,05)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7546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rp Blue Bullet and Title">
  <a:themeElements>
    <a:clrScheme name="Duarte 2011">
      <a:dk1>
        <a:srgbClr val="000000"/>
      </a:dk1>
      <a:lt1>
        <a:srgbClr val="FFFFFF"/>
      </a:lt1>
      <a:dk2>
        <a:srgbClr val="000000"/>
      </a:dk2>
      <a:lt2>
        <a:srgbClr val="595959"/>
      </a:lt2>
      <a:accent1>
        <a:srgbClr val="B8DAF1"/>
      </a:accent1>
      <a:accent2>
        <a:srgbClr val="08A7EE"/>
      </a:accent2>
      <a:accent3>
        <a:srgbClr val="01417C"/>
      </a:accent3>
      <a:accent4>
        <a:srgbClr val="D8531E"/>
      </a:accent4>
      <a:accent5>
        <a:srgbClr val="89BA38"/>
      </a:accent5>
      <a:accent6>
        <a:srgbClr val="767B84"/>
      </a:accent6>
      <a:hlink>
        <a:srgbClr val="08A7EE"/>
      </a:hlink>
      <a:folHlink>
        <a:srgbClr val="D8531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B8DAF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2124" tIns="41061" rIns="82124" bIns="41061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i="0" dirty="0" smtClean="0">
            <a:cs typeface="HelveticaNeueLT Std Lt"/>
          </a:defRPr>
        </a:defPPr>
      </a:lstStyle>
    </a:txDef>
  </a:objectDefaults>
  <a:extraClrSchemeLst>
    <a:extraClrScheme>
      <a:clrScheme name="Corp Blue Bullet and Titl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E82AB"/>
        </a:accent1>
        <a:accent2>
          <a:srgbClr val="C4DBDA"/>
        </a:accent2>
        <a:accent3>
          <a:srgbClr val="FFFFFF"/>
        </a:accent3>
        <a:accent4>
          <a:srgbClr val="000000"/>
        </a:accent4>
        <a:accent5>
          <a:srgbClr val="B6C1D2"/>
        </a:accent5>
        <a:accent6>
          <a:srgbClr val="B1C6C5"/>
        </a:accent6>
        <a:hlink>
          <a:srgbClr val="265787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G_Diagram_00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5419</TotalTime>
  <Words>648</Words>
  <Application>Microsoft Office PowerPoint</Application>
  <PresentationFormat>Экран (4:3)</PresentationFormat>
  <Paragraphs>214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13</vt:i4>
      </vt:variant>
    </vt:vector>
  </HeadingPairs>
  <TitlesOfParts>
    <vt:vector size="34" baseType="lpstr">
      <vt:lpstr>Aharoni</vt:lpstr>
      <vt:lpstr>Arial</vt:lpstr>
      <vt:lpstr>Calibri</vt:lpstr>
      <vt:lpstr>Cambria</vt:lpstr>
      <vt:lpstr>Century Gothic</vt:lpstr>
      <vt:lpstr>Constantia</vt:lpstr>
      <vt:lpstr>Courier New</vt:lpstr>
      <vt:lpstr>Helvetica 45 Light</vt:lpstr>
      <vt:lpstr>HelveticaNeueLT Std Lt</vt:lpstr>
      <vt:lpstr>HelveticaNeueLT Std Med</vt:lpstr>
      <vt:lpstr>HelveticaNeueLT Std Thin</vt:lpstr>
      <vt:lpstr>Lucida Grande</vt:lpstr>
      <vt:lpstr>Palatino Linotype</vt:lpstr>
      <vt:lpstr>Times New Roman</vt:lpstr>
      <vt:lpstr>Тема Office</vt:lpstr>
      <vt:lpstr>1_Corp Blue Bullet and Title</vt:lpstr>
      <vt:lpstr>2_Исполнительная</vt:lpstr>
      <vt:lpstr>3_Исполнительная</vt:lpstr>
      <vt:lpstr>4_Исполнительная</vt:lpstr>
      <vt:lpstr>TG_Diagram_002</vt:lpstr>
      <vt:lpstr>5_Исполнительная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368</cp:revision>
  <dcterms:created xsi:type="dcterms:W3CDTF">2018-03-12T19:15:56Z</dcterms:created>
  <dcterms:modified xsi:type="dcterms:W3CDTF">2020-10-24T19:09:03Z</dcterms:modified>
</cp:coreProperties>
</file>