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2"/>
  </p:notesMasterIdLst>
  <p:sldIdLst>
    <p:sldId id="256" r:id="rId2"/>
    <p:sldId id="258" r:id="rId3"/>
    <p:sldId id="264" r:id="rId4"/>
    <p:sldId id="292" r:id="rId5"/>
    <p:sldId id="293" r:id="rId6"/>
    <p:sldId id="295" r:id="rId7"/>
    <p:sldId id="294" r:id="rId8"/>
    <p:sldId id="267" r:id="rId9"/>
    <p:sldId id="272" r:id="rId10"/>
    <p:sldId id="291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0033CC"/>
    <a:srgbClr val="F73B3B"/>
    <a:srgbClr val="FFFF66"/>
    <a:srgbClr val="DAFA38"/>
    <a:srgbClr val="47DBEB"/>
    <a:srgbClr val="01121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83" autoAdjust="0"/>
  </p:normalViewPr>
  <p:slideViewPr>
    <p:cSldViewPr>
      <p:cViewPr>
        <p:scale>
          <a:sx n="81" d="100"/>
          <a:sy n="81" d="100"/>
        </p:scale>
        <p:origin x="-9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Kostorev" userId="3611b8a126e33528" providerId="LiveId" clId="{7072D0D9-AE9F-4249-9453-1319C880A4C5}"/>
    <pc:docChg chg="undo custSel modSld">
      <pc:chgData name="Alex Kostorev" userId="3611b8a126e33528" providerId="LiveId" clId="{7072D0D9-AE9F-4249-9453-1319C880A4C5}" dt="2019-06-02T17:31:59.090" v="202" actId="404"/>
      <pc:docMkLst>
        <pc:docMk/>
      </pc:docMkLst>
      <pc:sldChg chg="modSp">
        <pc:chgData name="Alex Kostorev" userId="3611b8a126e33528" providerId="LiveId" clId="{7072D0D9-AE9F-4249-9453-1319C880A4C5}" dt="2019-06-02T17:31:14.629" v="199" actId="20577"/>
        <pc:sldMkLst>
          <pc:docMk/>
          <pc:sldMk cId="0" sldId="272"/>
        </pc:sldMkLst>
        <pc:spChg chg="mod">
          <ac:chgData name="Alex Kostorev" userId="3611b8a126e33528" providerId="LiveId" clId="{7072D0D9-AE9F-4249-9453-1319C880A4C5}" dt="2019-06-02T17:31:14.629" v="199" actId="20577"/>
          <ac:spMkLst>
            <pc:docMk/>
            <pc:sldMk cId="0" sldId="272"/>
            <ac:spMk id="13315" creationId="{8C013058-AFA6-4DB2-B3BA-C23B84D1F13D}"/>
          </ac:spMkLst>
        </pc:spChg>
      </pc:sldChg>
      <pc:sldChg chg="modSp">
        <pc:chgData name="Alex Kostorev" userId="3611b8a126e33528" providerId="LiveId" clId="{7072D0D9-AE9F-4249-9453-1319C880A4C5}" dt="2019-06-02T17:31:59.090" v="202" actId="404"/>
        <pc:sldMkLst>
          <pc:docMk/>
          <pc:sldMk cId="0" sldId="292"/>
        </pc:sldMkLst>
        <pc:spChg chg="mod">
          <ac:chgData name="Alex Kostorev" userId="3611b8a126e33528" providerId="LiveId" clId="{7072D0D9-AE9F-4249-9453-1319C880A4C5}" dt="2019-06-02T17:31:59.090" v="202" actId="404"/>
          <ac:spMkLst>
            <pc:docMk/>
            <pc:sldMk cId="0" sldId="292"/>
            <ac:spMk id="17" creationId="{BAA7A3F2-C1D9-4127-A7E5-B2D16806F46E}"/>
          </ac:spMkLst>
        </pc:spChg>
      </pc:sldChg>
      <pc:sldChg chg="modSp">
        <pc:chgData name="Alex Kostorev" userId="3611b8a126e33528" providerId="LiveId" clId="{7072D0D9-AE9F-4249-9453-1319C880A4C5}" dt="2019-06-02T17:30:51.088" v="198" actId="20577"/>
        <pc:sldMkLst>
          <pc:docMk/>
          <pc:sldMk cId="0" sldId="293"/>
        </pc:sldMkLst>
        <pc:spChg chg="mod">
          <ac:chgData name="Alex Kostorev" userId="3611b8a126e33528" providerId="LiveId" clId="{7072D0D9-AE9F-4249-9453-1319C880A4C5}" dt="2019-06-02T17:30:51.088" v="198" actId="20577"/>
          <ac:spMkLst>
            <pc:docMk/>
            <pc:sldMk cId="0" sldId="293"/>
            <ac:spMk id="9220" creationId="{44C5E7D5-DB9B-4B46-B5D8-71A1AA04E3EA}"/>
          </ac:spMkLst>
        </pc:spChg>
      </pc:sldChg>
      <pc:sldChg chg="addSp modSp">
        <pc:chgData name="Alex Kostorev" userId="3611b8a126e33528" providerId="LiveId" clId="{7072D0D9-AE9F-4249-9453-1319C880A4C5}" dt="2019-06-02T17:30:14.722" v="192" actId="20577"/>
        <pc:sldMkLst>
          <pc:docMk/>
          <pc:sldMk cId="0" sldId="294"/>
        </pc:sldMkLst>
        <pc:spChg chg="add mod">
          <ac:chgData name="Alex Kostorev" userId="3611b8a126e33528" providerId="LiveId" clId="{7072D0D9-AE9F-4249-9453-1319C880A4C5}" dt="2019-06-02T17:30:14.722" v="192" actId="20577"/>
          <ac:spMkLst>
            <pc:docMk/>
            <pc:sldMk cId="0" sldId="294"/>
            <ac:spMk id="4" creationId="{E8347543-8E12-4C20-B751-F14A352F491E}"/>
          </ac:spMkLst>
        </pc:spChg>
      </pc:sldChg>
      <pc:sldChg chg="addSp modSp">
        <pc:chgData name="Alex Kostorev" userId="3611b8a126e33528" providerId="LiveId" clId="{7072D0D9-AE9F-4249-9453-1319C880A4C5}" dt="2019-06-02T17:30:44.864" v="197" actId="1076"/>
        <pc:sldMkLst>
          <pc:docMk/>
          <pc:sldMk cId="2856324327" sldId="295"/>
        </pc:sldMkLst>
        <pc:spChg chg="add mod">
          <ac:chgData name="Alex Kostorev" userId="3611b8a126e33528" providerId="LiveId" clId="{7072D0D9-AE9F-4249-9453-1319C880A4C5}" dt="2019-06-02T17:30:44.864" v="197" actId="1076"/>
          <ac:spMkLst>
            <pc:docMk/>
            <pc:sldMk cId="2856324327" sldId="295"/>
            <ac:spMk id="5" creationId="{C495CDA4-C260-4CAE-8A54-D3A8C5FCC1E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https://d.docs.live.net/3611b8a126e33528/&#1044;&#1086;&#1082;&#1091;&#1084;&#1077;&#1085;&#1090;&#1099;/&#1062;&#1053;&#1048;&#1051;/&#1057;&#1090;&#1072;&#1090;&#1100;&#1080;%20&#1040;&#1050;&#1069;&#1052;/&#1040;&#1050;&#1050;%20&#1075;&#1080;&#1087;&#1086;&#1075;&#1086;&#1085;&#1072;&#1076;&#1080;&#1079;&#1084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https://d.docs.live.net/3611b8a126e33528/&#1044;&#1086;&#1082;&#1091;&#1084;&#1077;&#1085;&#1090;&#1099;/&#1062;&#1053;&#1048;&#1051;/&#1057;&#1090;&#1072;&#1090;&#1100;&#1080;%20&#1040;&#1050;&#1069;&#1052;/&#1040;&#1050;&#1050;%20&#1075;&#1080;&#1087;&#1086;&#1075;&#1086;&#1085;&#1072;&#1076;&#1080;&#1079;&#1084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https://d.docs.live.net/3611b8a126e33528/&#1044;&#1086;&#1082;&#1091;&#1084;&#1077;&#1085;&#1090;&#1099;/&#1062;&#1053;&#1048;&#1051;/2019%20&#1057;&#1091;&#1076;&#1072;&#1082;/&#1040;&#1050;&#1050;%20&#1075;&#1080;&#1087;&#1086;&#1075;&#1086;&#1085;&#1072;&#1076;&#1080;&#1079;&#1084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https://d.docs.live.net/3611b8a126e33528/&#1044;&#1086;&#1082;&#1091;&#1084;&#1077;&#1085;&#1090;&#1099;/&#1062;&#1053;&#1048;&#1051;/2019%20&#1057;&#1091;&#1076;&#1072;&#1082;/&#1040;&#1050;&#1050;%20&#1075;&#1080;&#1087;&#1086;&#1075;&#1086;&#1085;&#1072;&#1076;&#1080;&#1079;&#1084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https://d.docs.live.net/3611b8a126e33528/&#1044;&#1086;&#1082;&#1091;&#1084;&#1077;&#1085;&#1090;&#1099;/&#1062;&#1053;&#1048;&#1051;/2019%20&#1057;&#1091;&#1076;&#1072;&#1082;/&#1040;&#1050;&#1050;%20&#1075;&#1080;&#1087;&#1086;&#1075;&#1086;&#1085;&#1072;&#1076;&#1080;&#1079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'[АКК гипогонадизм.xlsx]Лист1'!$A$2</c:f>
              <c:strCache>
                <c:ptCount val="1"/>
                <c:pt idx="0">
                  <c:v>П-яд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errBars>
            <c:errBarType val="both"/>
            <c:errValType val="percentage"/>
            <c:noEndCap val="0"/>
            <c:val val="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'[АКК гипогонадизм.xlsx]Лист1'!$B$1:$H$1</c:f>
              <c:strCache>
                <c:ptCount val="7"/>
                <c:pt idx="0">
                  <c:v>И</c:v>
                </c:pt>
                <c:pt idx="1">
                  <c:v>И + АКК</c:v>
                </c:pt>
                <c:pt idx="2">
                  <c:v>АГ</c:v>
                </c:pt>
                <c:pt idx="3">
                  <c:v>30 дней (АГ+АКК)</c:v>
                </c:pt>
                <c:pt idx="4">
                  <c:v>60 дней (АГ+АКК)</c:v>
                </c:pt>
                <c:pt idx="5">
                  <c:v>90 дней (АГ+АКК)</c:v>
                </c:pt>
                <c:pt idx="6">
                  <c:v>120 дней (АГ+АКК)</c:v>
                </c:pt>
              </c:strCache>
            </c:strRef>
          </c:cat>
          <c:val>
            <c:numRef>
              <c:f>'[АКК гипогонадизм.xlsx]Лист1'!$B$2:$H$2</c:f>
              <c:numCache>
                <c:formatCode>0.00</c:formatCode>
                <c:ptCount val="7"/>
                <c:pt idx="0">
                  <c:v>3.8</c:v>
                </c:pt>
                <c:pt idx="1">
                  <c:v>3.53</c:v>
                </c:pt>
                <c:pt idx="2">
                  <c:v>1.33</c:v>
                </c:pt>
                <c:pt idx="3">
                  <c:v>2</c:v>
                </c:pt>
                <c:pt idx="4">
                  <c:v>0.83</c:v>
                </c:pt>
                <c:pt idx="5">
                  <c:v>2.67</c:v>
                </c:pt>
                <c:pt idx="6">
                  <c:v>1.33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15-4F16-8546-351B44D42334}"/>
            </c:ext>
          </c:extLst>
        </c:ser>
        <c:ser>
          <c:idx val="1"/>
          <c:order val="1"/>
          <c:tx>
            <c:strRef>
              <c:f>'[АКК гипогонадизм.xlsx]Лист1'!$A$3</c:f>
              <c:strCache>
                <c:ptCount val="1"/>
                <c:pt idx="0">
                  <c:v>С-яд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errBars>
            <c:errBarType val="both"/>
            <c:errValType val="percentage"/>
            <c:noEndCap val="0"/>
            <c:val val="4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'[АКК гипогонадизм.xlsx]Лист1'!$B$1:$H$1</c:f>
              <c:strCache>
                <c:ptCount val="7"/>
                <c:pt idx="0">
                  <c:v>И</c:v>
                </c:pt>
                <c:pt idx="1">
                  <c:v>И + АКК</c:v>
                </c:pt>
                <c:pt idx="2">
                  <c:v>АГ</c:v>
                </c:pt>
                <c:pt idx="3">
                  <c:v>30 дней (АГ+АКК)</c:v>
                </c:pt>
                <c:pt idx="4">
                  <c:v>60 дней (АГ+АКК)</c:v>
                </c:pt>
                <c:pt idx="5">
                  <c:v>90 дней (АГ+АКК)</c:v>
                </c:pt>
                <c:pt idx="6">
                  <c:v>120 дней (АГ+АКК)</c:v>
                </c:pt>
              </c:strCache>
            </c:strRef>
          </c:cat>
          <c:val>
            <c:numRef>
              <c:f>'[АКК гипогонадизм.xlsx]Лист1'!$B$3:$H$3</c:f>
              <c:numCache>
                <c:formatCode>0.00</c:formatCode>
                <c:ptCount val="7"/>
                <c:pt idx="0">
                  <c:v>20.329999999999998</c:v>
                </c:pt>
                <c:pt idx="1">
                  <c:v>21.87</c:v>
                </c:pt>
                <c:pt idx="2">
                  <c:v>15</c:v>
                </c:pt>
                <c:pt idx="3">
                  <c:v>45.67</c:v>
                </c:pt>
                <c:pt idx="4">
                  <c:v>24</c:v>
                </c:pt>
                <c:pt idx="5">
                  <c:v>39.83</c:v>
                </c:pt>
                <c:pt idx="6">
                  <c:v>22.3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15-4F16-8546-351B44D42334}"/>
            </c:ext>
          </c:extLst>
        </c:ser>
        <c:ser>
          <c:idx val="2"/>
          <c:order val="2"/>
          <c:tx>
            <c:strRef>
              <c:f>'[АКК гипогонадизм.xlsx]Лист1'!$A$4</c:f>
              <c:strCache>
                <c:ptCount val="1"/>
                <c:pt idx="0">
                  <c:v>Эоз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errBars>
            <c:errBarType val="both"/>
            <c:errValType val="percentage"/>
            <c:noEndCap val="0"/>
            <c:val val="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'[АКК гипогонадизм.xlsx]Лист1'!$B$1:$H$1</c:f>
              <c:strCache>
                <c:ptCount val="7"/>
                <c:pt idx="0">
                  <c:v>И</c:v>
                </c:pt>
                <c:pt idx="1">
                  <c:v>И + АКК</c:v>
                </c:pt>
                <c:pt idx="2">
                  <c:v>АГ</c:v>
                </c:pt>
                <c:pt idx="3">
                  <c:v>30 дней (АГ+АКК)</c:v>
                </c:pt>
                <c:pt idx="4">
                  <c:v>60 дней (АГ+АКК)</c:v>
                </c:pt>
                <c:pt idx="5">
                  <c:v>90 дней (АГ+АКК)</c:v>
                </c:pt>
                <c:pt idx="6">
                  <c:v>120 дней (АГ+АКК)</c:v>
                </c:pt>
              </c:strCache>
            </c:strRef>
          </c:cat>
          <c:val>
            <c:numRef>
              <c:f>'[АКК гипогонадизм.xlsx]Лист1'!$B$4:$H$4</c:f>
              <c:numCache>
                <c:formatCode>0.00</c:formatCode>
                <c:ptCount val="7"/>
                <c:pt idx="0">
                  <c:v>4.53</c:v>
                </c:pt>
                <c:pt idx="1">
                  <c:v>3.2</c:v>
                </c:pt>
                <c:pt idx="2">
                  <c:v>1.67</c:v>
                </c:pt>
                <c:pt idx="3">
                  <c:v>2.67</c:v>
                </c:pt>
                <c:pt idx="4">
                  <c:v>1.83</c:v>
                </c:pt>
                <c:pt idx="5">
                  <c:v>3</c:v>
                </c:pt>
                <c:pt idx="6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15-4F16-8546-351B44D42334}"/>
            </c:ext>
          </c:extLst>
        </c:ser>
        <c:ser>
          <c:idx val="3"/>
          <c:order val="3"/>
          <c:tx>
            <c:strRef>
              <c:f>'[АКК гипогонадизм.xlsx]Лист1'!$A$5</c:f>
              <c:strCache>
                <c:ptCount val="1"/>
                <c:pt idx="0">
                  <c:v>Мон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errBars>
            <c:errBarType val="both"/>
            <c:errValType val="percentage"/>
            <c:noEndCap val="0"/>
            <c:val val="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'[АКК гипогонадизм.xlsx]Лист1'!$B$1:$H$1</c:f>
              <c:strCache>
                <c:ptCount val="7"/>
                <c:pt idx="0">
                  <c:v>И</c:v>
                </c:pt>
                <c:pt idx="1">
                  <c:v>И + АКК</c:v>
                </c:pt>
                <c:pt idx="2">
                  <c:v>АГ</c:v>
                </c:pt>
                <c:pt idx="3">
                  <c:v>30 дней (АГ+АКК)</c:v>
                </c:pt>
                <c:pt idx="4">
                  <c:v>60 дней (АГ+АКК)</c:v>
                </c:pt>
                <c:pt idx="5">
                  <c:v>90 дней (АГ+АКК)</c:v>
                </c:pt>
                <c:pt idx="6">
                  <c:v>120 дней (АГ+АКК)</c:v>
                </c:pt>
              </c:strCache>
            </c:strRef>
          </c:cat>
          <c:val>
            <c:numRef>
              <c:f>'[АКК гипогонадизм.xlsx]Лист1'!$B$5:$H$5</c:f>
              <c:numCache>
                <c:formatCode>0.00</c:formatCode>
                <c:ptCount val="7"/>
                <c:pt idx="0">
                  <c:v>4.4000000000000004</c:v>
                </c:pt>
                <c:pt idx="1">
                  <c:v>4.33</c:v>
                </c:pt>
                <c:pt idx="2">
                  <c:v>1.33</c:v>
                </c:pt>
                <c:pt idx="3">
                  <c:v>0.33</c:v>
                </c:pt>
                <c:pt idx="4">
                  <c:v>2.33</c:v>
                </c:pt>
                <c:pt idx="5">
                  <c:v>1.17</c:v>
                </c:pt>
                <c:pt idx="6">
                  <c:v>3.33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15-4F16-8546-351B44D42334}"/>
            </c:ext>
          </c:extLst>
        </c:ser>
        <c:ser>
          <c:idx val="4"/>
          <c:order val="4"/>
          <c:tx>
            <c:strRef>
              <c:f>'[АКК гипогонадизм.xlsx]Лист1'!$A$6</c:f>
              <c:strCache>
                <c:ptCount val="1"/>
                <c:pt idx="0">
                  <c:v>Лимф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errBars>
            <c:errBarType val="both"/>
            <c:errValType val="percentage"/>
            <c:noEndCap val="0"/>
            <c:val val="4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'[АКК гипогонадизм.xlsx]Лист1'!$B$1:$H$1</c:f>
              <c:strCache>
                <c:ptCount val="7"/>
                <c:pt idx="0">
                  <c:v>И</c:v>
                </c:pt>
                <c:pt idx="1">
                  <c:v>И + АКК</c:v>
                </c:pt>
                <c:pt idx="2">
                  <c:v>АГ</c:v>
                </c:pt>
                <c:pt idx="3">
                  <c:v>30 дней (АГ+АКК)</c:v>
                </c:pt>
                <c:pt idx="4">
                  <c:v>60 дней (АГ+АКК)</c:v>
                </c:pt>
                <c:pt idx="5">
                  <c:v>90 дней (АГ+АКК)</c:v>
                </c:pt>
                <c:pt idx="6">
                  <c:v>120 дней (АГ+АКК)</c:v>
                </c:pt>
              </c:strCache>
            </c:strRef>
          </c:cat>
          <c:val>
            <c:numRef>
              <c:f>'[АКК гипогонадизм.xlsx]Лист1'!$B$6:$H$6</c:f>
              <c:numCache>
                <c:formatCode>0.00</c:formatCode>
                <c:ptCount val="7"/>
                <c:pt idx="0">
                  <c:v>67</c:v>
                </c:pt>
                <c:pt idx="1">
                  <c:v>67.069999999999993</c:v>
                </c:pt>
                <c:pt idx="2">
                  <c:v>80.67</c:v>
                </c:pt>
                <c:pt idx="3">
                  <c:v>49.33</c:v>
                </c:pt>
                <c:pt idx="4">
                  <c:v>71</c:v>
                </c:pt>
                <c:pt idx="5">
                  <c:v>53.33</c:v>
                </c:pt>
                <c:pt idx="6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15-4F16-8546-351B44D423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529280"/>
        <c:axId val="168531072"/>
      </c:barChart>
      <c:catAx>
        <c:axId val="16852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531072"/>
        <c:crosses val="autoZero"/>
        <c:auto val="1"/>
        <c:lblAlgn val="ctr"/>
        <c:lblOffset val="100"/>
        <c:noMultiLvlLbl val="0"/>
      </c:catAx>
      <c:valAx>
        <c:axId val="16853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529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'[АКК гипогонадизм.xlsx]Лист1'!$A$7</c:f>
              <c:strCache>
                <c:ptCount val="1"/>
                <c:pt idx="0">
                  <c:v>t сверт.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2214969839296406E-2"/>
                  <c:y val="-5.1789952312298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39E-4A42-87F6-186EDC691207}"/>
                </c:ext>
              </c:extLst>
            </c:dLbl>
            <c:dLbl>
              <c:idx val="1"/>
              <c:layout>
                <c:manualLayout>
                  <c:x val="-2.7668186213565409E-2"/>
                  <c:y val="-5.1789952312298992E-2"/>
                </c:manualLayout>
              </c:layout>
              <c:tx>
                <c:rich>
                  <a:bodyPr/>
                  <a:lstStyle/>
                  <a:p>
                    <a:fld id="{428F9026-59CB-4E19-A5C1-9DF27DA9D8A1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39E-4A42-87F6-186EDC691207}"/>
                </c:ext>
              </c:extLst>
            </c:dLbl>
            <c:dLbl>
              <c:idx val="2"/>
              <c:layout>
                <c:manualLayout>
                  <c:x val="-2.3282221301284656E-2"/>
                  <c:y val="5.1496432664226745E-2"/>
                </c:manualLayout>
              </c:layout>
              <c:tx>
                <c:rich>
                  <a:bodyPr/>
                  <a:lstStyle/>
                  <a:p>
                    <a:fld id="{8C594298-333B-4EFE-9782-C92E76DE1CAD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39E-4A42-87F6-186EDC691207}"/>
                </c:ext>
              </c:extLst>
            </c:dLbl>
            <c:dLbl>
              <c:idx val="3"/>
              <c:layout>
                <c:manualLayout>
                  <c:x val="-2.6206197909471842E-2"/>
                  <c:y val="-4.2400280950796641E-2"/>
                </c:manualLayout>
              </c:layout>
              <c:tx>
                <c:rich>
                  <a:bodyPr/>
                  <a:lstStyle/>
                  <a:p>
                    <a:fld id="{20221972-8EF3-4ED4-9EFF-9474542993E7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39E-4A42-87F6-186EDC691207}"/>
                </c:ext>
              </c:extLst>
            </c:dLbl>
            <c:dLbl>
              <c:idx val="4"/>
              <c:layout>
                <c:manualLayout>
                  <c:x val="-2.0358244693097681E-2"/>
                  <c:y val="4.9149014823851242E-2"/>
                </c:manualLayout>
              </c:layout>
              <c:tx>
                <c:rich>
                  <a:bodyPr/>
                  <a:lstStyle/>
                  <a:p>
                    <a:fld id="{3237AA78-9B25-4247-8865-A060EF5DD462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39E-4A42-87F6-186EDC691207}"/>
                </c:ext>
              </c:extLst>
            </c:dLbl>
            <c:dLbl>
              <c:idx val="5"/>
              <c:layout>
                <c:manualLayout>
                  <c:x val="-2.3443040014735E-2"/>
                  <c:y val="-6.1179623673801357E-2"/>
                </c:manualLayout>
              </c:layout>
              <c:tx>
                <c:rich>
                  <a:bodyPr/>
                  <a:lstStyle/>
                  <a:p>
                    <a:fld id="{D5E0F3E2-1083-4980-834F-45D94670E1DA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39E-4A42-87F6-186EDC691207}"/>
                </c:ext>
              </c:extLst>
            </c:dLbl>
            <c:dLbl>
              <c:idx val="6"/>
              <c:layout>
                <c:manualLayout>
                  <c:x val="-2.0358244693097681E-2"/>
                  <c:y val="-8.2306384237181701E-2"/>
                </c:manualLayout>
              </c:layout>
              <c:tx>
                <c:rich>
                  <a:bodyPr/>
                  <a:lstStyle/>
                  <a:p>
                    <a:fld id="{584D7728-2FF9-4B1F-A9A6-B35AB25D279B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39E-4A42-87F6-186EDC6912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percentage"/>
            <c:noEndCap val="0"/>
            <c:val val="4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'[АКК гипогонадизм.xlsx]Лист1'!$B$1:$H$1</c:f>
              <c:strCache>
                <c:ptCount val="7"/>
                <c:pt idx="0">
                  <c:v>И</c:v>
                </c:pt>
                <c:pt idx="1">
                  <c:v>И + АКК</c:v>
                </c:pt>
                <c:pt idx="2">
                  <c:v>АГ</c:v>
                </c:pt>
                <c:pt idx="3">
                  <c:v>30 дней (АГ+АКК)</c:v>
                </c:pt>
                <c:pt idx="4">
                  <c:v>60 дней (АГ+АКК)</c:v>
                </c:pt>
                <c:pt idx="5">
                  <c:v>90 дней (АГ+АКК)</c:v>
                </c:pt>
                <c:pt idx="6">
                  <c:v>120 дней (АГ+АКК)</c:v>
                </c:pt>
              </c:strCache>
            </c:strRef>
          </c:cat>
          <c:val>
            <c:numRef>
              <c:f>'[АКК гипогонадизм.xlsx]Лист1'!$B$7:$H$7</c:f>
              <c:numCache>
                <c:formatCode>0.00</c:formatCode>
                <c:ptCount val="7"/>
                <c:pt idx="0">
                  <c:v>120.27</c:v>
                </c:pt>
                <c:pt idx="1">
                  <c:v>87.47</c:v>
                </c:pt>
                <c:pt idx="2">
                  <c:v>53.33</c:v>
                </c:pt>
                <c:pt idx="3">
                  <c:v>99.67</c:v>
                </c:pt>
                <c:pt idx="4">
                  <c:v>40</c:v>
                </c:pt>
                <c:pt idx="5">
                  <c:v>116.67</c:v>
                </c:pt>
                <c:pt idx="6">
                  <c:v>70.33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39E-4A42-87F6-186EDC69120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8779776"/>
        <c:axId val="168781312"/>
      </c:lineChart>
      <c:catAx>
        <c:axId val="16877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781312"/>
        <c:crosses val="autoZero"/>
        <c:auto val="1"/>
        <c:lblAlgn val="ctr"/>
        <c:lblOffset val="100"/>
        <c:noMultiLvlLbl val="0"/>
      </c:catAx>
      <c:valAx>
        <c:axId val="16878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7797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Лист2!$A$51</c:f>
              <c:strCache>
                <c:ptCount val="1"/>
                <c:pt idx="0">
                  <c:v>ЭГА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543523296037386E-2"/>
                  <c:y val="-6.117962367380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FF-4A55-9794-33A115607AE6}"/>
                </c:ext>
              </c:extLst>
            </c:dLbl>
            <c:dLbl>
              <c:idx val="1"/>
              <c:layout>
                <c:manualLayout>
                  <c:x val="-1.7629937087824205E-2"/>
                  <c:y val="-4.2400280950796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FF-4A55-9794-33A115607AE6}"/>
                </c:ext>
              </c:extLst>
            </c:dLbl>
            <c:dLbl>
              <c:idx val="2"/>
              <c:layout>
                <c:manualLayout>
                  <c:x val="-1.1716350879611025E-2"/>
                  <c:y val="-5.1789952312299034E-2"/>
                </c:manualLayout>
              </c:layout>
              <c:tx>
                <c:rich>
                  <a:bodyPr/>
                  <a:lstStyle/>
                  <a:p>
                    <a:fld id="{A64B0C36-030D-4E26-A071-CAC00542B86B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8FF-4A55-9794-33A115607AE6}"/>
                </c:ext>
              </c:extLst>
            </c:dLbl>
            <c:dLbl>
              <c:idx val="3"/>
              <c:layout>
                <c:manualLayout>
                  <c:x val="-7.2811612234511408E-3"/>
                  <c:y val="-5.8832205833425751E-2"/>
                </c:manualLayout>
              </c:layout>
              <c:tx>
                <c:rich>
                  <a:bodyPr/>
                  <a:lstStyle/>
                  <a:p>
                    <a:fld id="{BA0C683D-D0B4-40F3-ABC1-F225CA8F5910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8FF-4A55-9794-33A115607AE6}"/>
                </c:ext>
              </c:extLst>
            </c:dLbl>
            <c:dLbl>
              <c:idx val="4"/>
              <c:layout>
                <c:manualLayout>
                  <c:x val="-2.6337692779418113E-2"/>
                  <c:y val="-5.6484787993050248E-2"/>
                </c:manualLayout>
              </c:layout>
              <c:tx>
                <c:rich>
                  <a:bodyPr/>
                  <a:lstStyle/>
                  <a:p>
                    <a:fld id="{20F8DA69-F131-4941-A136-4CC0E24D62B4}" type="VALUE">
                      <a:rPr lang="en-US" smtClean="0"/>
                      <a:pPr/>
                      <a:t>[ЗНАЧЕНИЕ]</a:t>
                    </a:fld>
                    <a:r>
                      <a:rPr lang="en-US" sz="800" b="0" i="0" u="none" strike="noStrike" kern="1200" baseline="0" dirty="0">
                        <a:solidFill>
                          <a:srgbClr val="FFFFFF">
                            <a:lumMod val="75000"/>
                            <a:lumOff val="25000"/>
                          </a:srgbClr>
                        </a:solidFill>
                      </a:rPr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8FF-4A55-9794-33A115607AE6}"/>
                </c:ext>
              </c:extLst>
            </c:dLbl>
            <c:dLbl>
              <c:idx val="5"/>
              <c:layout>
                <c:manualLayout>
                  <c:x val="-2.9457109504250675E-2"/>
                  <c:y val="-5.1789952312298992E-2"/>
                </c:manualLayout>
              </c:layout>
              <c:tx>
                <c:rich>
                  <a:bodyPr/>
                  <a:lstStyle/>
                  <a:p>
                    <a:fld id="{BA95F6D8-8D5A-452C-AE59-E4D58823F19E}" type="VALUE">
                      <a:rPr lang="en-US" smtClean="0"/>
                      <a:pPr/>
                      <a:t>[ЗНАЧЕНИЕ]</a:t>
                    </a:fld>
                    <a:r>
                      <a:rPr lang="en-US" sz="800" b="0" i="0" u="none" strike="noStrike" kern="1200" baseline="0" dirty="0">
                        <a:solidFill>
                          <a:srgbClr val="FFFFFF">
                            <a:lumMod val="75000"/>
                            <a:lumOff val="25000"/>
                          </a:srgbClr>
                        </a:solidFill>
                      </a:rPr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8FF-4A55-9794-33A115607AE6}"/>
                </c:ext>
              </c:extLst>
            </c:dLbl>
            <c:dLbl>
              <c:idx val="6"/>
              <c:layout>
                <c:manualLayout>
                  <c:x val="-2.2065126743984198E-2"/>
                  <c:y val="-5.8832205833425751E-2"/>
                </c:manualLayout>
              </c:layout>
              <c:tx>
                <c:rich>
                  <a:bodyPr/>
                  <a:lstStyle/>
                  <a:p>
                    <a:fld id="{863FF73B-A867-4F8B-A70B-069ED8672FCC}" type="VALUE">
                      <a:rPr lang="en-US" smtClean="0"/>
                      <a:pPr/>
                      <a:t>[ЗНАЧЕНИЕ]</a:t>
                    </a:fld>
                    <a:r>
                      <a:rPr lang="en-US" sz="800" b="0" i="0" u="none" strike="noStrike" kern="1200" baseline="0" dirty="0">
                        <a:solidFill>
                          <a:srgbClr val="FFFFFF">
                            <a:lumMod val="75000"/>
                            <a:lumOff val="25000"/>
                          </a:srgbClr>
                        </a:solidFill>
                      </a:rPr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8FF-4A55-9794-33A115607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percentage"/>
            <c:noEndCap val="0"/>
            <c:val val="4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Лист2!$B$45:$H$45</c:f>
              <c:strCache>
                <c:ptCount val="7"/>
                <c:pt idx="0">
                  <c:v>И(I)</c:v>
                </c:pt>
                <c:pt idx="1">
                  <c:v>И + АКК(II)</c:v>
                </c:pt>
                <c:pt idx="2">
                  <c:v>АГ(III)</c:v>
                </c:pt>
                <c:pt idx="3">
                  <c:v>30 дней (АГ+АКК)(IV)</c:v>
                </c:pt>
                <c:pt idx="4">
                  <c:v>60 дней (АГ+АКК)(IV)</c:v>
                </c:pt>
                <c:pt idx="5">
                  <c:v>90 дней (АГ+АКК)(IV)</c:v>
                </c:pt>
                <c:pt idx="6">
                  <c:v>120 дней (АГ+АКК)(IV)</c:v>
                </c:pt>
              </c:strCache>
            </c:strRef>
          </c:cat>
          <c:val>
            <c:numRef>
              <c:f>Лист2!$B$51:$H$51</c:f>
              <c:numCache>
                <c:formatCode>0.00</c:formatCode>
                <c:ptCount val="7"/>
                <c:pt idx="0">
                  <c:v>25.3</c:v>
                </c:pt>
                <c:pt idx="1">
                  <c:v>26.49</c:v>
                </c:pt>
                <c:pt idx="2">
                  <c:v>20.34</c:v>
                </c:pt>
                <c:pt idx="3">
                  <c:v>10.93</c:v>
                </c:pt>
                <c:pt idx="4">
                  <c:v>9.1300000000000008</c:v>
                </c:pt>
                <c:pt idx="5">
                  <c:v>10.73</c:v>
                </c:pt>
                <c:pt idx="6">
                  <c:v>10.5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8FF-4A55-9794-33A115607AE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6516608"/>
        <c:axId val="206518144"/>
      </c:lineChart>
      <c:catAx>
        <c:axId val="20651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518144"/>
        <c:crosses val="autoZero"/>
        <c:auto val="1"/>
        <c:lblAlgn val="ctr"/>
        <c:lblOffset val="100"/>
        <c:noMultiLvlLbl val="0"/>
      </c:catAx>
      <c:valAx>
        <c:axId val="20651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516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Лист2!$A$50</c:f>
              <c:strCache>
                <c:ptCount val="1"/>
                <c:pt idx="0">
                  <c:v>время (с)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688462855186579E-2"/>
                  <c:y val="-6.6352784669039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758-4B7E-95E1-E0BF6B294603}"/>
                </c:ext>
              </c:extLst>
            </c:dLbl>
            <c:dLbl>
              <c:idx val="1"/>
              <c:layout>
                <c:manualLayout>
                  <c:x val="-2.90362889421431E-2"/>
                  <c:y val="-8.23345198288570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758-4B7E-95E1-E0BF6B294603}"/>
                </c:ext>
              </c:extLst>
            </c:dLbl>
            <c:dLbl>
              <c:idx val="2"/>
              <c:layout>
                <c:manualLayout>
                  <c:x val="-1.5992810681273537E-2"/>
                  <c:y val="-3.8955524395067054E-2"/>
                </c:manualLayout>
              </c:layout>
              <c:tx>
                <c:rich>
                  <a:bodyPr/>
                  <a:lstStyle/>
                  <a:p>
                    <a:fld id="{19E230CC-72DE-4161-A43D-1C433D83AA73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758-4B7E-95E1-E0BF6B294603}"/>
                </c:ext>
              </c:extLst>
            </c:dLbl>
            <c:dLbl>
              <c:idx val="3"/>
              <c:layout>
                <c:manualLayout>
                  <c:x val="-1.4384115029099623E-2"/>
                  <c:y val="-3.4389314349404954E-2"/>
                </c:manualLayout>
              </c:layout>
              <c:tx>
                <c:rich>
                  <a:bodyPr/>
                  <a:lstStyle/>
                  <a:p>
                    <a:fld id="{2603E3B2-8801-4497-9D15-67DA5794DFF7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758-4B7E-95E1-E0BF6B294603}"/>
                </c:ext>
              </c:extLst>
            </c:dLbl>
            <c:dLbl>
              <c:idx val="4"/>
              <c:layout>
                <c:manualLayout>
                  <c:x val="-3.1775419376925712E-2"/>
                  <c:y val="-4.3521734440729237E-2"/>
                </c:manualLayout>
              </c:layout>
              <c:tx>
                <c:rich>
                  <a:bodyPr/>
                  <a:lstStyle/>
                  <a:p>
                    <a:fld id="{4E13E4E8-6536-4543-B05A-1FF2B1D1B68F}" type="VALUE">
                      <a:rPr lang="en-US" smtClean="0"/>
                      <a:pPr/>
                      <a:t>[ЗНАЧЕНИЕ]</a:t>
                    </a:fld>
                    <a:r>
                      <a:rPr lang="en-US" sz="800" b="0" i="0" u="none" strike="noStrike" kern="1200" baseline="0" dirty="0">
                        <a:solidFill>
                          <a:srgbClr val="FFFFFF">
                            <a:lumMod val="75000"/>
                            <a:lumOff val="25000"/>
                          </a:srgbClr>
                        </a:solidFill>
                      </a:rPr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758-4B7E-95E1-E0BF6B294603}"/>
                </c:ext>
              </c:extLst>
            </c:dLbl>
            <c:dLbl>
              <c:idx val="5"/>
              <c:layout>
                <c:manualLayout>
                  <c:x val="-4.7717448362432954E-2"/>
                  <c:y val="-4.5804839463560204E-2"/>
                </c:manualLayout>
              </c:layout>
              <c:tx>
                <c:rich>
                  <a:bodyPr/>
                  <a:lstStyle/>
                  <a:p>
                    <a:fld id="{DD42A105-2C89-4C4F-A4D2-ADCBDBD3430C}" type="VALUE">
                      <a:rPr lang="en-US" smtClean="0"/>
                      <a:pPr/>
                      <a:t>[ЗНАЧЕНИЕ]</a:t>
                    </a:fld>
                    <a:r>
                      <a:rPr lang="en-US" sz="800" b="0" i="0" u="none" strike="noStrike" kern="1200" baseline="0" dirty="0">
                        <a:solidFill>
                          <a:srgbClr val="FFFFFF">
                            <a:lumMod val="75000"/>
                            <a:lumOff val="25000"/>
                          </a:srgbClr>
                        </a:solidFill>
                      </a:rPr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758-4B7E-95E1-E0BF6B294603}"/>
                </c:ext>
              </c:extLst>
            </c:dLbl>
            <c:dLbl>
              <c:idx val="6"/>
              <c:layout>
                <c:manualLayout>
                  <c:x val="-2.5978317927650454E-2"/>
                  <c:y val="-7.3202099737532805E-2"/>
                </c:manualLayout>
              </c:layout>
              <c:tx>
                <c:rich>
                  <a:bodyPr/>
                  <a:lstStyle/>
                  <a:p>
                    <a:fld id="{A023A209-EEC2-4BB9-BD4E-663AC686FB4A}" type="VALUE">
                      <a:rPr lang="en-US" smtClean="0"/>
                      <a:pPr/>
                      <a:t>[ЗНАЧЕНИЕ]</a:t>
                    </a:fld>
                    <a:r>
                      <a:rPr lang="en-US" sz="800" b="0" i="0" u="none" strike="noStrike" kern="1200" baseline="0" dirty="0">
                        <a:solidFill>
                          <a:srgbClr val="FFFFFF">
                            <a:lumMod val="75000"/>
                            <a:lumOff val="25000"/>
                          </a:srgbClr>
                        </a:solidFill>
                      </a:rPr>
                      <a:t>*#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758-4B7E-95E1-E0BF6B294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percentage"/>
            <c:noEndCap val="0"/>
            <c:val val="4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Лист2!$B$45:$H$45</c:f>
              <c:strCache>
                <c:ptCount val="7"/>
                <c:pt idx="0">
                  <c:v>И(I)</c:v>
                </c:pt>
                <c:pt idx="1">
                  <c:v>И + АКК(II)</c:v>
                </c:pt>
                <c:pt idx="2">
                  <c:v>АГ(III)</c:v>
                </c:pt>
                <c:pt idx="3">
                  <c:v>30 дней (АГ+АКК)(IV)</c:v>
                </c:pt>
                <c:pt idx="4">
                  <c:v>60 дней (АГ+АКК)(IV)</c:v>
                </c:pt>
                <c:pt idx="5">
                  <c:v>90 дней (АГ+АКК)(IV)</c:v>
                </c:pt>
                <c:pt idx="6">
                  <c:v>120 дней (АГ+АКК)(IV)</c:v>
                </c:pt>
              </c:strCache>
            </c:strRef>
          </c:cat>
          <c:val>
            <c:numRef>
              <c:f>Лист2!$B$50:$H$50</c:f>
              <c:numCache>
                <c:formatCode>0.00</c:formatCode>
                <c:ptCount val="7"/>
                <c:pt idx="0">
                  <c:v>193.27</c:v>
                </c:pt>
                <c:pt idx="1">
                  <c:v>189.05</c:v>
                </c:pt>
                <c:pt idx="2">
                  <c:v>123.83</c:v>
                </c:pt>
                <c:pt idx="3">
                  <c:v>85.07</c:v>
                </c:pt>
                <c:pt idx="4">
                  <c:v>75.069999999999993</c:v>
                </c:pt>
                <c:pt idx="5">
                  <c:v>95.07</c:v>
                </c:pt>
                <c:pt idx="6">
                  <c:v>85.07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758-4B7E-95E1-E0BF6B29460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9179392"/>
        <c:axId val="209180928"/>
      </c:lineChart>
      <c:catAx>
        <c:axId val="20917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180928"/>
        <c:crosses val="autoZero"/>
        <c:auto val="1"/>
        <c:lblAlgn val="ctr"/>
        <c:lblOffset val="100"/>
        <c:noMultiLvlLbl val="0"/>
      </c:catAx>
      <c:valAx>
        <c:axId val="20918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1793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Лист2!$A$52</c:f>
              <c:strCache>
                <c:ptCount val="1"/>
                <c:pt idx="0">
                  <c:v>Интенсивность груминга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591212799029645E-2"/>
                  <c:y val="-6.7129911050589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CDB-4357-8694-40B6AAE2E481}"/>
                </c:ext>
              </c:extLst>
            </c:dLbl>
            <c:dLbl>
              <c:idx val="1"/>
              <c:layout>
                <c:manualLayout>
                  <c:x val="-2.0330367325600781E-2"/>
                  <c:y val="-6.2500262012617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CDB-4357-8694-40B6AAE2E481}"/>
                </c:ext>
              </c:extLst>
            </c:dLbl>
            <c:dLbl>
              <c:idx val="2"/>
              <c:layout>
                <c:manualLayout>
                  <c:x val="1.0165183662800337E-2"/>
                  <c:y val="-3.4722367784787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CDB-4357-8694-40B6AAE2E481}"/>
                </c:ext>
              </c:extLst>
            </c:dLbl>
            <c:dLbl>
              <c:idx val="3"/>
              <c:layout>
                <c:manualLayout>
                  <c:x val="2.4686874609658092E-2"/>
                  <c:y val="-3.70371923037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CDB-4357-8694-40B6AAE2E481}"/>
                </c:ext>
              </c:extLst>
            </c:dLbl>
            <c:dLbl>
              <c:idx val="4"/>
              <c:layout>
                <c:manualLayout>
                  <c:x val="4.3565072840573097E-3"/>
                  <c:y val="-4.629649037971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CDB-4357-8694-40B6AAE2E481}"/>
                </c:ext>
              </c:extLst>
            </c:dLbl>
            <c:dLbl>
              <c:idx val="5"/>
              <c:layout>
                <c:manualLayout>
                  <c:x val="1.4521690946856635E-3"/>
                  <c:y val="-7.6389209126532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CDB-4357-8694-40B6AAE2E481}"/>
                </c:ext>
              </c:extLst>
            </c:dLbl>
            <c:dLbl>
              <c:idx val="6"/>
              <c:layout>
                <c:manualLayout>
                  <c:x val="-1.8878198230915116E-2"/>
                  <c:y val="-5.5555788455660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CDB-4357-8694-40B6AAE2E4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percentage"/>
            <c:noEndCap val="0"/>
            <c:val val="4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Лист2!$B$45:$H$45</c:f>
              <c:strCache>
                <c:ptCount val="7"/>
                <c:pt idx="0">
                  <c:v>И(I)</c:v>
                </c:pt>
                <c:pt idx="1">
                  <c:v>И + АКК(II)</c:v>
                </c:pt>
                <c:pt idx="2">
                  <c:v>АГ(III)</c:v>
                </c:pt>
                <c:pt idx="3">
                  <c:v>30 дней (АГ+АКК)(IV)</c:v>
                </c:pt>
                <c:pt idx="4">
                  <c:v>60 дней (АГ+АКК)(IV)</c:v>
                </c:pt>
                <c:pt idx="5">
                  <c:v>90 дней (АГ+АКК)(IV)</c:v>
                </c:pt>
                <c:pt idx="6">
                  <c:v>120 дней (АГ+АКК)(IV)</c:v>
                </c:pt>
              </c:strCache>
            </c:strRef>
          </c:cat>
          <c:val>
            <c:numRef>
              <c:f>Лист2!$B$52:$H$52</c:f>
              <c:numCache>
                <c:formatCode>0.00</c:formatCode>
                <c:ptCount val="7"/>
                <c:pt idx="0">
                  <c:v>13.09049516220831</c:v>
                </c:pt>
                <c:pt idx="1">
                  <c:v>14.012166093626025</c:v>
                </c:pt>
                <c:pt idx="2">
                  <c:v>16.425744972946781</c:v>
                </c:pt>
                <c:pt idx="3">
                  <c:v>12.848242623721642</c:v>
                </c:pt>
                <c:pt idx="4">
                  <c:v>12.161982149993342</c:v>
                </c:pt>
                <c:pt idx="5">
                  <c:v>11.286420532239404</c:v>
                </c:pt>
                <c:pt idx="6">
                  <c:v>12.342776536969556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CDB-4357-8694-40B6AAE2E4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43815168"/>
        <c:axId val="243816704"/>
      </c:lineChart>
      <c:catAx>
        <c:axId val="24381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816704"/>
        <c:crosses val="autoZero"/>
        <c:auto val="1"/>
        <c:lblAlgn val="ctr"/>
        <c:lblOffset val="100"/>
        <c:noMultiLvlLbl val="0"/>
      </c:catAx>
      <c:valAx>
        <c:axId val="24381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815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CA769B61-B1BA-4997-B417-61D678A9F0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8989796-A4C4-479F-A35E-4FEB618DE1E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F68DAD-982D-4656-B36B-3171F9CCF5B3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="" xmlns:a16="http://schemas.microsoft.com/office/drawing/2014/main" id="{FDDB9C71-7BCF-4DD1-A748-4AB9779143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="" xmlns:a16="http://schemas.microsoft.com/office/drawing/2014/main" id="{BA5B05F9-B03A-4DD8-8F3B-1E3954DB6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65E7E0E-97CB-4956-934E-C506C737FA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036BF55-7800-44CF-90F3-20CC861DEC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5F8DCD-197C-46AC-8170-9649162F49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1301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>
            <a:extLst>
              <a:ext uri="{FF2B5EF4-FFF2-40B4-BE49-F238E27FC236}">
                <a16:creationId xmlns="" xmlns:a16="http://schemas.microsoft.com/office/drawing/2014/main" id="{D9D47B12-B509-41C1-A049-CB30B7ED71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>
            <a:extLst>
              <a:ext uri="{FF2B5EF4-FFF2-40B4-BE49-F238E27FC236}">
                <a16:creationId xmlns="" xmlns:a16="http://schemas.microsoft.com/office/drawing/2014/main" id="{BD44DA3F-FCD8-47F7-97B2-E1C65739F5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5124" name="Номер слайда 3">
            <a:extLst>
              <a:ext uri="{FF2B5EF4-FFF2-40B4-BE49-F238E27FC236}">
                <a16:creationId xmlns="" xmlns:a16="http://schemas.microsoft.com/office/drawing/2014/main" id="{E25D918C-411A-46C9-81C8-98FA89E039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A1F0F5-6628-4556-B7BD-F50501D13592}" type="slidenum">
              <a:rPr lang="ru-RU" altLang="ru-RU" smtClean="0">
                <a:latin typeface="Garamond" panose="02020404030301010803" pitchFamily="18" charset="0"/>
              </a:rPr>
              <a:pPr>
                <a:spcBef>
                  <a:spcPct val="0"/>
                </a:spcBef>
              </a:pPr>
              <a:t>1</a:t>
            </a:fld>
            <a:endParaRPr lang="ru-RU" altLang="ru-RU">
              <a:latin typeface="Garamond" panose="02020404030301010803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C87023E4-0A5D-40E1-B0E7-EDF2EF00759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="" xmlns:a16="http://schemas.microsoft.com/office/drawing/2014/main" id="{A97F5F17-C29D-487F-96E3-134E50CD4CF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="" xmlns:a16="http://schemas.microsoft.com/office/drawing/2014/main" id="{04C7C80D-E74A-4763-AAFB-91F29969B1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="" xmlns:a16="http://schemas.microsoft.com/office/drawing/2014/main" id="{78D1528D-ADC5-495E-A9A7-75A789F56B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="" xmlns:a16="http://schemas.microsoft.com/office/drawing/2014/main" id="{F747F5C7-B8AF-458A-BA6A-5621B1B7EA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="" xmlns:a16="http://schemas.microsoft.com/office/drawing/2014/main" id="{CA46D6CD-3156-41D5-BC9B-47312DDB87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="" xmlns:a16="http://schemas.microsoft.com/office/drawing/2014/main" id="{E6A2BE74-82A5-49D4-9781-CF0F0DFF14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="" xmlns:a16="http://schemas.microsoft.com/office/drawing/2014/main" id="{5F62F56D-ED22-49CB-AAAC-74241D3763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>
              <a:extLst>
                <a:ext uri="{FF2B5EF4-FFF2-40B4-BE49-F238E27FC236}">
                  <a16:creationId xmlns="" xmlns:a16="http://schemas.microsoft.com/office/drawing/2014/main" id="{7E64B129-D6FE-4E17-AF89-BDCA180F104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8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="" xmlns:a16="http://schemas.microsoft.com/office/drawing/2014/main" id="{A22114E8-506D-4B55-9DB7-AD2D0B63A4E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3B309-B28F-4770-AFA7-CD742A6A49E9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14" name="Rectangle 14">
            <a:extLst>
              <a:ext uri="{FF2B5EF4-FFF2-40B4-BE49-F238E27FC236}">
                <a16:creationId xmlns="" xmlns:a16="http://schemas.microsoft.com/office/drawing/2014/main" id="{12040C27-2E30-49EF-85D7-57E47ED851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>
            <a:extLst>
              <a:ext uri="{FF2B5EF4-FFF2-40B4-BE49-F238E27FC236}">
                <a16:creationId xmlns="" xmlns:a16="http://schemas.microsoft.com/office/drawing/2014/main" id="{7BF41B59-F7F4-4CEA-81D3-B7A764B06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06AD5-4408-4B7E-AB57-76988B185B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89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5C4077E7-9FEE-4A87-9000-F1485D4CF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8AA4-19B7-4891-803A-4B39BB65F553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CC3BD5EB-11D9-4A41-B9D4-204981DE2F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6F9-2E58-46F7-AA76-57A4C098FB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>
            <a:extLst>
              <a:ext uri="{FF2B5EF4-FFF2-40B4-BE49-F238E27FC236}">
                <a16:creationId xmlns="" xmlns:a16="http://schemas.microsoft.com/office/drawing/2014/main" id="{BD8C44DF-B326-4F0D-81E9-353134F4BBA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78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1D3DE88D-A999-49BE-84C8-2B588B770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B5F17-02DB-4AA6-8760-B77B2F2649C7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66FF41B9-66C9-48B5-8525-FAECAB154C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C53B3-EC75-4AE8-BA6E-C345EAE52D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>
            <a:extLst>
              <a:ext uri="{FF2B5EF4-FFF2-40B4-BE49-F238E27FC236}">
                <a16:creationId xmlns="" xmlns:a16="http://schemas.microsoft.com/office/drawing/2014/main" id="{50DF7B07-F6DE-4B9B-A83D-F24A0F2B784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78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EC9E4729-3E2A-4416-A61C-A6EA38C0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0BE3-F544-4B17-AE59-7BAD2BE10EE9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44304B3A-B2A5-416D-AA5A-89B089C08C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2B53-3B81-4492-9A54-A6DE674DC7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>
            <a:extLst>
              <a:ext uri="{FF2B5EF4-FFF2-40B4-BE49-F238E27FC236}">
                <a16:creationId xmlns="" xmlns:a16="http://schemas.microsoft.com/office/drawing/2014/main" id="{1F78E106-1E77-4FAC-B9C6-AA07CDCFBDB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74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24D296BC-525C-44D9-B93C-CE4D7456E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012CC-D996-4102-A776-063106FBA1CD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1D9C238A-7CBD-425C-ABE5-ED73E38A0A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250DF-F0C6-4E32-8E71-D2ACD50C5B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>
            <a:extLst>
              <a:ext uri="{FF2B5EF4-FFF2-40B4-BE49-F238E27FC236}">
                <a16:creationId xmlns="" xmlns:a16="http://schemas.microsoft.com/office/drawing/2014/main" id="{4B13217E-B518-4A1C-ADDC-FBB4F7AB03B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76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A2F02F1C-A287-4328-91C5-6B561B68E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5BF1A-0A6F-4430-B856-791612D190A8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14FF3A4E-4BAB-4B7B-9D79-BA7829B0583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A7EAF-85B9-4BF7-BA76-E36946EA0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>
            <a:extLst>
              <a:ext uri="{FF2B5EF4-FFF2-40B4-BE49-F238E27FC236}">
                <a16:creationId xmlns="" xmlns:a16="http://schemas.microsoft.com/office/drawing/2014/main" id="{2A915DA8-C901-4992-9548-A1BCE64B4BF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9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8100D21D-1188-4395-9E06-0A074925C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91913-DCEF-4F2F-BEEA-0E2BF2D39B4D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578CB122-40DD-4C75-9989-0501B872A4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4F416-AD46-49F1-8C19-7F41957B0E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>
            <a:extLst>
              <a:ext uri="{FF2B5EF4-FFF2-40B4-BE49-F238E27FC236}">
                <a16:creationId xmlns="" xmlns:a16="http://schemas.microsoft.com/office/drawing/2014/main" id="{94D8D97D-E04D-4738-8C30-FBCED5A07DE9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89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4C2974D-D82D-45F1-A5DB-77FAF4D0AE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7F220-26FB-4799-AF0E-E792A42D68CB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EE9BB69-6A6C-4074-8B05-D9E6B911CF1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CA3F-409B-4DE2-9D29-5807A56180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>
            <a:extLst>
              <a:ext uri="{FF2B5EF4-FFF2-40B4-BE49-F238E27FC236}">
                <a16:creationId xmlns="" xmlns:a16="http://schemas.microsoft.com/office/drawing/2014/main" id="{DC778F15-96B8-4532-9F61-8C7801889A4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54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80F8052E-5721-4AB4-95DF-2C04075ED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E3C79-C8E4-4F93-AB01-B0D0F76E1275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3" name="Rectangle 3">
            <a:extLst>
              <a:ext uri="{FF2B5EF4-FFF2-40B4-BE49-F238E27FC236}">
                <a16:creationId xmlns="" xmlns:a16="http://schemas.microsoft.com/office/drawing/2014/main" id="{4776308C-9315-4E33-A550-3931803FDDD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7E9AA-9CD6-4356-806E-0588CF9E8A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>
            <a:extLst>
              <a:ext uri="{FF2B5EF4-FFF2-40B4-BE49-F238E27FC236}">
                <a16:creationId xmlns="" xmlns:a16="http://schemas.microsoft.com/office/drawing/2014/main" id="{6616CB2B-07C7-4CE9-9FC3-27EB8824367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57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08F61FE-6380-42B3-9F77-A06F32C25A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DD8C1-F724-417B-9B38-8BD94DDD4518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02C532C6-D6B8-4536-9270-AE6C2C55966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02C7B-8C86-4A9A-BE41-C5DFBEF9D3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>
            <a:extLst>
              <a:ext uri="{FF2B5EF4-FFF2-40B4-BE49-F238E27FC236}">
                <a16:creationId xmlns="" xmlns:a16="http://schemas.microsoft.com/office/drawing/2014/main" id="{C231DB04-6D19-41ED-91FE-A8704568604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40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10B652DE-930E-4239-B121-56C55EBAFC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70129-8D8C-48EC-AA61-871BF7ED5DC1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083F0CD7-1170-48E4-819A-6539035D499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1B656-C7B6-4B20-8BFA-BD6C60350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>
            <a:extLst>
              <a:ext uri="{FF2B5EF4-FFF2-40B4-BE49-F238E27FC236}">
                <a16:creationId xmlns="" xmlns:a16="http://schemas.microsoft.com/office/drawing/2014/main" id="{1E0714BD-0966-4913-8A45-160B550BC6F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71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2A9118DC-4CA5-49C9-924A-42BA5A7EF6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A24B535-D95A-4501-BD0A-9F4BD24CD825}" type="datetimeFigureOut">
              <a:rPr lang="ru-RU"/>
              <a:pPr>
                <a:defRPr/>
              </a:pPr>
              <a:t>13.11.2020</a:t>
            </a:fld>
            <a:endParaRPr lang="ru-RU"/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3F44E898-9387-4024-9160-D3821B862D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86521A-E50C-4DA0-8BB2-9EC0767C96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>
            <a:extLst>
              <a:ext uri="{FF2B5EF4-FFF2-40B4-BE49-F238E27FC236}">
                <a16:creationId xmlns="" xmlns:a16="http://schemas.microsoft.com/office/drawing/2014/main" id="{AB69B887-8F73-4915-BA97-C4654ABB66D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="" xmlns:a16="http://schemas.microsoft.com/office/drawing/2014/main" id="{E83F84EB-8C27-4BA4-A50F-A56D51AC7A7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2774" name="Freeform 6">
                <a:extLst>
                  <a:ext uri="{FF2B5EF4-FFF2-40B4-BE49-F238E27FC236}">
                    <a16:creationId xmlns="" xmlns:a16="http://schemas.microsoft.com/office/drawing/2014/main" id="{D82EC9C6-15AC-4699-9F6D-46DBD0C2EF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2775" name="Freeform 7">
                <a:extLst>
                  <a:ext uri="{FF2B5EF4-FFF2-40B4-BE49-F238E27FC236}">
                    <a16:creationId xmlns="" xmlns:a16="http://schemas.microsoft.com/office/drawing/2014/main" id="{D0674EB2-6EB9-4228-B680-453E21A081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2776" name="Freeform 8">
                <a:extLst>
                  <a:ext uri="{FF2B5EF4-FFF2-40B4-BE49-F238E27FC236}">
                    <a16:creationId xmlns="" xmlns:a16="http://schemas.microsoft.com/office/drawing/2014/main" id="{0505A326-5150-475B-9DFF-B52096E45E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="" xmlns:a16="http://schemas.microsoft.com/office/drawing/2014/main" id="{8512B70D-E0F4-49EA-AA26-CF66B97D1F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8" name="Freeform 10">
                <a:extLst>
                  <a:ext uri="{FF2B5EF4-FFF2-40B4-BE49-F238E27FC236}">
                    <a16:creationId xmlns="" xmlns:a16="http://schemas.microsoft.com/office/drawing/2014/main" id="{40F46B3A-2070-4A6A-8300-CA3EF253F5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32779" name="Freeform 11">
              <a:extLst>
                <a:ext uri="{FF2B5EF4-FFF2-40B4-BE49-F238E27FC236}">
                  <a16:creationId xmlns="" xmlns:a16="http://schemas.microsoft.com/office/drawing/2014/main" id="{D822E81C-4DF3-4BF7-A245-E597966481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>
              <a:extLst>
                <a:ext uri="{FF2B5EF4-FFF2-40B4-BE49-F238E27FC236}">
                  <a16:creationId xmlns="" xmlns:a16="http://schemas.microsoft.com/office/drawing/2014/main" id="{8A5566FA-E211-4A5C-984C-2AE1BFD6F4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81" name="Rectangle 13">
            <a:extLst>
              <a:ext uri="{FF2B5EF4-FFF2-40B4-BE49-F238E27FC236}">
                <a16:creationId xmlns="" xmlns:a16="http://schemas.microsoft.com/office/drawing/2014/main" id="{720637B9-30BB-48E0-97B0-E0D00384BF4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="" xmlns:a16="http://schemas.microsoft.com/office/drawing/2014/main" id="{EFC5CCFE-85A8-415B-9EB5-23FCB91473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83" name="Rectangle 15">
            <a:extLst>
              <a:ext uri="{FF2B5EF4-FFF2-40B4-BE49-F238E27FC236}">
                <a16:creationId xmlns="" xmlns:a16="http://schemas.microsoft.com/office/drawing/2014/main" id="{CF54864F-DA19-4A4D-93F3-51E6FD939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6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2EB67E75-DB96-496F-AB97-717729DD387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905000"/>
            <a:ext cx="9099550" cy="14478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>
                <a:effectLst/>
              </a:rPr>
              <a:t>Особенности влияния малых доз серотонина на поведенческую и двигательную активность крыс с моделью аутоиммунного </a:t>
            </a:r>
            <a:r>
              <a:rPr lang="ru-RU" sz="2800" dirty="0" err="1">
                <a:effectLst/>
              </a:rPr>
              <a:t>тиреоидита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spc="10" dirty="0">
              <a:solidFill>
                <a:schemeClr val="hlink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841886A9-9F3A-43EE-841F-AE1F2AF9236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3963" y="4191000"/>
            <a:ext cx="4122737" cy="18288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400" b="1" dirty="0">
                <a:latin typeface="Times New Roman" pitchFamily="18" charset="0"/>
              </a:rPr>
              <a:t>Докладчик: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2400" b="1" dirty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b="1" dirty="0" err="1">
                <a:latin typeface="Times New Roman" pitchFamily="18" charset="0"/>
              </a:rPr>
              <a:t>Косторев</a:t>
            </a:r>
            <a:r>
              <a:rPr lang="ru-RU" sz="2800" b="1" dirty="0">
                <a:latin typeface="Times New Roman" pitchFamily="18" charset="0"/>
              </a:rPr>
              <a:t> 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b="1" dirty="0">
                <a:latin typeface="Times New Roman" pitchFamily="18" charset="0"/>
              </a:rPr>
              <a:t>Александр 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800" b="1" dirty="0">
                <a:latin typeface="Times New Roman" pitchFamily="18" charset="0"/>
              </a:rPr>
              <a:t>Станиславович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500" b="1" dirty="0">
                <a:solidFill>
                  <a:srgbClr val="FFFF00"/>
                </a:solidFill>
                <a:latin typeface="Times New Roman" pitchFamily="18" charset="0"/>
              </a:rPr>
              <a:t> 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9BFD3A1-A6CB-4FC4-9A39-01FE9F221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838" y="3810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Министерство Образования и Науки ДНР</a:t>
            </a:r>
          </a:p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Министерство здравоохранения ДНР</a:t>
            </a:r>
          </a:p>
          <a:p>
            <a:pPr algn="ctr" eaLnBrk="1" hangingPunct="1">
              <a:defRPr/>
            </a:pPr>
            <a:r>
              <a:rPr 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ГОО ВПО «Донецкий Медицинский Университет им. М. Горького»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5D30E0A-8EA1-4BA5-9879-097134037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14300"/>
            <a:ext cx="18224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Рисунок 2">
            <a:extLst>
              <a:ext uri="{FF2B5EF4-FFF2-40B4-BE49-F238E27FC236}">
                <a16:creationId xmlns="" xmlns:a16="http://schemas.microsoft.com/office/drawing/2014/main" id="{659E1D9E-80C2-419D-88EC-A399F2044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47625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3646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Содержимое 4" descr="platinumwall.ru_201003101825071501.jpg">
            <a:extLst>
              <a:ext uri="{FF2B5EF4-FFF2-40B4-BE49-F238E27FC236}">
                <a16:creationId xmlns="" xmlns:a16="http://schemas.microsoft.com/office/drawing/2014/main" id="{7320B448-5831-4FF7-976A-9C013FC092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A9DD6F-1EAB-40AC-9436-B499535E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333500"/>
          </a:xfrm>
        </p:spPr>
        <p:txBody>
          <a:bodyPr/>
          <a:lstStyle/>
          <a:p>
            <a:pPr>
              <a:defRPr/>
            </a:pPr>
            <a: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  <a:t>Спасибо</a:t>
            </a:r>
            <a:b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</a:br>
            <a: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  <a:t/>
            </a:r>
            <a:b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</a:br>
            <a: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  <a:t/>
            </a:r>
            <a:b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</a:br>
            <a: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  <a:t/>
            </a:r>
            <a:b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</a:br>
            <a: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  <a:t>за</a:t>
            </a:r>
            <a:b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</a:br>
            <a:r>
              <a:rPr lang="ru-RU" sz="6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zuka Gothic Pro EL" pitchFamily="34" charset="-128"/>
                <a:ea typeface="Kozuka Gothic Pro EL" pitchFamily="34" charset="-128"/>
              </a:rPr>
              <a:t>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="" xmlns:a16="http://schemas.microsoft.com/office/drawing/2014/main" id="{E25DF672-9E04-4557-9090-41D104D42C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124200" y="228600"/>
            <a:ext cx="2971800" cy="6858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>
                <a:solidFill>
                  <a:srgbClr val="FFFF00"/>
                </a:solidFill>
                <a:latin typeface="Times New Roman" pitchFamily="18" charset="0"/>
              </a:rPr>
              <a:t>ЦЕЛЬ РАБОТЫ: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="" xmlns:a16="http://schemas.microsoft.com/office/drawing/2014/main" id="{18B57697-B74B-4BE3-82EF-8EF7C4F883D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838200"/>
            <a:ext cx="8686800" cy="1219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ru-RU" sz="2000" b="1" dirty="0">
                <a:latin typeface="Times New Roman" pitchFamily="18" charset="0"/>
              </a:rPr>
              <a:t>Исследовать механизмы </a:t>
            </a:r>
            <a:r>
              <a:rPr lang="ru-RU" sz="2000" b="1" dirty="0" err="1">
                <a:latin typeface="Times New Roman" pitchFamily="18" charset="0"/>
              </a:rPr>
              <a:t>нейроиммуноэндокринной</a:t>
            </a:r>
            <a:r>
              <a:rPr lang="ru-RU" sz="2000" b="1" dirty="0">
                <a:latin typeface="Times New Roman" pitchFamily="18" charset="0"/>
              </a:rPr>
              <a:t> регуляции при гонадной дисфункции, вызванной аутоиммунным </a:t>
            </a:r>
            <a:r>
              <a:rPr lang="ru-RU" sz="2000" b="1" dirty="0" err="1">
                <a:latin typeface="Times New Roman" pitchFamily="18" charset="0"/>
              </a:rPr>
              <a:t>гипогонадизмом</a:t>
            </a:r>
            <a:r>
              <a:rPr lang="ru-RU" sz="2000" b="1" dirty="0"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ru-RU" sz="2000" b="1" dirty="0">
                <a:latin typeface="Times New Roman" pitchFamily="18" charset="0"/>
              </a:rPr>
              <a:t>и определить степень эффективности коррекции аминокапроновой кислотой, а так же оценить особенности психоэмоциональной активности животных до и после коррекции</a:t>
            </a:r>
          </a:p>
        </p:txBody>
      </p:sp>
      <p:sp>
        <p:nvSpPr>
          <p:cNvPr id="56325" name="Text Box 5">
            <a:extLst>
              <a:ext uri="{FF2B5EF4-FFF2-40B4-BE49-F238E27FC236}">
                <a16:creationId xmlns="" xmlns:a16="http://schemas.microsoft.com/office/drawing/2014/main" id="{89F2CE98-6CC2-4D32-A6E9-873FFE510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0" y="2514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ЗАДАЧИ: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="" xmlns:a16="http://schemas.microsoft.com/office/drawing/2014/main" id="{32D5F997-6A17-4D09-AD2C-4EF3D0FF2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15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Оценить состояние периферической крови у </a:t>
            </a:r>
            <a:r>
              <a:rPr lang="ru-RU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интактных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и иммунизированных крыс до и после коррекции.</a:t>
            </a:r>
          </a:p>
          <a:p>
            <a:pPr eaLnBrk="1" hangingPunct="1">
              <a:lnSpc>
                <a:spcPct val="15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Изучить </a:t>
            </a:r>
            <a:r>
              <a:rPr lang="ru-RU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груминговую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и двигательную активность у </a:t>
            </a:r>
            <a:r>
              <a:rPr lang="ru-RU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интактных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и иммунизированных крыс до и после коррекции.</a:t>
            </a:r>
          </a:p>
          <a:p>
            <a:pPr eaLnBrk="1" hangingPunct="1">
              <a:lnSpc>
                <a:spcPct val="15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Оценить эффективность медикаментозной коррекции аминокапроновой      кислотой.</a:t>
            </a:r>
          </a:p>
          <a:p>
            <a:pPr eaLnBrk="1" hangingPunct="1">
              <a:lnSpc>
                <a:spcPct val="150000"/>
              </a:lnSpc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Сделать соответствующие выводы касательно эффективности данного метода коррекции.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lang="uk-UA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advTm="23232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>
            <a:extLst>
              <a:ext uri="{FF2B5EF4-FFF2-40B4-BE49-F238E27FC236}">
                <a16:creationId xmlns="" xmlns:a16="http://schemas.microsoft.com/office/drawing/2014/main" id="{5D80BCCB-4F4A-47E0-A71D-D0BCA7F0F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589257"/>
            <a:ext cx="89154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ru-RU" sz="1800" dirty="0">
                <a:latin typeface="Times New Roman" pitchFamily="18" charset="0"/>
              </a:rPr>
              <a:t>Исследование проводилось на 120 беспородных самцах белых крыс, рандомизированных в 4 группы по 30 особей в каждой: </a:t>
            </a:r>
            <a:r>
              <a:rPr lang="ru-RU" altLang="ru-RU" sz="1800" dirty="0" err="1">
                <a:latin typeface="Times New Roman" pitchFamily="18" charset="0"/>
              </a:rPr>
              <a:t>интактные</a:t>
            </a:r>
            <a:r>
              <a:rPr lang="ru-RU" altLang="ru-RU" sz="1800" dirty="0">
                <a:latin typeface="Times New Roman" pitchFamily="18" charset="0"/>
              </a:rPr>
              <a:t> (I); контрольная группа, получавшая гепарин (II); модель АГ без коррекции (III); модель АГ с коррекцией гепарином (IV). </a:t>
            </a:r>
            <a:endParaRPr lang="ru-RU" altLang="ru-RU" sz="18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uk-UA" altLang="ru-RU" sz="1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Моделирование</a:t>
            </a:r>
            <a:r>
              <a:rPr lang="uk-UA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1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аутоиммунного</a:t>
            </a:r>
            <a:r>
              <a:rPr lang="uk-UA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1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гипогонадизма</a:t>
            </a:r>
            <a:r>
              <a:rPr lang="uk-UA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 (АГ):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Проводилось по оригинальной методике</a:t>
            </a:r>
            <a:r>
              <a:rPr lang="ru-RU" sz="1800" dirty="0">
                <a:latin typeface="Times New Roman" pitchFamily="18" charset="0"/>
              </a:rPr>
              <a:t> (патент:</a:t>
            </a:r>
            <a:r>
              <a:rPr lang="en-US" sz="1800" dirty="0">
                <a:latin typeface="Times New Roman" pitchFamily="18" charset="0"/>
              </a:rPr>
              <a:t>UA 114861 U </a:t>
            </a:r>
            <a:r>
              <a:rPr lang="ru-RU" sz="1800" dirty="0" err="1">
                <a:latin typeface="Times New Roman" pitchFamily="18" charset="0"/>
              </a:rPr>
              <a:t>бюл</a:t>
            </a:r>
            <a:r>
              <a:rPr lang="ru-RU" sz="1800" dirty="0">
                <a:latin typeface="Times New Roman" pitchFamily="18" charset="0"/>
              </a:rPr>
              <a:t>. № 6 27.03.2017)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Коррекция </a:t>
            </a:r>
            <a:r>
              <a:rPr lang="uk-UA" altLang="ru-RU" sz="1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аутоиммунного</a:t>
            </a:r>
            <a:r>
              <a:rPr lang="uk-UA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1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гипогонадизма</a:t>
            </a:r>
            <a:r>
              <a:rPr lang="uk-UA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 (АГ):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Введение </a:t>
            </a:r>
            <a:r>
              <a:rPr lang="ru-RU" altLang="ru-RU" sz="1800" dirty="0" smtClean="0">
                <a:latin typeface="Times New Roman" panose="02020603050405020304" pitchFamily="18" charset="0"/>
              </a:rPr>
              <a:t>АКК </a:t>
            </a:r>
            <a:r>
              <a:rPr lang="ru-RU" altLang="ru-RU" sz="1800" dirty="0">
                <a:latin typeface="Times New Roman" panose="02020603050405020304" pitchFamily="18" charset="0"/>
              </a:rPr>
              <a:t>внутривенно по 20 мг/кг, ежедневно, в течении 90 дней.</a:t>
            </a:r>
            <a:endParaRPr lang="ru-RU" altLang="ru-RU" sz="18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Психоэмоциональный показатель:</a:t>
            </a:r>
            <a:r>
              <a:rPr lang="ru-RU" altLang="ru-RU" sz="1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Регистрировались Э.Г.А. (элементарные </a:t>
            </a:r>
            <a:r>
              <a:rPr lang="ru-RU" altLang="ru-RU" sz="1800" dirty="0" err="1">
                <a:latin typeface="Times New Roman" panose="02020603050405020304" pitchFamily="18" charset="0"/>
              </a:rPr>
              <a:t>груминговые</a:t>
            </a:r>
            <a:r>
              <a:rPr lang="ru-RU" altLang="ru-RU" sz="1800" dirty="0">
                <a:latin typeface="Times New Roman" panose="02020603050405020304" pitchFamily="18" charset="0"/>
              </a:rPr>
              <a:t> акты), а именно: умывания, лизания, чесания, и </a:t>
            </a:r>
            <a:r>
              <a:rPr lang="ru-RU" altLang="ru-RU" sz="1800" dirty="0" err="1">
                <a:latin typeface="Times New Roman" panose="02020603050405020304" pitchFamily="18" charset="0"/>
              </a:rPr>
              <a:t>отряхивания</a:t>
            </a:r>
            <a:r>
              <a:rPr lang="ru-RU" altLang="ru-RU" sz="1800" dirty="0">
                <a:latin typeface="Times New Roman" panose="02020603050405020304" pitchFamily="18" charset="0"/>
              </a:rPr>
              <a:t>. Так же осуществляли учет времени, затраченного на груминг, вычисляли процент времени и интенсивность движений самоочищения. Регистрация </a:t>
            </a:r>
            <a:r>
              <a:rPr lang="ru-RU" altLang="ru-RU" sz="1800" dirty="0" err="1">
                <a:latin typeface="Times New Roman" panose="02020603050405020304" pitchFamily="18" charset="0"/>
              </a:rPr>
              <a:t>груминговой</a:t>
            </a:r>
            <a:r>
              <a:rPr lang="ru-RU" altLang="ru-RU" sz="1800" dirty="0">
                <a:latin typeface="Times New Roman" panose="02020603050405020304" pitchFamily="18" charset="0"/>
              </a:rPr>
              <a:t> активности проводилась на 30-й, 60-й, 90-й и 120-й дни исследований.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Параметры крови: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Исследовался мазок крови, проводился подсчет различных форм лейкоцитов на 100 клеток. ПН-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Палочкоядерные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нейтрофилы, СН - Сегментоядерные нейтрофилы,</a:t>
            </a:r>
            <a:r>
              <a:rPr lang="en-US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 – Эозинофилы, М – Моноциты, Л – Лимфоциты.</a:t>
            </a:r>
            <a:r>
              <a:rPr lang="en-US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этого, нами учитывалось время свертывания крови.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800" dirty="0">
                <a:solidFill>
                  <a:srgbClr val="FFFF00"/>
                </a:solidFill>
                <a:latin typeface="Times New Roman" panose="02020603050405020304" pitchFamily="18" charset="0"/>
              </a:rPr>
              <a:t>Математическая обработка:</a:t>
            </a:r>
            <a:r>
              <a:rPr lang="ru-RU" altLang="ru-RU" sz="180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Проводилась с помощью пакета программ STATISTIСA 6.0 и </a:t>
            </a:r>
            <a:r>
              <a:rPr lang="en-US" altLang="ru-RU" sz="1800" dirty="0">
                <a:latin typeface="Times New Roman" panose="02020603050405020304" pitchFamily="18" charset="0"/>
              </a:rPr>
              <a:t>Microsoft </a:t>
            </a:r>
            <a:r>
              <a:rPr lang="ru-RU" altLang="ru-RU" sz="1800" dirty="0" err="1">
                <a:latin typeface="Times New Roman" panose="02020603050405020304" pitchFamily="18" charset="0"/>
              </a:rPr>
              <a:t>Excel</a:t>
            </a:r>
            <a:r>
              <a:rPr lang="ru-RU" altLang="ru-RU" sz="1800" dirty="0">
                <a:latin typeface="Times New Roman" panose="02020603050405020304" pitchFamily="18" charset="0"/>
              </a:rPr>
              <a:t>.</a:t>
            </a:r>
            <a:r>
              <a:rPr lang="ru-RU" alt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altLang="ru-RU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497" name="Text Box 9">
            <a:extLst>
              <a:ext uri="{FF2B5EF4-FFF2-40B4-BE49-F238E27FC236}">
                <a16:creationId xmlns="" xmlns:a16="http://schemas.microsoft.com/office/drawing/2014/main" id="{25F672CB-C9F3-4DCA-817B-37043DD0C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6045200"/>
            <a:ext cx="8407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00" name="Rectangle 12">
            <a:extLst>
              <a:ext uri="{FF2B5EF4-FFF2-40B4-BE49-F238E27FC236}">
                <a16:creationId xmlns="" xmlns:a16="http://schemas.microsoft.com/office/drawing/2014/main" id="{7D620CC7-808C-4BE2-8B41-14B274A7D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71"/>
            <a:ext cx="82296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uk-UA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МЕТОДЫ ИССЛЕДОВАНИЯ</a:t>
            </a:r>
            <a:endParaRPr lang="ru-RU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 advTm="2552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="" xmlns:a16="http://schemas.microsoft.com/office/drawing/2014/main" id="{75FEE54C-618D-4F83-B223-E3E1760E74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956255"/>
              </p:ext>
            </p:extLst>
          </p:nvPr>
        </p:nvGraphicFramePr>
        <p:xfrm>
          <a:off x="393303" y="838200"/>
          <a:ext cx="8445897" cy="566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25B836C2-CD2D-4932-9A0A-4D315EC2D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1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гранулоцитов и агранулоцитов в периферической крови крыс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экспериментальных групп</a:t>
            </a:r>
          </a:p>
        </p:txBody>
      </p:sp>
      <p:sp>
        <p:nvSpPr>
          <p:cNvPr id="8197" name="TextBox 1">
            <a:extLst>
              <a:ext uri="{FF2B5EF4-FFF2-40B4-BE49-F238E27FC236}">
                <a16:creationId xmlns="" xmlns:a16="http://schemas.microsoft.com/office/drawing/2014/main" id="{93A6DD65-5A28-41CE-B2BF-6EB4A723B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066800"/>
            <a:ext cx="282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</a:p>
        </p:txBody>
      </p:sp>
      <p:sp>
        <p:nvSpPr>
          <p:cNvPr id="8198" name="TextBox 5">
            <a:extLst>
              <a:ext uri="{FF2B5EF4-FFF2-40B4-BE49-F238E27FC236}">
                <a16:creationId xmlns="" xmlns:a16="http://schemas.microsoft.com/office/drawing/2014/main" id="{7ED25331-1546-4B65-A1F0-27D905CE1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667000"/>
            <a:ext cx="404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/>
              <a:t>*</a:t>
            </a:r>
            <a:r>
              <a:rPr lang="en-US" altLang="ru-RU" sz="1400"/>
              <a:t>#</a:t>
            </a:r>
            <a:endParaRPr lang="ru-RU" altLang="ru-RU" sz="1800"/>
          </a:p>
        </p:txBody>
      </p:sp>
      <p:sp>
        <p:nvSpPr>
          <p:cNvPr id="8199" name="TextBox 5">
            <a:extLst>
              <a:ext uri="{FF2B5EF4-FFF2-40B4-BE49-F238E27FC236}">
                <a16:creationId xmlns="" xmlns:a16="http://schemas.microsoft.com/office/drawing/2014/main" id="{0D3F06B6-DEF8-4D48-B8BB-A7D38F4DA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906315"/>
            <a:ext cx="404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8200" name="TextBox 5">
            <a:extLst>
              <a:ext uri="{FF2B5EF4-FFF2-40B4-BE49-F238E27FC236}">
                <a16:creationId xmlns="" xmlns:a16="http://schemas.microsoft.com/office/drawing/2014/main" id="{DFE57EAB-B971-4A98-B9CC-4F472DB0A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35112"/>
            <a:ext cx="304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8201" name="TextBox 4">
            <a:extLst>
              <a:ext uri="{FF2B5EF4-FFF2-40B4-BE49-F238E27FC236}">
                <a16:creationId xmlns="" xmlns:a16="http://schemas.microsoft.com/office/drawing/2014/main" id="{AD562E2D-F6AA-4963-8F47-DAB59A922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6500813"/>
            <a:ext cx="7054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* - достоверная разница в сравнении с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# -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р≤0,05.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="" xmlns:a16="http://schemas.microsoft.com/office/drawing/2014/main" id="{9AA3F6E0-A829-4625-B8C0-7F481A7BA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61180"/>
            <a:ext cx="4042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12" name="TextBox 1">
            <a:extLst>
              <a:ext uri="{FF2B5EF4-FFF2-40B4-BE49-F238E27FC236}">
                <a16:creationId xmlns="" xmlns:a16="http://schemas.microsoft.com/office/drawing/2014/main" id="{12039513-0C18-4DB6-A632-03F0B06D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8122" y="2133600"/>
            <a:ext cx="4042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33ABB06-E970-4539-B561-024E303FBC44}"/>
              </a:ext>
            </a:extLst>
          </p:cNvPr>
          <p:cNvSpPr/>
          <p:nvPr/>
        </p:nvSpPr>
        <p:spPr>
          <a:xfrm>
            <a:off x="3629643" y="4399518"/>
            <a:ext cx="512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</a:t>
            </a:r>
            <a:endParaRPr lang="ru-RU" sz="16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BAA7A3F2-C1D9-4127-A7E5-B2D16806F46E}"/>
              </a:ext>
            </a:extLst>
          </p:cNvPr>
          <p:cNvSpPr/>
          <p:nvPr/>
        </p:nvSpPr>
        <p:spPr>
          <a:xfrm>
            <a:off x="6910956" y="3124200"/>
            <a:ext cx="512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</a:t>
            </a:r>
            <a:r>
              <a:rPr lang="en-US" sz="1400" dirty="0"/>
              <a:t>#</a:t>
            </a:r>
            <a:endParaRPr lang="ru-RU" sz="1600" dirty="0"/>
          </a:p>
        </p:txBody>
      </p:sp>
      <p:sp>
        <p:nvSpPr>
          <p:cNvPr id="18" name="TextBox 5">
            <a:extLst>
              <a:ext uri="{FF2B5EF4-FFF2-40B4-BE49-F238E27FC236}">
                <a16:creationId xmlns="" xmlns:a16="http://schemas.microsoft.com/office/drawing/2014/main" id="{C8DC0E8B-F8C0-498A-AD4C-5368785D5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587" y="2877867"/>
            <a:ext cx="404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19" name="TextBox 5">
            <a:extLst>
              <a:ext uri="{FF2B5EF4-FFF2-40B4-BE49-F238E27FC236}">
                <a16:creationId xmlns="" xmlns:a16="http://schemas.microsoft.com/office/drawing/2014/main" id="{A1F6BF8A-B8A4-4E61-86CB-27724EB5C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018" y="3986907"/>
            <a:ext cx="404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20" name="TextBox 5">
            <a:extLst>
              <a:ext uri="{FF2B5EF4-FFF2-40B4-BE49-F238E27FC236}">
                <a16:creationId xmlns="" xmlns:a16="http://schemas.microsoft.com/office/drawing/2014/main" id="{C0F210BE-5FC0-4D9A-89C4-FFCCACF43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4577" y="4390991"/>
            <a:ext cx="404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  <a:r>
              <a:rPr lang="en-US" altLang="ru-RU" sz="1400" dirty="0"/>
              <a:t>#</a:t>
            </a:r>
            <a:endParaRPr lang="ru-RU" alt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683D72CE-AF2B-446A-AF73-32EAC8684A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06493"/>
              </p:ext>
            </p:extLst>
          </p:nvPr>
        </p:nvGraphicFramePr>
        <p:xfrm>
          <a:off x="228600" y="990600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08A0552F-D38F-4D97-9E57-4B88AAC0A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"/>
            <a:ext cx="8437563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свертывания крови у крыс разных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экспериментальных групп</a:t>
            </a:r>
          </a:p>
        </p:txBody>
      </p:sp>
      <p:sp>
        <p:nvSpPr>
          <p:cNvPr id="9220" name="TextBox 1">
            <a:extLst>
              <a:ext uri="{FF2B5EF4-FFF2-40B4-BE49-F238E27FC236}">
                <a16:creationId xmlns="" xmlns:a16="http://schemas.microsoft.com/office/drawing/2014/main" id="{44C5E7D5-DB9B-4B46-B5D8-71A1AA04E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3" name="TextBox 6">
            <a:extLst>
              <a:ext uri="{FF2B5EF4-FFF2-40B4-BE49-F238E27FC236}">
                <a16:creationId xmlns="" xmlns:a16="http://schemas.microsoft.com/office/drawing/2014/main" id="{3256C5DC-70C8-4655-AE70-BFC7CF382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6500813"/>
            <a:ext cx="70564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* - достоверная разница в сравнении с </a:t>
            </a:r>
            <a:r>
              <a:rPr lang="en-US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en-US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, # - </a:t>
            </a:r>
            <a:r>
              <a:rPr lang="ru-RU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со</a:t>
            </a:r>
            <a:r>
              <a:rPr lang="en-US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r>
              <a:rPr lang="ru-RU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группой</a:t>
            </a:r>
            <a:r>
              <a:rPr lang="en-US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при р≤0,05.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E10C26C3-7C86-445D-A707-85B0EE3D3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62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ru-RU" sz="2400" b="0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uk-UA" sz="2400" b="0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uk-UA" sz="2400" b="0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 </a:t>
            </a:r>
            <a:r>
              <a:rPr lang="ru-RU" sz="2400" b="0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крыс разных экспериментальных групп</a:t>
            </a:r>
            <a:endParaRPr lang="ru-RU" sz="2400" b="0" kern="0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="" xmlns:a16="http://schemas.microsoft.com/office/drawing/2014/main" id="{64FA7028-2879-4D29-8ADF-98BA8F8BBE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058430"/>
              </p:ext>
            </p:extLst>
          </p:nvPr>
        </p:nvGraphicFramePr>
        <p:xfrm>
          <a:off x="325012" y="914400"/>
          <a:ext cx="8590388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7">
            <a:extLst>
              <a:ext uri="{FF2B5EF4-FFF2-40B4-BE49-F238E27FC236}">
                <a16:creationId xmlns="" xmlns:a16="http://schemas.microsoft.com/office/drawing/2014/main" id="{AD905704-00AF-401F-9837-A0037412E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6324600"/>
            <a:ext cx="7054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* - достоверная разница в сравнении с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# -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со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р≤0,05.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495CDA4-C260-4CAE-8A54-D3A8C5FCC1E3}"/>
              </a:ext>
            </a:extLst>
          </p:cNvPr>
          <p:cNvSpPr txBox="1"/>
          <p:nvPr/>
        </p:nvSpPr>
        <p:spPr>
          <a:xfrm>
            <a:off x="162506" y="2696170"/>
            <a:ext cx="22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ЭГА</a:t>
            </a:r>
          </a:p>
        </p:txBody>
      </p:sp>
    </p:spTree>
    <p:extLst>
      <p:ext uri="{BB962C8B-B14F-4D97-AF65-F5344CB8AC3E}">
        <p14:creationId xmlns:p14="http://schemas.microsoft.com/office/powerpoint/2010/main" val="285632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DD13913A-FE66-4A35-9CAE-14F8AC1123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65608"/>
              </p:ext>
            </p:extLst>
          </p:nvPr>
        </p:nvGraphicFramePr>
        <p:xfrm>
          <a:off x="152401" y="762000"/>
          <a:ext cx="8763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C3D1C141-1204-43BE-8F22-3B826B1AB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62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ru-RU" sz="2400" b="0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400" b="0" kern="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груминга</a:t>
            </a:r>
            <a:r>
              <a:rPr lang="ru-RU" sz="2400" b="0" kern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крыс разных экспериментальных групп</a:t>
            </a:r>
            <a:endParaRPr lang="ru-RU" sz="2400" b="0" kern="0" dirty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72" name="TextBox 7">
            <a:extLst>
              <a:ext uri="{FF2B5EF4-FFF2-40B4-BE49-F238E27FC236}">
                <a16:creationId xmlns="" xmlns:a16="http://schemas.microsoft.com/office/drawing/2014/main" id="{330D9E91-3A6E-4857-B5CC-F6CB91481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6500813"/>
            <a:ext cx="7054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* - достоверная разница в сравнении с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# -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со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р≤0,05.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8347543-8E12-4C20-B751-F14A352F491E}"/>
              </a:ext>
            </a:extLst>
          </p:cNvPr>
          <p:cNvSpPr txBox="1"/>
          <p:nvPr/>
        </p:nvSpPr>
        <p:spPr>
          <a:xfrm>
            <a:off x="228600" y="30480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960EE5B4-2DD7-421F-8FE5-6F7DB56326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313390"/>
              </p:ext>
            </p:extLst>
          </p:nvPr>
        </p:nvGraphicFramePr>
        <p:xfrm>
          <a:off x="228599" y="838200"/>
          <a:ext cx="8745538" cy="5486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E2714C23-6B4F-4E08-99B8-6C903321592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9863" y="76200"/>
            <a:ext cx="8804275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Интенсивность груминга у крыс разных </a:t>
            </a:r>
            <a:br>
              <a:rPr lang="ru-RU" altLang="ru-RU" sz="2400" b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экспериментальных групп</a:t>
            </a:r>
            <a:endParaRPr lang="ru-RU" altLang="ru-RU" sz="2400" b="0" dirty="0">
              <a:solidFill>
                <a:srgbClr val="FFFF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291" name="Rectangle 11">
            <a:extLst>
              <a:ext uri="{FF2B5EF4-FFF2-40B4-BE49-F238E27FC236}">
                <a16:creationId xmlns="" xmlns:a16="http://schemas.microsoft.com/office/drawing/2014/main" id="{269848CC-6E1E-42D6-84BA-C39720392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71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Tahoma" panose="020B0604030504040204" pitchFamily="34" charset="0"/>
            </a:endParaRPr>
          </a:p>
        </p:txBody>
      </p:sp>
      <p:sp>
        <p:nvSpPr>
          <p:cNvPr id="12293" name="TextBox 4">
            <a:extLst>
              <a:ext uri="{FF2B5EF4-FFF2-40B4-BE49-F238E27FC236}">
                <a16:creationId xmlns="" xmlns:a16="http://schemas.microsoft.com/office/drawing/2014/main" id="{97F0B3C7-4A26-4701-A1DC-6DFEA4088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6421438"/>
            <a:ext cx="7054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* - достоверная разница в сравнении с 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# -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со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группой</a:t>
            </a:r>
            <a:r>
              <a:rPr lang="en-US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р≤0,05.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="" xmlns:a16="http://schemas.microsoft.com/office/drawing/2014/main" id="{A27DEBF2-24AA-4B33-81A4-78851EDB0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063751"/>
            <a:ext cx="304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8" name="TextBox 5">
            <a:extLst>
              <a:ext uri="{FF2B5EF4-FFF2-40B4-BE49-F238E27FC236}">
                <a16:creationId xmlns="" xmlns:a16="http://schemas.microsoft.com/office/drawing/2014/main" id="{A2A0AC66-62DA-43D3-89F1-B422D5C4E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35189"/>
            <a:ext cx="304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9" name="TextBox 5">
            <a:extLst>
              <a:ext uri="{FF2B5EF4-FFF2-40B4-BE49-F238E27FC236}">
                <a16:creationId xmlns="" xmlns:a16="http://schemas.microsoft.com/office/drawing/2014/main" id="{EDA03AA9-2A09-41AD-BB5A-A2075E60D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9655" y="2135189"/>
            <a:ext cx="403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11" name="TextBox 5">
            <a:extLst>
              <a:ext uri="{FF2B5EF4-FFF2-40B4-BE49-F238E27FC236}">
                <a16:creationId xmlns="" xmlns:a16="http://schemas.microsoft.com/office/drawing/2014/main" id="{C969FCA6-3432-4017-B400-25459139D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9215" y="2096763"/>
            <a:ext cx="304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400" dirty="0"/>
              <a:t>#</a:t>
            </a:r>
            <a:endParaRPr lang="ru-RU" altLang="ru-RU" sz="1800" dirty="0"/>
          </a:p>
        </p:txBody>
      </p:sp>
      <p:sp>
        <p:nvSpPr>
          <p:cNvPr id="12" name="TextBox 5">
            <a:extLst>
              <a:ext uri="{FF2B5EF4-FFF2-40B4-BE49-F238E27FC236}">
                <a16:creationId xmlns="" xmlns:a16="http://schemas.microsoft.com/office/drawing/2014/main" id="{88A4F8FA-DF9E-43CC-B28A-F8967844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023422"/>
            <a:ext cx="2840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A27AFD8-0521-4E3F-BE7A-13A9A6E51A7D}"/>
              </a:ext>
            </a:extLst>
          </p:cNvPr>
          <p:cNvSpPr txBox="1"/>
          <p:nvPr/>
        </p:nvSpPr>
        <p:spPr>
          <a:xfrm>
            <a:off x="-50006" y="3238504"/>
            <a:ext cx="439737" cy="380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%</a:t>
            </a:r>
            <a:endParaRPr lang="ru-RU" dirty="0"/>
          </a:p>
        </p:txBody>
      </p:sp>
    </p:spTree>
  </p:cSld>
  <p:clrMapOvr>
    <a:masterClrMapping/>
  </p:clrMapOvr>
  <p:transition advTm="34224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="" xmlns:a16="http://schemas.microsoft.com/office/drawing/2014/main" id="{69888F28-9994-4DEA-AD60-6FB4E1341F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>
                <a:solidFill>
                  <a:srgbClr val="FFFF66"/>
                </a:solidFill>
              </a:rPr>
              <a:t>ВЫВОДЫ :</a:t>
            </a:r>
          </a:p>
        </p:txBody>
      </p:sp>
      <p:sp>
        <p:nvSpPr>
          <p:cNvPr id="13315" name="Прямоугольник 1">
            <a:extLst>
              <a:ext uri="{FF2B5EF4-FFF2-40B4-BE49-F238E27FC236}">
                <a16:creationId xmlns="" xmlns:a16="http://schemas.microsoft.com/office/drawing/2014/main" id="{8C013058-AFA6-4DB2-B3BA-C23B84D1F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8991600" cy="59400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 Моделирование АГ вызывало лимфоцитоз, являющийся признаком активации специфического иммунитета, а так же снижение уровня </a:t>
            </a:r>
            <a:r>
              <a:rPr lang="ru-RU" alt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палочкоядерных</a:t>
            </a: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гранулоцитов, эозинофилов и моноцитов.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 Введение АКК самцам с АГ приводило к снижению количества лимфоцитов и повышению уровня нейтрофилов.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3) Введение АКК </a:t>
            </a:r>
            <a:r>
              <a:rPr lang="ru-RU" alt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интактным</a:t>
            </a: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животным, как и моделирование АГ приводило к снижению времени свертывания крови. Дальнейшая коррекция разнопланово влияла на значения данного показателя.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4) Введение АКК </a:t>
            </a:r>
            <a:r>
              <a:rPr lang="ru-RU" alt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интактным</a:t>
            </a: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животным не привело к изменению количества Э.Г.А.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5) Моделирование АГ вызывало снижение количества Э.Г.А., однако интенсивность груминга возросла.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6) Введение АКК животным с моделью АГ на всех этапах эксперимента снизило количество Э.Г.А. При этом так же, наблюдалось снижение интенсивности и времени груминга на всех этапах эксперимента.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7) Выявленные изменения </a:t>
            </a:r>
            <a:r>
              <a:rPr lang="ru-RU" alt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лейкограммы</a:t>
            </a: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свидетельствуют о наличии у АКК выраженной способности регулировать иммунные процессы в организме. 8)Использование АКК в умеренных дозах позволяет получать терапевтический эффект при минимизации побочных явлений. </a:t>
            </a:r>
          </a:p>
        </p:txBody>
      </p:sp>
    </p:spTree>
  </p:cSld>
  <p:clrMapOvr>
    <a:masterClrMapping/>
  </p:clrMapOvr>
  <p:transition advTm="28256"/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4470</TotalTime>
  <Words>714</Words>
  <Application>Microsoft Office PowerPoint</Application>
  <PresentationFormat>Экран (4:3)</PresentationFormat>
  <Paragraphs>92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Течение</vt:lpstr>
      <vt:lpstr>Особенности влияния малых доз серотонина на поведенческую и двигательную активность крыс с моделью аутоиммунного тиреоидита </vt:lpstr>
      <vt:lpstr>ЦЕЛЬ РАБОТЫ: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Интенсивность груминга у крыс разных  экспериментальных групп</vt:lpstr>
      <vt:lpstr>ВЫВОДЫ :</vt:lpstr>
      <vt:lpstr>Спасибо   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ROGER</cp:lastModifiedBy>
  <cp:revision>163</cp:revision>
  <cp:lastPrinted>1601-01-01T00:00:00Z</cp:lastPrinted>
  <dcterms:created xsi:type="dcterms:W3CDTF">1601-01-01T00:00:00Z</dcterms:created>
  <dcterms:modified xsi:type="dcterms:W3CDTF">2020-11-13T09:12:44Z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