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94" r:id="rId2"/>
    <p:sldId id="395" r:id="rId3"/>
    <p:sldId id="396" r:id="rId4"/>
    <p:sldId id="398" r:id="rId5"/>
    <p:sldId id="399" r:id="rId6"/>
    <p:sldId id="402" r:id="rId7"/>
    <p:sldId id="403" r:id="rId8"/>
    <p:sldId id="405" r:id="rId9"/>
    <p:sldId id="406" r:id="rId10"/>
    <p:sldId id="407" r:id="rId11"/>
    <p:sldId id="408" r:id="rId12"/>
    <p:sldId id="409" r:id="rId13"/>
    <p:sldId id="411" r:id="rId14"/>
    <p:sldId id="412" r:id="rId15"/>
    <p:sldId id="413" r:id="rId16"/>
    <p:sldId id="415" r:id="rId17"/>
    <p:sldId id="382" r:id="rId18"/>
    <p:sldId id="337" r:id="rId19"/>
    <p:sldId id="387" r:id="rId20"/>
    <p:sldId id="388" r:id="rId21"/>
    <p:sldId id="416" r:id="rId22"/>
    <p:sldId id="41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A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60"/>
  </p:normalViewPr>
  <p:slideViewPr>
    <p:cSldViewPr>
      <p:cViewPr varScale="1">
        <p:scale>
          <a:sx n="80" d="100"/>
          <a:sy n="80" d="100"/>
        </p:scale>
        <p:origin x="166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83AA04-1502-4D44-901A-FA842D6EE71C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671E29C-290F-4A32-8010-1BBC36D4080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B2BF2A-E16C-4D55-85DB-126C90C77804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631465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EBB08-FC7D-4391-B2C4-E1BA17147A1F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F16FC-C539-4996-916E-D33F82FF85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00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BBE46-DBCE-4635-B0BF-E554A5433DEF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78C31-C236-434B-8732-F494D4CC1F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890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7B71A-006B-4D97-9B01-9E19221E6878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6D82D-4B1A-4F99-B541-2500A29E04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797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2134F-5110-4D82-BD91-5DE4F6D781D8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D3BD3-137F-4142-813B-F7BA6C2C4E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43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51FEC-4602-4DE3-92A4-8950F3EAC80D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59570-E271-4F57-B874-0EA4B96B8C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461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E026B-FD42-435D-A0C4-A87F4B3AC3D1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14EBA-C2A8-4F0F-AD1E-A264F0DC65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156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4B56A-B30C-4175-8124-4AF80F502C55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0D3D0-085D-4A5D-9420-9514B4CB3D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303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84399-583C-42E8-A46B-F79F59205666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7C5E1-6F2E-4E4D-8825-C3CECA44D3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57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70299-469B-418A-B97C-1959FD4BE1D1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80B2D-BAA2-4B03-BEAD-A7162B6EA1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26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8FB60-667A-403D-862B-C7A30F570EE7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38849-28B7-4ADB-909E-51F8440C6F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704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0ACF2-972B-484E-83A2-AAF0A80125AB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29C35-1C9A-44EA-BD90-6675C5C679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514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58AE7F-53D9-4572-907A-571671757202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946B0F9-60E9-4A32-B9FD-78E8A6AAD96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0" y="3573281"/>
            <a:ext cx="91265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ru-RU" sz="3100" b="1" dirty="0" smtClean="0">
                <a:solidFill>
                  <a:srgbClr val="0000FF"/>
                </a:solidFill>
              </a:rPr>
              <a:t>ОРИЕНТИРОВОЧНАЯ ОСНОВА ДЕЙСТВИЙ </a:t>
            </a:r>
            <a:r>
              <a:rPr lang="ru-RU" sz="3100" b="1" dirty="0">
                <a:solidFill>
                  <a:srgbClr val="0000FF"/>
                </a:solidFill>
              </a:rPr>
              <a:t>– </a:t>
            </a:r>
            <a:endParaRPr lang="ru-RU" sz="3100" b="1" dirty="0" smtClean="0">
              <a:solidFill>
                <a:srgbClr val="0000FF"/>
              </a:solidFill>
            </a:endParaRPr>
          </a:p>
          <a:p>
            <a:pPr algn="ctr">
              <a:spcBef>
                <a:spcPts val="1200"/>
              </a:spcBef>
              <a:defRPr/>
            </a:pPr>
            <a:r>
              <a:rPr lang="ru-RU" sz="3100" b="1" dirty="0" smtClean="0">
                <a:solidFill>
                  <a:srgbClr val="0000FF"/>
                </a:solidFill>
              </a:rPr>
              <a:t>ДИДАКТИЧЕСКОЕ СРЕДСТВО </a:t>
            </a:r>
            <a:r>
              <a:rPr lang="ru-RU" sz="3100" b="1" dirty="0">
                <a:solidFill>
                  <a:srgbClr val="0000FF"/>
                </a:solidFill>
              </a:rPr>
              <a:t>ОБУЧЕНИЯ</a:t>
            </a:r>
            <a:endParaRPr lang="ru-RU" sz="31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571750" y="214313"/>
            <a:ext cx="6554788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b="1" dirty="0">
                <a:solidFill>
                  <a:srgbClr val="006600"/>
                </a:solidFill>
                <a:latin typeface="Arial" panose="020B0604020202020204" pitchFamily="34" charset="0"/>
              </a:rPr>
              <a:t>ГОО ВПО «ДОНЕЦКИЙ НАЦИОНАЛЬНЫЙ МЕДИЦИНСКИЙ УНИВЕРСИТЕТ ИМЕНИ М. ГОРЬКОГО</a:t>
            </a:r>
            <a:r>
              <a:rPr lang="ru-RU" altLang="ru-RU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»</a:t>
            </a:r>
            <a:r>
              <a:rPr lang="ru-RU" altLang="ru-RU" sz="1200" b="1" dirty="0" smtClean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ru-RU" altLang="ru-RU" sz="1200" b="1" dirty="0" smtClean="0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800" b="1" dirty="0" smtClean="0">
                <a:solidFill>
                  <a:srgbClr val="339933"/>
                </a:solidFill>
                <a:latin typeface="Arial" panose="020B0604020202020204" pitchFamily="34" charset="0"/>
              </a:rPr>
              <a:t>Кафедра </a:t>
            </a:r>
            <a:r>
              <a:rPr lang="ru-RU" altLang="ru-RU" sz="2800" b="1" dirty="0">
                <a:solidFill>
                  <a:srgbClr val="339933"/>
                </a:solidFill>
                <a:latin typeface="Arial" panose="020B0604020202020204" pitchFamily="34" charset="0"/>
              </a:rPr>
              <a:t>пропедевтики педиатрии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1115616" y="5373216"/>
            <a:ext cx="7010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b="1" dirty="0" err="1">
                <a:solidFill>
                  <a:srgbClr val="990033"/>
                </a:solidFill>
                <a:latin typeface="Arial" panose="020B0604020202020204" pitchFamily="34" charset="0"/>
              </a:rPr>
              <a:t>Докладчик</a:t>
            </a:r>
            <a:r>
              <a:rPr lang="uk-UA" altLang="ru-RU" b="1" dirty="0">
                <a:solidFill>
                  <a:srgbClr val="990033"/>
                </a:solidFill>
                <a:latin typeface="Arial" panose="020B0604020202020204" pitchFamily="34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b="1" dirty="0">
                <a:solidFill>
                  <a:srgbClr val="990033"/>
                </a:solidFill>
                <a:latin typeface="Arial" panose="020B0604020202020204" pitchFamily="34" charset="0"/>
              </a:rPr>
              <a:t>доцент </a:t>
            </a:r>
            <a:r>
              <a:rPr lang="uk-UA" altLang="ru-RU" b="1" dirty="0" err="1">
                <a:solidFill>
                  <a:srgbClr val="990033"/>
                </a:solidFill>
                <a:latin typeface="Arial" panose="020B0604020202020204" pitchFamily="34" charset="0"/>
              </a:rPr>
              <a:t>Кривущев</a:t>
            </a:r>
            <a:r>
              <a:rPr lang="uk-UA" altLang="ru-RU" b="1" dirty="0">
                <a:solidFill>
                  <a:srgbClr val="990033"/>
                </a:solidFill>
                <a:latin typeface="Arial" panose="020B0604020202020204" pitchFamily="34" charset="0"/>
              </a:rPr>
              <a:t> Борис </a:t>
            </a:r>
            <a:r>
              <a:rPr lang="uk-UA" altLang="ru-RU" b="1" dirty="0" err="1">
                <a:solidFill>
                  <a:srgbClr val="990033"/>
                </a:solidFill>
                <a:latin typeface="Arial" panose="020B0604020202020204" pitchFamily="34" charset="0"/>
              </a:rPr>
              <a:t>Исаевич</a:t>
            </a:r>
            <a:endParaRPr lang="uk-UA" altLang="ru-RU" b="1" dirty="0">
              <a:solidFill>
                <a:srgbClr val="990033"/>
              </a:solidFill>
              <a:latin typeface="Arial" panose="020B0604020202020204" pitchFamily="34" charset="0"/>
            </a:endParaRP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2643188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62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2"/>
            <a:ext cx="9144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Экспериментальные исследования Н. С. </a:t>
            </a:r>
            <a:r>
              <a:rPr lang="ru-RU" sz="2600" dirty="0" err="1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Пантиной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sz="26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становлении графических навыков письма 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показали достоинства и недостатки разных типов ООД. </a:t>
            </a:r>
            <a:endParaRPr lang="ru-RU" sz="26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В группе детей, где обучение проводилось на основе ориентировки </a:t>
            </a:r>
            <a:r>
              <a:rPr lang="ru-RU" sz="26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первого типа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, </a:t>
            </a:r>
            <a:r>
              <a:rPr lang="ru-RU" sz="26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учитель 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показывал </a:t>
            </a:r>
            <a:r>
              <a:rPr lang="ru-RU" sz="26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детям 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изучаемую букву-образец (букву «И») и давал примерно такое объяснение: «Мы начинаем писать вот здесь (указывает), </a:t>
            </a:r>
            <a:r>
              <a:rPr lang="ru-RU" sz="26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ведём 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по линеечке вниз до сих пор (указывает), теперь закругляем на нижнюю линейку, вот сюда (указывает), а теперь поворачиваем вверх и ведем в этот уголочек (указывает) и т.д.». После этого ребенок приступает к самостоятельному написанию буквы, получая при необходимости помощь учителя. Для правильного написания буквы детям требовалось в среднем </a:t>
            </a:r>
            <a:r>
              <a:rPr lang="ru-RU" sz="2600" b="1" dirty="0">
                <a:solidFill>
                  <a:srgbClr val="C00000"/>
                </a:solidFill>
                <a:ea typeface="Times New Roman" panose="02020603050405020304" pitchFamily="18" charset="0"/>
              </a:rPr>
              <a:t>174 повторения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. Для написания следующей буквы </a:t>
            </a:r>
            <a:r>
              <a:rPr lang="ru-RU" sz="2600" b="1" u="sng" dirty="0">
                <a:solidFill>
                  <a:srgbClr val="C00000"/>
                </a:solidFill>
                <a:ea typeface="Times New Roman" panose="02020603050405020304" pitchFamily="18" charset="0"/>
              </a:rPr>
              <a:t>ученики</a:t>
            </a:r>
            <a:r>
              <a:rPr lang="ru-RU" sz="2600" dirty="0">
                <a:solidFill>
                  <a:srgbClr val="C00000"/>
                </a:solidFill>
                <a:ea typeface="Times New Roman" panose="02020603050405020304" pitchFamily="18" charset="0"/>
              </a:rPr>
              <a:t> должны были искать необходимые ориентиры заново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.</a:t>
            </a:r>
            <a:endParaRPr lang="ru-RU" sz="26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1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26" y="0"/>
            <a:ext cx="89289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 использовании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второго типа ООД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ребенку предъявляется буква-образец и нанесенная на бумагу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система точек-опор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облегчающая исполнительную часть действия. Ребенок учится копировать точки и по ним писать букву. Для правильного написания буквы детям потребовалось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22 повторения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Обучение происходило быстрее и без ошибок. Однако, для написания следующей буквы </a:t>
            </a:r>
            <a:r>
              <a:rPr lang="ru-RU" sz="2400" b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вновь демонстрировал необходимые ориентиры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выделял систему точек, адекватных контуру буквы и переносил их на бумагу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0215">
              <a:spcAft>
                <a:spcPts val="0"/>
              </a:spcAft>
            </a:pP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Обучение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базирующееся на ориентировочной основе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третьего типа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начиналось с </a:t>
            </a:r>
            <a:r>
              <a:rPr lang="ru-RU" sz="2400" b="1" u="sng" dirty="0">
                <a:solidFill>
                  <a:srgbClr val="C00000"/>
                </a:solidFill>
                <a:ea typeface="Times New Roman" panose="02020603050405020304" pitchFamily="18" charset="0"/>
              </a:rPr>
              <a:t>объяснения принципа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выделения системы ориентиров: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опорные точки нужно ставить в тех местах буквы, где составляющая её линия меняет направление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. Ребенку показывалось это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на одной букве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а затем его учили это делать на типовых буквах алфавита. </a:t>
            </a:r>
            <a:endParaRPr lang="ru-RU" sz="2400" dirty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9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9036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На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овладение правильным написанием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первой буквы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понадобилось в среднем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14 повторений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второй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–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8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а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начиная с восьмой буквы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дети писали каждую новую букву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сразу правильно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. Усвоенное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действие легко переносилось и в новые ситуации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– при письме в тетради в широкую линейку, на нелинованной бумаге. </a:t>
            </a:r>
            <a:endParaRPr lang="ru-RU" sz="2400" dirty="0" smtClean="0">
              <a:solidFill>
                <a:srgbClr val="00009A"/>
              </a:solidFill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Всего на обучение детей написанию всех букв понадобилось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26 раз меньше повторений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чем по I типу. При этом усвоенный принцип дети легко переносили на написание цифр и букв незнакомого алфавита (латинского, грузинского и др.), рисование.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Третий тип отличается от первого и второго типов обучения по мотивации и по развивающему эффекту.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Главное в третьем типе обучения – это </a:t>
            </a:r>
            <a:r>
              <a:rPr lang="ru-RU" sz="2400" b="1" i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активизация познавательной деятельности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Именно третий тип ООД позволяет реализовывать </a:t>
            </a:r>
            <a:r>
              <a:rPr lang="ru-RU" sz="2400" b="1" i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развивающий эффект обучения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Три разных типа ООД можно рассмотреть на примере </a:t>
            </a:r>
            <a:r>
              <a:rPr lang="ru-RU" sz="2400" dirty="0" err="1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перкуторного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определения границ сердца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первом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варианте ООД преподаватель просто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демонстрирует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методику </a:t>
            </a:r>
            <a:r>
              <a:rPr lang="ru-RU" sz="2400" dirty="0" err="1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перкуторного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определения границ сердца и предлагает студентам простое повторение.</a:t>
            </a:r>
            <a:endParaRPr lang="ru-RU" sz="24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втором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варианте ООД студентам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предлагается методика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определения каждой границы сердца, демонстрируется эта методика и предлагается самостоятельное повторение для освоения данного умения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третьем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типе ООД: 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630555" algn="l"/>
              </a:tabLs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студентам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разъясняется принцип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топографической перкуссии любого органа – направление перкуссии, положение пальца-плессиметра и правило определения границы по отношению к пальцу-плессиметру;  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630555" algn="l"/>
              </a:tabLs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определяется необходимость знания топографии расположения сердца;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630555" algn="l"/>
              </a:tabLs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дается задание – определить границы сердца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116632"/>
            <a:ext cx="91085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студент знает топографию сердца и овладел методикой топографической перкуссии, он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сможет сам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без помощи преподавателя определить границы сердца. При этом возможны отклонения от классической методики. Но результат будет достигнут – границы органа будут определены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А если студент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экстраполирует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свои знания и умения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на другие ситуации, то сам сможет </a:t>
            </a:r>
            <a:r>
              <a:rPr lang="ru-RU" sz="2400" dirty="0" err="1">
                <a:solidFill>
                  <a:srgbClr val="00009A"/>
                </a:solidFill>
                <a:ea typeface="Times New Roman" panose="02020603050405020304" pitchFamily="18" charset="0"/>
              </a:rPr>
              <a:t>перкуторно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определить границы печени, селезенки и других органов. Но для этого он должен использовать свой предыдущий индивидуальный опыт. Он должен </a:t>
            </a:r>
            <a:r>
              <a:rPr lang="ru-RU" sz="24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включить опцию «творческое познание»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. Должен стать не просто участником, а </a:t>
            </a:r>
            <a:r>
              <a:rPr lang="ru-RU" sz="2400" b="1" i="1" u="sng" dirty="0">
                <a:solidFill>
                  <a:srgbClr val="C00000"/>
                </a:solidFill>
                <a:ea typeface="Times New Roman" panose="02020603050405020304" pitchFamily="18" charset="0"/>
              </a:rPr>
              <a:t>соучастником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учебного процесса. Именно такая ориентировка на обучение мотивирует студентов, зажигает огонь активной познавательной деятельности, что в конечном итоге приводит к формированию необходимых компетенций.</a:t>
            </a:r>
            <a:endParaRPr lang="ru-RU" sz="2400" dirty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3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450" y="116632"/>
            <a:ext cx="9001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Самостоятельная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познавательная деятельность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также вырабатывает у студентов определенную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уверенность в себе и своих действиях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что будет очень полезным в дальнейших нестандартных ситуациях. Обучающийся будет психологически готов к 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ним.</a:t>
            </a:r>
          </a:p>
          <a:p>
            <a:pPr indent="450215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Правильное использование ООД начинается при формулировании домашнего задания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Преподавателю следует указать студентам: 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конечную цель занятия, 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какой материал из предыдущего периода обучения следует повторить;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что нужно выучить. 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перкуторного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определения границ сердца нужно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повторить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топографию сердца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знать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правила топографической перкуссии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владеть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методикой перкуссии;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знать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методику </a:t>
            </a:r>
            <a:r>
              <a:rPr lang="ru-RU" sz="2400" dirty="0" err="1">
                <a:solidFill>
                  <a:srgbClr val="00009A"/>
                </a:solidFill>
                <a:ea typeface="Times New Roman" panose="02020603050405020304" pitchFamily="18" charset="0"/>
              </a:rPr>
              <a:t>перкуторного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определения границ 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сердца (правую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верхнюю, левую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).</a:t>
            </a:r>
            <a:endParaRPr lang="ru-RU" sz="24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89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90364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Студент должен </a:t>
            </a:r>
            <a:r>
              <a:rPr lang="ru-RU" sz="2400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определиться и </a:t>
            </a:r>
            <a:r>
              <a:rPr lang="ru-RU" sz="2400" b="1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сформировать план подготовки к занятию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: «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топографию сердца я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повторю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rgbClr val="00009A"/>
              </a:solidFill>
              <a:ea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правила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топографической перкуссии я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знаю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перкутировать я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умею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а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методику определения границ сердца я 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должен выучить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». </a:t>
            </a:r>
            <a:endParaRPr lang="ru-RU" sz="2400" dirty="0" smtClean="0">
              <a:solidFill>
                <a:srgbClr val="00009A"/>
              </a:solidFill>
              <a:ea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Это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и есть ориентировочная основа будущих действий студента при подготовке к занятию. У другого студента эта схема может быть другой. Но цель должна быть у всех </a:t>
            </a:r>
            <a:r>
              <a:rPr lang="ru-RU" sz="2400" dirty="0" err="1" smtClean="0">
                <a:solidFill>
                  <a:srgbClr val="00009A"/>
                </a:solidFill>
                <a:ea typeface="Times New Roman" panose="02020603050405020304" pitchFamily="18" charset="0"/>
              </a:rPr>
              <a:t>единая.</a:t>
            </a:r>
            <a:r>
              <a:rPr lang="ru-RU" altLang="ru-RU" sz="2400" dirty="0" err="1" smtClean="0">
                <a:solidFill>
                  <a:srgbClr val="00009A"/>
                </a:solidFill>
                <a:cs typeface="Times New Roman" panose="02020603050405020304" pitchFamily="18" charset="0"/>
              </a:rPr>
              <a:t>Осмысливая</a:t>
            </a:r>
            <a:r>
              <a:rPr lang="ru-RU" altLang="ru-RU" sz="24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  </a:t>
            </a:r>
            <a:r>
              <a:rPr lang="ru-RU" altLang="ru-RU" sz="2400" dirty="0">
                <a:solidFill>
                  <a:srgbClr val="00009A"/>
                </a:solidFill>
                <a:cs typeface="Times New Roman" panose="02020603050405020304" pitchFamily="18" charset="0"/>
              </a:rPr>
              <a:t>содержание будущего занятия, студент стремится </a:t>
            </a:r>
            <a:r>
              <a:rPr lang="ru-RU" altLang="ru-RU" sz="2400" b="1" u="sng" dirty="0">
                <a:solidFill>
                  <a:srgbClr val="00009A"/>
                </a:solidFill>
                <a:cs typeface="Times New Roman" panose="02020603050405020304" pitchFamily="18" charset="0"/>
              </a:rPr>
              <a:t>понять, что его ждет</a:t>
            </a:r>
            <a:r>
              <a:rPr lang="ru-RU" altLang="ru-RU" sz="2400" dirty="0">
                <a:solidFill>
                  <a:srgbClr val="00009A"/>
                </a:solidFill>
                <a:cs typeface="Times New Roman" panose="02020603050405020304" pitchFamily="18" charset="0"/>
              </a:rPr>
              <a:t>. </a:t>
            </a:r>
          </a:p>
          <a:p>
            <a:r>
              <a:rPr lang="ru-RU" altLang="ru-RU" sz="2400" dirty="0">
                <a:solidFill>
                  <a:srgbClr val="00009A"/>
                </a:solidFill>
                <a:cs typeface="Times New Roman" panose="02020603050405020304" pitchFamily="18" charset="0"/>
              </a:rPr>
              <a:t>Он вспоминает, что ему известно по данной теме, сталкивался ли он с ней раньше. </a:t>
            </a:r>
            <a:r>
              <a:rPr lang="ru-RU" altLang="ru-RU" sz="2400" b="1" dirty="0">
                <a:solidFill>
                  <a:srgbClr val="00009A"/>
                </a:solidFill>
                <a:cs typeface="Times New Roman" panose="02020603050405020304" pitchFamily="18" charset="0"/>
              </a:rPr>
              <a:t>Студент формирует мысленный образ темы</a:t>
            </a:r>
            <a:r>
              <a:rPr lang="ru-RU" altLang="ru-RU" sz="2400" dirty="0">
                <a:solidFill>
                  <a:srgbClr val="00009A"/>
                </a:solidFill>
                <a:cs typeface="Times New Roman" panose="02020603050405020304" pitchFamily="18" charset="0"/>
              </a:rPr>
              <a:t> – он оценивает, большая она или маленькая по объему, простая или сложная, но главное – представляет разделение темы на части, их наполнение и </a:t>
            </a:r>
            <a:r>
              <a:rPr lang="ru-RU" altLang="ru-RU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логические связи</a:t>
            </a:r>
            <a:r>
              <a:rPr lang="ru-RU" altLang="ru-RU" sz="2400" dirty="0">
                <a:solidFill>
                  <a:srgbClr val="00009A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9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/>
          </p:cNvSpPr>
          <p:nvPr/>
        </p:nvSpPr>
        <p:spPr bwMode="auto">
          <a:xfrm>
            <a:off x="179512" y="116632"/>
            <a:ext cx="8715375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Так 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же, </a:t>
            </a:r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как человек легко и быстро узнает знакомые предметы, так и </a:t>
            </a:r>
            <a:r>
              <a:rPr lang="ru-RU" altLang="ru-RU" sz="32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для понимания новых знаний нужно по возможности </a:t>
            </a:r>
            <a:r>
              <a:rPr lang="ru-RU" altLang="ru-RU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заранее настроить </a:t>
            </a:r>
            <a:r>
              <a:rPr lang="ru-RU" altLang="ru-RU" sz="3200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себя </a:t>
            </a:r>
            <a:r>
              <a:rPr lang="ru-RU" altLang="ru-RU" sz="32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на что-то определенное</a:t>
            </a:r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. В таком случае 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студент </a:t>
            </a:r>
            <a:r>
              <a:rPr lang="ru-RU" altLang="ru-RU" sz="3200" u="sng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будет </a:t>
            </a:r>
            <a:r>
              <a:rPr lang="ru-RU" altLang="ru-RU" sz="3200" u="sng" dirty="0">
                <a:solidFill>
                  <a:srgbClr val="00009A"/>
                </a:solidFill>
                <a:cs typeface="Times New Roman" panose="02020603050405020304" pitchFamily="18" charset="0"/>
              </a:rPr>
              <a:t>ждать очередной части содержания</a:t>
            </a:r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, надеясь найти нечто знакомое или интересное 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новое. При этом </a:t>
            </a:r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он </a:t>
            </a:r>
            <a:endParaRPr lang="ru-RU" altLang="ru-RU" sz="3200" dirty="0" smtClean="0">
              <a:solidFill>
                <a:srgbClr val="00009A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3200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будет </a:t>
            </a:r>
            <a:r>
              <a:rPr lang="ru-RU" altLang="ru-RU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готов усваивать это новое</a:t>
            </a:r>
            <a:r>
              <a:rPr lang="ru-RU" altLang="ru-RU" sz="3200" b="1" dirty="0">
                <a:solidFill>
                  <a:srgbClr val="00009A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Кроме того, граф логической структуры и другие </a:t>
            </a:r>
            <a:r>
              <a:rPr lang="ru-RU" altLang="ru-R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элементы ориентировочной основы действий </a:t>
            </a:r>
            <a:r>
              <a:rPr lang="ru-RU" altLang="ru-RU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СТРУКТУРИРУЮТ</a:t>
            </a:r>
            <a:r>
              <a:rPr lang="ru-RU" altLang="ru-RU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 предстоящую информацию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.</a:t>
            </a:r>
            <a:endParaRPr lang="ru-RU" altLang="ru-RU" sz="3200" dirty="0">
              <a:solidFill>
                <a:srgbClr val="00009A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332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Это можно сравнить с </a:t>
            </a:r>
            <a:r>
              <a:rPr lang="ru-RU" altLang="ru-RU" sz="2800" i="1" u="sng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формированием в голове «</a:t>
            </a:r>
            <a:r>
              <a:rPr lang="ru-RU" altLang="ru-RU" sz="2800" i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свободных полочек</a:t>
            </a:r>
            <a:r>
              <a:rPr lang="ru-RU" altLang="ru-RU" sz="2800" i="1" u="sng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», которые нужно будет заполнить «книгами» – информацией.</a:t>
            </a:r>
          </a:p>
          <a:p>
            <a:r>
              <a:rPr lang="ru-RU" altLang="ru-RU" sz="2800" i="1" dirty="0">
                <a:solidFill>
                  <a:srgbClr val="00009A"/>
                </a:solidFill>
              </a:rPr>
              <a:t>Хорошо ориентированная основа будущих действий является мощной мотивацией обучения</a:t>
            </a:r>
            <a:r>
              <a:rPr lang="ru-RU" altLang="ru-RU" sz="2800" dirty="0">
                <a:solidFill>
                  <a:srgbClr val="00009A"/>
                </a:solidFill>
              </a:rPr>
              <a:t>, так как студенту </a:t>
            </a:r>
            <a:r>
              <a:rPr lang="ru-RU" altLang="ru-RU" sz="2800" i="1" u="sng" dirty="0">
                <a:solidFill>
                  <a:srgbClr val="C00000"/>
                </a:solidFill>
              </a:rPr>
              <a:t>становится ясно – что учить, для чего учить и как учить</a:t>
            </a:r>
            <a:r>
              <a:rPr lang="ru-RU" altLang="ru-RU" sz="2800" dirty="0" smtClean="0">
                <a:solidFill>
                  <a:srgbClr val="00009A"/>
                </a:solidFill>
              </a:rPr>
              <a:t>.</a:t>
            </a:r>
          </a:p>
          <a:p>
            <a:r>
              <a:rPr lang="ru-RU" altLang="ru-RU" sz="2800" dirty="0">
                <a:solidFill>
                  <a:srgbClr val="00009A"/>
                </a:solidFill>
              </a:rPr>
              <a:t>В процессе поступления информации в головной мозг и формирования  знаний, необходимо эти </a:t>
            </a:r>
            <a:r>
              <a:rPr lang="ru-RU" altLang="ru-RU" sz="2800" u="sng" dirty="0">
                <a:solidFill>
                  <a:srgbClr val="00009A"/>
                </a:solidFill>
              </a:rPr>
              <a:t>знания </a:t>
            </a:r>
            <a:r>
              <a:rPr lang="ru-RU" altLang="ru-RU" sz="2800" b="1" u="sng" dirty="0">
                <a:solidFill>
                  <a:srgbClr val="C00000"/>
                </a:solidFill>
              </a:rPr>
              <a:t>уяснить</a:t>
            </a:r>
            <a:r>
              <a:rPr lang="ru-RU" altLang="ru-RU" sz="2800" u="sng" dirty="0">
                <a:solidFill>
                  <a:srgbClr val="C00000"/>
                </a:solidFill>
              </a:rPr>
              <a:t>, </a:t>
            </a:r>
            <a:r>
              <a:rPr lang="ru-RU" altLang="ru-RU" sz="2800" b="1" u="sng" dirty="0">
                <a:solidFill>
                  <a:srgbClr val="C00000"/>
                </a:solidFill>
              </a:rPr>
              <a:t>систематизировать</a:t>
            </a:r>
            <a:r>
              <a:rPr lang="ru-RU" altLang="ru-RU" sz="2800" u="sng" dirty="0">
                <a:solidFill>
                  <a:srgbClr val="C00000"/>
                </a:solidFill>
              </a:rPr>
              <a:t>, </a:t>
            </a:r>
            <a:r>
              <a:rPr lang="ru-RU" altLang="ru-RU" sz="2800" b="1" u="sng" dirty="0">
                <a:solidFill>
                  <a:srgbClr val="C00000"/>
                </a:solidFill>
              </a:rPr>
              <a:t>структурировать</a:t>
            </a:r>
            <a:r>
              <a:rPr lang="ru-RU" altLang="ru-RU" sz="2800" u="sng" dirty="0">
                <a:solidFill>
                  <a:srgbClr val="C00000"/>
                </a:solidFill>
              </a:rPr>
              <a:t> </a:t>
            </a:r>
            <a:r>
              <a:rPr lang="ru-RU" altLang="ru-RU" sz="2800" u="sng" dirty="0">
                <a:solidFill>
                  <a:srgbClr val="00009A"/>
                </a:solidFill>
              </a:rPr>
              <a:t>и «разложить на заранее сформированные полочки</a:t>
            </a:r>
            <a:r>
              <a:rPr lang="ru-RU" altLang="ru-RU" sz="2800" u="sng" dirty="0" smtClean="0">
                <a:solidFill>
                  <a:srgbClr val="00009A"/>
                </a:solidFill>
              </a:rPr>
              <a:t>»</a:t>
            </a:r>
            <a:r>
              <a:rPr lang="ru-RU" altLang="ru-RU" sz="2800" dirty="0" smtClean="0">
                <a:solidFill>
                  <a:srgbClr val="00009A"/>
                </a:solidFill>
              </a:rPr>
              <a:t>.</a:t>
            </a:r>
          </a:p>
          <a:p>
            <a:pPr eaLnBrk="1" hangingPunct="1"/>
            <a:r>
              <a:rPr lang="ru-RU" altLang="ru-RU" sz="2800" dirty="0"/>
              <a:t>Если же </a:t>
            </a:r>
            <a:r>
              <a:rPr lang="ru-RU" altLang="ru-RU" sz="2800" u="sng" dirty="0">
                <a:solidFill>
                  <a:srgbClr val="0000FF"/>
                </a:solidFill>
              </a:rPr>
              <a:t>«полочки» заранее не сформированы </a:t>
            </a:r>
          </a:p>
          <a:p>
            <a:pPr eaLnBrk="1" hangingPunct="1"/>
            <a:r>
              <a:rPr lang="ru-RU" altLang="ru-RU" sz="2800" dirty="0"/>
              <a:t>(</a:t>
            </a:r>
            <a:r>
              <a:rPr lang="ru-RU" altLang="ru-RU" sz="2800" b="1" u="sng" dirty="0">
                <a:solidFill>
                  <a:srgbClr val="C00000"/>
                </a:solidFill>
              </a:rPr>
              <a:t>нет ориентировочной основы действий</a:t>
            </a:r>
            <a:r>
              <a:rPr lang="ru-RU" altLang="ru-RU" sz="2800" dirty="0"/>
              <a:t>), то </a:t>
            </a:r>
          </a:p>
          <a:p>
            <a:pPr eaLnBrk="1" hangingPunct="1"/>
            <a:r>
              <a:rPr lang="ru-RU" altLang="ru-RU" sz="2800" u="sng" dirty="0">
                <a:solidFill>
                  <a:srgbClr val="0000FF"/>
                </a:solidFill>
              </a:rPr>
              <a:t>знания будут накапливаться бессистемно и хаотично</a:t>
            </a:r>
            <a:r>
              <a:rPr lang="ru-RU" altLang="ru-RU" sz="2800" dirty="0" smtClean="0"/>
              <a:t>.</a:t>
            </a:r>
            <a:endParaRPr lang="ru-RU" sz="2800" dirty="0">
              <a:solidFill>
                <a:srgbClr val="0000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Прямоугольник 1"/>
          <p:cNvSpPr>
            <a:spLocks noChangeArrowheads="1"/>
          </p:cNvSpPr>
          <p:nvPr/>
        </p:nvSpPr>
        <p:spPr bwMode="auto">
          <a:xfrm>
            <a:off x="128811" y="0"/>
            <a:ext cx="9001125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100" dirty="0">
                <a:solidFill>
                  <a:srgbClr val="00009A"/>
                </a:solidFill>
              </a:rPr>
              <a:t>Студент должен </a:t>
            </a:r>
            <a:r>
              <a:rPr lang="ru-RU" altLang="ru-RU" sz="3100" b="1" dirty="0">
                <a:solidFill>
                  <a:srgbClr val="C00000"/>
                </a:solidFill>
              </a:rPr>
              <a:t>классифицировать получаемые знания</a:t>
            </a:r>
            <a:r>
              <a:rPr lang="ru-RU" altLang="ru-RU" sz="3100" dirty="0">
                <a:solidFill>
                  <a:srgbClr val="00009A"/>
                </a:solidFill>
              </a:rPr>
              <a:t>. </a:t>
            </a:r>
            <a:r>
              <a:rPr lang="ru-RU" altLang="ru-RU" sz="3100" i="1" dirty="0">
                <a:solidFill>
                  <a:srgbClr val="00009A"/>
                </a:solidFill>
              </a:rPr>
              <a:t>Классификация знаний помогает </a:t>
            </a:r>
            <a:r>
              <a:rPr lang="ru-RU" altLang="ru-RU" sz="3100" i="1" u="sng" dirty="0">
                <a:solidFill>
                  <a:srgbClr val="C00000"/>
                </a:solidFill>
              </a:rPr>
              <a:t>включить их </a:t>
            </a:r>
            <a:r>
              <a:rPr lang="ru-RU" altLang="ru-RU" sz="3100" i="1" u="sng" dirty="0" smtClean="0">
                <a:solidFill>
                  <a:srgbClr val="C00000"/>
                </a:solidFill>
              </a:rPr>
              <a:t>в систему</a:t>
            </a:r>
            <a:r>
              <a:rPr lang="ru-RU" altLang="ru-RU" sz="3100" i="1" dirty="0" smtClean="0">
                <a:solidFill>
                  <a:srgbClr val="C00000"/>
                </a:solidFill>
              </a:rPr>
              <a:t> </a:t>
            </a:r>
            <a:r>
              <a:rPr lang="ru-RU" altLang="ru-RU" sz="3100" i="1" dirty="0">
                <a:solidFill>
                  <a:srgbClr val="C00000"/>
                </a:solidFill>
              </a:rPr>
              <a:t>своего личного опыта</a:t>
            </a:r>
            <a:r>
              <a:rPr lang="ru-RU" altLang="ru-RU" sz="3100" i="1" dirty="0">
                <a:solidFill>
                  <a:srgbClr val="00009A"/>
                </a:solidFill>
              </a:rPr>
              <a:t>.</a:t>
            </a:r>
            <a:r>
              <a:rPr lang="ru-RU" altLang="ru-RU" sz="3100" dirty="0">
                <a:solidFill>
                  <a:srgbClr val="00009A"/>
                </a:solidFill>
              </a:rPr>
              <a:t> </a:t>
            </a:r>
            <a:r>
              <a:rPr lang="ru-RU" altLang="ru-RU" sz="3100" dirty="0" smtClean="0">
                <a:solidFill>
                  <a:srgbClr val="00009A"/>
                </a:solidFill>
              </a:rPr>
              <a:t>Всё </a:t>
            </a:r>
            <a:r>
              <a:rPr lang="ru-RU" altLang="ru-RU" sz="3100" dirty="0">
                <a:solidFill>
                  <a:srgbClr val="00009A"/>
                </a:solidFill>
              </a:rPr>
              <a:t>включаемое в личный опыт подвергается </a:t>
            </a:r>
            <a:r>
              <a:rPr lang="ru-RU" altLang="ru-RU" sz="3100" u="sng" dirty="0">
                <a:solidFill>
                  <a:srgbClr val="00009A"/>
                </a:solidFill>
              </a:rPr>
              <a:t>эмоциональной оценке</a:t>
            </a:r>
            <a:r>
              <a:rPr lang="ru-RU" altLang="ru-RU" sz="3100" dirty="0">
                <a:solidFill>
                  <a:srgbClr val="00009A"/>
                </a:solidFill>
              </a:rPr>
              <a:t>, приобретает субъективный вес доверия </a:t>
            </a:r>
            <a:r>
              <a:rPr lang="ru-RU" altLang="ru-RU" sz="3100" dirty="0" smtClean="0">
                <a:solidFill>
                  <a:srgbClr val="00009A"/>
                </a:solidFill>
              </a:rPr>
              <a:t>и </a:t>
            </a:r>
            <a:r>
              <a:rPr lang="ru-RU" altLang="ru-RU" sz="3100" dirty="0">
                <a:solidFill>
                  <a:srgbClr val="00009A"/>
                </a:solidFill>
              </a:rPr>
              <a:t>значимости и </a:t>
            </a:r>
            <a:r>
              <a:rPr lang="ru-RU" altLang="ru-RU" sz="3100" u="sng" dirty="0">
                <a:solidFill>
                  <a:srgbClr val="00009A"/>
                </a:solidFill>
              </a:rPr>
              <a:t>запоминается</a:t>
            </a:r>
            <a:r>
              <a:rPr lang="ru-RU" altLang="ru-RU" sz="3100" dirty="0">
                <a:solidFill>
                  <a:srgbClr val="00009A"/>
                </a:solidFill>
              </a:rPr>
              <a:t> </a:t>
            </a:r>
            <a:r>
              <a:rPr lang="ru-RU" altLang="ru-RU" sz="3100" dirty="0" smtClean="0">
                <a:solidFill>
                  <a:srgbClr val="00009A"/>
                </a:solidFill>
              </a:rPr>
              <a:t>надолго (</a:t>
            </a:r>
            <a:r>
              <a:rPr lang="ru-RU" altLang="ru-RU" sz="3100" b="1" i="1" dirty="0" smtClean="0">
                <a:solidFill>
                  <a:srgbClr val="C00000"/>
                </a:solidFill>
              </a:rPr>
              <a:t>«присвоение» знаний</a:t>
            </a:r>
            <a:r>
              <a:rPr lang="ru-RU" altLang="ru-RU" sz="3100" dirty="0" smtClean="0">
                <a:solidFill>
                  <a:srgbClr val="00009A"/>
                </a:solidFill>
              </a:rPr>
              <a:t>). </a:t>
            </a:r>
            <a:r>
              <a:rPr lang="ru-RU" altLang="ru-RU" sz="3100" dirty="0">
                <a:solidFill>
                  <a:srgbClr val="00009A"/>
                </a:solidFill>
              </a:rPr>
              <a:t>И, наконец, новое знание, </a:t>
            </a:r>
            <a:r>
              <a:rPr lang="ru-RU" altLang="ru-RU" sz="3100" dirty="0" err="1">
                <a:solidFill>
                  <a:srgbClr val="00009A"/>
                </a:solidFill>
              </a:rPr>
              <a:t>накладываясь</a:t>
            </a:r>
            <a:r>
              <a:rPr lang="ru-RU" altLang="ru-RU" sz="3100" dirty="0">
                <a:solidFill>
                  <a:srgbClr val="00009A"/>
                </a:solidFill>
              </a:rPr>
              <a:t> на старое (</a:t>
            </a:r>
            <a:r>
              <a:rPr lang="ru-RU" altLang="ru-RU" sz="3100" u="sng" dirty="0">
                <a:solidFill>
                  <a:srgbClr val="00009A"/>
                </a:solidFill>
              </a:rPr>
              <a:t>интерферируя</a:t>
            </a:r>
            <a:r>
              <a:rPr lang="ru-RU" altLang="ru-RU" sz="3100" dirty="0">
                <a:solidFill>
                  <a:srgbClr val="00009A"/>
                </a:solidFill>
              </a:rPr>
              <a:t>), может показать, что прежний опыт ошибочен или неточен, поэтому студент должен </a:t>
            </a:r>
            <a:r>
              <a:rPr lang="ru-RU" altLang="ru-RU" sz="3100" i="1" u="sng" dirty="0">
                <a:solidFill>
                  <a:srgbClr val="00009A"/>
                </a:solidFill>
              </a:rPr>
              <a:t>актуализировать старые знания по данному вопросу, скорректировать их связь с новыми знаниями</a:t>
            </a:r>
            <a:r>
              <a:rPr lang="ru-RU" altLang="ru-RU" sz="3100" dirty="0">
                <a:solidFill>
                  <a:srgbClr val="00009A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008" y="404664"/>
            <a:ext cx="8928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компетенций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будущих врачей подразумевает усвоение знаний, освоение практических навыков и умений, приобретение индивидуального опыта умственной и практической деятельности.</a:t>
            </a:r>
            <a:endParaRPr lang="ru-RU" sz="24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Практические навыки и умения успешно формируются при условии, что обучающиеся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понимают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значение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изучаемого действия, знают его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цели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содержание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 и </a:t>
            </a:r>
            <a:r>
              <a:rPr lang="ru-RU" sz="24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способы выполнения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.</a:t>
            </a:r>
          </a:p>
          <a:p>
            <a:pPr indent="450215"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 точки зрения психологии 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учебная деятельность имеет следующую </a:t>
            </a:r>
            <a:r>
              <a:rPr lang="ru-RU" sz="2400" b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структуру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009A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2925" indent="-447675">
              <a:spcAft>
                <a:spcPts val="0"/>
              </a:spcAft>
            </a:pP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Подготовительные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функциональные компоненты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– это совокупность действий, направленных на развитие того или иного структурного момента исполнительного компонента учебной деятельности (</a:t>
            </a:r>
            <a:r>
              <a:rPr lang="ru-RU" sz="2400" b="1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эффективное усвоение, </a:t>
            </a:r>
            <a:r>
              <a:rPr lang="ru-RU" sz="2400" b="1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подобрать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адекватные способы решения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7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/>
          </p:cNvSpPr>
          <p:nvPr/>
        </p:nvSpPr>
        <p:spPr bwMode="auto">
          <a:xfrm>
            <a:off x="251520" y="188640"/>
            <a:ext cx="8786813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Исследования психологов показали, что теоретические знания быстро забываются (закон 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забывания Германа </a:t>
            </a:r>
            <a:r>
              <a:rPr lang="ru-RU" altLang="ru-RU" sz="3200" dirty="0" err="1" smtClean="0">
                <a:solidFill>
                  <a:srgbClr val="00009A"/>
                </a:solidFill>
                <a:cs typeface="Times New Roman" panose="02020603050405020304" pitchFamily="18" charset="0"/>
              </a:rPr>
              <a:t>Эббингауза</a:t>
            </a:r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, «сдать (экзамен) и забыть, как страшный сон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»). </a:t>
            </a:r>
          </a:p>
          <a:p>
            <a:pPr eaLnBrk="1" hangingPunct="1"/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Практические </a:t>
            </a:r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навыки, не подкрепляемые практикой – сохраняются на 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годы. </a:t>
            </a:r>
          </a:p>
          <a:p>
            <a:pPr eaLnBrk="1" hangingPunct="1"/>
            <a:r>
              <a:rPr lang="ru-RU" altLang="ru-RU" sz="3200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Навыки</a:t>
            </a:r>
            <a:r>
              <a:rPr lang="ru-RU" altLang="ru-RU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, </a:t>
            </a:r>
            <a:r>
              <a:rPr lang="ru-RU" altLang="ru-RU" sz="3200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доведённые </a:t>
            </a:r>
            <a:r>
              <a:rPr lang="ru-RU" altLang="ru-RU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до </a:t>
            </a:r>
            <a:r>
              <a:rPr lang="ru-RU" altLang="ru-RU" sz="3200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автоматизма,  </a:t>
            </a:r>
            <a:r>
              <a:rPr lang="ru-RU" altLang="ru-RU" sz="32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остаются </a:t>
            </a:r>
            <a:r>
              <a:rPr lang="ru-RU" altLang="ru-RU" sz="3200" b="1" u="sng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навсегда.</a:t>
            </a:r>
            <a:r>
              <a:rPr lang="ru-RU" altLang="ru-RU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 </a:t>
            </a:r>
            <a:endParaRPr lang="ru-RU" altLang="ru-RU" sz="3200" dirty="0">
              <a:solidFill>
                <a:srgbClr val="00009A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3200" dirty="0">
                <a:solidFill>
                  <a:srgbClr val="00009A"/>
                </a:solidFill>
                <a:cs typeface="Times New Roman" panose="02020603050405020304" pitchFamily="18" charset="0"/>
              </a:rPr>
              <a:t>Поэтому </a:t>
            </a:r>
            <a:r>
              <a:rPr lang="ru-RU" altLang="ru-R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для получения прочных знаний необходимы </a:t>
            </a:r>
            <a:r>
              <a:rPr lang="ru-RU" altLang="ru-RU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все этапы </a:t>
            </a:r>
            <a:r>
              <a:rPr lang="ru-RU" altLang="ru-R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познавательной </a:t>
            </a:r>
            <a:r>
              <a:rPr lang="ru-RU" altLang="ru-RU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деятельности,</a:t>
            </a:r>
            <a:r>
              <a:rPr lang="ru-RU" altLang="ru-RU" sz="3200" dirty="0" smtClean="0">
                <a:solidFill>
                  <a:srgbClr val="00009A"/>
                </a:solidFill>
                <a:cs typeface="Times New Roman" panose="02020603050405020304" pitchFamily="18" charset="0"/>
              </a:rPr>
              <a:t> в том числе – </a:t>
            </a:r>
            <a:r>
              <a:rPr lang="ru-RU" altLang="ru-RU" sz="32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ориентировочная основа действий</a:t>
            </a:r>
            <a:r>
              <a:rPr lang="ru-RU" altLang="ru-RU" sz="3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!</a:t>
            </a:r>
            <a:endParaRPr lang="ru-RU" altLang="ru-RU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5" y="260648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 smtClean="0">
                <a:solidFill>
                  <a:srgbClr val="00009A"/>
                </a:solidFill>
              </a:rPr>
              <a:t>Эффективным компонентом ООД является алгоритм выполнения практического умения. </a:t>
            </a:r>
            <a:endParaRPr lang="ru-RU" altLang="ru-RU" sz="2400" dirty="0">
              <a:solidFill>
                <a:srgbClr val="00009A"/>
              </a:solidFill>
            </a:endParaRPr>
          </a:p>
          <a:p>
            <a:r>
              <a:rPr lang="ru-RU" sz="2400" dirty="0" smtClean="0">
                <a:solidFill>
                  <a:srgbClr val="00009A"/>
                </a:solidFill>
              </a:rPr>
              <a:t>Приводим </a:t>
            </a:r>
            <a:r>
              <a:rPr lang="ru-RU" sz="2400" dirty="0" smtClean="0">
                <a:solidFill>
                  <a:srgbClr val="C00000"/>
                </a:solidFill>
              </a:rPr>
              <a:t>алгоритм сравнительной перкуссии легких</a:t>
            </a:r>
            <a:r>
              <a:rPr lang="ru-RU" sz="2400" dirty="0" smtClean="0">
                <a:solidFill>
                  <a:srgbClr val="00009A"/>
                </a:solidFill>
              </a:rPr>
              <a:t>, который предлагается студентам 3-го курса при изучении дисциплины «Пропедевтика детских болезней».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559923"/>
              </p:ext>
            </p:extLst>
          </p:nvPr>
        </p:nvGraphicFramePr>
        <p:xfrm>
          <a:off x="107505" y="2420888"/>
          <a:ext cx="8784975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4832">
                  <a:extLst>
                    <a:ext uri="{9D8B030D-6E8A-4147-A177-3AD203B41FA5}">
                      <a16:colId xmlns:a16="http://schemas.microsoft.com/office/drawing/2014/main" val="1361353855"/>
                    </a:ext>
                  </a:extLst>
                </a:gridCol>
                <a:gridCol w="7590143">
                  <a:extLst>
                    <a:ext uri="{9D8B030D-6E8A-4147-A177-3AD203B41FA5}">
                      <a16:colId xmlns:a16="http://schemas.microsoft.com/office/drawing/2014/main" val="1452986029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Шаг 1</a:t>
                      </a:r>
                      <a:endParaRPr lang="ru-RU" sz="1800" b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Положение ребенка зависит от возраста и общего состояния. Детей раннего возраста и детей в тяжелом состоянии перкутируют в положении лежа. Детей от 1 года до 3-4 лет и детей со среднетяжелым состоянием можно перкутировать в положении сидя. Детей старше 3-4 лет в удовлетворительном состоянии можно перкутировать в положении стоя.</a:t>
                      </a:r>
                      <a:endParaRPr lang="ru-RU" sz="1800" b="0" dirty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62046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Шаг 2</a:t>
                      </a:r>
                      <a:endParaRPr lang="ru-RU" sz="1800" b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Положение врача должно быть удобным для проведения перкуссии. Если врач наносит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перкуторные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удары правой рукой, то пациент должен находиться справа от врача, если левой рукой – слева. В любом случае положение врача и пациента должно быть таким, чтобы перкуссия была проведена методологически и технически правильно.</a:t>
                      </a:r>
                      <a:endParaRPr lang="ru-RU" sz="1800" b="0" dirty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54493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Шаг 3</a:t>
                      </a:r>
                      <a:endParaRPr lang="ru-RU" sz="1800" b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Сравнительная перкуссия должна быть проведена на передней, боковых и задней поверхностях грудной клетки сверху вниз.</a:t>
                      </a:r>
                      <a:endParaRPr lang="ru-RU" sz="1800" b="0" dirty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213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40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30173"/>
              </p:ext>
            </p:extLst>
          </p:nvPr>
        </p:nvGraphicFramePr>
        <p:xfrm>
          <a:off x="179512" y="332656"/>
          <a:ext cx="8784976" cy="6347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97915660"/>
                    </a:ext>
                  </a:extLst>
                </a:gridCol>
                <a:gridCol w="7848872">
                  <a:extLst>
                    <a:ext uri="{9D8B030D-6E8A-4147-A177-3AD203B41FA5}">
                      <a16:colId xmlns:a16="http://schemas.microsoft.com/office/drawing/2014/main" val="4218181921"/>
                    </a:ext>
                  </a:extLst>
                </a:gridCol>
              </a:tblGrid>
              <a:tr h="2520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Шаг 4</a:t>
                      </a:r>
                      <a:endParaRPr lang="ru-RU" sz="1800" b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передней поверхности сравнительную перкуссию легких следует начинать с области верхушек легких у детей школьного возраста и с первого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межреберья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 детей раннего возраста. Перкуссия проводится по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межреберьям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среднеключичной линии.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Перкуторные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удары наносятся поочередно справа и слева. Слева перкуссия проводится до 3-го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межреберья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(включительно). Затем сравнительная перкуссия продолжается только справа. При этом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перкуторный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звук сравнивается со звуком в вышележащем или втором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межреберье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Сравнительная перкуссия на передней поверхности грудной клетки проводится до 6-го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межреберья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(включительно</a:t>
                      </a:r>
                      <a:r>
                        <a:rPr lang="ru-RU" sz="1800" b="0" dirty="0" smtClean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  <a:endParaRPr lang="ru-RU" sz="1800" b="0" dirty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76784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Шаг 5</a:t>
                      </a:r>
                      <a:endParaRPr lang="ru-RU" sz="1800" b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 перкуссии боковых поверхностей ребенку следует поднять руки за голову. Сравнительная перкуссия проводится по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межреберьям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средним подмышечным линиям поочередно справа и слева, начиная с подмышечной области.</a:t>
                      </a:r>
                      <a:endParaRPr lang="ru-RU" sz="1800" b="0" dirty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060915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Шаг 6</a:t>
                      </a:r>
                      <a:endParaRPr lang="ru-RU" sz="1800" b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 перкуссии сзади следует попросить ребенка несколько наклонить голову вперед и скрестить руки перед собой. Сравнительную перкуссию следует начинать с надлопаточных областей. Здесь палец-плессиметр укладывается параллельно ребрам. В межлопаточной зоне сравнительная перкуссия проводится по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паравербебральным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линиям. При этом палец-плессиметр укладывается перпендикулярно ребрам и параллельно позвоночнику. Ниже лопатки палец-плессиметр вновь располагается параллельно ребрам.</a:t>
                      </a:r>
                      <a:endParaRPr lang="ru-RU" sz="1800" b="0" dirty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9264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Шаг 7</a:t>
                      </a:r>
                      <a:endParaRPr lang="ru-RU" sz="1800" b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Оценить характер и симметричность </a:t>
                      </a:r>
                      <a:r>
                        <a:rPr lang="ru-RU" sz="1800" b="0" dirty="0" err="1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перкуторного</a:t>
                      </a:r>
                      <a:r>
                        <a:rPr lang="ru-RU" sz="1800" b="0" dirty="0">
                          <a:solidFill>
                            <a:srgbClr val="00009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звука.</a:t>
                      </a:r>
                      <a:endParaRPr lang="ru-RU" sz="1800" b="0" dirty="0">
                        <a:solidFill>
                          <a:srgbClr val="00009A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72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67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9036496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447675"/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. </a:t>
            </a:r>
            <a:r>
              <a:rPr lang="ru-RU" sz="2400" b="1" u="sng" dirty="0">
                <a:solidFill>
                  <a:srgbClr val="C00000"/>
                </a:solidFill>
                <a:ea typeface="Times New Roman" panose="02020603050405020304" pitchFamily="18" charset="0"/>
              </a:rPr>
              <a:t>Основной</a:t>
            </a:r>
            <a:r>
              <a:rPr lang="ru-RU" sz="24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 функциональный компонент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– фаза </a:t>
            </a:r>
            <a:r>
              <a:rPr lang="ru-RU" sz="2400" b="1" u="sng" dirty="0">
                <a:solidFill>
                  <a:srgbClr val="00009A"/>
                </a:solidFill>
                <a:ea typeface="Times New Roman" panose="02020603050405020304" pitchFamily="18" charset="0"/>
              </a:rPr>
              <a:t>выполнения учебной деятельности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, то есть совокупность действий, которые реализуют 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её </a:t>
            </a:r>
            <a:r>
              <a:rPr lang="ru-RU" sz="2400" dirty="0">
                <a:solidFill>
                  <a:srgbClr val="00009A"/>
                </a:solidFill>
                <a:ea typeface="Times New Roman" panose="02020603050405020304" pitchFamily="18" charset="0"/>
              </a:rPr>
              <a:t>основную конечную цель (усвоить материал, освоить практические навыки и умения</a:t>
            </a:r>
            <a:r>
              <a:rPr lang="ru-RU" sz="24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).</a:t>
            </a:r>
          </a:p>
          <a:p>
            <a:pPr marL="542925" indent="-447675"/>
            <a:endParaRPr lang="ru-RU" sz="2400" dirty="0">
              <a:solidFill>
                <a:srgbClr val="00009A"/>
              </a:solidFill>
              <a:ea typeface="Times New Roman" panose="02020603050405020304" pitchFamily="18" charset="0"/>
            </a:endParaRPr>
          </a:p>
          <a:p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Основной (исполнительный) функциональный блок может быть реализован лишь после успешного завершения подготовительных блоков. </a:t>
            </a:r>
          </a:p>
          <a:p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Такие </a:t>
            </a:r>
            <a:r>
              <a:rPr lang="ru-RU" sz="2600" dirty="0">
                <a:solidFill>
                  <a:srgbClr val="C00000"/>
                </a:solidFill>
                <a:ea typeface="Times New Roman" panose="02020603050405020304" pitchFamily="18" charset="0"/>
              </a:rPr>
              <a:t>подготовительные блоки 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педагоги и психологи называли по-разному: </a:t>
            </a:r>
            <a:r>
              <a:rPr lang="ru-RU" sz="2600" b="1" dirty="0">
                <a:solidFill>
                  <a:srgbClr val="00009A"/>
                </a:solidFill>
                <a:ea typeface="Times New Roman" panose="02020603050405020304" pitchFamily="18" charset="0"/>
              </a:rPr>
              <a:t>ориентирование деятельности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 (О. В. Запорожец), </a:t>
            </a:r>
          </a:p>
          <a:p>
            <a:r>
              <a:rPr lang="ru-RU" sz="2600" b="1" dirty="0">
                <a:solidFill>
                  <a:srgbClr val="00009A"/>
                </a:solidFill>
                <a:ea typeface="Times New Roman" panose="02020603050405020304" pitchFamily="18" charset="0"/>
              </a:rPr>
              <a:t>организационно-планирующий компонент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 (И. И. Ильясов), </a:t>
            </a:r>
          </a:p>
          <a:p>
            <a:r>
              <a:rPr lang="ru-RU" sz="2600" b="1" dirty="0">
                <a:solidFill>
                  <a:srgbClr val="C00000"/>
                </a:solidFill>
                <a:ea typeface="Times New Roman" panose="02020603050405020304" pitchFamily="18" charset="0"/>
              </a:rPr>
              <a:t>ориентировочная основа действия – ООД  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(</a:t>
            </a:r>
            <a:r>
              <a:rPr lang="ru-RU" sz="2600" dirty="0">
                <a:solidFill>
                  <a:srgbClr val="C00000"/>
                </a:solidFill>
                <a:ea typeface="Times New Roman" panose="02020603050405020304" pitchFamily="18" charset="0"/>
              </a:rPr>
              <a:t>П. Я. Гальперин</a:t>
            </a:r>
            <a:r>
              <a:rPr lang="ru-RU" sz="2600" dirty="0">
                <a:solidFill>
                  <a:srgbClr val="00009A"/>
                </a:solidFill>
                <a:ea typeface="Times New Roman" panose="02020603050405020304" pitchFamily="18" charset="0"/>
              </a:rPr>
              <a:t>). </a:t>
            </a:r>
            <a:endParaRPr lang="ru-RU" sz="2600" dirty="0">
              <a:solidFill>
                <a:srgbClr val="00009A"/>
              </a:solidFill>
            </a:endParaRPr>
          </a:p>
          <a:p>
            <a:pPr marL="542925" indent="-447675"/>
            <a:endParaRPr lang="ru-RU" sz="2400" dirty="0" smtClean="0">
              <a:solidFill>
                <a:srgbClr val="00009A"/>
              </a:solidFill>
              <a:ea typeface="Times New Roman" panose="02020603050405020304" pitchFamily="18" charset="0"/>
            </a:endParaRPr>
          </a:p>
          <a:p>
            <a:pPr marL="542925" indent="-447675"/>
            <a:endParaRPr lang="ru-RU" sz="24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1202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800" b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ООД включает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знание, представление </a:t>
            </a:r>
            <a:r>
              <a:rPr lang="ru-RU" sz="28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обучающегося 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800" b="1" i="1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цели деятельности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предстоит делать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чего добиваться, чему научиться; </a:t>
            </a:r>
            <a:endParaRPr lang="ru-RU" sz="28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800" b="1" i="1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мотив деятельности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для чего делать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знания о </a:t>
            </a:r>
            <a:r>
              <a:rPr lang="ru-RU" sz="2800" b="1" i="1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средствах деятельности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 помощью чего делать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что для этого использовать; </a:t>
            </a:r>
            <a:endParaRPr lang="ru-RU" sz="28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четкое представление о </a:t>
            </a:r>
            <a:r>
              <a:rPr lang="ru-RU" sz="2800" b="1" i="1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способах деятельности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как делать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в какой последовательности, какие требования соблюдать; </a:t>
            </a:r>
            <a:endParaRPr lang="ru-RU" sz="28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</a:rPr>
              <a:t>знание </a:t>
            </a:r>
            <a:r>
              <a:rPr lang="ru-RU" sz="2800" b="1" i="1" dirty="0">
                <a:solidFill>
                  <a:srgbClr val="00009A"/>
                </a:solidFill>
                <a:ea typeface="Times New Roman" panose="02020603050405020304" pitchFamily="18" charset="0"/>
              </a:rPr>
              <a:t>способов контроля и самоконтроля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</a:rPr>
              <a:t> – как действовать, чтобы </a:t>
            </a:r>
            <a:r>
              <a:rPr lang="ru-RU" sz="28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избежать ошибок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</a:rPr>
              <a:t>, как определить соответствие деятельности поставленной цели.</a:t>
            </a:r>
            <a:endParaRPr lang="ru-RU" sz="28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085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у студентов ориентировочной основы действий – одна из важнейших задач обучающей деятельности. Вместе с тем, создание и развитие ООД – это не только задача преподавателя. В ходе обучения по мере накопления опыта обучающиеся </a:t>
            </a:r>
            <a:r>
              <a:rPr lang="ru-RU" sz="28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всё 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более и более самостоятельно  развивают и совершенствуют такой вид своей деятельности.</a:t>
            </a:r>
            <a:endParaRPr lang="ru-RU" sz="28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8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ООД необходимо формировать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когда обучающиеся еще не приступили к отработке нового для него действия. Обычно это делается </a:t>
            </a:r>
            <a:r>
              <a:rPr lang="ru-RU" sz="28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процессе вводного инструктирования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Именно здесь, в организации «пролога» действия, в его преддверии, лежит ключ к решению важной педагогической задачи –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обучить студентов с самого начала безошибочному выполнению действий</a:t>
            </a:r>
            <a:r>
              <a:rPr lang="ru-RU" sz="28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5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824" y="116632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30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Выделяется </a:t>
            </a:r>
            <a:r>
              <a:rPr lang="ru-RU" sz="3000" b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три типа ООД</a:t>
            </a: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</a:rPr>
              <a:t>Ориентировочную основу </a:t>
            </a:r>
            <a:r>
              <a:rPr lang="ru-RU" sz="30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первого типа</a:t>
            </a:r>
            <a:r>
              <a:rPr lang="ru-RU" sz="3000" dirty="0">
                <a:solidFill>
                  <a:srgbClr val="C00000"/>
                </a:solidFill>
                <a:ea typeface="Times New Roman" panose="02020603050405020304" pitchFamily="18" charset="0"/>
              </a:rPr>
              <a:t> ООД </a:t>
            </a: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</a:rPr>
              <a:t>составляют </a:t>
            </a:r>
            <a:r>
              <a:rPr lang="ru-RU" sz="30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только образец  действия</a:t>
            </a: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</a:rPr>
              <a:t> и результат. </a:t>
            </a:r>
            <a:r>
              <a:rPr lang="ru-RU" sz="30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Никаких указаний, как правильно выполнить это действие, не дается</a:t>
            </a: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</a:rPr>
              <a:t>. Обучающийся </a:t>
            </a:r>
            <a:r>
              <a:rPr lang="ru-RU" sz="3000" dirty="0">
                <a:solidFill>
                  <a:srgbClr val="C00000"/>
                </a:solidFill>
                <a:ea typeface="Times New Roman" panose="02020603050405020304" pitchFamily="18" charset="0"/>
              </a:rPr>
              <a:t>ищет</a:t>
            </a: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</a:rPr>
              <a:t> их </a:t>
            </a:r>
            <a:r>
              <a:rPr lang="ru-RU" sz="3000" dirty="0">
                <a:solidFill>
                  <a:srgbClr val="C00000"/>
                </a:solidFill>
                <a:ea typeface="Times New Roman" panose="02020603050405020304" pitchFamily="18" charset="0"/>
              </a:rPr>
              <a:t>сам</a:t>
            </a: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</a:rPr>
              <a:t>, </a:t>
            </a:r>
            <a:r>
              <a:rPr lang="ru-RU" sz="3000" dirty="0">
                <a:solidFill>
                  <a:srgbClr val="C00000"/>
                </a:solidFill>
                <a:ea typeface="Times New Roman" panose="02020603050405020304" pitchFamily="18" charset="0"/>
              </a:rPr>
              <a:t>вслепую</a:t>
            </a:r>
            <a:r>
              <a:rPr lang="ru-RU" sz="3000" dirty="0">
                <a:solidFill>
                  <a:srgbClr val="00009A"/>
                </a:solidFill>
                <a:ea typeface="Times New Roman" panose="02020603050405020304" pitchFamily="18" charset="0"/>
              </a:rPr>
              <a:t>, устанавливает очень медленно и постепенно, не осознавая этого. </a:t>
            </a:r>
            <a:endParaRPr lang="ru-RU" sz="30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000" dirty="0">
                <a:solidFill>
                  <a:srgbClr val="00009A"/>
                </a:solidFill>
                <a:ea typeface="Calibri" panose="020F0502020204030204" pitchFamily="34" charset="0"/>
              </a:rPr>
              <a:t>Ориентировочная основа </a:t>
            </a:r>
            <a:r>
              <a:rPr lang="ru-RU" sz="3000" b="1" i="1" dirty="0">
                <a:solidFill>
                  <a:srgbClr val="C00000"/>
                </a:solidFill>
                <a:ea typeface="Calibri" panose="020F0502020204030204" pitchFamily="34" charset="0"/>
              </a:rPr>
              <a:t>второго типа</a:t>
            </a:r>
            <a:r>
              <a:rPr lang="ru-RU" sz="3000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ru-RU" sz="3000" dirty="0">
                <a:solidFill>
                  <a:srgbClr val="00009A"/>
                </a:solidFill>
                <a:ea typeface="Calibri" panose="020F0502020204030204" pitchFamily="34" charset="0"/>
              </a:rPr>
              <a:t>содержит не только образцы действия и его результаты, но и все </a:t>
            </a:r>
            <a:r>
              <a:rPr lang="ru-RU" sz="3000" u="sng" dirty="0">
                <a:solidFill>
                  <a:srgbClr val="00009A"/>
                </a:solidFill>
                <a:ea typeface="Calibri" panose="020F0502020204030204" pitchFamily="34" charset="0"/>
              </a:rPr>
              <a:t>указания на то, как правильно выполнить действие</a:t>
            </a:r>
            <a:r>
              <a:rPr lang="ru-RU" sz="3000" dirty="0">
                <a:solidFill>
                  <a:srgbClr val="00009A"/>
                </a:solidFill>
                <a:ea typeface="Calibri" panose="020F0502020204030204" pitchFamily="34" charset="0"/>
              </a:rPr>
              <a:t> с новым материалом. Обучающийся приобретает навык анализировать задание и предстоящее действие. </a:t>
            </a:r>
            <a:endParaRPr lang="ru-RU" sz="30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9036496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dirty="0">
                <a:solidFill>
                  <a:srgbClr val="00009A"/>
                </a:solidFill>
                <a:ea typeface="Calibri" panose="020F0502020204030204" pitchFamily="34" charset="0"/>
              </a:rPr>
              <a:t>Ориентировка </a:t>
            </a:r>
            <a:r>
              <a:rPr lang="ru-RU" sz="2900" b="1" i="1" dirty="0">
                <a:solidFill>
                  <a:srgbClr val="C00000"/>
                </a:solidFill>
                <a:ea typeface="Calibri" panose="020F0502020204030204" pitchFamily="34" charset="0"/>
              </a:rPr>
              <a:t>третьего типа</a:t>
            </a:r>
            <a:r>
              <a:rPr lang="ru-RU" sz="2900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ru-RU" sz="2900" dirty="0">
                <a:solidFill>
                  <a:srgbClr val="00009A"/>
                </a:solidFill>
                <a:ea typeface="Calibri" panose="020F0502020204030204" pitchFamily="34" charset="0"/>
              </a:rPr>
              <a:t>отличается тем, что здесь на первое место выступает планомерное </a:t>
            </a:r>
            <a:r>
              <a:rPr lang="ru-RU" sz="2900" u="sng" dirty="0">
                <a:solidFill>
                  <a:srgbClr val="C00000"/>
                </a:solidFill>
                <a:ea typeface="Calibri" panose="020F0502020204030204" pitchFamily="34" charset="0"/>
              </a:rPr>
              <a:t>обучение</a:t>
            </a:r>
            <a:r>
              <a:rPr lang="ru-RU" sz="2900" dirty="0">
                <a:solidFill>
                  <a:srgbClr val="00009A"/>
                </a:solidFill>
                <a:ea typeface="Calibri" panose="020F0502020204030204" pitchFamily="34" charset="0"/>
              </a:rPr>
              <a:t> такому </a:t>
            </a:r>
            <a:r>
              <a:rPr lang="ru-RU" sz="2900" u="sng" dirty="0">
                <a:solidFill>
                  <a:srgbClr val="C00000"/>
                </a:solidFill>
                <a:ea typeface="Calibri" panose="020F0502020204030204" pitchFamily="34" charset="0"/>
              </a:rPr>
              <a:t>анализу новых заданий</a:t>
            </a:r>
            <a:r>
              <a:rPr lang="ru-RU" sz="2900" dirty="0">
                <a:solidFill>
                  <a:srgbClr val="00009A"/>
                </a:solidFill>
                <a:ea typeface="Calibri" panose="020F0502020204030204" pitchFamily="34" charset="0"/>
              </a:rPr>
              <a:t>, который позволяет выделить </a:t>
            </a:r>
            <a:r>
              <a:rPr lang="ru-RU" sz="2900" u="sng" dirty="0">
                <a:solidFill>
                  <a:srgbClr val="00009A"/>
                </a:solidFill>
                <a:ea typeface="Calibri" panose="020F0502020204030204" pitchFamily="34" charset="0"/>
              </a:rPr>
              <a:t>опорные точки</a:t>
            </a:r>
            <a:r>
              <a:rPr lang="ru-RU" sz="2900" dirty="0">
                <a:solidFill>
                  <a:srgbClr val="00009A"/>
                </a:solidFill>
                <a:ea typeface="Calibri" panose="020F0502020204030204" pitchFamily="34" charset="0"/>
              </a:rPr>
              <a:t>, </a:t>
            </a:r>
            <a:r>
              <a:rPr lang="ru-RU" sz="2900" u="sng" dirty="0">
                <a:solidFill>
                  <a:srgbClr val="00009A"/>
                </a:solidFill>
                <a:ea typeface="Calibri" panose="020F0502020204030204" pitchFamily="34" charset="0"/>
              </a:rPr>
              <a:t>условия правильного выполнения заданий</a:t>
            </a:r>
            <a:r>
              <a:rPr lang="ru-RU" sz="2900" dirty="0">
                <a:solidFill>
                  <a:srgbClr val="00009A"/>
                </a:solidFill>
                <a:ea typeface="Calibri" panose="020F0502020204030204" pitchFamily="34" charset="0"/>
              </a:rPr>
              <a:t>; затем по этим указаниям происходит формирование действия. Таким образом, обучение с ориентировкой по третьему типу несколько осложнено по сравнению с предыдущими типами. Зато, когда после нескольких первых заданий </a:t>
            </a:r>
            <a:r>
              <a:rPr lang="ru-RU" sz="2900" dirty="0" smtClean="0">
                <a:solidFill>
                  <a:srgbClr val="00009A"/>
                </a:solidFill>
                <a:ea typeface="Calibri" panose="020F0502020204030204" pitchFamily="34" charset="0"/>
              </a:rPr>
              <a:t>успешно </a:t>
            </a:r>
            <a:r>
              <a:rPr lang="ru-RU" sz="2900" dirty="0">
                <a:solidFill>
                  <a:srgbClr val="00009A"/>
                </a:solidFill>
                <a:ea typeface="Calibri" panose="020F0502020204030204" pitchFamily="34" charset="0"/>
              </a:rPr>
              <a:t>осваивается предварительный анализ условий каждого из них, последующие задания сразу выполняются правильно и вполне </a:t>
            </a:r>
            <a:r>
              <a:rPr lang="ru-RU" sz="2900" dirty="0" smtClean="0">
                <a:solidFill>
                  <a:srgbClr val="00009A"/>
                </a:solidFill>
                <a:ea typeface="Calibri" panose="020F0502020204030204" pitchFamily="34" charset="0"/>
              </a:rPr>
              <a:t>самостоятельно.</a:t>
            </a:r>
            <a:endParaRPr lang="ru-RU" sz="29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трех типов ориентировочных основ действий П. Я. Гальпериным выделено </a:t>
            </a:r>
            <a:r>
              <a:rPr lang="ru-RU" sz="3200" b="1" i="1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три типа обучения</a:t>
            </a:r>
            <a:r>
              <a:rPr lang="ru-RU" sz="3200" b="1" i="1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3200" b="1" i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Первый тип обучения</a:t>
            </a:r>
            <a:r>
              <a:rPr lang="ru-RU" sz="32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получил название </a:t>
            </a:r>
            <a:r>
              <a:rPr lang="ru-RU" sz="32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u="sng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путь проб и ошибок</a:t>
            </a:r>
            <a:r>
              <a:rPr lang="ru-RU" sz="32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 характеризуется неполнотой ориентировочной основы действия. </a:t>
            </a:r>
            <a:r>
              <a:rPr lang="ru-RU" sz="3200" dirty="0" smtClean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Обучающемуся </a:t>
            </a:r>
            <a:r>
              <a:rPr lang="ru-RU" sz="3200" u="sng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дается образец действия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на который он ориентируется как на конечный результат. </a:t>
            </a:r>
            <a:endParaRPr lang="ru-RU" sz="3200" dirty="0" smtClean="0">
              <a:solidFill>
                <a:srgbClr val="00009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2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Второй тип обучения</a:t>
            </a:r>
            <a:r>
              <a:rPr lang="ru-RU" sz="3200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отличается </a:t>
            </a:r>
            <a:r>
              <a:rPr lang="ru-RU" sz="32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построением действия на полной ориентировочной основе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, предлагаемой в готовом виде и для отдельных объектов. </a:t>
            </a:r>
            <a:endParaRPr lang="ru-RU" sz="3200" dirty="0">
              <a:solidFill>
                <a:srgbClr val="0000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Принципиально новые возможности открывает </a:t>
            </a:r>
            <a:r>
              <a:rPr lang="ru-RU" sz="32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третий тип </a:t>
            </a:r>
            <a:r>
              <a:rPr lang="ru-RU" sz="3200" b="1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обучения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. При этом типе </a:t>
            </a:r>
            <a:r>
              <a:rPr lang="ru-RU" sz="3200" b="1" i="1" u="sng" dirty="0">
                <a:solidFill>
                  <a:srgbClr val="C00000"/>
                </a:solidFill>
                <a:ea typeface="Times New Roman" panose="02020603050405020304" pitchFamily="18" charset="0"/>
              </a:rPr>
              <a:t>ООД строится обучающимися самостоятельно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, но направляется преподавателем, причем </a:t>
            </a:r>
            <a:r>
              <a:rPr lang="ru-RU" sz="32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для целой системы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. Ориентировочная основа нацелена на </a:t>
            </a:r>
            <a:r>
              <a:rPr lang="ru-RU" sz="32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познание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, на </a:t>
            </a:r>
            <a:r>
              <a:rPr lang="ru-RU" sz="3200" u="sng" dirty="0">
                <a:solidFill>
                  <a:srgbClr val="00009A"/>
                </a:solidFill>
                <a:ea typeface="Times New Roman" panose="02020603050405020304" pitchFamily="18" charset="0"/>
              </a:rPr>
              <a:t>исследование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 основной структуры изучаемых объектов – </a:t>
            </a:r>
            <a:endParaRPr lang="ru-RU" sz="3200" dirty="0" smtClean="0">
              <a:solidFill>
                <a:srgbClr val="00009A"/>
              </a:solidFill>
              <a:ea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основных 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единиц данной области </a:t>
            </a:r>
            <a:endParaRPr lang="ru-RU" sz="3200" dirty="0" smtClean="0">
              <a:solidFill>
                <a:srgbClr val="00009A"/>
              </a:solidFill>
              <a:ea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и </a:t>
            </a:r>
            <a:r>
              <a:rPr lang="ru-RU" sz="3200" dirty="0">
                <a:solidFill>
                  <a:srgbClr val="00009A"/>
                </a:solidFill>
                <a:ea typeface="Times New Roman" panose="02020603050405020304" pitchFamily="18" charset="0"/>
              </a:rPr>
              <a:t>способов их </a:t>
            </a:r>
            <a:r>
              <a:rPr lang="ru-RU" sz="3200" dirty="0" smtClean="0">
                <a:solidFill>
                  <a:srgbClr val="00009A"/>
                </a:solidFill>
                <a:ea typeface="Times New Roman" panose="02020603050405020304" pitchFamily="18" charset="0"/>
              </a:rPr>
              <a:t>сочетания. </a:t>
            </a:r>
          </a:p>
          <a:p>
            <a:r>
              <a:rPr lang="ru-RU" sz="3200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Учебная </a:t>
            </a:r>
            <a:r>
              <a:rPr lang="ru-RU" sz="3200" u="sng" dirty="0">
                <a:solidFill>
                  <a:srgbClr val="C00000"/>
                </a:solidFill>
                <a:ea typeface="Times New Roman" panose="02020603050405020304" pitchFamily="18" charset="0"/>
              </a:rPr>
              <a:t>задача из эмпирической преобразуется в теоретический исследовательский </a:t>
            </a:r>
            <a:r>
              <a:rPr lang="ru-RU" sz="3200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процесс.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6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2168</Words>
  <Application>Microsoft Office PowerPoint</Application>
  <PresentationFormat>Экран (4:3)</PresentationFormat>
  <Paragraphs>94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Boris</dc:creator>
  <cp:lastModifiedBy>Борис</cp:lastModifiedBy>
  <cp:revision>75</cp:revision>
  <dcterms:created xsi:type="dcterms:W3CDTF">2016-11-24T15:27:06Z</dcterms:created>
  <dcterms:modified xsi:type="dcterms:W3CDTF">2020-11-05T08:22:28Z</dcterms:modified>
</cp:coreProperties>
</file>